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4" r:id="rId1"/>
  </p:sldMasterIdLst>
  <p:notesMasterIdLst>
    <p:notesMasterId r:id="rId15"/>
  </p:notesMasterIdLst>
  <p:sldIdLst>
    <p:sldId id="256" r:id="rId2"/>
    <p:sldId id="273" r:id="rId3"/>
    <p:sldId id="274" r:id="rId4"/>
    <p:sldId id="275" r:id="rId5"/>
    <p:sldId id="257" r:id="rId6"/>
    <p:sldId id="258" r:id="rId7"/>
    <p:sldId id="260" r:id="rId8"/>
    <p:sldId id="264" r:id="rId9"/>
    <p:sldId id="266" r:id="rId10"/>
    <p:sldId id="269" r:id="rId11"/>
    <p:sldId id="272" r:id="rId12"/>
    <p:sldId id="270" r:id="rId13"/>
    <p:sldId id="265"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2" d="100"/>
          <a:sy n="82" d="100"/>
        </p:scale>
        <p:origin x="1474"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552D7C3-C38D-43C2-A4F6-5E13ABEB324B}" type="datetimeFigureOut">
              <a:rPr lang="tr-TR" smtClean="0"/>
              <a:t>10.09.2025</a:t>
            </a:fld>
            <a:endParaRPr lang="tr-TR"/>
          </a:p>
        </p:txBody>
      </p:sp>
      <p:sp>
        <p:nvSpPr>
          <p:cNvPr id="4" name="Slayt Görüntüsü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DC576E3-D6B3-43F0-A5B7-7C09E575CB64}" type="slidenum">
              <a:rPr lang="tr-TR" smtClean="0"/>
              <a:t>‹#›</a:t>
            </a:fld>
            <a:endParaRPr lang="tr-TR"/>
          </a:p>
        </p:txBody>
      </p:sp>
    </p:spTree>
    <p:extLst>
      <p:ext uri="{BB962C8B-B14F-4D97-AF65-F5344CB8AC3E}">
        <p14:creationId xmlns:p14="http://schemas.microsoft.com/office/powerpoint/2010/main" val="29233055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143000" y="1122363"/>
            <a:ext cx="6858000" cy="2387600"/>
          </a:xfrm>
        </p:spPr>
        <p:txBody>
          <a:bodyPr anchor="b"/>
          <a:lstStyle>
            <a:lvl1pPr algn="ctr">
              <a:defRPr sz="4500"/>
            </a:lvl1pPr>
          </a:lstStyle>
          <a:p>
            <a:r>
              <a:rPr lang="tr-TR" smtClean="0"/>
              <a:t>Asıl başlık stili için tıklatın</a:t>
            </a:r>
            <a:endParaRPr lang="tr-TR"/>
          </a:p>
        </p:txBody>
      </p:sp>
      <p:sp>
        <p:nvSpPr>
          <p:cNvPr id="3" name="Alt Başlık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pPr algn="r" eaLnBrk="1" latinLnBrk="0" hangingPunct="1"/>
            <a:fld id="{54AB02A5-4FE5-49D9-9E24-09F23B90C450}" type="datetimeFigureOut">
              <a:rPr lang="en-US" smtClean="0"/>
              <a:t>9/10/2025</a:t>
            </a:fld>
            <a:endParaRPr lang="en-US" sz="1200">
              <a:solidFill>
                <a:schemeClr val="bg2">
                  <a:shade val="50000"/>
                </a:schemeClr>
              </a:solidFill>
            </a:endParaRPr>
          </a:p>
        </p:txBody>
      </p:sp>
      <p:sp>
        <p:nvSpPr>
          <p:cNvPr id="5" name="Altbilgi Yer Tutucusu 4"/>
          <p:cNvSpPr>
            <a:spLocks noGrp="1"/>
          </p:cNvSpPr>
          <p:nvPr>
            <p:ph type="ftr" sz="quarter" idx="11"/>
          </p:nvPr>
        </p:nvSpPr>
        <p:spPr/>
        <p:txBody>
          <a:bodyPr/>
          <a:lstStyle/>
          <a:p>
            <a:endParaRPr kumimoji="0" lang="en-US" sz="1200">
              <a:solidFill>
                <a:schemeClr val="bg2">
                  <a:shade val="50000"/>
                </a:schemeClr>
              </a:solidFill>
              <a:effectLst/>
            </a:endParaRPr>
          </a:p>
        </p:txBody>
      </p:sp>
      <p:sp>
        <p:nvSpPr>
          <p:cNvPr id="6" name="Slayt Numarası Yer Tutucusu 5"/>
          <p:cNvSpPr>
            <a:spLocks noGrp="1"/>
          </p:cNvSpPr>
          <p:nvPr>
            <p:ph type="sldNum" sz="quarter" idx="12"/>
          </p:nvPr>
        </p:nvSpPr>
        <p:spPr/>
        <p:txBody>
          <a:bodyPr/>
          <a:lstStyle/>
          <a:p>
            <a:pPr algn="ctr" eaLnBrk="1" latinLnBrk="0" hangingPunct="1"/>
            <a:fld id="{6294C92D-0306-4E69-9CD3-20855E849650}" type="slidenum">
              <a:rPr kumimoji="0" lang="en-US" smtClean="0"/>
              <a:t>‹#›</a:t>
            </a:fld>
            <a:endParaRPr kumimoji="0" lang="en-US" sz="1200">
              <a:solidFill>
                <a:schemeClr val="bg2">
                  <a:shade val="50000"/>
                </a:schemeClr>
              </a:solidFill>
              <a:effectLst/>
            </a:endParaRPr>
          </a:p>
        </p:txBody>
      </p:sp>
    </p:spTree>
    <p:extLst>
      <p:ext uri="{BB962C8B-B14F-4D97-AF65-F5344CB8AC3E}">
        <p14:creationId xmlns:p14="http://schemas.microsoft.com/office/powerpoint/2010/main" val="28316360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pPr algn="r" eaLnBrk="1" latinLnBrk="0" hangingPunct="1"/>
            <a:fld id="{54AB02A5-4FE5-49D9-9E24-09F23B90C450}" type="datetimeFigureOut">
              <a:rPr lang="en-US" smtClean="0"/>
              <a:t>9/10/2025</a:t>
            </a:fld>
            <a:endParaRPr lang="en-US" sz="1200">
              <a:solidFill>
                <a:schemeClr val="bg2">
                  <a:shade val="50000"/>
                </a:schemeClr>
              </a:solidFill>
            </a:endParaRPr>
          </a:p>
        </p:txBody>
      </p:sp>
      <p:sp>
        <p:nvSpPr>
          <p:cNvPr id="5" name="Altbilgi Yer Tutucusu 4"/>
          <p:cNvSpPr>
            <a:spLocks noGrp="1"/>
          </p:cNvSpPr>
          <p:nvPr>
            <p:ph type="ftr" sz="quarter" idx="11"/>
          </p:nvPr>
        </p:nvSpPr>
        <p:spPr/>
        <p:txBody>
          <a:bodyPr/>
          <a:lstStyle/>
          <a:p>
            <a:endParaRPr kumimoji="0" lang="en-US" sz="1200">
              <a:solidFill>
                <a:schemeClr val="bg2">
                  <a:shade val="50000"/>
                </a:schemeClr>
              </a:solidFill>
              <a:effectLst/>
            </a:endParaRPr>
          </a:p>
        </p:txBody>
      </p:sp>
      <p:sp>
        <p:nvSpPr>
          <p:cNvPr id="6" name="Slayt Numarası Yer Tutucusu 5"/>
          <p:cNvSpPr>
            <a:spLocks noGrp="1"/>
          </p:cNvSpPr>
          <p:nvPr>
            <p:ph type="sldNum" sz="quarter" idx="12"/>
          </p:nvPr>
        </p:nvSpPr>
        <p:spPr/>
        <p:txBody>
          <a:bodyPr/>
          <a:lstStyle/>
          <a:p>
            <a:pPr algn="ctr" eaLnBrk="1" latinLnBrk="0" hangingPunct="1"/>
            <a:fld id="{6294C92D-0306-4E69-9CD3-20855E849650}" type="slidenum">
              <a:rPr kumimoji="0" lang="en-US" smtClean="0"/>
              <a:t>‹#›</a:t>
            </a:fld>
            <a:endParaRPr kumimoji="0" lang="en-US" sz="1200">
              <a:solidFill>
                <a:schemeClr val="bg2">
                  <a:shade val="50000"/>
                </a:schemeClr>
              </a:solidFill>
              <a:effectLst/>
            </a:endParaRPr>
          </a:p>
        </p:txBody>
      </p:sp>
    </p:spTree>
    <p:extLst>
      <p:ext uri="{BB962C8B-B14F-4D97-AF65-F5344CB8AC3E}">
        <p14:creationId xmlns:p14="http://schemas.microsoft.com/office/powerpoint/2010/main" val="18023268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543675" y="365125"/>
            <a:ext cx="1971675"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628650" y="365125"/>
            <a:ext cx="5800725"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pPr algn="r" eaLnBrk="1" latinLnBrk="0" hangingPunct="1"/>
            <a:fld id="{54AB02A5-4FE5-49D9-9E24-09F23B90C450}" type="datetimeFigureOut">
              <a:rPr lang="en-US" smtClean="0"/>
              <a:t>9/10/2025</a:t>
            </a:fld>
            <a:endParaRPr lang="en-US" sz="1200">
              <a:solidFill>
                <a:schemeClr val="bg2">
                  <a:shade val="50000"/>
                </a:schemeClr>
              </a:solidFill>
            </a:endParaRPr>
          </a:p>
        </p:txBody>
      </p:sp>
      <p:sp>
        <p:nvSpPr>
          <p:cNvPr id="5" name="Altbilgi Yer Tutucusu 4"/>
          <p:cNvSpPr>
            <a:spLocks noGrp="1"/>
          </p:cNvSpPr>
          <p:nvPr>
            <p:ph type="ftr" sz="quarter" idx="11"/>
          </p:nvPr>
        </p:nvSpPr>
        <p:spPr/>
        <p:txBody>
          <a:bodyPr/>
          <a:lstStyle/>
          <a:p>
            <a:endParaRPr kumimoji="0" lang="en-US" sz="1200">
              <a:solidFill>
                <a:schemeClr val="bg2">
                  <a:shade val="50000"/>
                </a:schemeClr>
              </a:solidFill>
              <a:effectLst/>
            </a:endParaRPr>
          </a:p>
        </p:txBody>
      </p:sp>
      <p:sp>
        <p:nvSpPr>
          <p:cNvPr id="6" name="Slayt Numarası Yer Tutucusu 5"/>
          <p:cNvSpPr>
            <a:spLocks noGrp="1"/>
          </p:cNvSpPr>
          <p:nvPr>
            <p:ph type="sldNum" sz="quarter" idx="12"/>
          </p:nvPr>
        </p:nvSpPr>
        <p:spPr/>
        <p:txBody>
          <a:bodyPr/>
          <a:lstStyle/>
          <a:p>
            <a:pPr algn="ctr" eaLnBrk="1" latinLnBrk="0" hangingPunct="1"/>
            <a:fld id="{6294C92D-0306-4E69-9CD3-20855E849650}" type="slidenum">
              <a:rPr kumimoji="0" lang="en-US" smtClean="0"/>
              <a:t>‹#›</a:t>
            </a:fld>
            <a:endParaRPr kumimoji="0" lang="en-US" sz="1200">
              <a:solidFill>
                <a:schemeClr val="bg2">
                  <a:shade val="50000"/>
                </a:schemeClr>
              </a:solidFill>
              <a:effectLst/>
            </a:endParaRPr>
          </a:p>
        </p:txBody>
      </p:sp>
    </p:spTree>
    <p:extLst>
      <p:ext uri="{BB962C8B-B14F-4D97-AF65-F5344CB8AC3E}">
        <p14:creationId xmlns:p14="http://schemas.microsoft.com/office/powerpoint/2010/main" val="31316057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pPr algn="r" eaLnBrk="1" latinLnBrk="0" hangingPunct="1"/>
            <a:fld id="{54AB02A5-4FE5-49D9-9E24-09F23B90C450}" type="datetimeFigureOut">
              <a:rPr lang="en-US" smtClean="0"/>
              <a:t>9/10/2025</a:t>
            </a:fld>
            <a:endParaRPr lang="en-US" sz="1200">
              <a:solidFill>
                <a:schemeClr val="bg2">
                  <a:shade val="50000"/>
                </a:schemeClr>
              </a:solidFill>
            </a:endParaRPr>
          </a:p>
        </p:txBody>
      </p:sp>
      <p:sp>
        <p:nvSpPr>
          <p:cNvPr id="5" name="Altbilgi Yer Tutucusu 4"/>
          <p:cNvSpPr>
            <a:spLocks noGrp="1"/>
          </p:cNvSpPr>
          <p:nvPr>
            <p:ph type="ftr" sz="quarter" idx="11"/>
          </p:nvPr>
        </p:nvSpPr>
        <p:spPr/>
        <p:txBody>
          <a:bodyPr/>
          <a:lstStyle/>
          <a:p>
            <a:endParaRPr kumimoji="0" lang="en-US" sz="1200">
              <a:solidFill>
                <a:schemeClr val="bg2">
                  <a:shade val="50000"/>
                </a:schemeClr>
              </a:solidFill>
              <a:effectLst/>
            </a:endParaRPr>
          </a:p>
        </p:txBody>
      </p:sp>
      <p:sp>
        <p:nvSpPr>
          <p:cNvPr id="6" name="Slayt Numarası Yer Tutucusu 5"/>
          <p:cNvSpPr>
            <a:spLocks noGrp="1"/>
          </p:cNvSpPr>
          <p:nvPr>
            <p:ph type="sldNum" sz="quarter" idx="12"/>
          </p:nvPr>
        </p:nvSpPr>
        <p:spPr/>
        <p:txBody>
          <a:bodyPr/>
          <a:lstStyle/>
          <a:p>
            <a:pPr algn="ctr" eaLnBrk="1" latinLnBrk="0" hangingPunct="1"/>
            <a:fld id="{6294C92D-0306-4E69-9CD3-20855E849650}" type="slidenum">
              <a:rPr kumimoji="0" lang="en-US" smtClean="0"/>
              <a:t>‹#›</a:t>
            </a:fld>
            <a:endParaRPr kumimoji="0" lang="en-US" sz="1200">
              <a:solidFill>
                <a:schemeClr val="bg2">
                  <a:shade val="50000"/>
                </a:schemeClr>
              </a:solidFill>
              <a:effectLst/>
            </a:endParaRPr>
          </a:p>
        </p:txBody>
      </p:sp>
    </p:spTree>
    <p:extLst>
      <p:ext uri="{BB962C8B-B14F-4D97-AF65-F5344CB8AC3E}">
        <p14:creationId xmlns:p14="http://schemas.microsoft.com/office/powerpoint/2010/main" val="4094771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623888" y="1709739"/>
            <a:ext cx="7886700" cy="2852737"/>
          </a:xfrm>
        </p:spPr>
        <p:txBody>
          <a:bodyPr anchor="b"/>
          <a:lstStyle>
            <a:lvl1pPr>
              <a:defRPr sz="4500"/>
            </a:lvl1pPr>
          </a:lstStyle>
          <a:p>
            <a:r>
              <a:rPr lang="tr-TR" smtClean="0"/>
              <a:t>Asıl başlık stili için tıklatın</a:t>
            </a:r>
            <a:endParaRPr lang="tr-TR"/>
          </a:p>
        </p:txBody>
      </p:sp>
      <p:sp>
        <p:nvSpPr>
          <p:cNvPr id="3" name="Metin Yer Tutucusu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pPr algn="r" eaLnBrk="1" latinLnBrk="0" hangingPunct="1"/>
            <a:fld id="{54AB02A5-4FE5-49D9-9E24-09F23B90C450}" type="datetimeFigureOut">
              <a:rPr lang="en-US" smtClean="0"/>
              <a:t>9/10/2025</a:t>
            </a:fld>
            <a:endParaRPr lang="en-US" sz="1200">
              <a:solidFill>
                <a:schemeClr val="bg2">
                  <a:shade val="50000"/>
                </a:schemeClr>
              </a:solidFill>
            </a:endParaRPr>
          </a:p>
        </p:txBody>
      </p:sp>
      <p:sp>
        <p:nvSpPr>
          <p:cNvPr id="5" name="Altbilgi Yer Tutucusu 4"/>
          <p:cNvSpPr>
            <a:spLocks noGrp="1"/>
          </p:cNvSpPr>
          <p:nvPr>
            <p:ph type="ftr" sz="quarter" idx="11"/>
          </p:nvPr>
        </p:nvSpPr>
        <p:spPr/>
        <p:txBody>
          <a:bodyPr/>
          <a:lstStyle/>
          <a:p>
            <a:endParaRPr kumimoji="0" lang="en-US" sz="1200">
              <a:solidFill>
                <a:schemeClr val="bg2">
                  <a:shade val="50000"/>
                </a:schemeClr>
              </a:solidFill>
              <a:effectLst/>
            </a:endParaRPr>
          </a:p>
        </p:txBody>
      </p:sp>
      <p:sp>
        <p:nvSpPr>
          <p:cNvPr id="6" name="Slayt Numarası Yer Tutucusu 5"/>
          <p:cNvSpPr>
            <a:spLocks noGrp="1"/>
          </p:cNvSpPr>
          <p:nvPr>
            <p:ph type="sldNum" sz="quarter" idx="12"/>
          </p:nvPr>
        </p:nvSpPr>
        <p:spPr/>
        <p:txBody>
          <a:bodyPr/>
          <a:lstStyle/>
          <a:p>
            <a:pPr algn="ctr" eaLnBrk="1" latinLnBrk="0" hangingPunct="1"/>
            <a:fld id="{6294C92D-0306-4E69-9CD3-20855E849650}" type="slidenum">
              <a:rPr kumimoji="0" lang="en-US" smtClean="0"/>
              <a:t>‹#›</a:t>
            </a:fld>
            <a:endParaRPr kumimoji="0" lang="en-US" sz="1200">
              <a:solidFill>
                <a:schemeClr val="bg2">
                  <a:shade val="50000"/>
                </a:schemeClr>
              </a:solidFill>
              <a:effectLst/>
            </a:endParaRPr>
          </a:p>
        </p:txBody>
      </p:sp>
    </p:spTree>
    <p:extLst>
      <p:ext uri="{BB962C8B-B14F-4D97-AF65-F5344CB8AC3E}">
        <p14:creationId xmlns:p14="http://schemas.microsoft.com/office/powerpoint/2010/main" val="11658593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286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291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pPr algn="r" eaLnBrk="1" latinLnBrk="0" hangingPunct="1"/>
            <a:fld id="{54AB02A5-4FE5-49D9-9E24-09F23B90C450}" type="datetimeFigureOut">
              <a:rPr lang="en-US" smtClean="0"/>
              <a:t>9/10/2025</a:t>
            </a:fld>
            <a:endParaRPr lang="en-US" sz="1200">
              <a:solidFill>
                <a:schemeClr val="bg2">
                  <a:shade val="50000"/>
                </a:schemeClr>
              </a:solidFill>
            </a:endParaRPr>
          </a:p>
        </p:txBody>
      </p:sp>
      <p:sp>
        <p:nvSpPr>
          <p:cNvPr id="6" name="Altbilgi Yer Tutucusu 5"/>
          <p:cNvSpPr>
            <a:spLocks noGrp="1"/>
          </p:cNvSpPr>
          <p:nvPr>
            <p:ph type="ftr" sz="quarter" idx="11"/>
          </p:nvPr>
        </p:nvSpPr>
        <p:spPr/>
        <p:txBody>
          <a:bodyPr/>
          <a:lstStyle/>
          <a:p>
            <a:endParaRPr kumimoji="0" lang="en-US" sz="1200">
              <a:solidFill>
                <a:schemeClr val="bg2">
                  <a:shade val="50000"/>
                </a:schemeClr>
              </a:solidFill>
              <a:effectLst/>
            </a:endParaRPr>
          </a:p>
        </p:txBody>
      </p:sp>
      <p:sp>
        <p:nvSpPr>
          <p:cNvPr id="7" name="Slayt Numarası Yer Tutucusu 6"/>
          <p:cNvSpPr>
            <a:spLocks noGrp="1"/>
          </p:cNvSpPr>
          <p:nvPr>
            <p:ph type="sldNum" sz="quarter" idx="12"/>
          </p:nvPr>
        </p:nvSpPr>
        <p:spPr/>
        <p:txBody>
          <a:bodyPr/>
          <a:lstStyle/>
          <a:p>
            <a:pPr algn="ctr" eaLnBrk="1" latinLnBrk="0" hangingPunct="1"/>
            <a:fld id="{6294C92D-0306-4E69-9CD3-20855E849650}" type="slidenum">
              <a:rPr kumimoji="0" lang="en-US" smtClean="0"/>
              <a:t>‹#›</a:t>
            </a:fld>
            <a:endParaRPr kumimoji="0" lang="en-US" sz="1200">
              <a:solidFill>
                <a:schemeClr val="bg2">
                  <a:shade val="50000"/>
                </a:schemeClr>
              </a:solidFill>
              <a:effectLst/>
            </a:endParaRPr>
          </a:p>
        </p:txBody>
      </p:sp>
    </p:spTree>
    <p:extLst>
      <p:ext uri="{BB962C8B-B14F-4D97-AF65-F5344CB8AC3E}">
        <p14:creationId xmlns:p14="http://schemas.microsoft.com/office/powerpoint/2010/main" val="1688177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629841" y="365126"/>
            <a:ext cx="78867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İçerik Yer Tutucusu 3"/>
          <p:cNvSpPr>
            <a:spLocks noGrp="1"/>
          </p:cNvSpPr>
          <p:nvPr>
            <p:ph sz="half" idx="2"/>
          </p:nvPr>
        </p:nvSpPr>
        <p:spPr>
          <a:xfrm>
            <a:off x="629842" y="2505075"/>
            <a:ext cx="3868340"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İçerik Yer Tutucusu 5"/>
          <p:cNvSpPr>
            <a:spLocks noGrp="1"/>
          </p:cNvSpPr>
          <p:nvPr>
            <p:ph sz="quarter" idx="4"/>
          </p:nvPr>
        </p:nvSpPr>
        <p:spPr>
          <a:xfrm>
            <a:off x="4629150" y="2505075"/>
            <a:ext cx="3887391"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pPr algn="r" eaLnBrk="1" latinLnBrk="0" hangingPunct="1"/>
            <a:fld id="{54AB02A5-4FE5-49D9-9E24-09F23B90C450}" type="datetimeFigureOut">
              <a:rPr lang="en-US" smtClean="0"/>
              <a:t>9/10/2025</a:t>
            </a:fld>
            <a:endParaRPr lang="en-US" sz="1200">
              <a:solidFill>
                <a:schemeClr val="bg2">
                  <a:shade val="50000"/>
                </a:schemeClr>
              </a:solidFill>
            </a:endParaRPr>
          </a:p>
        </p:txBody>
      </p:sp>
      <p:sp>
        <p:nvSpPr>
          <p:cNvPr id="8" name="Altbilgi Yer Tutucusu 7"/>
          <p:cNvSpPr>
            <a:spLocks noGrp="1"/>
          </p:cNvSpPr>
          <p:nvPr>
            <p:ph type="ftr" sz="quarter" idx="11"/>
          </p:nvPr>
        </p:nvSpPr>
        <p:spPr/>
        <p:txBody>
          <a:bodyPr/>
          <a:lstStyle/>
          <a:p>
            <a:endParaRPr kumimoji="0" lang="en-US" sz="1200">
              <a:solidFill>
                <a:schemeClr val="bg2">
                  <a:shade val="50000"/>
                </a:schemeClr>
              </a:solidFill>
              <a:effectLst/>
            </a:endParaRPr>
          </a:p>
        </p:txBody>
      </p:sp>
      <p:sp>
        <p:nvSpPr>
          <p:cNvPr id="9" name="Slayt Numarası Yer Tutucusu 8"/>
          <p:cNvSpPr>
            <a:spLocks noGrp="1"/>
          </p:cNvSpPr>
          <p:nvPr>
            <p:ph type="sldNum" sz="quarter" idx="12"/>
          </p:nvPr>
        </p:nvSpPr>
        <p:spPr/>
        <p:txBody>
          <a:bodyPr/>
          <a:lstStyle/>
          <a:p>
            <a:pPr algn="ctr" eaLnBrk="1" latinLnBrk="0" hangingPunct="1"/>
            <a:fld id="{6294C92D-0306-4E69-9CD3-20855E849650}" type="slidenum">
              <a:rPr kumimoji="0" lang="en-US" smtClean="0"/>
              <a:t>‹#›</a:t>
            </a:fld>
            <a:endParaRPr kumimoji="0" lang="en-US" sz="1200">
              <a:solidFill>
                <a:schemeClr val="bg2">
                  <a:shade val="50000"/>
                </a:schemeClr>
              </a:solidFill>
              <a:effectLst/>
            </a:endParaRPr>
          </a:p>
        </p:txBody>
      </p:sp>
    </p:spTree>
    <p:extLst>
      <p:ext uri="{BB962C8B-B14F-4D97-AF65-F5344CB8AC3E}">
        <p14:creationId xmlns:p14="http://schemas.microsoft.com/office/powerpoint/2010/main" val="18754146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pPr algn="r" eaLnBrk="1" latinLnBrk="0" hangingPunct="1"/>
            <a:fld id="{54AB02A5-4FE5-49D9-9E24-09F23B90C450}" type="datetimeFigureOut">
              <a:rPr lang="en-US" smtClean="0"/>
              <a:t>9/10/2025</a:t>
            </a:fld>
            <a:endParaRPr lang="en-US" sz="1200">
              <a:solidFill>
                <a:schemeClr val="bg2">
                  <a:shade val="50000"/>
                </a:schemeClr>
              </a:solidFill>
            </a:endParaRPr>
          </a:p>
        </p:txBody>
      </p:sp>
      <p:sp>
        <p:nvSpPr>
          <p:cNvPr id="4" name="Altbilgi Yer Tutucusu 3"/>
          <p:cNvSpPr>
            <a:spLocks noGrp="1"/>
          </p:cNvSpPr>
          <p:nvPr>
            <p:ph type="ftr" sz="quarter" idx="11"/>
          </p:nvPr>
        </p:nvSpPr>
        <p:spPr/>
        <p:txBody>
          <a:bodyPr/>
          <a:lstStyle/>
          <a:p>
            <a:endParaRPr kumimoji="0" lang="en-US" sz="1200">
              <a:solidFill>
                <a:schemeClr val="bg2">
                  <a:shade val="50000"/>
                </a:schemeClr>
              </a:solidFill>
              <a:effectLst/>
            </a:endParaRPr>
          </a:p>
        </p:txBody>
      </p:sp>
      <p:sp>
        <p:nvSpPr>
          <p:cNvPr id="5" name="Slayt Numarası Yer Tutucusu 4"/>
          <p:cNvSpPr>
            <a:spLocks noGrp="1"/>
          </p:cNvSpPr>
          <p:nvPr>
            <p:ph type="sldNum" sz="quarter" idx="12"/>
          </p:nvPr>
        </p:nvSpPr>
        <p:spPr/>
        <p:txBody>
          <a:bodyPr/>
          <a:lstStyle/>
          <a:p>
            <a:pPr algn="ctr" eaLnBrk="1" latinLnBrk="0" hangingPunct="1"/>
            <a:fld id="{6294C92D-0306-4E69-9CD3-20855E849650}" type="slidenum">
              <a:rPr kumimoji="0" lang="en-US" smtClean="0"/>
              <a:t>‹#›</a:t>
            </a:fld>
            <a:endParaRPr kumimoji="0" lang="en-US" sz="1200">
              <a:solidFill>
                <a:schemeClr val="bg2">
                  <a:shade val="50000"/>
                </a:schemeClr>
              </a:solidFill>
              <a:effectLst/>
            </a:endParaRPr>
          </a:p>
        </p:txBody>
      </p:sp>
    </p:spTree>
    <p:extLst>
      <p:ext uri="{BB962C8B-B14F-4D97-AF65-F5344CB8AC3E}">
        <p14:creationId xmlns:p14="http://schemas.microsoft.com/office/powerpoint/2010/main" val="2771058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pPr algn="r" eaLnBrk="1" latinLnBrk="0" hangingPunct="1"/>
            <a:fld id="{54AB02A5-4FE5-49D9-9E24-09F23B90C450}" type="datetimeFigureOut">
              <a:rPr lang="en-US" smtClean="0"/>
              <a:t>9/10/2025</a:t>
            </a:fld>
            <a:endParaRPr lang="en-US" sz="1200">
              <a:solidFill>
                <a:schemeClr val="bg2">
                  <a:shade val="50000"/>
                </a:schemeClr>
              </a:solidFill>
            </a:endParaRPr>
          </a:p>
        </p:txBody>
      </p:sp>
      <p:sp>
        <p:nvSpPr>
          <p:cNvPr id="3" name="Altbilgi Yer Tutucusu 2"/>
          <p:cNvSpPr>
            <a:spLocks noGrp="1"/>
          </p:cNvSpPr>
          <p:nvPr>
            <p:ph type="ftr" sz="quarter" idx="11"/>
          </p:nvPr>
        </p:nvSpPr>
        <p:spPr/>
        <p:txBody>
          <a:bodyPr/>
          <a:lstStyle/>
          <a:p>
            <a:endParaRPr kumimoji="0" lang="en-US" sz="1200">
              <a:solidFill>
                <a:schemeClr val="bg2">
                  <a:shade val="50000"/>
                </a:schemeClr>
              </a:solidFill>
              <a:effectLst/>
            </a:endParaRPr>
          </a:p>
        </p:txBody>
      </p:sp>
      <p:sp>
        <p:nvSpPr>
          <p:cNvPr id="4" name="Slayt Numarası Yer Tutucusu 3"/>
          <p:cNvSpPr>
            <a:spLocks noGrp="1"/>
          </p:cNvSpPr>
          <p:nvPr>
            <p:ph type="sldNum" sz="quarter" idx="12"/>
          </p:nvPr>
        </p:nvSpPr>
        <p:spPr/>
        <p:txBody>
          <a:bodyPr/>
          <a:lstStyle/>
          <a:p>
            <a:pPr algn="ctr" eaLnBrk="1" latinLnBrk="0" hangingPunct="1"/>
            <a:fld id="{6294C92D-0306-4E69-9CD3-20855E849650}" type="slidenum">
              <a:rPr kumimoji="0" lang="en-US" smtClean="0"/>
              <a:t>‹#›</a:t>
            </a:fld>
            <a:endParaRPr kumimoji="0" lang="en-US" sz="1200">
              <a:solidFill>
                <a:schemeClr val="bg2">
                  <a:shade val="50000"/>
                </a:schemeClr>
              </a:solidFill>
              <a:effectLst/>
            </a:endParaRPr>
          </a:p>
        </p:txBody>
      </p:sp>
    </p:spTree>
    <p:extLst>
      <p:ext uri="{BB962C8B-B14F-4D97-AF65-F5344CB8AC3E}">
        <p14:creationId xmlns:p14="http://schemas.microsoft.com/office/powerpoint/2010/main" val="8917308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İçerik Yer Tutucusu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Veri Yer Tutucusu 4"/>
          <p:cNvSpPr>
            <a:spLocks noGrp="1"/>
          </p:cNvSpPr>
          <p:nvPr>
            <p:ph type="dt" sz="half" idx="10"/>
          </p:nvPr>
        </p:nvSpPr>
        <p:spPr/>
        <p:txBody>
          <a:bodyPr/>
          <a:lstStyle/>
          <a:p>
            <a:pPr algn="r" eaLnBrk="1" latinLnBrk="0" hangingPunct="1"/>
            <a:fld id="{54AB02A5-4FE5-49D9-9E24-09F23B90C450}" type="datetimeFigureOut">
              <a:rPr lang="en-US" smtClean="0"/>
              <a:t>9/10/2025</a:t>
            </a:fld>
            <a:endParaRPr lang="en-US" sz="1200">
              <a:solidFill>
                <a:schemeClr val="bg2">
                  <a:shade val="50000"/>
                </a:schemeClr>
              </a:solidFill>
            </a:endParaRPr>
          </a:p>
        </p:txBody>
      </p:sp>
      <p:sp>
        <p:nvSpPr>
          <p:cNvPr id="6" name="Altbilgi Yer Tutucusu 5"/>
          <p:cNvSpPr>
            <a:spLocks noGrp="1"/>
          </p:cNvSpPr>
          <p:nvPr>
            <p:ph type="ftr" sz="quarter" idx="11"/>
          </p:nvPr>
        </p:nvSpPr>
        <p:spPr/>
        <p:txBody>
          <a:bodyPr/>
          <a:lstStyle/>
          <a:p>
            <a:endParaRPr kumimoji="0" lang="en-US" sz="1200">
              <a:solidFill>
                <a:schemeClr val="bg2">
                  <a:shade val="50000"/>
                </a:schemeClr>
              </a:solidFill>
              <a:effectLst/>
            </a:endParaRPr>
          </a:p>
        </p:txBody>
      </p:sp>
      <p:sp>
        <p:nvSpPr>
          <p:cNvPr id="7" name="Slayt Numarası Yer Tutucusu 6"/>
          <p:cNvSpPr>
            <a:spLocks noGrp="1"/>
          </p:cNvSpPr>
          <p:nvPr>
            <p:ph type="sldNum" sz="quarter" idx="12"/>
          </p:nvPr>
        </p:nvSpPr>
        <p:spPr/>
        <p:txBody>
          <a:bodyPr/>
          <a:lstStyle/>
          <a:p>
            <a:pPr algn="ctr" eaLnBrk="1" latinLnBrk="0" hangingPunct="1"/>
            <a:fld id="{6294C92D-0306-4E69-9CD3-20855E849650}" type="slidenum">
              <a:rPr kumimoji="0" lang="en-US" smtClean="0"/>
              <a:t>‹#›</a:t>
            </a:fld>
            <a:endParaRPr kumimoji="0" lang="en-US" sz="1200">
              <a:solidFill>
                <a:schemeClr val="bg2">
                  <a:shade val="50000"/>
                </a:schemeClr>
              </a:solidFill>
              <a:effectLst/>
            </a:endParaRPr>
          </a:p>
        </p:txBody>
      </p:sp>
    </p:spTree>
    <p:extLst>
      <p:ext uri="{BB962C8B-B14F-4D97-AF65-F5344CB8AC3E}">
        <p14:creationId xmlns:p14="http://schemas.microsoft.com/office/powerpoint/2010/main" val="29738928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Resim Yer Tutucusu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Veri Yer Tutucusu 4"/>
          <p:cNvSpPr>
            <a:spLocks noGrp="1"/>
          </p:cNvSpPr>
          <p:nvPr>
            <p:ph type="dt" sz="half" idx="10"/>
          </p:nvPr>
        </p:nvSpPr>
        <p:spPr/>
        <p:txBody>
          <a:bodyPr/>
          <a:lstStyle/>
          <a:p>
            <a:pPr algn="r" eaLnBrk="1" latinLnBrk="0" hangingPunct="1"/>
            <a:fld id="{54AB02A5-4FE5-49D9-9E24-09F23B90C450}" type="datetimeFigureOut">
              <a:rPr lang="en-US" smtClean="0"/>
              <a:t>9/10/2025</a:t>
            </a:fld>
            <a:endParaRPr lang="en-US" sz="1200">
              <a:solidFill>
                <a:schemeClr val="bg2">
                  <a:shade val="50000"/>
                </a:schemeClr>
              </a:solidFill>
            </a:endParaRPr>
          </a:p>
        </p:txBody>
      </p:sp>
      <p:sp>
        <p:nvSpPr>
          <p:cNvPr id="6" name="Altbilgi Yer Tutucusu 5"/>
          <p:cNvSpPr>
            <a:spLocks noGrp="1"/>
          </p:cNvSpPr>
          <p:nvPr>
            <p:ph type="ftr" sz="quarter" idx="11"/>
          </p:nvPr>
        </p:nvSpPr>
        <p:spPr/>
        <p:txBody>
          <a:bodyPr/>
          <a:lstStyle/>
          <a:p>
            <a:endParaRPr kumimoji="0" lang="en-US" sz="1200">
              <a:solidFill>
                <a:schemeClr val="bg2">
                  <a:shade val="50000"/>
                </a:schemeClr>
              </a:solidFill>
              <a:effectLst/>
            </a:endParaRPr>
          </a:p>
        </p:txBody>
      </p:sp>
      <p:sp>
        <p:nvSpPr>
          <p:cNvPr id="7" name="Slayt Numarası Yer Tutucusu 6"/>
          <p:cNvSpPr>
            <a:spLocks noGrp="1"/>
          </p:cNvSpPr>
          <p:nvPr>
            <p:ph type="sldNum" sz="quarter" idx="12"/>
          </p:nvPr>
        </p:nvSpPr>
        <p:spPr/>
        <p:txBody>
          <a:bodyPr/>
          <a:lstStyle/>
          <a:p>
            <a:pPr algn="ctr" eaLnBrk="1" latinLnBrk="0" hangingPunct="1"/>
            <a:fld id="{6294C92D-0306-4E69-9CD3-20855E849650}" type="slidenum">
              <a:rPr kumimoji="0" lang="en-US" smtClean="0"/>
              <a:t>‹#›</a:t>
            </a:fld>
            <a:endParaRPr kumimoji="0" lang="en-US" sz="1200">
              <a:solidFill>
                <a:schemeClr val="bg2">
                  <a:shade val="50000"/>
                </a:schemeClr>
              </a:solidFill>
              <a:effectLst/>
            </a:endParaRPr>
          </a:p>
        </p:txBody>
      </p:sp>
    </p:spTree>
    <p:extLst>
      <p:ext uri="{BB962C8B-B14F-4D97-AF65-F5344CB8AC3E}">
        <p14:creationId xmlns:p14="http://schemas.microsoft.com/office/powerpoint/2010/main" val="2713994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lgn="r" eaLnBrk="1" latinLnBrk="0" hangingPunct="1"/>
            <a:fld id="{54AB02A5-4FE5-49D9-9E24-09F23B90C450}" type="datetimeFigureOut">
              <a:rPr lang="en-US" smtClean="0"/>
              <a:t>9/10/2025</a:t>
            </a:fld>
            <a:endParaRPr lang="en-US" sz="1200">
              <a:solidFill>
                <a:schemeClr val="bg2">
                  <a:shade val="50000"/>
                </a:schemeClr>
              </a:solidFill>
            </a:endParaRPr>
          </a:p>
        </p:txBody>
      </p:sp>
      <p:sp>
        <p:nvSpPr>
          <p:cNvPr id="5" name="Altbilgi Yer Tutucusu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0" lang="en-US" sz="1200">
              <a:solidFill>
                <a:schemeClr val="bg2">
                  <a:shade val="50000"/>
                </a:schemeClr>
              </a:solidFill>
              <a:effectLst/>
            </a:endParaRPr>
          </a:p>
        </p:txBody>
      </p:sp>
      <p:sp>
        <p:nvSpPr>
          <p:cNvPr id="6" name="Slayt Numarası Yer Tutucusu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lgn="ctr" eaLnBrk="1" latinLnBrk="0" hangingPunct="1"/>
            <a:fld id="{6294C92D-0306-4E69-9CD3-20855E849650}" type="slidenum">
              <a:rPr kumimoji="0" lang="en-US" smtClean="0"/>
              <a:t>‹#›</a:t>
            </a:fld>
            <a:endParaRPr kumimoji="0" lang="en-US" sz="1200">
              <a:solidFill>
                <a:schemeClr val="bg2">
                  <a:shade val="50000"/>
                </a:schemeClr>
              </a:solidFill>
              <a:effectLst/>
            </a:endParaRPr>
          </a:p>
        </p:txBody>
      </p:sp>
    </p:spTree>
    <p:extLst>
      <p:ext uri="{BB962C8B-B14F-4D97-AF65-F5344CB8AC3E}">
        <p14:creationId xmlns:p14="http://schemas.microsoft.com/office/powerpoint/2010/main" val="2600578445"/>
      </p:ext>
    </p:extLst>
  </p:cSld>
  <p:clrMap bg1="lt1" tx1="dk1" bg2="lt2" tx2="dk2" accent1="accent1" accent2="accent2" accent3="accent3" accent4="accent4" accent5="accent5" accent6="accent6" hlink="hlink" folHlink="folHlink"/>
  <p:sldLayoutIdLst>
    <p:sldLayoutId id="2147483755" r:id="rId1"/>
    <p:sldLayoutId id="2147483756" r:id="rId2"/>
    <p:sldLayoutId id="2147483757" r:id="rId3"/>
    <p:sldLayoutId id="2147483758" r:id="rId4"/>
    <p:sldLayoutId id="2147483759" r:id="rId5"/>
    <p:sldLayoutId id="2147483760" r:id="rId6"/>
    <p:sldLayoutId id="2147483761" r:id="rId7"/>
    <p:sldLayoutId id="2147483762" r:id="rId8"/>
    <p:sldLayoutId id="2147483763" r:id="rId9"/>
    <p:sldLayoutId id="2147483764" r:id="rId10"/>
    <p:sldLayoutId id="214748376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2560" y="359897"/>
            <a:ext cx="7406640" cy="2295557"/>
          </a:xfrm>
        </p:spPr>
        <p:txBody>
          <a:bodyPr>
            <a:normAutofit/>
          </a:bodyPr>
          <a:lstStyle/>
          <a:p>
            <a:pPr algn="ctr"/>
            <a:r>
              <a:rPr lang="en-US" sz="3600" dirty="0" smtClean="0">
                <a:solidFill>
                  <a:srgbClr val="660066"/>
                </a:solidFill>
              </a:rPr>
              <a:t>TÜRK </a:t>
            </a:r>
            <a:r>
              <a:rPr lang="en-US" sz="3600" smtClean="0">
                <a:solidFill>
                  <a:srgbClr val="660066"/>
                </a:solidFill>
              </a:rPr>
              <a:t>DIŞ POLİTİKASI</a:t>
            </a:r>
            <a:endParaRPr lang="en-US" sz="3600" dirty="0">
              <a:solidFill>
                <a:srgbClr val="660066"/>
              </a:solidFill>
            </a:endParaRPr>
          </a:p>
        </p:txBody>
      </p:sp>
      <p:sp>
        <p:nvSpPr>
          <p:cNvPr id="3" name="Subtitle 2"/>
          <p:cNvSpPr>
            <a:spLocks noGrp="1"/>
          </p:cNvSpPr>
          <p:nvPr>
            <p:ph type="subTitle" idx="1"/>
          </p:nvPr>
        </p:nvSpPr>
        <p:spPr>
          <a:xfrm>
            <a:off x="1432560" y="2447636"/>
            <a:ext cx="7406640" cy="2020454"/>
          </a:xfrm>
        </p:spPr>
        <p:txBody>
          <a:bodyPr>
            <a:normAutofit/>
          </a:bodyPr>
          <a:lstStyle/>
          <a:p>
            <a:endParaRPr lang="en-US" dirty="0" smtClean="0">
              <a:solidFill>
                <a:srgbClr val="660066"/>
              </a:solidFill>
            </a:endParaRPr>
          </a:p>
          <a:p>
            <a:endParaRPr lang="en-US" dirty="0">
              <a:solidFill>
                <a:srgbClr val="660066"/>
              </a:solidFill>
            </a:endParaRPr>
          </a:p>
          <a:p>
            <a:pPr algn="ctr"/>
            <a:r>
              <a:rPr lang="tr-TR" sz="2800" dirty="0" smtClean="0">
                <a:solidFill>
                  <a:srgbClr val="660066"/>
                </a:solidFill>
              </a:rPr>
              <a:t>1-2. </a:t>
            </a:r>
            <a:r>
              <a:rPr lang="en-US" sz="2800" dirty="0" err="1" smtClean="0">
                <a:solidFill>
                  <a:srgbClr val="660066"/>
                </a:solidFill>
              </a:rPr>
              <a:t>Hafta</a:t>
            </a:r>
            <a:r>
              <a:rPr lang="en-US" sz="2800" dirty="0" smtClean="0">
                <a:solidFill>
                  <a:srgbClr val="660066"/>
                </a:solidFill>
              </a:rPr>
              <a:t>: </a:t>
            </a:r>
            <a:r>
              <a:rPr lang="tr-TR" sz="2800" dirty="0">
                <a:solidFill>
                  <a:srgbClr val="660066"/>
                </a:solidFill>
              </a:rPr>
              <a:t>Türk Dış Politikasının Genel </a:t>
            </a:r>
            <a:r>
              <a:rPr lang="tr-TR" sz="2800" dirty="0" smtClean="0">
                <a:solidFill>
                  <a:srgbClr val="660066"/>
                </a:solidFill>
              </a:rPr>
              <a:t>Hatları</a:t>
            </a:r>
          </a:p>
          <a:p>
            <a:endParaRPr lang="en-US" dirty="0"/>
          </a:p>
        </p:txBody>
      </p:sp>
    </p:spTree>
    <p:extLst>
      <p:ext uri="{BB962C8B-B14F-4D97-AF65-F5344CB8AC3E}">
        <p14:creationId xmlns:p14="http://schemas.microsoft.com/office/powerpoint/2010/main" val="25640655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54359" y="447869"/>
            <a:ext cx="8024327" cy="6298164"/>
          </a:xfrm>
        </p:spPr>
        <p:txBody>
          <a:bodyPr>
            <a:normAutofit/>
          </a:bodyPr>
          <a:lstStyle/>
          <a:p>
            <a:pPr algn="just"/>
            <a:endParaRPr lang="tr-TR" dirty="0" smtClean="0"/>
          </a:p>
          <a:p>
            <a:pPr algn="just"/>
            <a:r>
              <a:rPr lang="tr-TR" dirty="0" smtClean="0"/>
              <a:t>II</a:t>
            </a:r>
            <a:r>
              <a:rPr lang="tr-TR" dirty="0"/>
              <a:t>. Meşrutiyet Dönemi’nde Osmanlı Devlet adamları dış politikada farklı yöntemler izlemişlerdir. Fakat genel olarak bu politikalarda amaç aynıdır: </a:t>
            </a:r>
            <a:r>
              <a:rPr lang="tr-TR" i="1" dirty="0"/>
              <a:t>imparatorluğun ayakta kalabilmesi için büyük devletlerden destek aramak</a:t>
            </a:r>
            <a:r>
              <a:rPr lang="tr-TR" dirty="0" smtClean="0"/>
              <a:t>.</a:t>
            </a:r>
          </a:p>
          <a:p>
            <a:pPr algn="just"/>
            <a:endParaRPr lang="tr-TR" dirty="0" smtClean="0"/>
          </a:p>
          <a:p>
            <a:pPr algn="just"/>
            <a:r>
              <a:rPr lang="tr-TR" dirty="0" smtClean="0"/>
              <a:t> </a:t>
            </a:r>
            <a:r>
              <a:rPr lang="tr-TR" dirty="0"/>
              <a:t>Ancak bir süre sonra Osmanlı devlet adamları Avrupalı devletlerden aradıkları desteği bulamamışlar ve Osmanlı imparatorluğu uluslararası alanda yalnızlığa itilmiştir. </a:t>
            </a:r>
            <a:endParaRPr lang="tr-TR" dirty="0" smtClean="0"/>
          </a:p>
          <a:p>
            <a:pPr algn="just"/>
            <a:endParaRPr lang="tr-TR" dirty="0" smtClean="0"/>
          </a:p>
          <a:p>
            <a:pPr algn="just"/>
            <a:r>
              <a:rPr lang="tr-TR" dirty="0" smtClean="0"/>
              <a:t>Bu </a:t>
            </a:r>
            <a:r>
              <a:rPr lang="tr-TR" dirty="0"/>
              <a:t>süreçte Almanya ile ilişkiler özel bir öneme sahip olmuş ve neticede de 1914 yılında imzalanan Osmanlı-Alman ittifakı ile dönüşü olmayan bir yola girilmiştir. </a:t>
            </a:r>
            <a:endParaRPr lang="tr-TR" dirty="0" smtClean="0"/>
          </a:p>
          <a:p>
            <a:pPr algn="just"/>
            <a:endParaRPr lang="tr-TR" dirty="0" smtClean="0"/>
          </a:p>
          <a:p>
            <a:pPr algn="just"/>
            <a:r>
              <a:rPr lang="tr-TR" dirty="0" smtClean="0"/>
              <a:t>1914’de </a:t>
            </a:r>
            <a:r>
              <a:rPr lang="tr-TR" dirty="0"/>
              <a:t>başlayan I. Dünya Savaşı’nda Osmanlı Devleti Almanya ile müttefikliği tercih etmiş ve 1918’de savaş bittiğinde yenilen tarafta kalmıştır.</a:t>
            </a:r>
          </a:p>
          <a:p>
            <a:pPr algn="just"/>
            <a:endParaRPr lang="tr-TR" dirty="0"/>
          </a:p>
        </p:txBody>
      </p:sp>
    </p:spTree>
    <p:extLst>
      <p:ext uri="{BB962C8B-B14F-4D97-AF65-F5344CB8AC3E}">
        <p14:creationId xmlns:p14="http://schemas.microsoft.com/office/powerpoint/2010/main" val="17015871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261257"/>
            <a:ext cx="7886700" cy="5915706"/>
          </a:xfrm>
        </p:spPr>
        <p:txBody>
          <a:bodyPr>
            <a:normAutofit fontScale="92500" lnSpcReduction="10000"/>
          </a:bodyPr>
          <a:lstStyle/>
          <a:p>
            <a:pPr algn="just"/>
            <a:r>
              <a:rPr lang="tr-TR" b="1" dirty="0" smtClean="0"/>
              <a:t>İtilaf Devletleri (Müttefik Devletler):</a:t>
            </a:r>
            <a:r>
              <a:rPr lang="tr-TR" dirty="0" smtClean="0"/>
              <a:t> Başlangıçta Britanya imparatorluğu, Fransa ve Çarlık Rusya tarafından oluşturulan savaş blokudur.. itilaf Devletleri Birinci Dünya Savaşı’nda Almanya’nın başını çektiği ittifak Devletlerine karşı savaşmış ve galip gelmiştir. Birinci Dünya Savaşı’nda </a:t>
            </a:r>
            <a:r>
              <a:rPr lang="tr-TR" dirty="0" err="1" smtClean="0"/>
              <a:t>italya</a:t>
            </a:r>
            <a:r>
              <a:rPr lang="tr-TR" dirty="0" smtClean="0"/>
              <a:t> daha sonra itilaf Devletlerine katılmıştır. Çarlık Rusya ise 1917’de Bolşeviklerin iktidara geldiği Ekim Devrimi sonrasında bloktan ayrılmıştır. </a:t>
            </a:r>
          </a:p>
          <a:p>
            <a:pPr algn="just"/>
            <a:r>
              <a:rPr lang="tr-TR" b="1" dirty="0" smtClean="0"/>
              <a:t>İttifak devletleri (Bağlaşma Devletleri)</a:t>
            </a:r>
            <a:r>
              <a:rPr lang="tr-TR" dirty="0" smtClean="0"/>
              <a:t>: Başlangıçta Almanya, Avusturya- Macaristan imparatorluğu ve İtalya’dan oluşan devletler grubudur. Kökeni 1882’de kurulan Üçlü ittifak Antlaşması’na dayanır. I. Dünya Savaşı’nda İtalya bu ittifaktan ayrılmıştır. İttifak Devletlerine I. Dünya Savaşı’nda önce Osmanlı imparatorluğu ardından Bulgaristan katılmıştır.</a:t>
            </a:r>
          </a:p>
          <a:p>
            <a:pPr algn="just"/>
            <a:r>
              <a:rPr lang="tr-TR" b="1" dirty="0" smtClean="0"/>
              <a:t>Nota</a:t>
            </a:r>
            <a:r>
              <a:rPr lang="tr-TR" dirty="0" smtClean="0"/>
              <a:t>: Bir ya da birkaç ülkenin bir başka ülkenin yetkililerine yönelik önemli bir bildiriyi, diplomatik temsilciler aracılığıyla karşı tarafa ilettiği imzalı diplomatik belge. Nota sözlü olarak da sunulabilir. Sözlü nota, imzalı notadan daha az etkileyici bir nitelik taşımaktadır. Bu nota imzalanmamakla beraber sonunda alışılagelmiş nezaket cümleleri taşıması gerekir. </a:t>
            </a:r>
          </a:p>
          <a:p>
            <a:pPr algn="just"/>
            <a:r>
              <a:rPr lang="tr-TR" b="1" dirty="0" err="1" smtClean="0"/>
              <a:t>Bab</a:t>
            </a:r>
            <a:r>
              <a:rPr lang="tr-TR" b="1" dirty="0" smtClean="0"/>
              <a:t>-ı-Ali Baskını:</a:t>
            </a:r>
            <a:r>
              <a:rPr lang="tr-TR" dirty="0" smtClean="0"/>
              <a:t> 23 Ocak 1913 tarihinde ittihat ve Terakki </a:t>
            </a:r>
            <a:r>
              <a:rPr lang="tr-TR" dirty="0" err="1" smtClean="0"/>
              <a:t>Fırkası’nın</a:t>
            </a:r>
            <a:r>
              <a:rPr lang="tr-TR" dirty="0" smtClean="0"/>
              <a:t> önde gelenlerinin </a:t>
            </a:r>
            <a:r>
              <a:rPr lang="tr-TR" dirty="0" err="1" smtClean="0"/>
              <a:t>Bab</a:t>
            </a:r>
            <a:r>
              <a:rPr lang="tr-TR" dirty="0" smtClean="0"/>
              <a:t>-ı Ali’yi basarak iktidara doğrudan el koymalarıyla sonuçlanan hükümet darbesidir. Darbeyi ittihat ve Terakki’nin liderleri Enver ve Talat Paşalar yönlendirmiştir. </a:t>
            </a:r>
            <a:r>
              <a:rPr lang="tr-TR" dirty="0" err="1" smtClean="0"/>
              <a:t>Bab</a:t>
            </a:r>
            <a:r>
              <a:rPr lang="tr-TR" dirty="0" smtClean="0"/>
              <a:t>-ı Ali Baskını, Kamil Paşa’nın görevden istifa ettirilmesi ve Hareket Ordusu komutanı Mahmut Şevket Paşa’nın sadrazamlığa getirilmesiyle sonuçlanmıştır. Sonraki süreçte ittihat ve Terakki tüm yönetime hâkim olmuştur. </a:t>
            </a:r>
          </a:p>
          <a:p>
            <a:pPr algn="just"/>
            <a:endParaRPr lang="tr-TR" dirty="0"/>
          </a:p>
        </p:txBody>
      </p:sp>
    </p:spTree>
    <p:extLst>
      <p:ext uri="{BB962C8B-B14F-4D97-AF65-F5344CB8AC3E}">
        <p14:creationId xmlns:p14="http://schemas.microsoft.com/office/powerpoint/2010/main" val="375555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195943"/>
            <a:ext cx="8123464" cy="5981020"/>
          </a:xfrm>
        </p:spPr>
        <p:txBody>
          <a:bodyPr>
            <a:normAutofit/>
          </a:bodyPr>
          <a:lstStyle/>
          <a:p>
            <a:pPr algn="just"/>
            <a:r>
              <a:rPr lang="tr-TR" sz="2800" dirty="0"/>
              <a:t> I. Dünya Savaşı, 1914-1918: </a:t>
            </a:r>
            <a:r>
              <a:rPr lang="tr-TR" sz="2800" b="1" dirty="0"/>
              <a:t>28 Haziran 1914 </a:t>
            </a:r>
            <a:r>
              <a:rPr lang="tr-TR" sz="2800" dirty="0"/>
              <a:t>tarihinde Avusturya-Macaristan imparatorluğu </a:t>
            </a:r>
            <a:r>
              <a:rPr lang="tr-TR" sz="2800" dirty="0" err="1"/>
              <a:t>veliahtı</a:t>
            </a:r>
            <a:r>
              <a:rPr lang="tr-TR" sz="2800" dirty="0"/>
              <a:t> Arşidük </a:t>
            </a:r>
            <a:r>
              <a:rPr lang="tr-TR" sz="2800" dirty="0" err="1"/>
              <a:t>Françis</a:t>
            </a:r>
            <a:r>
              <a:rPr lang="tr-TR" sz="2800" dirty="0"/>
              <a:t> Ferdinand’ın bir Sırp tarafından öldürülmesi ile başlayan ve </a:t>
            </a:r>
            <a:r>
              <a:rPr lang="tr-TR" sz="2800" b="1" dirty="0"/>
              <a:t>11 Kasım 1918 </a:t>
            </a:r>
            <a:r>
              <a:rPr lang="tr-TR" sz="2800" dirty="0"/>
              <a:t>tarihinde Almanya’nın ateşkesi [11 Kasım 1918 Ateşkesi veya </a:t>
            </a:r>
            <a:r>
              <a:rPr lang="tr-TR" sz="2800" dirty="0" err="1"/>
              <a:t>Compiègne</a:t>
            </a:r>
            <a:r>
              <a:rPr lang="tr-TR" sz="2800" dirty="0"/>
              <a:t> Ateşkesi, Alman İmparatorluğu ile Fransa ve İngiltere arasında 11 Kasım 1918 tarihinde saat 11.00'de "</a:t>
            </a:r>
            <a:r>
              <a:rPr lang="tr-TR" sz="2800" b="1" dirty="0"/>
              <a:t>on birinci ayın on birinci gününün on birinci saati</a:t>
            </a:r>
            <a:r>
              <a:rPr lang="tr-TR" sz="2800" dirty="0"/>
              <a:t>"] kabul etmesi ile fiilen, başta </a:t>
            </a:r>
            <a:r>
              <a:rPr lang="tr-TR" sz="2800" b="1" dirty="0"/>
              <a:t>28 Haziran 1919</a:t>
            </a:r>
            <a:r>
              <a:rPr lang="tr-TR" sz="2800" dirty="0"/>
              <a:t>’da imzalan </a:t>
            </a:r>
            <a:r>
              <a:rPr lang="tr-TR" sz="2800" dirty="0" err="1"/>
              <a:t>Versay</a:t>
            </a:r>
            <a:r>
              <a:rPr lang="tr-TR" sz="2800" dirty="0"/>
              <a:t> Barış Antlaşması olmak üzere bir dizi antlaşmanın imzalanmasıyla da hukuken sona eren ve Avrupa, Çarlık Rusya, ABD ve Orta Doğu’ya yayılan topyekûn bir savaştır. </a:t>
            </a:r>
          </a:p>
          <a:p>
            <a:pPr algn="just"/>
            <a:endParaRPr lang="tr-TR" sz="2800" dirty="0"/>
          </a:p>
        </p:txBody>
      </p:sp>
    </p:spTree>
    <p:extLst>
      <p:ext uri="{BB962C8B-B14F-4D97-AF65-F5344CB8AC3E}">
        <p14:creationId xmlns:p14="http://schemas.microsoft.com/office/powerpoint/2010/main" val="21487087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 </a:t>
            </a:r>
            <a:endParaRPr lang="tr-TR" dirty="0"/>
          </a:p>
        </p:txBody>
      </p:sp>
      <p:sp>
        <p:nvSpPr>
          <p:cNvPr id="3" name="İçerik Yer Tutucusu 2"/>
          <p:cNvSpPr>
            <a:spLocks noGrp="1"/>
          </p:cNvSpPr>
          <p:nvPr>
            <p:ph idx="1"/>
          </p:nvPr>
        </p:nvSpPr>
        <p:spPr>
          <a:xfrm>
            <a:off x="1942415" y="1464907"/>
            <a:ext cx="6591985" cy="4917232"/>
          </a:xfrm>
        </p:spPr>
        <p:txBody>
          <a:bodyPr>
            <a:normAutofit/>
          </a:bodyPr>
          <a:lstStyle/>
          <a:p>
            <a:pPr algn="just"/>
            <a:r>
              <a:rPr lang="tr-TR" dirty="0"/>
              <a:t>Balcı, A. (2021). Türkiye dış politikası. Alfa Yayınları.</a:t>
            </a:r>
          </a:p>
          <a:p>
            <a:pPr algn="just"/>
            <a:r>
              <a:rPr lang="tr-TR" dirty="0" err="1"/>
              <a:t>Kösebalaban</a:t>
            </a:r>
            <a:r>
              <a:rPr lang="tr-TR" dirty="0"/>
              <a:t>, H. (2021). Türk dış politikası. </a:t>
            </a:r>
            <a:r>
              <a:rPr lang="tr-TR" dirty="0" err="1"/>
              <a:t>Big</a:t>
            </a:r>
            <a:r>
              <a:rPr lang="tr-TR" dirty="0"/>
              <a:t> </a:t>
            </a:r>
            <a:r>
              <a:rPr lang="tr-TR" dirty="0" err="1"/>
              <a:t>Bang</a:t>
            </a:r>
            <a:r>
              <a:rPr lang="tr-TR" dirty="0"/>
              <a:t> Yayınevi.</a:t>
            </a:r>
          </a:p>
          <a:p>
            <a:pPr algn="just"/>
            <a:r>
              <a:rPr lang="tr-TR" dirty="0"/>
              <a:t>Oran, B. </a:t>
            </a:r>
            <a:r>
              <a:rPr lang="tr-TR" dirty="0" err="1" smtClean="0"/>
              <a:t>Edt</a:t>
            </a:r>
            <a:r>
              <a:rPr lang="tr-TR" smtClean="0"/>
              <a:t>. (2020</a:t>
            </a:r>
            <a:r>
              <a:rPr lang="tr-TR" dirty="0"/>
              <a:t>). Türk dış politikası: Cilt </a:t>
            </a:r>
            <a:r>
              <a:rPr lang="tr-TR" dirty="0" smtClean="0"/>
              <a:t>1-3. </a:t>
            </a:r>
            <a:r>
              <a:rPr lang="tr-TR" dirty="0"/>
              <a:t>İletişim Yayınları.</a:t>
            </a:r>
          </a:p>
          <a:p>
            <a:pPr algn="just"/>
            <a:r>
              <a:rPr lang="tr-TR" dirty="0" smtClean="0"/>
              <a:t>Gözen, R. (2006).Dış Politika Nedir, </a:t>
            </a:r>
            <a:r>
              <a:rPr lang="tr-TR" dirty="0" err="1" smtClean="0"/>
              <a:t>Edt</a:t>
            </a:r>
            <a:r>
              <a:rPr lang="tr-TR" dirty="0" smtClean="0"/>
              <a:t>. İ. Bal, 21. Yüzyılda Türk Dış Politikası, AGAM Yayınları. </a:t>
            </a:r>
          </a:p>
          <a:p>
            <a:pPr algn="just"/>
            <a:r>
              <a:rPr lang="en-US" dirty="0"/>
              <a:t>Hale, W. (2012) Turkish Foreign Policy since 1774, Routledge</a:t>
            </a:r>
            <a:r>
              <a:rPr lang="en-US" dirty="0" smtClean="0"/>
              <a:t>.</a:t>
            </a:r>
            <a:endParaRPr lang="tr-TR" dirty="0" smtClean="0"/>
          </a:p>
          <a:p>
            <a:pPr algn="just"/>
            <a:r>
              <a:rPr lang="tr-TR" dirty="0" smtClean="0"/>
              <a:t>Erdoğan, M.M.-Yakut, K.-Bağcı H. Türk Dış Politikası I, Anadolu </a:t>
            </a:r>
            <a:r>
              <a:rPr lang="tr-TR" dirty="0" err="1" smtClean="0"/>
              <a:t>Ünv</a:t>
            </a:r>
            <a:r>
              <a:rPr lang="tr-TR" dirty="0" smtClean="0"/>
              <a:t>. Yayınları. </a:t>
            </a:r>
          </a:p>
          <a:p>
            <a:pPr algn="just"/>
            <a:r>
              <a:rPr lang="en-US" dirty="0" err="1"/>
              <a:t>Özkeçeci-Taner</a:t>
            </a:r>
            <a:r>
              <a:rPr lang="en-US" dirty="0"/>
              <a:t>, B.  </a:t>
            </a:r>
            <a:r>
              <a:rPr lang="en-US" dirty="0" err="1"/>
              <a:t>Açıkmeşe</a:t>
            </a:r>
            <a:r>
              <a:rPr lang="en-US" dirty="0"/>
              <a:t>, S.A. (2023). One Hundred Years of Turkish Foreign Policy (1923-2023) Historical and Theoretical Reflections, Palgrave Macmillan.</a:t>
            </a:r>
            <a:endParaRPr lang="tr-TR" dirty="0"/>
          </a:p>
        </p:txBody>
      </p:sp>
    </p:spTree>
    <p:extLst>
      <p:ext uri="{BB962C8B-B14F-4D97-AF65-F5344CB8AC3E}">
        <p14:creationId xmlns:p14="http://schemas.microsoft.com/office/powerpoint/2010/main" val="14862405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214604"/>
            <a:ext cx="7886700" cy="5962359"/>
          </a:xfrm>
        </p:spPr>
        <p:txBody>
          <a:bodyPr>
            <a:normAutofit lnSpcReduction="10000"/>
          </a:bodyPr>
          <a:lstStyle/>
          <a:p>
            <a:pPr algn="just"/>
            <a:r>
              <a:rPr lang="tr-TR" b="1" u="sng" dirty="0">
                <a:latin typeface="Times New Roman" panose="02020603050405020304" pitchFamily="18" charset="0"/>
                <a:cs typeface="Times New Roman" panose="02020603050405020304" pitchFamily="18" charset="0"/>
              </a:rPr>
              <a:t>Dış Politika: </a:t>
            </a:r>
            <a:r>
              <a:rPr lang="tr-TR" dirty="0">
                <a:latin typeface="Times New Roman" panose="02020603050405020304" pitchFamily="18" charset="0"/>
                <a:cs typeface="Times New Roman" panose="02020603050405020304" pitchFamily="18" charset="0"/>
              </a:rPr>
              <a:t>Devletin politika yapıcılarının, uluslararası sistemdeki diğer devletler veya uluslararası aktörlere dönük olarak geliştirdiği stratejiler, planlı davranış kalıpları ve hedefe ulaşma çabalarının bütünüdür. </a:t>
            </a:r>
            <a:endParaRPr lang="tr-TR" dirty="0" smtClean="0"/>
          </a:p>
          <a:p>
            <a:pPr algn="just"/>
            <a:endParaRPr lang="tr-TR" dirty="0"/>
          </a:p>
          <a:p>
            <a:pPr algn="just"/>
            <a:r>
              <a:rPr lang="tr-TR" dirty="0" smtClean="0"/>
              <a:t>Meselenin </a:t>
            </a:r>
            <a:r>
              <a:rPr lang="tr-TR" dirty="0"/>
              <a:t>özünü kavramak için akılda tutulması gereken yaklaşımlar: </a:t>
            </a:r>
          </a:p>
          <a:p>
            <a:pPr algn="just"/>
            <a:r>
              <a:rPr lang="tr-TR" dirty="0"/>
              <a:t>1)</a:t>
            </a:r>
            <a:r>
              <a:rPr lang="tr-TR" i="1" dirty="0"/>
              <a:t>Rasyonelliği Aramak</a:t>
            </a:r>
            <a:r>
              <a:rPr lang="tr-TR" dirty="0"/>
              <a:t>:  insan davranışları rasyonel (akılcı) nedenlere dayanır. Bu rasyonellik de genellikle “çıkar” kavramında somutlaşır. Bir davranışın temel dürtüsünü ararken “idealleri” değil çıkarları aramak gerekir. (</a:t>
            </a:r>
            <a:r>
              <a:rPr lang="tr-TR" dirty="0" err="1"/>
              <a:t>örn</a:t>
            </a:r>
            <a:r>
              <a:rPr lang="tr-TR" dirty="0"/>
              <a:t>. 1493 İspanya Yahudilerinin kabul edilmesi </a:t>
            </a:r>
            <a:r>
              <a:rPr lang="tr-TR" dirty="0" smtClean="0"/>
              <a:t>gibi). </a:t>
            </a:r>
          </a:p>
          <a:p>
            <a:pPr algn="just"/>
            <a:endParaRPr lang="tr-TR" dirty="0"/>
          </a:p>
          <a:p>
            <a:pPr algn="just"/>
            <a:r>
              <a:rPr lang="tr-TR" dirty="0"/>
              <a:t>2) </a:t>
            </a:r>
            <a:r>
              <a:rPr lang="tr-TR" i="1" dirty="0"/>
              <a:t>Olayları Alt Yapıyla Açıklamak:</a:t>
            </a:r>
            <a:r>
              <a:rPr lang="tr-TR" dirty="0"/>
              <a:t> asıl neden yerine onun görüntüsüyle yetinmenin en sık rastlanan ve en aldatıcı örneği, olayları üst yapısal faktörler (ahlak, din, hukuk, ideoloji, gelenek-görenek </a:t>
            </a:r>
            <a:r>
              <a:rPr lang="tr-TR" dirty="0" err="1"/>
              <a:t>vb</a:t>
            </a:r>
            <a:r>
              <a:rPr lang="tr-TR" dirty="0"/>
              <a:t>) açıklamaktır. Oysa bizzat bu faktörler “bağımlı değişkenlerdir” ve bağımlı oldukları faktörler de altyapıdır. Yani belli bir ülkedeki </a:t>
            </a:r>
            <a:r>
              <a:rPr lang="tr-TR" dirty="0" err="1"/>
              <a:t>sosyo</a:t>
            </a:r>
            <a:r>
              <a:rPr lang="tr-TR" dirty="0"/>
              <a:t>-ekonomik düzendir. </a:t>
            </a:r>
            <a:r>
              <a:rPr lang="tr-TR" dirty="0" err="1"/>
              <a:t>Örn</a:t>
            </a:r>
            <a:r>
              <a:rPr lang="tr-TR" dirty="0"/>
              <a:t>. Batı Avrupa’nın 15.yy sonundaki deniz aşırı merkantilist (ihracata daha fazla önem verme) yayılmasını ya da macera merakı ve yeni yerler keşfetmek heyecanı yada putperestlere din götürmek olayları yorumlamak gerekecektir. </a:t>
            </a:r>
          </a:p>
          <a:p>
            <a:pPr algn="just"/>
            <a:endParaRPr lang="tr-TR" dirty="0"/>
          </a:p>
        </p:txBody>
      </p:sp>
    </p:spTree>
    <p:extLst>
      <p:ext uri="{BB962C8B-B14F-4D97-AF65-F5344CB8AC3E}">
        <p14:creationId xmlns:p14="http://schemas.microsoft.com/office/powerpoint/2010/main" val="41025747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49" y="111967"/>
            <a:ext cx="8310077" cy="6064996"/>
          </a:xfrm>
        </p:spPr>
        <p:txBody>
          <a:bodyPr>
            <a:normAutofit fontScale="92500"/>
          </a:bodyPr>
          <a:lstStyle/>
          <a:p>
            <a:pPr algn="just"/>
            <a:r>
              <a:rPr lang="tr-TR" dirty="0"/>
              <a:t>3)</a:t>
            </a:r>
            <a:r>
              <a:rPr lang="tr-TR" i="1" dirty="0"/>
              <a:t>İç-Dış Dinamik İlişkisini Gözden Kaçırmamak</a:t>
            </a:r>
            <a:r>
              <a:rPr lang="tr-TR" dirty="0"/>
              <a:t>: Bir olay hem iç faktörlerden (ülkenin yapısı, düzeni, grup-tabaka-sınıf çıkarları vb.) hem de dış faktörlerden (uluslararası sistemin yapısı, komşular, başka ülkelerin dış politikaları, </a:t>
            </a:r>
            <a:r>
              <a:rPr lang="tr-TR" dirty="0" err="1"/>
              <a:t>jeostratejik</a:t>
            </a:r>
            <a:r>
              <a:rPr lang="tr-TR" dirty="0"/>
              <a:t> </a:t>
            </a:r>
            <a:r>
              <a:rPr lang="tr-TR" dirty="0" smtClean="0"/>
              <a:t>konum </a:t>
            </a:r>
            <a:r>
              <a:rPr lang="tr-TR" dirty="0"/>
              <a:t>ve tarihsel tortu) etkilenir. Bir araştırmacı iç ve dış dinamiği ayırarak ayrı ayrı ikisine de gereken önemi vermek zorundadır. Bazen sorumlu mevkidekiler, dış dinamikleri itham ederek “dış mihraklar” </a:t>
            </a:r>
            <a:r>
              <a:rPr lang="tr-TR" dirty="0" err="1"/>
              <a:t>ın</a:t>
            </a:r>
            <a:r>
              <a:rPr lang="tr-TR" dirty="0"/>
              <a:t> etkili olduğunu iddia ederek kabahatlerinin dışa yüklemek isterler. </a:t>
            </a:r>
          </a:p>
          <a:p>
            <a:pPr algn="just"/>
            <a:r>
              <a:rPr lang="tr-TR" i="1" dirty="0"/>
              <a:t>4) İç-Dış ilişkisini gözden Kaçırmamak</a:t>
            </a:r>
            <a:r>
              <a:rPr lang="tr-TR" dirty="0"/>
              <a:t>: bir olayın nedenini anlamak için o ülkedeki iç ile dış politika ilişkisine bakmak gerekir. Kural, genellikle dış politikanın iç politikadaki düzen tarafından yakından belirlendiğidir. </a:t>
            </a:r>
            <a:r>
              <a:rPr lang="tr-TR" dirty="0" err="1"/>
              <a:t>Örn</a:t>
            </a:r>
            <a:r>
              <a:rPr lang="tr-TR" dirty="0"/>
              <a:t>. Üçündü dünya ülkelerinin Türkiye’yi Kıbrıs sorununda hiç desteklemeyişlerinin nedeni Kıbrıs’a verilecek bir statü ülkelerindeki azınlıklarında da benzer haklar isteyeceği korkusudur. 1990’larda Genelkurmay Refah partisinden rahatsız olduğu için İsrail ile iyi ilişkiler kurması gibi. </a:t>
            </a:r>
          </a:p>
          <a:p>
            <a:pPr algn="just"/>
            <a:r>
              <a:rPr lang="tr-TR" i="1" dirty="0"/>
              <a:t>5) Etki-Tepki İlişkisini Gözden Kaçırmamak</a:t>
            </a:r>
            <a:r>
              <a:rPr lang="tr-TR" dirty="0"/>
              <a:t>: karmaşıktır. Her etki, kendi tepkisini yaratır. Dış politikada bir karar alırken onun tahmin edilemeyecek sonuçlar yaratacağı da hesaba katmak gerekir. (tez-antitez). Türkiye’nin Kıbrıs’a müdahalesi ardından her platformda karşısına sorun olarak çıkması. İsrail askerlerinin taşla kol-bacak kırmaları Filistin devletinin temellerini atmıştır. Sevr antlaşması yeni bir devletin doğuşunu hazırladı. </a:t>
            </a:r>
          </a:p>
          <a:p>
            <a:pPr algn="just"/>
            <a:endParaRPr lang="tr-TR" dirty="0"/>
          </a:p>
        </p:txBody>
      </p:sp>
    </p:spTree>
    <p:extLst>
      <p:ext uri="{BB962C8B-B14F-4D97-AF65-F5344CB8AC3E}">
        <p14:creationId xmlns:p14="http://schemas.microsoft.com/office/powerpoint/2010/main" val="10429633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317241"/>
            <a:ext cx="7886700" cy="5859722"/>
          </a:xfrm>
        </p:spPr>
        <p:txBody>
          <a:bodyPr/>
          <a:lstStyle/>
          <a:p>
            <a:pPr algn="just"/>
            <a:r>
              <a:rPr lang="tr-TR" i="1" dirty="0"/>
              <a:t>6) Neden-Sonuç İlişkisini Doğru Algılamak</a:t>
            </a:r>
            <a:r>
              <a:rPr lang="tr-TR" dirty="0"/>
              <a:t>: dış politika heyecan verici bir alandır. Temenni (</a:t>
            </a:r>
            <a:r>
              <a:rPr lang="tr-TR" dirty="0" err="1"/>
              <a:t>wishful</a:t>
            </a:r>
            <a:r>
              <a:rPr lang="tr-TR" dirty="0"/>
              <a:t> </a:t>
            </a:r>
            <a:r>
              <a:rPr lang="tr-TR" dirty="0" err="1"/>
              <a:t>thinking</a:t>
            </a:r>
            <a:r>
              <a:rPr lang="tr-TR" dirty="0"/>
              <a:t>) sonuçtan çıkarım yapmak tehlikeli olduğu gibi ciddi yorum hatalarına da neden olabilir. </a:t>
            </a:r>
            <a:r>
              <a:rPr lang="tr-TR" dirty="0" err="1"/>
              <a:t>Örn</a:t>
            </a:r>
            <a:r>
              <a:rPr lang="tr-TR" dirty="0"/>
              <a:t>. Menderes’in SSCB’ye yönelmesi ardından darbe olması. </a:t>
            </a:r>
            <a:endParaRPr lang="tr-TR" dirty="0" smtClean="0"/>
          </a:p>
          <a:p>
            <a:pPr algn="just"/>
            <a:endParaRPr lang="tr-TR" dirty="0"/>
          </a:p>
          <a:p>
            <a:pPr algn="just"/>
            <a:r>
              <a:rPr lang="tr-TR" dirty="0"/>
              <a:t>7</a:t>
            </a:r>
            <a:r>
              <a:rPr lang="tr-TR" i="1" dirty="0"/>
              <a:t>)Tek Bir Neden(birden fazla neden sorunu</a:t>
            </a:r>
            <a:r>
              <a:rPr lang="tr-TR" dirty="0"/>
              <a:t>: bir olayı açıklarken onun tek bir nedenin eseri olduğunu söylemek genellikle yanlıştır. Bir olayın genellikle birçok nedeni vardır. Bir tanesi başlıca nedendir, diğerleri ikincil nedenlerdir. Önemli olan başlıca nedeni saptamak sonra diğerleri. </a:t>
            </a:r>
          </a:p>
          <a:p>
            <a:pPr marL="0" indent="0" algn="just">
              <a:buNone/>
            </a:pPr>
            <a:endParaRPr lang="tr-TR" dirty="0"/>
          </a:p>
        </p:txBody>
      </p:sp>
    </p:spTree>
    <p:extLst>
      <p:ext uri="{BB962C8B-B14F-4D97-AF65-F5344CB8AC3E}">
        <p14:creationId xmlns:p14="http://schemas.microsoft.com/office/powerpoint/2010/main" val="31964372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3336" y="11179"/>
            <a:ext cx="7886700" cy="875229"/>
          </a:xfrm>
        </p:spPr>
        <p:txBody>
          <a:bodyPr>
            <a:normAutofit/>
          </a:bodyPr>
          <a:lstStyle/>
          <a:p>
            <a:pPr algn="ctr"/>
            <a:r>
              <a:rPr lang="en-US" sz="2800" dirty="0" err="1" smtClean="0">
                <a:solidFill>
                  <a:srgbClr val="660066"/>
                </a:solidFill>
              </a:rPr>
              <a:t>Osmanlı</a:t>
            </a:r>
            <a:r>
              <a:rPr lang="en-US" sz="2800" dirty="0" smtClean="0">
                <a:solidFill>
                  <a:srgbClr val="660066"/>
                </a:solidFill>
              </a:rPr>
              <a:t> </a:t>
            </a:r>
            <a:r>
              <a:rPr lang="en-US" sz="2800" dirty="0" err="1" smtClean="0">
                <a:solidFill>
                  <a:srgbClr val="660066"/>
                </a:solidFill>
              </a:rPr>
              <a:t>İmparatorluğu’ndan</a:t>
            </a:r>
            <a:r>
              <a:rPr lang="en-US" sz="2800" dirty="0" smtClean="0">
                <a:solidFill>
                  <a:srgbClr val="660066"/>
                </a:solidFill>
              </a:rPr>
              <a:t> </a:t>
            </a:r>
            <a:r>
              <a:rPr lang="en-US" sz="2800" dirty="0" err="1" smtClean="0">
                <a:solidFill>
                  <a:srgbClr val="660066"/>
                </a:solidFill>
              </a:rPr>
              <a:t>Ulus-devlete</a:t>
            </a:r>
            <a:r>
              <a:rPr lang="en-US" sz="2800" dirty="0" smtClean="0">
                <a:solidFill>
                  <a:srgbClr val="660066"/>
                </a:solidFill>
              </a:rPr>
              <a:t> </a:t>
            </a:r>
            <a:r>
              <a:rPr lang="en-US" sz="2800" dirty="0" err="1" smtClean="0">
                <a:solidFill>
                  <a:srgbClr val="660066"/>
                </a:solidFill>
              </a:rPr>
              <a:t>Dış</a:t>
            </a:r>
            <a:r>
              <a:rPr lang="en-US" sz="2800" dirty="0" smtClean="0">
                <a:solidFill>
                  <a:srgbClr val="660066"/>
                </a:solidFill>
              </a:rPr>
              <a:t> </a:t>
            </a:r>
            <a:r>
              <a:rPr lang="en-US" sz="2800" dirty="0" err="1" smtClean="0">
                <a:solidFill>
                  <a:srgbClr val="660066"/>
                </a:solidFill>
              </a:rPr>
              <a:t>Politika</a:t>
            </a:r>
            <a:endParaRPr lang="en-US" sz="2800" dirty="0">
              <a:solidFill>
                <a:srgbClr val="660066"/>
              </a:solidFill>
            </a:endParaRPr>
          </a:p>
        </p:txBody>
      </p:sp>
      <p:sp>
        <p:nvSpPr>
          <p:cNvPr id="3" name="Content Placeholder 2"/>
          <p:cNvSpPr>
            <a:spLocks noGrp="1"/>
          </p:cNvSpPr>
          <p:nvPr>
            <p:ph idx="1"/>
          </p:nvPr>
        </p:nvSpPr>
        <p:spPr>
          <a:xfrm>
            <a:off x="410547" y="998376"/>
            <a:ext cx="8472195" cy="5738325"/>
          </a:xfrm>
        </p:spPr>
        <p:txBody>
          <a:bodyPr/>
          <a:lstStyle/>
          <a:p>
            <a:pPr marL="0" indent="0" algn="just">
              <a:buNone/>
            </a:pPr>
            <a:r>
              <a:rPr lang="tr-TR" dirty="0"/>
              <a:t>Osmanlı İmparatorluğu ve Türkiye Cumhuriyeti varlıklarını iki temel ilke üzerine kurmuşlardır: </a:t>
            </a:r>
            <a:endParaRPr lang="tr-TR" dirty="0" smtClean="0"/>
          </a:p>
          <a:p>
            <a:pPr algn="just"/>
            <a:r>
              <a:rPr lang="tr-TR" dirty="0" smtClean="0"/>
              <a:t>güç </a:t>
            </a:r>
            <a:r>
              <a:rPr lang="tr-TR" dirty="0"/>
              <a:t>dengesini büyük dikkatle izleyip ondan yararlanarak yaşamak; </a:t>
            </a:r>
            <a:endParaRPr lang="tr-TR" dirty="0" smtClean="0"/>
          </a:p>
          <a:p>
            <a:pPr algn="just"/>
            <a:r>
              <a:rPr lang="tr-TR" dirty="0" smtClean="0"/>
              <a:t>işgal </a:t>
            </a:r>
            <a:r>
              <a:rPr lang="tr-TR" dirty="0"/>
              <a:t>edilme tehdidi yoksa başka devletler arasındaki savaşlara girmemek. </a:t>
            </a:r>
            <a:endParaRPr lang="tr-TR" dirty="0" smtClean="0"/>
          </a:p>
          <a:p>
            <a:pPr algn="just"/>
            <a:endParaRPr lang="tr-TR" dirty="0" smtClean="0"/>
          </a:p>
          <a:p>
            <a:pPr marL="0" indent="0" algn="just">
              <a:buNone/>
            </a:pPr>
            <a:r>
              <a:rPr lang="tr-TR" u="sng" dirty="0" smtClean="0"/>
              <a:t>Osmanlı </a:t>
            </a:r>
            <a:r>
              <a:rPr lang="tr-TR" u="sng" dirty="0"/>
              <a:t>imparatorluğu </a:t>
            </a:r>
            <a:r>
              <a:rPr lang="tr-TR" dirty="0"/>
              <a:t>değişmemek ilkesi üzerine kurulmuştur: Hem çok uluslu/ dinli/mezhepli imparatorluğun mevcut sınırlarını ve heterojen nüfusunu, milliyetçilik çağına rağmen, aynen korumak istemektedir; hem de mevcut temel siyasal, ekonomik, ideolojik vb. yapısını değiştirmek istememektedir</a:t>
            </a:r>
            <a:r>
              <a:rPr lang="tr-TR" dirty="0" smtClean="0"/>
              <a:t>.</a:t>
            </a:r>
          </a:p>
          <a:p>
            <a:pPr marL="0" indent="0" algn="just">
              <a:buNone/>
            </a:pPr>
            <a:r>
              <a:rPr lang="tr-TR" u="sng" dirty="0" smtClean="0"/>
              <a:t> </a:t>
            </a:r>
            <a:r>
              <a:rPr lang="tr-TR" u="sng" dirty="0"/>
              <a:t>Türkiye Cumhuriyeti </a:t>
            </a:r>
            <a:r>
              <a:rPr lang="tr-TR" dirty="0"/>
              <a:t>ise değişmek ilkesi üzerine kurulmuştur: </a:t>
            </a:r>
            <a:endParaRPr lang="tr-TR" dirty="0" smtClean="0"/>
          </a:p>
          <a:p>
            <a:pPr algn="just"/>
            <a:r>
              <a:rPr lang="tr-TR" dirty="0" smtClean="0"/>
              <a:t>Bir </a:t>
            </a:r>
            <a:r>
              <a:rPr lang="tr-TR" dirty="0"/>
              <a:t>kere, güçlenebilmek ve hayatta kalabilmek için küçülmek ve nüfusu mümkün olduğunca homojenleştirmek istemektedir; </a:t>
            </a:r>
            <a:endParaRPr lang="tr-TR" dirty="0" smtClean="0"/>
          </a:p>
          <a:p>
            <a:pPr algn="just"/>
            <a:r>
              <a:rPr lang="tr-TR" dirty="0" smtClean="0"/>
              <a:t>ikincisi</a:t>
            </a:r>
            <a:r>
              <a:rPr lang="tr-TR" dirty="0"/>
              <a:t>, devraldığı yapıyı "Muasır Medeniyet Batı gibi" olacak biçimde yani kökten değiştirmeyi amaçlamaktadır. Çünkü öncülü Osmanlı, değişen dünya koşullarına uymamak yüzünden batmıştır.</a:t>
            </a:r>
          </a:p>
          <a:p>
            <a:pPr marL="0" indent="0" algn="just">
              <a:buNone/>
            </a:pPr>
            <a:endParaRPr lang="en-US" dirty="0" smtClean="0"/>
          </a:p>
        </p:txBody>
      </p:sp>
    </p:spTree>
    <p:extLst>
      <p:ext uri="{BB962C8B-B14F-4D97-AF65-F5344CB8AC3E}">
        <p14:creationId xmlns:p14="http://schemas.microsoft.com/office/powerpoint/2010/main" val="35299484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dirty="0" err="1" smtClean="0">
                <a:solidFill>
                  <a:srgbClr val="660066"/>
                </a:solidFill>
              </a:rPr>
              <a:t>Türk</a:t>
            </a:r>
            <a:r>
              <a:rPr lang="en-US" sz="2800" dirty="0" smtClean="0">
                <a:solidFill>
                  <a:srgbClr val="660066"/>
                </a:solidFill>
              </a:rPr>
              <a:t> </a:t>
            </a:r>
            <a:r>
              <a:rPr lang="en-US" sz="2800" dirty="0" err="1" smtClean="0">
                <a:solidFill>
                  <a:srgbClr val="660066"/>
                </a:solidFill>
              </a:rPr>
              <a:t>Dış</a:t>
            </a:r>
            <a:r>
              <a:rPr lang="en-US" sz="2800" dirty="0" smtClean="0">
                <a:solidFill>
                  <a:srgbClr val="660066"/>
                </a:solidFill>
              </a:rPr>
              <a:t> </a:t>
            </a:r>
            <a:r>
              <a:rPr lang="en-US" sz="2800" dirty="0" err="1">
                <a:solidFill>
                  <a:srgbClr val="660066"/>
                </a:solidFill>
              </a:rPr>
              <a:t>P</a:t>
            </a:r>
            <a:r>
              <a:rPr lang="en-US" sz="2800" dirty="0" err="1" smtClean="0">
                <a:solidFill>
                  <a:srgbClr val="660066"/>
                </a:solidFill>
              </a:rPr>
              <a:t>olitikasının</a:t>
            </a:r>
            <a:r>
              <a:rPr lang="en-US" sz="2800" dirty="0" smtClean="0">
                <a:solidFill>
                  <a:srgbClr val="660066"/>
                </a:solidFill>
              </a:rPr>
              <a:t> </a:t>
            </a:r>
            <a:r>
              <a:rPr lang="en-US" sz="2800" dirty="0" err="1" smtClean="0">
                <a:solidFill>
                  <a:srgbClr val="660066"/>
                </a:solidFill>
              </a:rPr>
              <a:t>Kuramsal</a:t>
            </a:r>
            <a:r>
              <a:rPr lang="en-US" sz="2800" dirty="0" smtClean="0">
                <a:solidFill>
                  <a:srgbClr val="660066"/>
                </a:solidFill>
              </a:rPr>
              <a:t> </a:t>
            </a:r>
            <a:r>
              <a:rPr lang="en-US" sz="2800" dirty="0" err="1" smtClean="0">
                <a:solidFill>
                  <a:srgbClr val="660066"/>
                </a:solidFill>
              </a:rPr>
              <a:t>Çerçevesi</a:t>
            </a:r>
            <a:endParaRPr lang="en-US" sz="2800" dirty="0">
              <a:solidFill>
                <a:srgbClr val="660066"/>
              </a:solidFill>
            </a:endParaRPr>
          </a:p>
        </p:txBody>
      </p:sp>
      <p:sp>
        <p:nvSpPr>
          <p:cNvPr id="3" name="Content Placeholder 2"/>
          <p:cNvSpPr>
            <a:spLocks noGrp="1"/>
          </p:cNvSpPr>
          <p:nvPr>
            <p:ph idx="1"/>
          </p:nvPr>
        </p:nvSpPr>
        <p:spPr/>
        <p:txBody>
          <a:bodyPr/>
          <a:lstStyle/>
          <a:p>
            <a:pPr>
              <a:buFont typeface="Wingdings" charset="2"/>
              <a:buChar char="u"/>
            </a:pPr>
            <a:endParaRPr lang="en-US" dirty="0" smtClean="0"/>
          </a:p>
          <a:p>
            <a:pPr>
              <a:buFont typeface="Wingdings" panose="05000000000000000000" pitchFamily="2" charset="2"/>
              <a:buChar char="Ø"/>
            </a:pPr>
            <a:endParaRPr lang="en-US" dirty="0"/>
          </a:p>
          <a:p>
            <a:pPr>
              <a:buFont typeface="Wingdings" panose="05000000000000000000" pitchFamily="2" charset="2"/>
              <a:buChar char="Ø"/>
            </a:pPr>
            <a:r>
              <a:rPr lang="en-US" dirty="0" err="1" smtClean="0"/>
              <a:t>Kültürel</a:t>
            </a:r>
            <a:r>
              <a:rPr lang="en-US" dirty="0" smtClean="0"/>
              <a:t> </a:t>
            </a:r>
            <a:r>
              <a:rPr lang="en-US" dirty="0" err="1" smtClean="0"/>
              <a:t>Boyut</a:t>
            </a:r>
            <a:r>
              <a:rPr lang="en-US" dirty="0" smtClean="0"/>
              <a:t>: </a:t>
            </a:r>
            <a:r>
              <a:rPr lang="en-US" dirty="0" err="1" smtClean="0"/>
              <a:t>Asya</a:t>
            </a:r>
            <a:r>
              <a:rPr lang="en-US" dirty="0" smtClean="0"/>
              <a:t>, </a:t>
            </a:r>
            <a:r>
              <a:rPr lang="en-US" dirty="0" err="1" smtClean="0"/>
              <a:t>Ortadoğu</a:t>
            </a:r>
            <a:r>
              <a:rPr lang="en-US" dirty="0" smtClean="0"/>
              <a:t>/İslam, </a:t>
            </a:r>
            <a:r>
              <a:rPr lang="en-US" dirty="0" err="1" smtClean="0"/>
              <a:t>Batı</a:t>
            </a:r>
            <a:endParaRPr lang="en-US" dirty="0" smtClean="0"/>
          </a:p>
          <a:p>
            <a:pPr>
              <a:buFont typeface="Wingdings" panose="05000000000000000000" pitchFamily="2" charset="2"/>
              <a:buChar char="Ø"/>
            </a:pPr>
            <a:r>
              <a:rPr lang="en-US" dirty="0" err="1" smtClean="0"/>
              <a:t>Tarihsel</a:t>
            </a:r>
            <a:r>
              <a:rPr lang="en-US" dirty="0" smtClean="0"/>
              <a:t> </a:t>
            </a:r>
            <a:r>
              <a:rPr lang="en-US" dirty="0" err="1" smtClean="0"/>
              <a:t>Boyut</a:t>
            </a:r>
            <a:endParaRPr lang="en-US" dirty="0" smtClean="0"/>
          </a:p>
          <a:p>
            <a:pPr>
              <a:buFont typeface="Wingdings" panose="05000000000000000000" pitchFamily="2" charset="2"/>
              <a:buChar char="Ø"/>
            </a:pPr>
            <a:r>
              <a:rPr lang="en-US" dirty="0" err="1" smtClean="0"/>
              <a:t>Stratejik</a:t>
            </a:r>
            <a:r>
              <a:rPr lang="en-US" dirty="0" smtClean="0"/>
              <a:t> </a:t>
            </a:r>
            <a:r>
              <a:rPr lang="en-US" dirty="0" err="1" smtClean="0"/>
              <a:t>Boyut</a:t>
            </a:r>
            <a:r>
              <a:rPr lang="en-US" dirty="0" smtClean="0"/>
              <a:t>: </a:t>
            </a:r>
            <a:r>
              <a:rPr lang="en-US" dirty="0" err="1" smtClean="0"/>
              <a:t>Jeostratejik</a:t>
            </a:r>
            <a:r>
              <a:rPr lang="en-US" dirty="0" smtClean="0"/>
              <a:t> </a:t>
            </a:r>
            <a:r>
              <a:rPr lang="en-US" dirty="0" err="1" smtClean="0"/>
              <a:t>boyut</a:t>
            </a:r>
            <a:r>
              <a:rPr lang="en-US" dirty="0" smtClean="0"/>
              <a:t>, </a:t>
            </a:r>
            <a:r>
              <a:rPr lang="en-US" dirty="0" err="1" smtClean="0"/>
              <a:t>Komşular</a:t>
            </a:r>
            <a:r>
              <a:rPr lang="en-US" dirty="0" smtClean="0"/>
              <a:t>, </a:t>
            </a:r>
            <a:r>
              <a:rPr lang="en-US" dirty="0" err="1" smtClean="0"/>
              <a:t>Türk</a:t>
            </a:r>
            <a:r>
              <a:rPr lang="en-US" dirty="0" smtClean="0"/>
              <a:t> </a:t>
            </a:r>
            <a:r>
              <a:rPr lang="en-US" dirty="0" err="1" smtClean="0"/>
              <a:t>Boğazları</a:t>
            </a:r>
            <a:endParaRPr lang="en-US" dirty="0" smtClean="0"/>
          </a:p>
          <a:p>
            <a:pPr>
              <a:buFont typeface="Wingdings" panose="05000000000000000000" pitchFamily="2" charset="2"/>
              <a:buChar char="Ø"/>
            </a:pPr>
            <a:r>
              <a:rPr lang="en-US" dirty="0" err="1" smtClean="0"/>
              <a:t>İç</a:t>
            </a:r>
            <a:r>
              <a:rPr lang="en-US" dirty="0" smtClean="0"/>
              <a:t> </a:t>
            </a:r>
            <a:r>
              <a:rPr lang="en-US" dirty="0" err="1" smtClean="0"/>
              <a:t>Yapısal</a:t>
            </a:r>
            <a:r>
              <a:rPr lang="en-US" dirty="0" smtClean="0"/>
              <a:t> </a:t>
            </a:r>
            <a:r>
              <a:rPr lang="en-US" dirty="0" err="1" smtClean="0"/>
              <a:t>Boyut</a:t>
            </a:r>
            <a:endParaRPr lang="en-US" dirty="0" smtClean="0"/>
          </a:p>
        </p:txBody>
      </p:sp>
    </p:spTree>
    <p:extLst>
      <p:ext uri="{BB962C8B-B14F-4D97-AF65-F5344CB8AC3E}">
        <p14:creationId xmlns:p14="http://schemas.microsoft.com/office/powerpoint/2010/main" val="26835398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dirty="0" err="1" smtClean="0">
                <a:solidFill>
                  <a:srgbClr val="660066"/>
                </a:solidFill>
              </a:rPr>
              <a:t>Türk</a:t>
            </a:r>
            <a:r>
              <a:rPr lang="en-US" sz="2800" dirty="0" smtClean="0">
                <a:solidFill>
                  <a:srgbClr val="660066"/>
                </a:solidFill>
              </a:rPr>
              <a:t> </a:t>
            </a:r>
            <a:r>
              <a:rPr lang="en-US" sz="2800" dirty="0" err="1" smtClean="0">
                <a:solidFill>
                  <a:srgbClr val="660066"/>
                </a:solidFill>
              </a:rPr>
              <a:t>Dış</a:t>
            </a:r>
            <a:r>
              <a:rPr lang="en-US" sz="2800" dirty="0" smtClean="0">
                <a:solidFill>
                  <a:srgbClr val="660066"/>
                </a:solidFill>
              </a:rPr>
              <a:t> </a:t>
            </a:r>
            <a:r>
              <a:rPr lang="en-US" sz="2800" dirty="0" err="1" smtClean="0">
                <a:solidFill>
                  <a:srgbClr val="660066"/>
                </a:solidFill>
              </a:rPr>
              <a:t>Politikasının</a:t>
            </a:r>
            <a:r>
              <a:rPr lang="en-US" sz="2800" dirty="0" smtClean="0">
                <a:solidFill>
                  <a:srgbClr val="660066"/>
                </a:solidFill>
              </a:rPr>
              <a:t> </a:t>
            </a:r>
            <a:r>
              <a:rPr lang="en-US" sz="2800" dirty="0" err="1" smtClean="0">
                <a:solidFill>
                  <a:srgbClr val="660066"/>
                </a:solidFill>
              </a:rPr>
              <a:t>Temel</a:t>
            </a:r>
            <a:r>
              <a:rPr lang="en-US" sz="2800" dirty="0" smtClean="0">
                <a:solidFill>
                  <a:srgbClr val="660066"/>
                </a:solidFill>
              </a:rPr>
              <a:t> </a:t>
            </a:r>
            <a:r>
              <a:rPr lang="en-US" sz="2800" dirty="0" err="1" smtClean="0">
                <a:solidFill>
                  <a:srgbClr val="660066"/>
                </a:solidFill>
              </a:rPr>
              <a:t>İlkeleri</a:t>
            </a:r>
            <a:endParaRPr lang="en-US" sz="2800" dirty="0">
              <a:solidFill>
                <a:srgbClr val="660066"/>
              </a:solidFill>
            </a:endParaRPr>
          </a:p>
        </p:txBody>
      </p:sp>
      <p:sp>
        <p:nvSpPr>
          <p:cNvPr id="3" name="Content Placeholder 2"/>
          <p:cNvSpPr>
            <a:spLocks noGrp="1"/>
          </p:cNvSpPr>
          <p:nvPr>
            <p:ph idx="1"/>
          </p:nvPr>
        </p:nvSpPr>
        <p:spPr/>
        <p:txBody>
          <a:bodyPr>
            <a:normAutofit/>
          </a:bodyPr>
          <a:lstStyle/>
          <a:p>
            <a:pPr marL="0" indent="0">
              <a:buNone/>
            </a:pPr>
            <a:r>
              <a:rPr lang="tr-TR" dirty="0" smtClean="0"/>
              <a:t>---</a:t>
            </a:r>
            <a:r>
              <a:rPr lang="en-US" b="1" dirty="0" err="1" smtClean="0"/>
              <a:t>Statükoculuk</a:t>
            </a:r>
            <a:r>
              <a:rPr lang="en-US" b="1" dirty="0" smtClean="0"/>
              <a:t>: </a:t>
            </a:r>
          </a:p>
          <a:p>
            <a:pPr marL="82296" indent="0">
              <a:buNone/>
            </a:pPr>
            <a:r>
              <a:rPr lang="en-US" dirty="0" smtClean="0"/>
              <a:t>status quo: </a:t>
            </a:r>
            <a:r>
              <a:rPr lang="en-US" dirty="0" err="1" smtClean="0"/>
              <a:t>kurulu</a:t>
            </a:r>
            <a:r>
              <a:rPr lang="en-US" dirty="0" smtClean="0"/>
              <a:t> </a:t>
            </a:r>
            <a:r>
              <a:rPr lang="en-US" dirty="0" err="1" smtClean="0"/>
              <a:t>düzen</a:t>
            </a:r>
            <a:r>
              <a:rPr lang="en-US" dirty="0" smtClean="0"/>
              <a:t>. </a:t>
            </a:r>
            <a:r>
              <a:rPr lang="en-US" dirty="0" err="1" smtClean="0"/>
              <a:t>Statükoculuk</a:t>
            </a:r>
            <a:r>
              <a:rPr lang="en-US" dirty="0" smtClean="0"/>
              <a:t>, </a:t>
            </a:r>
            <a:r>
              <a:rPr lang="en-US" dirty="0" err="1" smtClean="0"/>
              <a:t>mevcut</a:t>
            </a:r>
            <a:r>
              <a:rPr lang="en-US" dirty="0" smtClean="0"/>
              <a:t> </a:t>
            </a:r>
            <a:r>
              <a:rPr lang="en-US" dirty="0" err="1" smtClean="0"/>
              <a:t>durumu</a:t>
            </a:r>
            <a:r>
              <a:rPr lang="en-US" dirty="0" smtClean="0"/>
              <a:t> </a:t>
            </a:r>
            <a:r>
              <a:rPr lang="en-US" dirty="0" err="1" smtClean="0"/>
              <a:t>bozmama</a:t>
            </a:r>
            <a:r>
              <a:rPr lang="en-US" dirty="0" smtClean="0"/>
              <a:t> </a:t>
            </a:r>
            <a:r>
              <a:rPr lang="en-US" dirty="0" err="1" smtClean="0"/>
              <a:t>politikası</a:t>
            </a:r>
            <a:r>
              <a:rPr lang="en-US" dirty="0" smtClean="0"/>
              <a:t>.</a:t>
            </a:r>
          </a:p>
          <a:p>
            <a:pPr marL="82296" indent="0">
              <a:buNone/>
            </a:pPr>
            <a:r>
              <a:rPr lang="en-US" dirty="0" smtClean="0"/>
              <a:t>- </a:t>
            </a:r>
            <a:r>
              <a:rPr lang="en-US" dirty="0" err="1" smtClean="0"/>
              <a:t>Mevcut</a:t>
            </a:r>
            <a:r>
              <a:rPr lang="en-US" dirty="0" smtClean="0"/>
              <a:t> </a:t>
            </a:r>
            <a:r>
              <a:rPr lang="en-US" dirty="0" err="1" smtClean="0"/>
              <a:t>sınırları</a:t>
            </a:r>
            <a:r>
              <a:rPr lang="en-US" dirty="0" smtClean="0"/>
              <a:t> </a:t>
            </a:r>
            <a:r>
              <a:rPr lang="en-US" dirty="0" err="1" smtClean="0"/>
              <a:t>sürdürme</a:t>
            </a:r>
            <a:r>
              <a:rPr lang="en-US" dirty="0" smtClean="0"/>
              <a:t> </a:t>
            </a:r>
          </a:p>
          <a:p>
            <a:pPr marL="82296" indent="0">
              <a:buNone/>
            </a:pPr>
            <a:r>
              <a:rPr lang="en-US" dirty="0" err="1" smtClean="0"/>
              <a:t>Sınırları</a:t>
            </a:r>
            <a:r>
              <a:rPr lang="en-US" dirty="0" smtClean="0"/>
              <a:t> </a:t>
            </a:r>
            <a:r>
              <a:rPr lang="en-US" dirty="0" err="1" smtClean="0"/>
              <a:t>değiştirmek</a:t>
            </a:r>
            <a:r>
              <a:rPr lang="en-US" dirty="0" smtClean="0"/>
              <a:t> </a:t>
            </a:r>
            <a:r>
              <a:rPr lang="en-US" dirty="0" err="1" smtClean="0"/>
              <a:t>istememe</a:t>
            </a:r>
            <a:r>
              <a:rPr lang="en-US" dirty="0" smtClean="0"/>
              <a:t>, </a:t>
            </a:r>
            <a:r>
              <a:rPr lang="en-US" dirty="0" err="1" smtClean="0"/>
              <a:t>irredantizm</a:t>
            </a:r>
            <a:r>
              <a:rPr lang="en-US" dirty="0" smtClean="0"/>
              <a:t> </a:t>
            </a:r>
            <a:r>
              <a:rPr lang="en-US" dirty="0" err="1" smtClean="0"/>
              <a:t>politikası</a:t>
            </a:r>
            <a:r>
              <a:rPr lang="en-US" dirty="0" smtClean="0"/>
              <a:t> </a:t>
            </a:r>
            <a:r>
              <a:rPr lang="en-US" dirty="0" err="1" smtClean="0"/>
              <a:t>gütmeme</a:t>
            </a:r>
            <a:r>
              <a:rPr lang="en-US" dirty="0" smtClean="0"/>
              <a:t>. </a:t>
            </a:r>
          </a:p>
          <a:p>
            <a:pPr marL="82296" indent="0">
              <a:buNone/>
            </a:pPr>
            <a:r>
              <a:rPr lang="en-US" dirty="0" smtClean="0"/>
              <a:t>- </a:t>
            </a:r>
            <a:r>
              <a:rPr lang="en-US" dirty="0" err="1"/>
              <a:t>Mevcut</a:t>
            </a:r>
            <a:r>
              <a:rPr lang="en-US" dirty="0"/>
              <a:t> </a:t>
            </a:r>
            <a:r>
              <a:rPr lang="en-US" dirty="0" err="1"/>
              <a:t>dengeleri</a:t>
            </a:r>
            <a:r>
              <a:rPr lang="en-US" dirty="0"/>
              <a:t> </a:t>
            </a:r>
            <a:r>
              <a:rPr lang="en-US" dirty="0" err="1"/>
              <a:t>sürdürme</a:t>
            </a:r>
            <a:r>
              <a:rPr lang="en-US" dirty="0"/>
              <a:t> </a:t>
            </a:r>
          </a:p>
          <a:p>
            <a:pPr marL="82296" indent="0">
              <a:buNone/>
            </a:pPr>
            <a:endParaRPr lang="en-US" dirty="0" smtClean="0"/>
          </a:p>
          <a:p>
            <a:pPr marL="82296" indent="0">
              <a:buNone/>
            </a:pPr>
            <a:endParaRPr lang="en-US" dirty="0"/>
          </a:p>
        </p:txBody>
      </p:sp>
    </p:spTree>
    <p:extLst>
      <p:ext uri="{BB962C8B-B14F-4D97-AF65-F5344CB8AC3E}">
        <p14:creationId xmlns:p14="http://schemas.microsoft.com/office/powerpoint/2010/main" val="30758307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dirty="0" err="1">
                <a:solidFill>
                  <a:srgbClr val="660066"/>
                </a:solidFill>
              </a:rPr>
              <a:t>Türk</a:t>
            </a:r>
            <a:r>
              <a:rPr lang="en-US" sz="2800" dirty="0">
                <a:solidFill>
                  <a:srgbClr val="660066"/>
                </a:solidFill>
              </a:rPr>
              <a:t> </a:t>
            </a:r>
            <a:r>
              <a:rPr lang="en-US" sz="2800" dirty="0" err="1">
                <a:solidFill>
                  <a:srgbClr val="660066"/>
                </a:solidFill>
              </a:rPr>
              <a:t>Dış</a:t>
            </a:r>
            <a:r>
              <a:rPr lang="en-US" sz="2800" dirty="0">
                <a:solidFill>
                  <a:srgbClr val="660066"/>
                </a:solidFill>
              </a:rPr>
              <a:t> </a:t>
            </a:r>
            <a:r>
              <a:rPr lang="en-US" sz="2800" dirty="0" err="1">
                <a:solidFill>
                  <a:srgbClr val="660066"/>
                </a:solidFill>
              </a:rPr>
              <a:t>Politikasının</a:t>
            </a:r>
            <a:r>
              <a:rPr lang="en-US" sz="2800" dirty="0">
                <a:solidFill>
                  <a:srgbClr val="660066"/>
                </a:solidFill>
              </a:rPr>
              <a:t> </a:t>
            </a:r>
            <a:r>
              <a:rPr lang="en-US" sz="2800" dirty="0" err="1">
                <a:solidFill>
                  <a:srgbClr val="660066"/>
                </a:solidFill>
              </a:rPr>
              <a:t>Temel</a:t>
            </a:r>
            <a:r>
              <a:rPr lang="en-US" sz="2800" dirty="0">
                <a:solidFill>
                  <a:srgbClr val="660066"/>
                </a:solidFill>
              </a:rPr>
              <a:t> </a:t>
            </a:r>
            <a:r>
              <a:rPr lang="en-US" sz="2800" dirty="0" err="1">
                <a:solidFill>
                  <a:srgbClr val="660066"/>
                </a:solidFill>
              </a:rPr>
              <a:t>İlkeleri</a:t>
            </a:r>
            <a:endParaRPr lang="en-US" sz="2800" dirty="0"/>
          </a:p>
        </p:txBody>
      </p:sp>
      <p:sp>
        <p:nvSpPr>
          <p:cNvPr id="3" name="Content Placeholder 2"/>
          <p:cNvSpPr>
            <a:spLocks noGrp="1"/>
          </p:cNvSpPr>
          <p:nvPr>
            <p:ph idx="1"/>
          </p:nvPr>
        </p:nvSpPr>
        <p:spPr/>
        <p:txBody>
          <a:bodyPr/>
          <a:lstStyle/>
          <a:p>
            <a:pPr marL="82296" indent="0">
              <a:buNone/>
            </a:pPr>
            <a:endParaRPr lang="en-US" dirty="0" smtClean="0"/>
          </a:p>
          <a:p>
            <a:pPr marL="0" indent="0">
              <a:buNone/>
            </a:pPr>
            <a:r>
              <a:rPr lang="tr-TR" b="1" dirty="0" smtClean="0"/>
              <a:t>---</a:t>
            </a:r>
            <a:r>
              <a:rPr lang="en-US" b="1" dirty="0" err="1" smtClean="0"/>
              <a:t>Batıcılık</a:t>
            </a:r>
            <a:endParaRPr lang="en-US" b="1" dirty="0" smtClean="0"/>
          </a:p>
          <a:p>
            <a:pPr marL="82296" indent="0">
              <a:buNone/>
            </a:pPr>
            <a:r>
              <a:rPr lang="en-US" dirty="0" err="1" smtClean="0"/>
              <a:t>Batıcılığın</a:t>
            </a:r>
            <a:r>
              <a:rPr lang="en-US" dirty="0" smtClean="0"/>
              <a:t> </a:t>
            </a:r>
            <a:r>
              <a:rPr lang="en-US" dirty="0" err="1" smtClean="0"/>
              <a:t>anlamı</a:t>
            </a:r>
            <a:r>
              <a:rPr lang="en-US" dirty="0" smtClean="0"/>
              <a:t> </a:t>
            </a:r>
            <a:r>
              <a:rPr lang="en-US" dirty="0" err="1" smtClean="0"/>
              <a:t>ve</a:t>
            </a:r>
            <a:r>
              <a:rPr lang="en-US" dirty="0" smtClean="0"/>
              <a:t> </a:t>
            </a:r>
            <a:r>
              <a:rPr lang="en-US" dirty="0" err="1" smtClean="0"/>
              <a:t>kökenleri</a:t>
            </a:r>
            <a:endParaRPr lang="en-US" dirty="0" smtClean="0"/>
          </a:p>
          <a:p>
            <a:pPr marL="82296" indent="0">
              <a:buNone/>
            </a:pPr>
            <a:r>
              <a:rPr lang="en-US" dirty="0" err="1" smtClean="0"/>
              <a:t>Neden</a:t>
            </a:r>
            <a:r>
              <a:rPr lang="en-US" dirty="0" smtClean="0"/>
              <a:t> </a:t>
            </a:r>
            <a:r>
              <a:rPr lang="en-US" dirty="0" err="1" smtClean="0"/>
              <a:t>Batıcılık</a:t>
            </a:r>
            <a:r>
              <a:rPr lang="en-US" dirty="0" smtClean="0"/>
              <a:t>?</a:t>
            </a:r>
          </a:p>
          <a:p>
            <a:pPr marL="425196" indent="-342900">
              <a:buFont typeface="Wingdings" panose="05000000000000000000" pitchFamily="2" charset="2"/>
              <a:buChar char="Ø"/>
            </a:pPr>
            <a:r>
              <a:rPr lang="en-US" dirty="0" smtClean="0"/>
              <a:t>-</a:t>
            </a:r>
            <a:r>
              <a:rPr lang="en-US" dirty="0" err="1" smtClean="0"/>
              <a:t>Tarihsel</a:t>
            </a:r>
            <a:r>
              <a:rPr lang="en-US" dirty="0" smtClean="0"/>
              <a:t> </a:t>
            </a:r>
            <a:r>
              <a:rPr lang="en-US" dirty="0" err="1" smtClean="0"/>
              <a:t>boyut</a:t>
            </a:r>
            <a:endParaRPr lang="en-US" dirty="0" smtClean="0"/>
          </a:p>
          <a:p>
            <a:pPr marL="425196" indent="-342900">
              <a:buFont typeface="Wingdings" panose="05000000000000000000" pitchFamily="2" charset="2"/>
              <a:buChar char="Ø"/>
            </a:pPr>
            <a:r>
              <a:rPr lang="en-US" dirty="0" smtClean="0"/>
              <a:t>-</a:t>
            </a:r>
            <a:r>
              <a:rPr lang="en-US" dirty="0" err="1" smtClean="0"/>
              <a:t>İdeolojik</a:t>
            </a:r>
            <a:r>
              <a:rPr lang="en-US" dirty="0" smtClean="0"/>
              <a:t> </a:t>
            </a:r>
            <a:r>
              <a:rPr lang="en-US" dirty="0" err="1" smtClean="0"/>
              <a:t>boyut</a:t>
            </a:r>
            <a:endParaRPr lang="en-US" dirty="0" smtClean="0"/>
          </a:p>
          <a:p>
            <a:pPr marL="425196" indent="-342900">
              <a:buFont typeface="Wingdings" panose="05000000000000000000" pitchFamily="2" charset="2"/>
              <a:buChar char="Ø"/>
            </a:pPr>
            <a:r>
              <a:rPr lang="en-US" dirty="0" smtClean="0"/>
              <a:t>-</a:t>
            </a:r>
            <a:r>
              <a:rPr lang="en-US" dirty="0" err="1" smtClean="0"/>
              <a:t>Toplumsal</a:t>
            </a:r>
            <a:r>
              <a:rPr lang="en-US" dirty="0" smtClean="0"/>
              <a:t> </a:t>
            </a:r>
            <a:r>
              <a:rPr lang="en-US" dirty="0" err="1" smtClean="0"/>
              <a:t>boyut</a:t>
            </a:r>
            <a:endParaRPr lang="en-US" dirty="0" smtClean="0"/>
          </a:p>
          <a:p>
            <a:pPr marL="425196" indent="-342900">
              <a:buFont typeface="Wingdings" panose="05000000000000000000" pitchFamily="2" charset="2"/>
              <a:buChar char="Ø"/>
            </a:pPr>
            <a:r>
              <a:rPr lang="en-US" dirty="0" smtClean="0"/>
              <a:t>-</a:t>
            </a:r>
            <a:r>
              <a:rPr lang="en-US" dirty="0" err="1" smtClean="0"/>
              <a:t>Kültürel</a:t>
            </a:r>
            <a:r>
              <a:rPr lang="en-US" dirty="0" smtClean="0"/>
              <a:t> </a:t>
            </a:r>
            <a:r>
              <a:rPr lang="en-US" dirty="0" err="1" smtClean="0"/>
              <a:t>boyut</a:t>
            </a:r>
            <a:endParaRPr lang="en-US" dirty="0" smtClean="0"/>
          </a:p>
          <a:p>
            <a:pPr marL="82296" indent="0">
              <a:buNone/>
            </a:pPr>
            <a:endParaRPr lang="en-US" dirty="0"/>
          </a:p>
          <a:p>
            <a:pPr marL="82296" indent="0">
              <a:buNone/>
            </a:pPr>
            <a:endParaRPr lang="en-US" dirty="0" smtClean="0"/>
          </a:p>
          <a:p>
            <a:pPr marL="82296" indent="0">
              <a:buNone/>
            </a:pPr>
            <a:endParaRPr lang="en-US" dirty="0"/>
          </a:p>
        </p:txBody>
      </p:sp>
    </p:spTree>
    <p:extLst>
      <p:ext uri="{BB962C8B-B14F-4D97-AF65-F5344CB8AC3E}">
        <p14:creationId xmlns:p14="http://schemas.microsoft.com/office/powerpoint/2010/main" val="30723411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07911" y="326571"/>
            <a:ext cx="8686800" cy="6419462"/>
          </a:xfrm>
        </p:spPr>
        <p:txBody>
          <a:bodyPr>
            <a:normAutofit fontScale="92500" lnSpcReduction="10000"/>
          </a:bodyPr>
          <a:lstStyle/>
          <a:p>
            <a:pPr algn="just">
              <a:lnSpc>
                <a:spcPct val="150000"/>
              </a:lnSpc>
            </a:pPr>
            <a:r>
              <a:rPr lang="tr-TR" b="1" dirty="0" smtClean="0">
                <a:latin typeface="Times New Roman" panose="02020603050405020304" pitchFamily="18" charset="0"/>
                <a:cs typeface="Times New Roman" panose="02020603050405020304" pitchFamily="18" charset="0"/>
              </a:rPr>
              <a:t>Muhtariyet</a:t>
            </a:r>
            <a:r>
              <a:rPr lang="tr-TR" b="1"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Özerklik, herhangi bir birimin kendi kendini yönetmesi, kendisine ilişkin kararları kendisinin alabilmesi durumu.</a:t>
            </a:r>
          </a:p>
          <a:p>
            <a:pPr algn="just"/>
            <a:r>
              <a:rPr lang="tr-TR" b="1" dirty="0">
                <a:latin typeface="Times New Roman" panose="02020603050405020304" pitchFamily="18" charset="0"/>
                <a:cs typeface="Times New Roman" panose="02020603050405020304" pitchFamily="18" charset="0"/>
              </a:rPr>
              <a:t>Jön Türkler:</a:t>
            </a:r>
            <a:r>
              <a:rPr lang="tr-TR" dirty="0">
                <a:latin typeface="Times New Roman" panose="02020603050405020304" pitchFamily="18" charset="0"/>
                <a:cs typeface="Times New Roman" panose="02020603050405020304" pitchFamily="18" charset="0"/>
              </a:rPr>
              <a:t> II. Abdülhamid döneminde özellikle yurt dışında siyasal muhalefet hareketine katılan kişilere ve bunların kurduğu örgütlere verilen ortak ad. Öncelikle Padişah Abdülaziz’e karşı bir siyasal muhalefet yürüten Yeni Osmanlılar daha sonra Jön Türkler adıyla bu harekette 1. Jön Türk Hareketi olarak anılmıştır. Jön Türk deyimi asıl II. Abdülhamit döneminde rejimi devirmek için batıda etkinlikte bulunmuş bütün Osmanlı örgütlerine, geniş anlamda ise ülkelerindeki rejimi yurt dışında siyasal girişimlerde bulunarak devirmeye çalışan örgütlerle bunların üyelerini tanımlamakta kullanılır. Jön Türklerin temel siyasal amacı meşruti bir yönetim kurmaktır. Jön Türkleri en çok etkileyen siyasal ve sosyolojik düşüncelerin başında pozitivizm gelir</a:t>
            </a:r>
            <a:r>
              <a:rPr lang="tr-TR" dirty="0" smtClean="0">
                <a:latin typeface="Times New Roman" panose="02020603050405020304" pitchFamily="18" charset="0"/>
                <a:cs typeface="Times New Roman" panose="02020603050405020304" pitchFamily="18" charset="0"/>
              </a:rPr>
              <a:t>.</a:t>
            </a:r>
          </a:p>
          <a:p>
            <a:pPr algn="just"/>
            <a:endParaRPr lang="tr-TR" dirty="0">
              <a:latin typeface="Times New Roman" panose="02020603050405020304" pitchFamily="18" charset="0"/>
              <a:cs typeface="Times New Roman" panose="02020603050405020304" pitchFamily="18" charset="0"/>
            </a:endParaRPr>
          </a:p>
          <a:p>
            <a:pPr algn="just"/>
            <a:r>
              <a:rPr lang="tr-TR" b="1" dirty="0">
                <a:latin typeface="Times New Roman" panose="02020603050405020304" pitchFamily="18" charset="0"/>
                <a:cs typeface="Times New Roman" panose="02020603050405020304" pitchFamily="18" charset="0"/>
              </a:rPr>
              <a:t>İttihat ve Terakki Cemiyeti</a:t>
            </a:r>
            <a:r>
              <a:rPr lang="tr-TR" dirty="0">
                <a:latin typeface="Times New Roman" panose="02020603050405020304" pitchFamily="18" charset="0"/>
                <a:cs typeface="Times New Roman" panose="02020603050405020304" pitchFamily="18" charset="0"/>
              </a:rPr>
              <a:t>: ittihat ve Terakki Cemiyeti </a:t>
            </a:r>
            <a:r>
              <a:rPr lang="tr-TR" dirty="0" smtClean="0">
                <a:latin typeface="Times New Roman" panose="02020603050405020304" pitchFamily="18" charset="0"/>
                <a:cs typeface="Times New Roman" panose="02020603050405020304" pitchFamily="18" charset="0"/>
              </a:rPr>
              <a:t>(İTC</a:t>
            </a:r>
            <a:r>
              <a:rPr lang="tr-TR" dirty="0">
                <a:latin typeface="Times New Roman" panose="02020603050405020304" pitchFamily="18" charset="0"/>
                <a:cs typeface="Times New Roman" panose="02020603050405020304" pitchFamily="18" charset="0"/>
              </a:rPr>
              <a:t>) 1889’da kurulmuştur. ikinci Meşrutiyet’in ilan edilmesinde büyük rol oynamıştır. 1908-1918 yıllarında devlet yönetimine hâkim olan siyasi örgüttür. 1913-1918 yılları ittihat ve Terakki Cemiyeti’nin tam iktidar olduğu dönemdir. 1908-1913 yılları arasında ise iktidarı denetleyen bir fırka (parti) haline gelmiştir. Başlangıçta gizli bir dernek olarak kurulan örgüt, anayasal yönetimi savunmakta idi. 2. Meşrutiyet’in ilan edilip anayasanın kabul edilmesiyle bu amacına ulaşmıştır. Cemiyetin 1918’de kendini feshetmesinden sonra üyelerinin çoğu Anadolu’ya geçerek Milli Mücadele’ye katılmıştır. İttihatçılar, kendilerinden önce gelen Genç Osmanlıların devamıdır. Daha sonra “Jön Türkler” olarak da adlandırılmıştır. </a:t>
            </a:r>
          </a:p>
          <a:p>
            <a:pPr algn="just">
              <a:lnSpc>
                <a:spcPct val="150000"/>
              </a:lnSpc>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1582599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220</TotalTime>
  <Words>1518</Words>
  <Application>Microsoft Office PowerPoint</Application>
  <PresentationFormat>Ekran Gösterisi (4:3)</PresentationFormat>
  <Paragraphs>73</Paragraphs>
  <Slides>13</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13</vt:i4>
      </vt:variant>
    </vt:vector>
  </HeadingPairs>
  <TitlesOfParts>
    <vt:vector size="19" baseType="lpstr">
      <vt:lpstr>Arial</vt:lpstr>
      <vt:lpstr>Calibri</vt:lpstr>
      <vt:lpstr>Calibri Light</vt:lpstr>
      <vt:lpstr>Times New Roman</vt:lpstr>
      <vt:lpstr>Wingdings</vt:lpstr>
      <vt:lpstr>Office Teması</vt:lpstr>
      <vt:lpstr>TÜRK DIŞ POLİTİKASI</vt:lpstr>
      <vt:lpstr>PowerPoint Sunusu</vt:lpstr>
      <vt:lpstr>PowerPoint Sunusu</vt:lpstr>
      <vt:lpstr>PowerPoint Sunusu</vt:lpstr>
      <vt:lpstr>Osmanlı İmparatorluğu’ndan Ulus-devlete Dış Politika</vt:lpstr>
      <vt:lpstr>Türk Dış Politikasının Kuramsal Çerçevesi</vt:lpstr>
      <vt:lpstr>Türk Dış Politikasının Temel İlkeleri</vt:lpstr>
      <vt:lpstr>Türk Dış Politikasının Temel İlkeleri</vt:lpstr>
      <vt:lpstr>PowerPoint Sunusu</vt:lpstr>
      <vt:lpstr>PowerPoint Sunusu</vt:lpstr>
      <vt:lpstr>PowerPoint Sunusu</vt:lpstr>
      <vt:lpstr>PowerPoint Sunusu</vt:lpstr>
      <vt:lpstr>KAYNAKÇA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TÜRK DIŞ POLİTİKASI (Güz 2018)</dc:title>
  <dc:creator>Ozge</dc:creator>
  <cp:lastModifiedBy>123 1</cp:lastModifiedBy>
  <cp:revision>54</cp:revision>
  <dcterms:created xsi:type="dcterms:W3CDTF">2019-01-06T14:47:31Z</dcterms:created>
  <dcterms:modified xsi:type="dcterms:W3CDTF">2025-09-10T09:10:32Z</dcterms:modified>
</cp:coreProperties>
</file>