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8" r:id="rId3"/>
    <p:sldId id="258" r:id="rId4"/>
    <p:sldId id="277" r:id="rId5"/>
    <p:sldId id="267" r:id="rId6"/>
    <p:sldId id="265" r:id="rId7"/>
    <p:sldId id="260" r:id="rId8"/>
    <p:sldId id="261" r:id="rId9"/>
    <p:sldId id="263" r:id="rId10"/>
    <p:sldId id="262" r:id="rId11"/>
    <p:sldId id="264" r:id="rId12"/>
    <p:sldId id="268" r:id="rId13"/>
    <p:sldId id="269" r:id="rId14"/>
    <p:sldId id="270" r:id="rId15"/>
    <p:sldId id="271" r:id="rId16"/>
    <p:sldId id="272" r:id="rId17"/>
    <p:sldId id="273" r:id="rId18"/>
    <p:sldId id="274" r:id="rId19"/>
    <p:sldId id="275" r:id="rId20"/>
    <p:sldId id="281" r:id="rId21"/>
    <p:sldId id="282" r:id="rId22"/>
    <p:sldId id="280" r:id="rId23"/>
    <p:sldId id="276" r:id="rId24"/>
    <p:sldId id="279" r:id="rId25"/>
    <p:sldId id="25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7" d="100"/>
          <a:sy n="97" d="100"/>
        </p:scale>
        <p:origin x="48" y="2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üler Demir" userId="51ad5cf4d1839854" providerId="LiveId" clId="{2E81D9F6-738E-41D6-82F6-9AC7D0DA84FD}"/>
    <pc:docChg chg="undo custSel addSld delSld modSld sldOrd">
      <pc:chgData name="Güler Demir" userId="51ad5cf4d1839854" providerId="LiveId" clId="{2E81D9F6-738E-41D6-82F6-9AC7D0DA84FD}" dt="2025-08-09T12:01:38.594" v="5527" actId="20577"/>
      <pc:docMkLst>
        <pc:docMk/>
      </pc:docMkLst>
      <pc:sldChg chg="modSp mod">
        <pc:chgData name="Güler Demir" userId="51ad5cf4d1839854" providerId="LiveId" clId="{2E81D9F6-738E-41D6-82F6-9AC7D0DA84FD}" dt="2025-08-08T16:35:12.373" v="4733" actId="6549"/>
        <pc:sldMkLst>
          <pc:docMk/>
          <pc:sldMk cId="951358384" sldId="256"/>
        </pc:sldMkLst>
        <pc:spChg chg="mod">
          <ac:chgData name="Güler Demir" userId="51ad5cf4d1839854" providerId="LiveId" clId="{2E81D9F6-738E-41D6-82F6-9AC7D0DA84FD}" dt="2025-08-08T16:35:12.373" v="4733" actId="6549"/>
          <ac:spMkLst>
            <pc:docMk/>
            <pc:sldMk cId="951358384" sldId="256"/>
            <ac:spMk id="2" creationId="{00000000-0000-0000-0000-000000000000}"/>
          </ac:spMkLst>
        </pc:spChg>
      </pc:sldChg>
      <pc:sldChg chg="addSp delSp modSp mod">
        <pc:chgData name="Güler Demir" userId="51ad5cf4d1839854" providerId="LiveId" clId="{2E81D9F6-738E-41D6-82F6-9AC7D0DA84FD}" dt="2025-08-07T18:02:46.841" v="4555" actId="20577"/>
        <pc:sldMkLst>
          <pc:docMk/>
          <pc:sldMk cId="2988615369" sldId="258"/>
        </pc:sldMkLst>
        <pc:spChg chg="mod">
          <ac:chgData name="Güler Demir" userId="51ad5cf4d1839854" providerId="LiveId" clId="{2E81D9F6-738E-41D6-82F6-9AC7D0DA84FD}" dt="2025-08-07T18:01:25.373" v="4522" actId="790"/>
          <ac:spMkLst>
            <pc:docMk/>
            <pc:sldMk cId="2988615369" sldId="258"/>
            <ac:spMk id="2" creationId="{00000000-0000-0000-0000-000000000000}"/>
          </ac:spMkLst>
        </pc:spChg>
        <pc:spChg chg="add del mod">
          <ac:chgData name="Güler Demir" userId="51ad5cf4d1839854" providerId="LiveId" clId="{2E81D9F6-738E-41D6-82F6-9AC7D0DA84FD}" dt="2025-08-07T18:02:46.841" v="4555" actId="20577"/>
          <ac:spMkLst>
            <pc:docMk/>
            <pc:sldMk cId="2988615369" sldId="258"/>
            <ac:spMk id="3" creationId="{00000000-0000-0000-0000-000000000000}"/>
          </ac:spMkLst>
        </pc:spChg>
      </pc:sldChg>
      <pc:sldChg chg="modSp mod">
        <pc:chgData name="Güler Demir" userId="51ad5cf4d1839854" providerId="LiveId" clId="{2E81D9F6-738E-41D6-82F6-9AC7D0DA84FD}" dt="2025-08-08T22:13:16.832" v="5155" actId="114"/>
        <pc:sldMkLst>
          <pc:docMk/>
          <pc:sldMk cId="2053632720" sldId="259"/>
        </pc:sldMkLst>
        <pc:spChg chg="mod">
          <ac:chgData name="Güler Demir" userId="51ad5cf4d1839854" providerId="LiveId" clId="{2E81D9F6-738E-41D6-82F6-9AC7D0DA84FD}" dt="2025-08-08T22:11:39.056" v="5119" actId="1076"/>
          <ac:spMkLst>
            <pc:docMk/>
            <pc:sldMk cId="2053632720" sldId="259"/>
            <ac:spMk id="2" creationId="{00000000-0000-0000-0000-000000000000}"/>
          </ac:spMkLst>
        </pc:spChg>
        <pc:spChg chg="mod">
          <ac:chgData name="Güler Demir" userId="51ad5cf4d1839854" providerId="LiveId" clId="{2E81D9F6-738E-41D6-82F6-9AC7D0DA84FD}" dt="2025-08-08T22:13:16.832" v="5155" actId="114"/>
          <ac:spMkLst>
            <pc:docMk/>
            <pc:sldMk cId="2053632720" sldId="259"/>
            <ac:spMk id="3" creationId="{00000000-0000-0000-0000-000000000000}"/>
          </ac:spMkLst>
        </pc:spChg>
      </pc:sldChg>
      <pc:sldChg chg="modSp mod">
        <pc:chgData name="Güler Demir" userId="51ad5cf4d1839854" providerId="LiveId" clId="{2E81D9F6-738E-41D6-82F6-9AC7D0DA84FD}" dt="2025-08-09T12:00:13.675" v="5524" actId="20577"/>
        <pc:sldMkLst>
          <pc:docMk/>
          <pc:sldMk cId="3740274549" sldId="260"/>
        </pc:sldMkLst>
        <pc:spChg chg="mod">
          <ac:chgData name="Güler Demir" userId="51ad5cf4d1839854" providerId="LiveId" clId="{2E81D9F6-738E-41D6-82F6-9AC7D0DA84FD}" dt="2025-08-07T17:25:12.240" v="4029" actId="1076"/>
          <ac:spMkLst>
            <pc:docMk/>
            <pc:sldMk cId="3740274549" sldId="260"/>
            <ac:spMk id="2" creationId="{00000000-0000-0000-0000-000000000000}"/>
          </ac:spMkLst>
        </pc:spChg>
        <pc:spChg chg="mod">
          <ac:chgData name="Güler Demir" userId="51ad5cf4d1839854" providerId="LiveId" clId="{2E81D9F6-738E-41D6-82F6-9AC7D0DA84FD}" dt="2025-08-09T12:00:13.675" v="5524" actId="20577"/>
          <ac:spMkLst>
            <pc:docMk/>
            <pc:sldMk cId="3740274549" sldId="260"/>
            <ac:spMk id="3" creationId="{00000000-0000-0000-0000-000000000000}"/>
          </ac:spMkLst>
        </pc:spChg>
      </pc:sldChg>
      <pc:sldChg chg="modSp mod">
        <pc:chgData name="Güler Demir" userId="51ad5cf4d1839854" providerId="LiveId" clId="{2E81D9F6-738E-41D6-82F6-9AC7D0DA84FD}" dt="2025-08-08T20:52:55.072" v="4738" actId="14100"/>
        <pc:sldMkLst>
          <pc:docMk/>
          <pc:sldMk cId="1133085718" sldId="261"/>
        </pc:sldMkLst>
        <pc:spChg chg="mod">
          <ac:chgData name="Güler Demir" userId="51ad5cf4d1839854" providerId="LiveId" clId="{2E81D9F6-738E-41D6-82F6-9AC7D0DA84FD}" dt="2025-08-07T17:25:35.033" v="4033" actId="1076"/>
          <ac:spMkLst>
            <pc:docMk/>
            <pc:sldMk cId="1133085718" sldId="261"/>
            <ac:spMk id="2" creationId="{00000000-0000-0000-0000-000000000000}"/>
          </ac:spMkLst>
        </pc:spChg>
        <pc:spChg chg="mod">
          <ac:chgData name="Güler Demir" userId="51ad5cf4d1839854" providerId="LiveId" clId="{2E81D9F6-738E-41D6-82F6-9AC7D0DA84FD}" dt="2025-08-08T20:52:55.072" v="4738" actId="14100"/>
          <ac:spMkLst>
            <pc:docMk/>
            <pc:sldMk cId="1133085718" sldId="261"/>
            <ac:spMk id="3" creationId="{00000000-0000-0000-0000-000000000000}"/>
          </ac:spMkLst>
        </pc:spChg>
      </pc:sldChg>
      <pc:sldChg chg="modSp mod">
        <pc:chgData name="Güler Demir" userId="51ad5cf4d1839854" providerId="LiveId" clId="{2E81D9F6-738E-41D6-82F6-9AC7D0DA84FD}" dt="2025-08-08T20:53:15.136" v="4741" actId="1076"/>
        <pc:sldMkLst>
          <pc:docMk/>
          <pc:sldMk cId="2673842134" sldId="262"/>
        </pc:sldMkLst>
        <pc:spChg chg="mod">
          <ac:chgData name="Güler Demir" userId="51ad5cf4d1839854" providerId="LiveId" clId="{2E81D9F6-738E-41D6-82F6-9AC7D0DA84FD}" dt="2025-08-07T17:32:21.685" v="4072" actId="14100"/>
          <ac:spMkLst>
            <pc:docMk/>
            <pc:sldMk cId="2673842134" sldId="262"/>
            <ac:spMk id="2" creationId="{00000000-0000-0000-0000-000000000000}"/>
          </ac:spMkLst>
        </pc:spChg>
        <pc:spChg chg="mod">
          <ac:chgData name="Güler Demir" userId="51ad5cf4d1839854" providerId="LiveId" clId="{2E81D9F6-738E-41D6-82F6-9AC7D0DA84FD}" dt="2025-08-08T20:53:15.136" v="4741" actId="1076"/>
          <ac:spMkLst>
            <pc:docMk/>
            <pc:sldMk cId="2673842134" sldId="262"/>
            <ac:spMk id="3" creationId="{00000000-0000-0000-0000-000000000000}"/>
          </ac:spMkLst>
        </pc:spChg>
      </pc:sldChg>
      <pc:sldChg chg="modSp mod">
        <pc:chgData name="Güler Demir" userId="51ad5cf4d1839854" providerId="LiveId" clId="{2E81D9F6-738E-41D6-82F6-9AC7D0DA84FD}" dt="2025-08-08T20:53:03.096" v="4739" actId="1076"/>
        <pc:sldMkLst>
          <pc:docMk/>
          <pc:sldMk cId="4149757107" sldId="263"/>
        </pc:sldMkLst>
        <pc:spChg chg="mod">
          <ac:chgData name="Güler Demir" userId="51ad5cf4d1839854" providerId="LiveId" clId="{2E81D9F6-738E-41D6-82F6-9AC7D0DA84FD}" dt="2025-08-07T17:25:58.520" v="4034" actId="1076"/>
          <ac:spMkLst>
            <pc:docMk/>
            <pc:sldMk cId="4149757107" sldId="263"/>
            <ac:spMk id="2" creationId="{00000000-0000-0000-0000-000000000000}"/>
          </ac:spMkLst>
        </pc:spChg>
        <pc:spChg chg="mod">
          <ac:chgData name="Güler Demir" userId="51ad5cf4d1839854" providerId="LiveId" clId="{2E81D9F6-738E-41D6-82F6-9AC7D0DA84FD}" dt="2025-08-08T20:53:03.096" v="4739" actId="1076"/>
          <ac:spMkLst>
            <pc:docMk/>
            <pc:sldMk cId="4149757107" sldId="263"/>
            <ac:spMk id="3" creationId="{00000000-0000-0000-0000-000000000000}"/>
          </ac:spMkLst>
        </pc:spChg>
      </pc:sldChg>
      <pc:sldChg chg="modSp mod">
        <pc:chgData name="Güler Demir" userId="51ad5cf4d1839854" providerId="LiveId" clId="{2E81D9F6-738E-41D6-82F6-9AC7D0DA84FD}" dt="2025-08-08T22:57:20.676" v="5515" actId="20577"/>
        <pc:sldMkLst>
          <pc:docMk/>
          <pc:sldMk cId="3758047188" sldId="264"/>
        </pc:sldMkLst>
        <pc:spChg chg="mod">
          <ac:chgData name="Güler Demir" userId="51ad5cf4d1839854" providerId="LiveId" clId="{2E81D9F6-738E-41D6-82F6-9AC7D0DA84FD}" dt="2025-08-07T17:32:32.547" v="4074" actId="14100"/>
          <ac:spMkLst>
            <pc:docMk/>
            <pc:sldMk cId="3758047188" sldId="264"/>
            <ac:spMk id="2" creationId="{00000000-0000-0000-0000-000000000000}"/>
          </ac:spMkLst>
        </pc:spChg>
        <pc:spChg chg="mod">
          <ac:chgData name="Güler Demir" userId="51ad5cf4d1839854" providerId="LiveId" clId="{2E81D9F6-738E-41D6-82F6-9AC7D0DA84FD}" dt="2025-08-08T22:57:20.676" v="5515" actId="20577"/>
          <ac:spMkLst>
            <pc:docMk/>
            <pc:sldMk cId="3758047188" sldId="264"/>
            <ac:spMk id="3" creationId="{00000000-0000-0000-0000-000000000000}"/>
          </ac:spMkLst>
        </pc:spChg>
      </pc:sldChg>
      <pc:sldChg chg="modSp add mod">
        <pc:chgData name="Güler Demir" userId="51ad5cf4d1839854" providerId="LiveId" clId="{2E81D9F6-738E-41D6-82F6-9AC7D0DA84FD}" dt="2025-08-08T20:52:32.070" v="4737" actId="6549"/>
        <pc:sldMkLst>
          <pc:docMk/>
          <pc:sldMk cId="2187342173" sldId="265"/>
        </pc:sldMkLst>
        <pc:spChg chg="mod">
          <ac:chgData name="Güler Demir" userId="51ad5cf4d1839854" providerId="LiveId" clId="{2E81D9F6-738E-41D6-82F6-9AC7D0DA84FD}" dt="2025-08-07T17:24:35.713" v="4027" actId="1076"/>
          <ac:spMkLst>
            <pc:docMk/>
            <pc:sldMk cId="2187342173" sldId="265"/>
            <ac:spMk id="2" creationId="{90B2E9E1-2789-32CC-7835-D189CCCDD03F}"/>
          </ac:spMkLst>
        </pc:spChg>
        <pc:spChg chg="mod">
          <ac:chgData name="Güler Demir" userId="51ad5cf4d1839854" providerId="LiveId" clId="{2E81D9F6-738E-41D6-82F6-9AC7D0DA84FD}" dt="2025-08-08T20:52:32.070" v="4737" actId="6549"/>
          <ac:spMkLst>
            <pc:docMk/>
            <pc:sldMk cId="2187342173" sldId="265"/>
            <ac:spMk id="3" creationId="{8391604C-0942-D650-4DD3-92208955EA9B}"/>
          </ac:spMkLst>
        </pc:spChg>
      </pc:sldChg>
      <pc:sldChg chg="modSp add del mod">
        <pc:chgData name="Güler Demir" userId="51ad5cf4d1839854" providerId="LiveId" clId="{2E81D9F6-738E-41D6-82F6-9AC7D0DA84FD}" dt="2025-08-08T22:25:01.701" v="5296" actId="2696"/>
        <pc:sldMkLst>
          <pc:docMk/>
          <pc:sldMk cId="4062400833" sldId="266"/>
        </pc:sldMkLst>
        <pc:spChg chg="mod">
          <ac:chgData name="Güler Demir" userId="51ad5cf4d1839854" providerId="LiveId" clId="{2E81D9F6-738E-41D6-82F6-9AC7D0DA84FD}" dt="2025-08-08T22:24:09.721" v="5281" actId="21"/>
          <ac:spMkLst>
            <pc:docMk/>
            <pc:sldMk cId="4062400833" sldId="266"/>
            <ac:spMk id="3" creationId="{5F7935D2-EE15-6202-0F44-1F3B62AF6B70}"/>
          </ac:spMkLst>
        </pc:spChg>
      </pc:sldChg>
      <pc:sldChg chg="modSp add mod">
        <pc:chgData name="Güler Demir" userId="51ad5cf4d1839854" providerId="LiveId" clId="{2E81D9F6-738E-41D6-82F6-9AC7D0DA84FD}" dt="2025-08-08T21:00:13.738" v="4756" actId="20577"/>
        <pc:sldMkLst>
          <pc:docMk/>
          <pc:sldMk cId="1166283070" sldId="267"/>
        </pc:sldMkLst>
        <pc:spChg chg="mod">
          <ac:chgData name="Güler Demir" userId="51ad5cf4d1839854" providerId="LiveId" clId="{2E81D9F6-738E-41D6-82F6-9AC7D0DA84FD}" dt="2025-08-07T17:24:17.353" v="4025" actId="1076"/>
          <ac:spMkLst>
            <pc:docMk/>
            <pc:sldMk cId="1166283070" sldId="267"/>
            <ac:spMk id="2" creationId="{F5C99111-4EA2-31D9-20E2-B1CC763F547A}"/>
          </ac:spMkLst>
        </pc:spChg>
        <pc:spChg chg="mod">
          <ac:chgData name="Güler Demir" userId="51ad5cf4d1839854" providerId="LiveId" clId="{2E81D9F6-738E-41D6-82F6-9AC7D0DA84FD}" dt="2025-08-08T21:00:13.738" v="4756" actId="20577"/>
          <ac:spMkLst>
            <pc:docMk/>
            <pc:sldMk cId="1166283070" sldId="267"/>
            <ac:spMk id="3" creationId="{33441758-ADF8-2436-AF3C-79A7354BEA74}"/>
          </ac:spMkLst>
        </pc:spChg>
      </pc:sldChg>
      <pc:sldChg chg="modSp add mod">
        <pc:chgData name="Güler Demir" userId="51ad5cf4d1839854" providerId="LiveId" clId="{2E81D9F6-738E-41D6-82F6-9AC7D0DA84FD}" dt="2025-08-08T22:56:58.986" v="5513" actId="6549"/>
        <pc:sldMkLst>
          <pc:docMk/>
          <pc:sldMk cId="3789681931" sldId="268"/>
        </pc:sldMkLst>
        <pc:spChg chg="mod">
          <ac:chgData name="Güler Demir" userId="51ad5cf4d1839854" providerId="LiveId" clId="{2E81D9F6-738E-41D6-82F6-9AC7D0DA84FD}" dt="2025-08-08T22:55:20.279" v="5439" actId="1076"/>
          <ac:spMkLst>
            <pc:docMk/>
            <pc:sldMk cId="3789681931" sldId="268"/>
            <ac:spMk id="2" creationId="{87C65AD4-F66E-86EC-9E89-73F6F4DFB2C6}"/>
          </ac:spMkLst>
        </pc:spChg>
        <pc:spChg chg="mod">
          <ac:chgData name="Güler Demir" userId="51ad5cf4d1839854" providerId="LiveId" clId="{2E81D9F6-738E-41D6-82F6-9AC7D0DA84FD}" dt="2025-08-08T22:56:58.986" v="5513" actId="6549"/>
          <ac:spMkLst>
            <pc:docMk/>
            <pc:sldMk cId="3789681931" sldId="268"/>
            <ac:spMk id="3" creationId="{F2A27C04-8D1B-6F3A-1CAF-CE921AE15C3F}"/>
          </ac:spMkLst>
        </pc:spChg>
      </pc:sldChg>
      <pc:sldChg chg="modSp add mod">
        <pc:chgData name="Güler Demir" userId="51ad5cf4d1839854" providerId="LiveId" clId="{2E81D9F6-738E-41D6-82F6-9AC7D0DA84FD}" dt="2025-08-08T22:57:44.155" v="5518" actId="14100"/>
        <pc:sldMkLst>
          <pc:docMk/>
          <pc:sldMk cId="730422893" sldId="269"/>
        </pc:sldMkLst>
        <pc:spChg chg="mod">
          <ac:chgData name="Güler Demir" userId="51ad5cf4d1839854" providerId="LiveId" clId="{2E81D9F6-738E-41D6-82F6-9AC7D0DA84FD}" dt="2025-08-08T22:57:44.155" v="5518" actId="14100"/>
          <ac:spMkLst>
            <pc:docMk/>
            <pc:sldMk cId="730422893" sldId="269"/>
            <ac:spMk id="3" creationId="{2153A269-4697-EFF5-FDE4-56B8D002C335}"/>
          </ac:spMkLst>
        </pc:spChg>
      </pc:sldChg>
      <pc:sldChg chg="modSp add mod">
        <pc:chgData name="Güler Demir" userId="51ad5cf4d1839854" providerId="LiveId" clId="{2E81D9F6-738E-41D6-82F6-9AC7D0DA84FD}" dt="2025-08-08T22:59:19.690" v="5520" actId="122"/>
        <pc:sldMkLst>
          <pc:docMk/>
          <pc:sldMk cId="3937052180" sldId="270"/>
        </pc:sldMkLst>
        <pc:spChg chg="mod">
          <ac:chgData name="Güler Demir" userId="51ad5cf4d1839854" providerId="LiveId" clId="{2E81D9F6-738E-41D6-82F6-9AC7D0DA84FD}" dt="2025-08-07T17:34:56.898" v="4104" actId="27636"/>
          <ac:spMkLst>
            <pc:docMk/>
            <pc:sldMk cId="3937052180" sldId="270"/>
            <ac:spMk id="2" creationId="{E982A8F6-3B78-4EA7-744F-742FED0C7DA4}"/>
          </ac:spMkLst>
        </pc:spChg>
        <pc:spChg chg="mod">
          <ac:chgData name="Güler Demir" userId="51ad5cf4d1839854" providerId="LiveId" clId="{2E81D9F6-738E-41D6-82F6-9AC7D0DA84FD}" dt="2025-08-08T22:59:19.690" v="5520" actId="122"/>
          <ac:spMkLst>
            <pc:docMk/>
            <pc:sldMk cId="3937052180" sldId="270"/>
            <ac:spMk id="3" creationId="{E2F5E5A8-08D8-96A0-B956-5AB0864E5319}"/>
          </ac:spMkLst>
        </pc:spChg>
      </pc:sldChg>
      <pc:sldChg chg="modSp add mod">
        <pc:chgData name="Güler Demir" userId="51ad5cf4d1839854" providerId="LiveId" clId="{2E81D9F6-738E-41D6-82F6-9AC7D0DA84FD}" dt="2025-08-07T17:36:12.989" v="4123" actId="6549"/>
        <pc:sldMkLst>
          <pc:docMk/>
          <pc:sldMk cId="2419834256" sldId="271"/>
        </pc:sldMkLst>
        <pc:spChg chg="mod">
          <ac:chgData name="Güler Demir" userId="51ad5cf4d1839854" providerId="LiveId" clId="{2E81D9F6-738E-41D6-82F6-9AC7D0DA84FD}" dt="2025-08-07T17:35:36.072" v="4114" actId="14100"/>
          <ac:spMkLst>
            <pc:docMk/>
            <pc:sldMk cId="2419834256" sldId="271"/>
            <ac:spMk id="2" creationId="{A23AD460-ACA2-8BD3-6444-9BF74E033C71}"/>
          </ac:spMkLst>
        </pc:spChg>
        <pc:spChg chg="mod">
          <ac:chgData name="Güler Demir" userId="51ad5cf4d1839854" providerId="LiveId" clId="{2E81D9F6-738E-41D6-82F6-9AC7D0DA84FD}" dt="2025-08-07T17:36:12.989" v="4123" actId="6549"/>
          <ac:spMkLst>
            <pc:docMk/>
            <pc:sldMk cId="2419834256" sldId="271"/>
            <ac:spMk id="3" creationId="{730ED959-60EC-AF22-E492-4AE8CE160227}"/>
          </ac:spMkLst>
        </pc:spChg>
      </pc:sldChg>
      <pc:sldChg chg="modSp add mod">
        <pc:chgData name="Güler Demir" userId="51ad5cf4d1839854" providerId="LiveId" clId="{2E81D9F6-738E-41D6-82F6-9AC7D0DA84FD}" dt="2025-08-08T21:10:38.503" v="4770" actId="20577"/>
        <pc:sldMkLst>
          <pc:docMk/>
          <pc:sldMk cId="1696983698" sldId="272"/>
        </pc:sldMkLst>
        <pc:spChg chg="mod">
          <ac:chgData name="Güler Demir" userId="51ad5cf4d1839854" providerId="LiveId" clId="{2E81D9F6-738E-41D6-82F6-9AC7D0DA84FD}" dt="2025-08-07T17:37:28.294" v="4134" actId="1076"/>
          <ac:spMkLst>
            <pc:docMk/>
            <pc:sldMk cId="1696983698" sldId="272"/>
            <ac:spMk id="2" creationId="{CA964F0C-E5E4-DBC8-7EA6-BEAC424CC49B}"/>
          </ac:spMkLst>
        </pc:spChg>
        <pc:spChg chg="mod">
          <ac:chgData name="Güler Demir" userId="51ad5cf4d1839854" providerId="LiveId" clId="{2E81D9F6-738E-41D6-82F6-9AC7D0DA84FD}" dt="2025-08-08T21:10:38.503" v="4770" actId="20577"/>
          <ac:spMkLst>
            <pc:docMk/>
            <pc:sldMk cId="1696983698" sldId="272"/>
            <ac:spMk id="3" creationId="{E4E8F97F-2EBC-CA85-BE26-7D54DA9CA061}"/>
          </ac:spMkLst>
        </pc:spChg>
      </pc:sldChg>
      <pc:sldChg chg="modSp add mod">
        <pc:chgData name="Güler Demir" userId="51ad5cf4d1839854" providerId="LiveId" clId="{2E81D9F6-738E-41D6-82F6-9AC7D0DA84FD}" dt="2025-08-09T12:00:57.829" v="5525" actId="20577"/>
        <pc:sldMkLst>
          <pc:docMk/>
          <pc:sldMk cId="1567964758" sldId="273"/>
        </pc:sldMkLst>
        <pc:spChg chg="mod">
          <ac:chgData name="Güler Demir" userId="51ad5cf4d1839854" providerId="LiveId" clId="{2E81D9F6-738E-41D6-82F6-9AC7D0DA84FD}" dt="2025-08-07T17:39:10.865" v="4156" actId="14100"/>
          <ac:spMkLst>
            <pc:docMk/>
            <pc:sldMk cId="1567964758" sldId="273"/>
            <ac:spMk id="2" creationId="{964A40EB-58AB-AFD1-8DFD-D61356B4B52A}"/>
          </ac:spMkLst>
        </pc:spChg>
        <pc:spChg chg="mod">
          <ac:chgData name="Güler Demir" userId="51ad5cf4d1839854" providerId="LiveId" clId="{2E81D9F6-738E-41D6-82F6-9AC7D0DA84FD}" dt="2025-08-09T12:00:57.829" v="5525" actId="20577"/>
          <ac:spMkLst>
            <pc:docMk/>
            <pc:sldMk cId="1567964758" sldId="273"/>
            <ac:spMk id="3" creationId="{62762A3E-4DA2-D8E5-B072-7680B927637B}"/>
          </ac:spMkLst>
        </pc:spChg>
      </pc:sldChg>
      <pc:sldChg chg="addSp modSp add mod">
        <pc:chgData name="Güler Demir" userId="51ad5cf4d1839854" providerId="LiveId" clId="{2E81D9F6-738E-41D6-82F6-9AC7D0DA84FD}" dt="2025-08-08T20:54:20.735" v="4749" actId="20577"/>
        <pc:sldMkLst>
          <pc:docMk/>
          <pc:sldMk cId="2219951129" sldId="274"/>
        </pc:sldMkLst>
        <pc:spChg chg="mod">
          <ac:chgData name="Güler Demir" userId="51ad5cf4d1839854" providerId="LiveId" clId="{2E81D9F6-738E-41D6-82F6-9AC7D0DA84FD}" dt="2025-08-07T17:54:54.564" v="4479" actId="1076"/>
          <ac:spMkLst>
            <pc:docMk/>
            <pc:sldMk cId="2219951129" sldId="274"/>
            <ac:spMk id="2" creationId="{FC203A3F-69D6-29FE-38D2-27922DCB89B7}"/>
          </ac:spMkLst>
        </pc:spChg>
        <pc:spChg chg="mod">
          <ac:chgData name="Güler Demir" userId="51ad5cf4d1839854" providerId="LiveId" clId="{2E81D9F6-738E-41D6-82F6-9AC7D0DA84FD}" dt="2025-08-08T20:54:20.735" v="4749" actId="20577"/>
          <ac:spMkLst>
            <pc:docMk/>
            <pc:sldMk cId="2219951129" sldId="274"/>
            <ac:spMk id="3" creationId="{07BD960E-6280-4F36-B382-9B04585F69F0}"/>
          </ac:spMkLst>
        </pc:spChg>
        <pc:spChg chg="add mod">
          <ac:chgData name="Güler Demir" userId="51ad5cf4d1839854" providerId="LiveId" clId="{2E81D9F6-738E-41D6-82F6-9AC7D0DA84FD}" dt="2025-08-07T17:57:09.315" v="4494" actId="1076"/>
          <ac:spMkLst>
            <pc:docMk/>
            <pc:sldMk cId="2219951129" sldId="274"/>
            <ac:spMk id="7" creationId="{4C8854ED-3D55-26FB-8777-F3D1EEEC01F6}"/>
          </ac:spMkLst>
        </pc:spChg>
        <pc:picChg chg="add mod">
          <ac:chgData name="Güler Demir" userId="51ad5cf4d1839854" providerId="LiveId" clId="{2E81D9F6-738E-41D6-82F6-9AC7D0DA84FD}" dt="2025-08-07T17:55:37.826" v="4488" actId="1076"/>
          <ac:picMkLst>
            <pc:docMk/>
            <pc:sldMk cId="2219951129" sldId="274"/>
            <ac:picMk id="5" creationId="{3DC630A8-E224-E1F5-44C9-795461695C87}"/>
          </ac:picMkLst>
        </pc:picChg>
      </pc:sldChg>
      <pc:sldChg chg="modSp add mod">
        <pc:chgData name="Güler Demir" userId="51ad5cf4d1839854" providerId="LiveId" clId="{2E81D9F6-738E-41D6-82F6-9AC7D0DA84FD}" dt="2025-08-08T22:15:09.347" v="5174" actId="6549"/>
        <pc:sldMkLst>
          <pc:docMk/>
          <pc:sldMk cId="1886383686" sldId="275"/>
        </pc:sldMkLst>
        <pc:spChg chg="mod">
          <ac:chgData name="Güler Demir" userId="51ad5cf4d1839854" providerId="LiveId" clId="{2E81D9F6-738E-41D6-82F6-9AC7D0DA84FD}" dt="2025-08-08T21:39:33.639" v="4782" actId="1076"/>
          <ac:spMkLst>
            <pc:docMk/>
            <pc:sldMk cId="1886383686" sldId="275"/>
            <ac:spMk id="2" creationId="{B7CDA19E-83D1-08DA-5610-AE1F0C478CD9}"/>
          </ac:spMkLst>
        </pc:spChg>
        <pc:spChg chg="mod">
          <ac:chgData name="Güler Demir" userId="51ad5cf4d1839854" providerId="LiveId" clId="{2E81D9F6-738E-41D6-82F6-9AC7D0DA84FD}" dt="2025-08-08T22:15:09.347" v="5174" actId="6549"/>
          <ac:spMkLst>
            <pc:docMk/>
            <pc:sldMk cId="1886383686" sldId="275"/>
            <ac:spMk id="3" creationId="{2236A3BA-7067-A7F8-36F5-1BF9A1634C90}"/>
          </ac:spMkLst>
        </pc:spChg>
      </pc:sldChg>
      <pc:sldChg chg="modSp add mod">
        <pc:chgData name="Güler Demir" userId="51ad5cf4d1839854" providerId="LiveId" clId="{2E81D9F6-738E-41D6-82F6-9AC7D0DA84FD}" dt="2025-08-09T12:01:38.594" v="5527" actId="20577"/>
        <pc:sldMkLst>
          <pc:docMk/>
          <pc:sldMk cId="4224082616" sldId="276"/>
        </pc:sldMkLst>
        <pc:spChg chg="mod">
          <ac:chgData name="Güler Demir" userId="51ad5cf4d1839854" providerId="LiveId" clId="{2E81D9F6-738E-41D6-82F6-9AC7D0DA84FD}" dt="2025-08-07T17:42:28.392" v="4183" actId="27636"/>
          <ac:spMkLst>
            <pc:docMk/>
            <pc:sldMk cId="4224082616" sldId="276"/>
            <ac:spMk id="2" creationId="{D6A53628-4888-ADD2-B4D4-5A410C918C4D}"/>
          </ac:spMkLst>
        </pc:spChg>
        <pc:spChg chg="mod">
          <ac:chgData name="Güler Demir" userId="51ad5cf4d1839854" providerId="LiveId" clId="{2E81D9F6-738E-41D6-82F6-9AC7D0DA84FD}" dt="2025-08-09T12:01:38.594" v="5527" actId="20577"/>
          <ac:spMkLst>
            <pc:docMk/>
            <pc:sldMk cId="4224082616" sldId="276"/>
            <ac:spMk id="3" creationId="{C3371599-6600-DA11-B73E-3F785DD71CFB}"/>
          </ac:spMkLst>
        </pc:spChg>
      </pc:sldChg>
      <pc:sldChg chg="add">
        <pc:chgData name="Güler Demir" userId="51ad5cf4d1839854" providerId="LiveId" clId="{2E81D9F6-738E-41D6-82F6-9AC7D0DA84FD}" dt="2025-08-07T17:59:17.075" v="4501"/>
        <pc:sldMkLst>
          <pc:docMk/>
          <pc:sldMk cId="3189489757" sldId="277"/>
        </pc:sldMkLst>
      </pc:sldChg>
      <pc:sldChg chg="modSp add mod ord">
        <pc:chgData name="Güler Demir" userId="51ad5cf4d1839854" providerId="LiveId" clId="{2E81D9F6-738E-41D6-82F6-9AC7D0DA84FD}" dt="2025-08-08T22:27:32.950" v="5301" actId="6549"/>
        <pc:sldMkLst>
          <pc:docMk/>
          <pc:sldMk cId="3330874059" sldId="278"/>
        </pc:sldMkLst>
        <pc:spChg chg="mod">
          <ac:chgData name="Güler Demir" userId="51ad5cf4d1839854" providerId="LiveId" clId="{2E81D9F6-738E-41D6-82F6-9AC7D0DA84FD}" dt="2025-08-08T16:16:18.244" v="4718" actId="1076"/>
          <ac:spMkLst>
            <pc:docMk/>
            <pc:sldMk cId="3330874059" sldId="278"/>
            <ac:spMk id="2" creationId="{4BD0CF69-8B68-A2BF-7F9F-98E9BEFEB99E}"/>
          </ac:spMkLst>
        </pc:spChg>
        <pc:spChg chg="mod">
          <ac:chgData name="Güler Demir" userId="51ad5cf4d1839854" providerId="LiveId" clId="{2E81D9F6-738E-41D6-82F6-9AC7D0DA84FD}" dt="2025-08-08T22:27:32.950" v="5301" actId="6549"/>
          <ac:spMkLst>
            <pc:docMk/>
            <pc:sldMk cId="3330874059" sldId="278"/>
            <ac:spMk id="3" creationId="{E1894194-BBE6-698B-FC58-764127CD875B}"/>
          </ac:spMkLst>
        </pc:spChg>
      </pc:sldChg>
      <pc:sldChg chg="modSp add mod">
        <pc:chgData name="Güler Demir" userId="51ad5cf4d1839854" providerId="LiveId" clId="{2E81D9F6-738E-41D6-82F6-9AC7D0DA84FD}" dt="2025-08-08T20:54:33.256" v="4752" actId="6549"/>
        <pc:sldMkLst>
          <pc:docMk/>
          <pc:sldMk cId="1603831376" sldId="279"/>
        </pc:sldMkLst>
        <pc:spChg chg="mod">
          <ac:chgData name="Güler Demir" userId="51ad5cf4d1839854" providerId="LiveId" clId="{2E81D9F6-738E-41D6-82F6-9AC7D0DA84FD}" dt="2025-08-07T18:04:14.998" v="4589" actId="20577"/>
          <ac:spMkLst>
            <pc:docMk/>
            <pc:sldMk cId="1603831376" sldId="279"/>
            <ac:spMk id="2" creationId="{CE594EE0-15CE-2AD8-69B8-1174349F7B91}"/>
          </ac:spMkLst>
        </pc:spChg>
        <pc:spChg chg="mod">
          <ac:chgData name="Güler Demir" userId="51ad5cf4d1839854" providerId="LiveId" clId="{2E81D9F6-738E-41D6-82F6-9AC7D0DA84FD}" dt="2025-08-08T20:54:33.256" v="4752" actId="6549"/>
          <ac:spMkLst>
            <pc:docMk/>
            <pc:sldMk cId="1603831376" sldId="279"/>
            <ac:spMk id="3" creationId="{8DA46982-88FA-9DA0-AEE4-1B3A4014243C}"/>
          </ac:spMkLst>
        </pc:spChg>
      </pc:sldChg>
      <pc:sldChg chg="modSp add mod">
        <pc:chgData name="Güler Demir" userId="51ad5cf4d1839854" providerId="LiveId" clId="{2E81D9F6-738E-41D6-82F6-9AC7D0DA84FD}" dt="2025-08-08T22:22:50.166" v="5279" actId="27636"/>
        <pc:sldMkLst>
          <pc:docMk/>
          <pc:sldMk cId="3239617448" sldId="280"/>
        </pc:sldMkLst>
        <pc:spChg chg="mod">
          <ac:chgData name="Güler Demir" userId="51ad5cf4d1839854" providerId="LiveId" clId="{2E81D9F6-738E-41D6-82F6-9AC7D0DA84FD}" dt="2025-08-08T22:22:50.166" v="5279" actId="27636"/>
          <ac:spMkLst>
            <pc:docMk/>
            <pc:sldMk cId="3239617448" sldId="280"/>
            <ac:spMk id="3" creationId="{0A36105E-74D2-2CCD-3925-D42473CC50E5}"/>
          </ac:spMkLst>
        </pc:spChg>
      </pc:sldChg>
      <pc:sldChg chg="addSp delSp modSp add mod">
        <pc:chgData name="Güler Demir" userId="51ad5cf4d1839854" providerId="LiveId" clId="{2E81D9F6-738E-41D6-82F6-9AC7D0DA84FD}" dt="2025-08-09T12:01:25.818" v="5526" actId="20577"/>
        <pc:sldMkLst>
          <pc:docMk/>
          <pc:sldMk cId="2521679636" sldId="281"/>
        </pc:sldMkLst>
        <pc:spChg chg="mod">
          <ac:chgData name="Güler Demir" userId="51ad5cf4d1839854" providerId="LiveId" clId="{2E81D9F6-738E-41D6-82F6-9AC7D0DA84FD}" dt="2025-08-08T22:10:21.553" v="5110" actId="1076"/>
          <ac:spMkLst>
            <pc:docMk/>
            <pc:sldMk cId="2521679636" sldId="281"/>
            <ac:spMk id="2" creationId="{2E1527E6-338F-9171-904A-8480683C47A2}"/>
          </ac:spMkLst>
        </pc:spChg>
        <pc:spChg chg="mod">
          <ac:chgData name="Güler Demir" userId="51ad5cf4d1839854" providerId="LiveId" clId="{2E81D9F6-738E-41D6-82F6-9AC7D0DA84FD}" dt="2025-08-09T12:01:25.818" v="5526" actId="20577"/>
          <ac:spMkLst>
            <pc:docMk/>
            <pc:sldMk cId="2521679636" sldId="281"/>
            <ac:spMk id="3" creationId="{A441778C-0C15-283E-812D-9093E4DCADBC}"/>
          </ac:spMkLst>
        </pc:spChg>
        <pc:spChg chg="add del">
          <ac:chgData name="Güler Demir" userId="51ad5cf4d1839854" providerId="LiveId" clId="{2E81D9F6-738E-41D6-82F6-9AC7D0DA84FD}" dt="2025-08-08T22:07:51.507" v="5099" actId="22"/>
          <ac:spMkLst>
            <pc:docMk/>
            <pc:sldMk cId="2521679636" sldId="281"/>
            <ac:spMk id="5" creationId="{EF37C6DE-8168-0511-050C-1642DB088941}"/>
          </ac:spMkLst>
        </pc:spChg>
        <pc:spChg chg="add del">
          <ac:chgData name="Güler Demir" userId="51ad5cf4d1839854" providerId="LiveId" clId="{2E81D9F6-738E-41D6-82F6-9AC7D0DA84FD}" dt="2025-08-08T22:07:55.634" v="5101" actId="22"/>
          <ac:spMkLst>
            <pc:docMk/>
            <pc:sldMk cId="2521679636" sldId="281"/>
            <ac:spMk id="7" creationId="{5524DB2F-2BEB-E0AF-C045-7990A4B54102}"/>
          </ac:spMkLst>
        </pc:spChg>
        <pc:spChg chg="add del mod">
          <ac:chgData name="Güler Demir" userId="51ad5cf4d1839854" providerId="LiveId" clId="{2E81D9F6-738E-41D6-82F6-9AC7D0DA84FD}" dt="2025-08-08T22:17:14.012" v="5209" actId="21"/>
          <ac:spMkLst>
            <pc:docMk/>
            <pc:sldMk cId="2521679636" sldId="281"/>
            <ac:spMk id="10" creationId="{32B6EEB4-CCD4-BF49-72E9-31F5B478D522}"/>
          </ac:spMkLst>
        </pc:spChg>
        <pc:picChg chg="add del mod">
          <ac:chgData name="Güler Demir" userId="51ad5cf4d1839854" providerId="LiveId" clId="{2E81D9F6-738E-41D6-82F6-9AC7D0DA84FD}" dt="2025-08-08T22:17:09.362" v="5208" actId="21"/>
          <ac:picMkLst>
            <pc:docMk/>
            <pc:sldMk cId="2521679636" sldId="281"/>
            <ac:picMk id="8" creationId="{3BD4DD49-6503-3BCC-983A-82EA2912F038}"/>
          </ac:picMkLst>
        </pc:picChg>
      </pc:sldChg>
      <pc:sldChg chg="addSp delSp modSp add del mod">
        <pc:chgData name="Güler Demir" userId="51ad5cf4d1839854" providerId="LiveId" clId="{2E81D9F6-738E-41D6-82F6-9AC7D0DA84FD}" dt="2025-08-08T22:19:59.461" v="5240" actId="2696"/>
        <pc:sldMkLst>
          <pc:docMk/>
          <pc:sldMk cId="2372428746" sldId="282"/>
        </pc:sldMkLst>
        <pc:spChg chg="del">
          <ac:chgData name="Güler Demir" userId="51ad5cf4d1839854" providerId="LiveId" clId="{2E81D9F6-738E-41D6-82F6-9AC7D0DA84FD}" dt="2025-08-08T22:19:26.672" v="5239" actId="21"/>
          <ac:spMkLst>
            <pc:docMk/>
            <pc:sldMk cId="2372428746" sldId="282"/>
            <ac:spMk id="3" creationId="{244E8F9C-6492-2F28-B3AF-91C51D3C78A1}"/>
          </ac:spMkLst>
        </pc:spChg>
        <pc:spChg chg="add mod">
          <ac:chgData name="Güler Demir" userId="51ad5cf4d1839854" providerId="LiveId" clId="{2E81D9F6-738E-41D6-82F6-9AC7D0DA84FD}" dt="2025-08-08T22:19:26.672" v="5239" actId="21"/>
          <ac:spMkLst>
            <pc:docMk/>
            <pc:sldMk cId="2372428746" sldId="282"/>
            <ac:spMk id="5" creationId="{71A0EC2B-C636-0502-217C-649D5CA42C56}"/>
          </ac:spMkLst>
        </pc:spChg>
      </pc:sldChg>
      <pc:sldChg chg="addSp modSp add mod">
        <pc:chgData name="Güler Demir" userId="51ad5cf4d1839854" providerId="LiveId" clId="{2E81D9F6-738E-41D6-82F6-9AC7D0DA84FD}" dt="2025-08-08T22:22:05.461" v="5269" actId="14100"/>
        <pc:sldMkLst>
          <pc:docMk/>
          <pc:sldMk cId="3987681214" sldId="282"/>
        </pc:sldMkLst>
        <pc:spChg chg="mod">
          <ac:chgData name="Güler Demir" userId="51ad5cf4d1839854" providerId="LiveId" clId="{2E81D9F6-738E-41D6-82F6-9AC7D0DA84FD}" dt="2025-08-08T22:20:20.512" v="5242" actId="6549"/>
          <ac:spMkLst>
            <pc:docMk/>
            <pc:sldMk cId="3987681214" sldId="282"/>
            <ac:spMk id="3" creationId="{85A73077-5932-4A25-1F65-54429BE84993}"/>
          </ac:spMkLst>
        </pc:spChg>
        <pc:spChg chg="add mod">
          <ac:chgData name="Güler Demir" userId="51ad5cf4d1839854" providerId="LiveId" clId="{2E81D9F6-738E-41D6-82F6-9AC7D0DA84FD}" dt="2025-08-08T22:22:05.461" v="5269" actId="14100"/>
          <ac:spMkLst>
            <pc:docMk/>
            <pc:sldMk cId="3987681214" sldId="282"/>
            <ac:spMk id="6" creationId="{FDB52A6F-47C2-3F65-FA3C-4E8D47DEF338}"/>
          </ac:spMkLst>
        </pc:spChg>
        <pc:picChg chg="add mod">
          <ac:chgData name="Güler Demir" userId="51ad5cf4d1839854" providerId="LiveId" clId="{2E81D9F6-738E-41D6-82F6-9AC7D0DA84FD}" dt="2025-08-08T22:21:29.541" v="5267" actId="1076"/>
          <ac:picMkLst>
            <pc:docMk/>
            <pc:sldMk cId="3987681214" sldId="282"/>
            <ac:picMk id="4" creationId="{58E7AB64-3502-C083-F565-7050B818B14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8/9/2025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8/9/2025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antalyaozelegitim.com/blog/kisisel-gelisim/iletisimde-beden-dili-ve-onemi.html#:~:text=Duygu%20ve%20d%C3%BC%C5%9F%C3%BCncelerin%20anla%C5%9F%C4%B1lmas%C4%B1nda%20kelimeler,dilini%20de%20etkili%20bi%C3%A7imde%20kullan%C4%B1r" TargetMode="External"/><Relationship Id="rId13" Type="http://schemas.openxmlformats.org/officeDocument/2006/relationships/hyperlink" Target="https://imreneetan.wordpress.com/2018/07/13/the-johari-window-model/" TargetMode="External"/><Relationship Id="rId3" Type="http://schemas.openxmlformats.org/officeDocument/2006/relationships/hyperlink" Target="https://dergipark.org.tr/tr/pub/kurgu/issue/59816/863748" TargetMode="External"/><Relationship Id="rId7" Type="http://schemas.openxmlformats.org/officeDocument/2006/relationships/hyperlink" Target="https://www.researchgate.net/publication/344235361_The_Types_of_Communication" TargetMode="External"/><Relationship Id="rId12" Type="http://schemas.openxmlformats.org/officeDocument/2006/relationships/hyperlink" Target="https://psikolojidergisi.com/kisisel-alan-nedir/" TargetMode="External"/><Relationship Id="rId2" Type="http://schemas.openxmlformats.org/officeDocument/2006/relationships/hyperlink" Target="https://doi.org/10.18094/josc.865684" TargetMode="External"/><Relationship Id="rId1" Type="http://schemas.openxmlformats.org/officeDocument/2006/relationships/slideLayout" Target="../slideLayouts/slideLayout2.xml"/><Relationship Id="rId6" Type="http://schemas.openxmlformats.org/officeDocument/2006/relationships/hyperlink" Target="https://www.feu.edu.ph/wp-content/uploads/2023/07/Grade-11-_-12-The-Nature-and-Process-of-Communication.pdf" TargetMode="External"/><Relationship Id="rId11" Type="http://schemas.openxmlformats.org/officeDocument/2006/relationships/hyperlink" Target="https://doi.org/10.18094/si.73282" TargetMode="External"/><Relationship Id="rId5" Type="http://schemas.openxmlformats.org/officeDocument/2006/relationships/hyperlink" Target="https://dergipark.org.tr/tr/pub/iuifd/issue/22884/244797" TargetMode="External"/><Relationship Id="rId10" Type="http://schemas.openxmlformats.org/officeDocument/2006/relationships/hyperlink" Target="https://www.merriam-webster.com/dictionary/communication" TargetMode="External"/><Relationship Id="rId4" Type="http://schemas.openxmlformats.org/officeDocument/2006/relationships/hyperlink" Target="https://2012books.lardbucket.org/books/communication-for-business-success/s05-02-what-iscommunication.html" TargetMode="External"/><Relationship Id="rId9" Type="http://schemas.openxmlformats.org/officeDocument/2006/relationships/hyperlink" Target="https://www.kellerexecutivesearch.com/insight/what-is-intrapersonal-communication-everything-you-need-to-know/" TargetMode="External"/><Relationship Id="rId14" Type="http://schemas.openxmlformats.org/officeDocument/2006/relationships/hyperlink" Target="https://sozluk.gov.t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856112" y="1377307"/>
            <a:ext cx="7766936" cy="2231923"/>
          </a:xfrm>
        </p:spPr>
        <p:txBody>
          <a:bodyPr/>
          <a:lstStyle/>
          <a:p>
            <a:pPr algn="ctr"/>
            <a:r>
              <a:rPr lang="tr-TR" sz="3200" b="1" dirty="0"/>
              <a:t>MEDYA VE İLETİŞİM </a:t>
            </a:r>
            <a:br>
              <a:rPr lang="tr-TR" sz="3200" b="1" dirty="0"/>
            </a:br>
            <a:r>
              <a:rPr lang="tr-TR" sz="3200" b="1" dirty="0"/>
              <a:t>1. HAFTA </a:t>
            </a:r>
            <a:br>
              <a:rPr lang="tr-TR" sz="3200" b="1" dirty="0"/>
            </a:br>
            <a:r>
              <a:rPr lang="tr-TR" sz="3200" b="1" dirty="0"/>
              <a:t>İletişim Olgusu ve Sürecinin Temel Kavramları ve İşleyişi</a:t>
            </a:r>
            <a:endParaRPr lang="en-US" sz="3200" b="1" dirty="0"/>
          </a:p>
        </p:txBody>
      </p:sp>
      <p:sp>
        <p:nvSpPr>
          <p:cNvPr id="3" name="Alt Başlık 2"/>
          <p:cNvSpPr>
            <a:spLocks noGrp="1"/>
          </p:cNvSpPr>
          <p:nvPr>
            <p:ph type="subTitle" idx="1"/>
          </p:nvPr>
        </p:nvSpPr>
        <p:spPr>
          <a:xfrm>
            <a:off x="1507067" y="4364731"/>
            <a:ext cx="7868945" cy="1462863"/>
          </a:xfrm>
        </p:spPr>
        <p:txBody>
          <a:bodyPr>
            <a:normAutofit fontScale="25000" lnSpcReduction="20000"/>
          </a:bodyPr>
          <a:lstStyle/>
          <a:p>
            <a:r>
              <a:rPr lang="tr-TR" sz="5600" b="1" dirty="0"/>
              <a:t>GÜLER DEMİR</a:t>
            </a:r>
          </a:p>
          <a:p>
            <a:r>
              <a:rPr lang="tr-TR" sz="5600" b="1" dirty="0"/>
              <a:t>Kastamonu Üniversitesi</a:t>
            </a:r>
          </a:p>
          <a:p>
            <a:r>
              <a:rPr lang="tr-TR" sz="5600" b="1" dirty="0"/>
              <a:t>İnsan ve Toplum Bilimleri Fakültesi</a:t>
            </a:r>
          </a:p>
          <a:p>
            <a:r>
              <a:rPr lang="tr-TR" sz="5600" b="1" dirty="0"/>
              <a:t>Bilgi ve Belge Yönetimi Bölümü</a:t>
            </a:r>
          </a:p>
          <a:p>
            <a:r>
              <a:rPr lang="tr-TR" sz="5600" b="1" dirty="0">
                <a:hlinkClick r:id="rId2"/>
              </a:rPr>
              <a:t>gulerdemir@kastamonu.edu.tr</a:t>
            </a:r>
            <a:endParaRPr lang="tr-TR" sz="5600" b="1" dirty="0"/>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43036" y="339213"/>
            <a:ext cx="9808771" cy="545690"/>
          </a:xfrm>
        </p:spPr>
        <p:txBody>
          <a:bodyPr>
            <a:normAutofit/>
          </a:bodyPr>
          <a:lstStyle/>
          <a:p>
            <a:pPr algn="ctr"/>
            <a:r>
              <a:rPr lang="tr-TR" sz="2800" b="1" dirty="0"/>
              <a:t>İletişimin İşlevleri, Önemi ve Günlük Yaşamda Rolü</a:t>
            </a:r>
            <a:endParaRPr lang="en-US" sz="2800" b="1" dirty="0"/>
          </a:p>
        </p:txBody>
      </p:sp>
      <p:sp>
        <p:nvSpPr>
          <p:cNvPr id="3" name="İçerik Yer Tutucusu 2"/>
          <p:cNvSpPr>
            <a:spLocks noGrp="1"/>
          </p:cNvSpPr>
          <p:nvPr>
            <p:ph idx="1"/>
          </p:nvPr>
        </p:nvSpPr>
        <p:spPr>
          <a:xfrm>
            <a:off x="869062" y="1049544"/>
            <a:ext cx="9184421" cy="5311927"/>
          </a:xfrm>
        </p:spPr>
        <p:txBody>
          <a:bodyPr>
            <a:noAutofit/>
          </a:bodyPr>
          <a:lstStyle/>
          <a:p>
            <a:pPr algn="just"/>
            <a:r>
              <a:rPr lang="tr-TR" sz="1700" b="1" dirty="0"/>
              <a:t>İnsan yaşamında iletişimin işlevi geniş ve derin bir boyutu kapsar. İletişim yalnızca bilgi alışverişi için bir araç değil, aynı zamanda sosyal etkileşim, karşılıklı anlayış ve kişilerarası ilişkilerin geliştirilmesi için de bir temeldir. İşlevleri; </a:t>
            </a:r>
          </a:p>
          <a:p>
            <a:pPr lvl="1" algn="just">
              <a:buFont typeface="Wingdings" panose="05000000000000000000" pitchFamily="2" charset="2"/>
              <a:buChar char="v"/>
            </a:pPr>
            <a:r>
              <a:rPr lang="tr-TR" sz="1700" b="1" dirty="0"/>
              <a:t>sosyal işlevler (ne ve nasıl), </a:t>
            </a:r>
          </a:p>
          <a:p>
            <a:pPr lvl="1" algn="just">
              <a:buFont typeface="Wingdings" panose="05000000000000000000" pitchFamily="2" charset="2"/>
              <a:buChar char="v"/>
            </a:pPr>
            <a:r>
              <a:rPr lang="tr-TR" sz="1700" b="1" dirty="0"/>
              <a:t>ifadeler ve ritüeller (ne ve nasıl), </a:t>
            </a:r>
          </a:p>
          <a:p>
            <a:pPr lvl="1" algn="just">
              <a:buFont typeface="Wingdings" panose="05000000000000000000" pitchFamily="2" charset="2"/>
              <a:buChar char="v"/>
            </a:pPr>
            <a:r>
              <a:rPr lang="tr-TR" sz="1700" b="1" dirty="0" err="1"/>
              <a:t>araçsal</a:t>
            </a:r>
            <a:r>
              <a:rPr lang="tr-TR" sz="1700" b="1" dirty="0"/>
              <a:t> işlevler (bilgi verme, öğretme, ikna etme, değişim) olmak üzere çeşitli şekillerde gerçekleşir. </a:t>
            </a:r>
          </a:p>
          <a:p>
            <a:pPr algn="just"/>
            <a:r>
              <a:rPr lang="tr-TR" sz="1700" b="1" dirty="0"/>
              <a:t>İletişimin sosyal işlevleri, bilgi alışverişi ve ilişkileri güçlendirme amacıyla kullanılırken, ifade işlevi düşünce ve duyguları sözlü ve sözsüz anlatmaya hizmet eder. </a:t>
            </a:r>
          </a:p>
          <a:p>
            <a:pPr algn="just"/>
            <a:r>
              <a:rPr lang="tr-TR" sz="1700" b="1" dirty="0"/>
              <a:t>Ritüel işlevleri, geleneksel ve dini törenler gibi kültürel uygulamalarda kendini gösterir; </a:t>
            </a:r>
            <a:r>
              <a:rPr lang="tr-TR" sz="1700" b="1" dirty="0" err="1"/>
              <a:t>araçsal</a:t>
            </a:r>
            <a:r>
              <a:rPr lang="tr-TR" sz="1700" b="1" dirty="0"/>
              <a:t> işlevi ise iletişimi bilgi aktarma, öğretme ve davranış değiştirme amacıyla kullanır. </a:t>
            </a:r>
          </a:p>
          <a:p>
            <a:pPr algn="just"/>
            <a:r>
              <a:rPr lang="tr-TR" sz="1700" b="1" dirty="0"/>
              <a:t>Bu işlevler, iletişimi doğru anlamak ve uygun şekilde kullanmak için önemlidir ve günlük yaşam, eğitim ve toplumsal ilişkilerde temel rol oynar (</a:t>
            </a:r>
            <a:r>
              <a:rPr lang="fi-FI" sz="1700" b="1" dirty="0"/>
              <a:t>Sari </a:t>
            </a:r>
            <a:r>
              <a:rPr lang="tr-TR" sz="1700" b="1" dirty="0"/>
              <a:t>ve</a:t>
            </a:r>
            <a:r>
              <a:rPr lang="fi-FI" sz="1700" b="1" dirty="0"/>
              <a:t> Kholia, 2024</a:t>
            </a:r>
            <a:r>
              <a:rPr lang="tr-TR" sz="1700" b="1" dirty="0"/>
              <a:t>, </a:t>
            </a:r>
            <a:r>
              <a:rPr lang="tr-TR" sz="1700" b="1" dirty="0" err="1"/>
              <a:t>ss</a:t>
            </a:r>
            <a:r>
              <a:rPr lang="tr-TR" sz="1700" b="1" dirty="0"/>
              <a:t>. 25-32).  </a:t>
            </a:r>
          </a:p>
        </p:txBody>
      </p:sp>
    </p:spTree>
    <p:extLst>
      <p:ext uri="{BB962C8B-B14F-4D97-AF65-F5344CB8AC3E}">
        <p14:creationId xmlns:p14="http://schemas.microsoft.com/office/powerpoint/2010/main" val="2673842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04800"/>
            <a:ext cx="9462953" cy="585019"/>
          </a:xfrm>
        </p:spPr>
        <p:txBody>
          <a:bodyPr>
            <a:normAutofit/>
          </a:bodyPr>
          <a:lstStyle/>
          <a:p>
            <a:pPr algn="ctr"/>
            <a:r>
              <a:rPr lang="tr-TR" sz="2800" b="1" dirty="0"/>
              <a:t>İletişimin İşlevleri, Önemi ve Günlük Yaşamda Rolü</a:t>
            </a:r>
            <a:endParaRPr lang="en-US" sz="2800" b="1" dirty="0"/>
          </a:p>
        </p:txBody>
      </p:sp>
      <p:sp>
        <p:nvSpPr>
          <p:cNvPr id="3" name="İçerik Yer Tutucusu 2"/>
          <p:cNvSpPr>
            <a:spLocks noGrp="1"/>
          </p:cNvSpPr>
          <p:nvPr>
            <p:ph idx="1"/>
          </p:nvPr>
        </p:nvSpPr>
        <p:spPr>
          <a:xfrm>
            <a:off x="1124701" y="973394"/>
            <a:ext cx="9267996" cy="4650658"/>
          </a:xfrm>
        </p:spPr>
        <p:txBody>
          <a:bodyPr>
            <a:normAutofit/>
          </a:bodyPr>
          <a:lstStyle/>
          <a:p>
            <a:pPr marL="0" indent="0" algn="just">
              <a:buNone/>
            </a:pPr>
            <a:endParaRPr lang="tr-TR" sz="2000" b="1" dirty="0"/>
          </a:p>
          <a:p>
            <a:pPr marL="0" indent="0" algn="just">
              <a:buNone/>
            </a:pPr>
            <a:r>
              <a:rPr lang="tr-TR" sz="2000" b="1" dirty="0" err="1"/>
              <a:t>Güz’ün</a:t>
            </a:r>
            <a:r>
              <a:rPr lang="tr-TR" sz="2000" b="1" dirty="0"/>
              <a:t> (2012, </a:t>
            </a:r>
            <a:r>
              <a:rPr lang="tr-TR" sz="2000" b="1" dirty="0" err="1"/>
              <a:t>ss</a:t>
            </a:r>
            <a:r>
              <a:rPr lang="tr-TR" sz="2000" b="1" dirty="0"/>
              <a:t>. 121-125) aktarımına göre,</a:t>
            </a:r>
          </a:p>
          <a:p>
            <a:pPr algn="just"/>
            <a:r>
              <a:rPr lang="tr-TR" sz="2000" b="1" dirty="0"/>
              <a:t>İletişim bir süreçtir ve temel ögeleri: kaynak (gönderici), ileti ve alıcı (hedef)</a:t>
            </a:r>
            <a:r>
              <a:rPr lang="tr-TR" sz="2000" b="1" dirty="0" err="1"/>
              <a:t>dır</a:t>
            </a:r>
            <a:r>
              <a:rPr lang="tr-TR" sz="2000" b="1" dirty="0"/>
              <a:t> Araçlar (sözlü, yazılı, teknolojik) ile mesajlar iletilir ve anlam karşılıklı paylaşılır.</a:t>
            </a:r>
          </a:p>
          <a:p>
            <a:pPr algn="just"/>
            <a:r>
              <a:rPr lang="tr-TR" sz="2000" b="1" dirty="0"/>
              <a:t>Beyin iletişimde çok önemli; anlamları işler, öğrenir ve depolar.</a:t>
            </a:r>
          </a:p>
          <a:p>
            <a:pPr algn="just"/>
            <a:r>
              <a:rPr lang="tr-TR" sz="2000" b="1" dirty="0"/>
              <a:t>Kültür ve toplum iletişimi şekillendirir; kurallar ve dil paylaşılır.</a:t>
            </a:r>
          </a:p>
          <a:p>
            <a:pPr algn="just"/>
            <a:r>
              <a:rPr lang="tr-TR" sz="2000" b="1" dirty="0"/>
              <a:t>İletişim sürecinde, kaynak mesajı hazırlar, kodlar, gönderir; alıcı ise mesajı algılar, çözümler ve yorumlar.</a:t>
            </a:r>
          </a:p>
          <a:p>
            <a:pPr algn="just"/>
            <a:r>
              <a:rPr lang="tr-TR" sz="2000" b="1" dirty="0"/>
              <a:t>Gürültü (parazit, önyargı, dikkat dağınıklığı gibi) iletişimi engeller. </a:t>
            </a:r>
          </a:p>
          <a:p>
            <a:pPr algn="just"/>
            <a:endParaRPr lang="tr-TR" sz="1700" b="1" dirty="0"/>
          </a:p>
        </p:txBody>
      </p:sp>
    </p:spTree>
    <p:extLst>
      <p:ext uri="{BB962C8B-B14F-4D97-AF65-F5344CB8AC3E}">
        <p14:creationId xmlns:p14="http://schemas.microsoft.com/office/powerpoint/2010/main" val="3758047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A1F57-C27C-8EAD-4892-C5B7A96A3F7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7C65AD4-F66E-86EC-9E89-73F6F4DFB2C6}"/>
              </a:ext>
            </a:extLst>
          </p:cNvPr>
          <p:cNvSpPr>
            <a:spLocks noGrp="1"/>
          </p:cNvSpPr>
          <p:nvPr>
            <p:ph type="title"/>
          </p:nvPr>
        </p:nvSpPr>
        <p:spPr>
          <a:xfrm>
            <a:off x="2797277" y="196645"/>
            <a:ext cx="5386390" cy="417871"/>
          </a:xfrm>
        </p:spPr>
        <p:txBody>
          <a:bodyPr>
            <a:normAutofit fontScale="90000"/>
          </a:bodyPr>
          <a:lstStyle/>
          <a:p>
            <a:pPr algn="ctr"/>
            <a:r>
              <a:rPr lang="tr-TR" sz="2800" b="1" dirty="0"/>
              <a:t>İLETİŞİM TÜRLERİ</a:t>
            </a:r>
            <a:endParaRPr lang="en-US" sz="2800" b="1" dirty="0"/>
          </a:p>
        </p:txBody>
      </p:sp>
      <p:sp>
        <p:nvSpPr>
          <p:cNvPr id="3" name="İçerik Yer Tutucusu 2">
            <a:extLst>
              <a:ext uri="{FF2B5EF4-FFF2-40B4-BE49-F238E27FC236}">
                <a16:creationId xmlns:a16="http://schemas.microsoft.com/office/drawing/2014/main" id="{F2A27C04-8D1B-6F3A-1CAF-CE921AE15C3F}"/>
              </a:ext>
            </a:extLst>
          </p:cNvPr>
          <p:cNvSpPr>
            <a:spLocks noGrp="1"/>
          </p:cNvSpPr>
          <p:nvPr>
            <p:ph idx="1"/>
          </p:nvPr>
        </p:nvSpPr>
        <p:spPr>
          <a:xfrm>
            <a:off x="937887" y="651338"/>
            <a:ext cx="9395815" cy="5690468"/>
          </a:xfrm>
        </p:spPr>
        <p:txBody>
          <a:bodyPr>
            <a:noAutofit/>
          </a:bodyPr>
          <a:lstStyle/>
          <a:p>
            <a:pPr marL="0" indent="0" algn="just">
              <a:buNone/>
            </a:pPr>
            <a:r>
              <a:rPr lang="tr-TR" sz="1700" b="1" dirty="0"/>
              <a:t>Etkili iletişim, kişisel ve profesyonel yaşamda hayati önem taşır ve çeşitli iletişim türleri farklı amaçlara hizmet eder. </a:t>
            </a:r>
            <a:r>
              <a:rPr lang="tr-TR" sz="1700" b="1" dirty="0" err="1"/>
              <a:t>Kapur’a</a:t>
            </a:r>
            <a:r>
              <a:rPr lang="tr-TR" sz="1700" b="1" dirty="0"/>
              <a:t> (2020, </a:t>
            </a:r>
            <a:r>
              <a:rPr lang="tr-TR" sz="1700" b="1" dirty="0" err="1"/>
              <a:t>ss</a:t>
            </a:r>
            <a:r>
              <a:rPr lang="tr-TR" sz="1700" b="1" dirty="0"/>
              <a:t>. 2-7) göre, iletişim, kanallara, tarza ve amaca göre çeşitli kategorilere ayrılabilir.</a:t>
            </a:r>
          </a:p>
          <a:p>
            <a:pPr marL="0" indent="0" algn="just">
              <a:buNone/>
            </a:pPr>
            <a:r>
              <a:rPr lang="tr-TR" sz="1700" b="1" u="sng" dirty="0"/>
              <a:t>Çok temel bir sınıflama:</a:t>
            </a:r>
          </a:p>
          <a:p>
            <a:pPr lvl="1" algn="just"/>
            <a:r>
              <a:rPr lang="tr-TR" sz="1500" b="1" dirty="0"/>
              <a:t>1. Resmi ve Gayri Resmi İletişim (Formal </a:t>
            </a:r>
            <a:r>
              <a:rPr lang="tr-TR" sz="1500" b="1" dirty="0" err="1"/>
              <a:t>and</a:t>
            </a:r>
            <a:r>
              <a:rPr lang="tr-TR" sz="1500" b="1" dirty="0"/>
              <a:t> </a:t>
            </a:r>
            <a:r>
              <a:rPr lang="tr-TR" sz="1500" b="1" dirty="0" err="1"/>
              <a:t>Informal</a:t>
            </a:r>
            <a:r>
              <a:rPr lang="tr-TR" sz="1500" b="1" dirty="0"/>
              <a:t> </a:t>
            </a:r>
            <a:r>
              <a:rPr lang="tr-TR" sz="1500" b="1" dirty="0" err="1"/>
              <a:t>Communication</a:t>
            </a:r>
            <a:r>
              <a:rPr lang="tr-TR" sz="1500" b="1" dirty="0"/>
              <a:t>)</a:t>
            </a:r>
          </a:p>
          <a:p>
            <a:pPr lvl="1" algn="just"/>
            <a:r>
              <a:rPr lang="tr-TR" sz="1500" b="1" dirty="0"/>
              <a:t>2. Sözlü ve Yazılı İletişim (Oral </a:t>
            </a:r>
            <a:r>
              <a:rPr lang="tr-TR" sz="1500" b="1" dirty="0" err="1"/>
              <a:t>and</a:t>
            </a:r>
            <a:r>
              <a:rPr lang="tr-TR" sz="1500" b="1" dirty="0"/>
              <a:t> </a:t>
            </a:r>
            <a:r>
              <a:rPr lang="tr-TR" sz="1500" b="1" dirty="0" err="1"/>
              <a:t>Written</a:t>
            </a:r>
            <a:r>
              <a:rPr lang="tr-TR" sz="1500" b="1" dirty="0"/>
              <a:t> </a:t>
            </a:r>
            <a:r>
              <a:rPr lang="tr-TR" sz="1500" b="1" dirty="0" err="1"/>
              <a:t>Communication</a:t>
            </a:r>
            <a:r>
              <a:rPr lang="tr-TR" sz="1500" b="1" dirty="0"/>
              <a:t>)</a:t>
            </a:r>
          </a:p>
          <a:p>
            <a:pPr lvl="1" algn="just"/>
            <a:r>
              <a:rPr lang="tr-TR" sz="1500" b="1" dirty="0"/>
              <a:t>3. Sözsüz ve Yüz İfadeleri (</a:t>
            </a:r>
            <a:r>
              <a:rPr lang="tr-TR" sz="1500" b="1" dirty="0" err="1"/>
              <a:t>Non-Verbal</a:t>
            </a:r>
            <a:r>
              <a:rPr lang="tr-TR" sz="1500" b="1" dirty="0"/>
              <a:t> </a:t>
            </a:r>
            <a:r>
              <a:rPr lang="tr-TR" sz="1500" b="1" dirty="0" err="1"/>
              <a:t>and</a:t>
            </a:r>
            <a:r>
              <a:rPr lang="tr-TR" sz="1500" b="1" dirty="0"/>
              <a:t> </a:t>
            </a:r>
            <a:r>
              <a:rPr lang="tr-TR" sz="1500" b="1" dirty="0" err="1"/>
              <a:t>Facial</a:t>
            </a:r>
            <a:r>
              <a:rPr lang="tr-TR" sz="1500" b="1" dirty="0"/>
              <a:t> </a:t>
            </a:r>
            <a:r>
              <a:rPr lang="tr-TR" sz="1500" b="1" dirty="0" err="1"/>
              <a:t>Expressions</a:t>
            </a:r>
            <a:r>
              <a:rPr lang="tr-TR" sz="1500" b="1" dirty="0"/>
              <a:t>)</a:t>
            </a:r>
          </a:p>
          <a:p>
            <a:pPr algn="just"/>
            <a:r>
              <a:rPr lang="tr-TR" sz="1700" b="1" u="sng" dirty="0"/>
              <a:t>Resmi ve </a:t>
            </a:r>
            <a:r>
              <a:rPr lang="tr-TR" sz="1700" b="1" u="sng" dirty="0" err="1"/>
              <a:t>Gayriresmi</a:t>
            </a:r>
            <a:r>
              <a:rPr lang="tr-TR" sz="1700" b="1" u="sng" dirty="0"/>
              <a:t> İletişim:</a:t>
            </a:r>
            <a:r>
              <a:rPr lang="tr-TR" sz="1700" b="1" dirty="0"/>
              <a:t> Resmi iletişim, kuruluşlar içinde toplantılar ve raporlar gibi resmi kanalları takip eder. Dedikodu olarak da bilinen gayri resmi iletişim, meslektaşlar ve arkadaşlar arasında katı kurallar olmaksızın kendiliğinden gerçekleşir.</a:t>
            </a:r>
          </a:p>
          <a:p>
            <a:pPr algn="just"/>
            <a:r>
              <a:rPr lang="tr-TR" sz="1700" b="1" u="sng" dirty="0"/>
              <a:t>Sözlü ve Yazılı İletişim:</a:t>
            </a:r>
            <a:r>
              <a:rPr lang="tr-TR" sz="1700" b="1" dirty="0"/>
              <a:t> Sözlü iletişim, yüz yüze görüşmeleri ve telefon görüşmeleri ve görüntülü konferanslar gibi uzaktan iletişim yöntemlerini içerir. Yazılı iletişim, ayrıntılı bilgi aktarımı için gerekli olan mektupları, e-postaları ve raporları içerir. </a:t>
            </a:r>
          </a:p>
          <a:p>
            <a:pPr algn="just"/>
            <a:r>
              <a:rPr lang="tr-TR" sz="1700" b="1" u="sng" dirty="0"/>
              <a:t>Sözsüz ve Yüz İfadeleri:</a:t>
            </a:r>
            <a:r>
              <a:rPr lang="tr-TR" sz="1700" b="1" dirty="0"/>
              <a:t> Sözsüz iletişim, evrensel olan ve anlayışı etkileyen jestleri, beden dilini ve yüz ifadelerini içerir. Yüz ifadeleri mutluluk veya öfke gibi duyguları sözsüz olarak ifade eder. </a:t>
            </a:r>
          </a:p>
        </p:txBody>
      </p:sp>
    </p:spTree>
    <p:extLst>
      <p:ext uri="{BB962C8B-B14F-4D97-AF65-F5344CB8AC3E}">
        <p14:creationId xmlns:p14="http://schemas.microsoft.com/office/powerpoint/2010/main" val="3789681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97E8F-B5A1-5146-2E68-90D95D0BC43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AE0616A-8D7A-EC55-B465-13DC070D2665}"/>
              </a:ext>
            </a:extLst>
          </p:cNvPr>
          <p:cNvSpPr>
            <a:spLocks noGrp="1"/>
          </p:cNvSpPr>
          <p:nvPr>
            <p:ph type="title"/>
          </p:nvPr>
        </p:nvSpPr>
        <p:spPr>
          <a:xfrm>
            <a:off x="677333" y="609600"/>
            <a:ext cx="9462953" cy="884903"/>
          </a:xfrm>
        </p:spPr>
        <p:txBody>
          <a:bodyPr/>
          <a:lstStyle/>
          <a:p>
            <a:pPr algn="ctr"/>
            <a:r>
              <a:rPr lang="tr-TR" b="1" dirty="0"/>
              <a:t>İLETİŞİM TÜRLERİ</a:t>
            </a:r>
            <a:endParaRPr lang="en-US" b="1" dirty="0"/>
          </a:p>
        </p:txBody>
      </p:sp>
      <p:sp>
        <p:nvSpPr>
          <p:cNvPr id="3" name="İçerik Yer Tutucusu 2">
            <a:extLst>
              <a:ext uri="{FF2B5EF4-FFF2-40B4-BE49-F238E27FC236}">
                <a16:creationId xmlns:a16="http://schemas.microsoft.com/office/drawing/2014/main" id="{2153A269-4697-EFF5-FDE4-56B8D002C335}"/>
              </a:ext>
            </a:extLst>
          </p:cNvPr>
          <p:cNvSpPr>
            <a:spLocks noGrp="1"/>
          </p:cNvSpPr>
          <p:nvPr>
            <p:ph idx="1"/>
          </p:nvPr>
        </p:nvSpPr>
        <p:spPr>
          <a:xfrm>
            <a:off x="1316431" y="1403506"/>
            <a:ext cx="8596668" cy="3355308"/>
          </a:xfrm>
        </p:spPr>
        <p:txBody>
          <a:bodyPr>
            <a:normAutofit/>
          </a:bodyPr>
          <a:lstStyle/>
          <a:p>
            <a:pPr marL="0" indent="0" algn="just">
              <a:buNone/>
            </a:pPr>
            <a:r>
              <a:rPr lang="tr-TR" sz="2000" b="1" u="sng" dirty="0"/>
              <a:t>Daha ayrıntılı bir sınıflama (bunlarla sınırlı olmamak üzere)</a:t>
            </a:r>
          </a:p>
          <a:p>
            <a:pPr algn="just"/>
            <a:r>
              <a:rPr lang="tr-TR" sz="2000" b="1" dirty="0"/>
              <a:t>Sözlü, Sözsüz ve Yazılı İletişim</a:t>
            </a:r>
          </a:p>
          <a:p>
            <a:pPr algn="just"/>
            <a:r>
              <a:rPr lang="tr-TR" sz="2000" b="1" dirty="0"/>
              <a:t>Bireyin Kendisi ile İletişimi</a:t>
            </a:r>
          </a:p>
          <a:p>
            <a:pPr algn="just"/>
            <a:r>
              <a:rPr lang="tr-TR" sz="2000" b="1" dirty="0"/>
              <a:t>Bireyler Arası İletişim</a:t>
            </a:r>
          </a:p>
          <a:p>
            <a:pPr algn="just"/>
            <a:r>
              <a:rPr lang="tr-TR" sz="2000" b="1" dirty="0"/>
              <a:t>Grup İletişimi</a:t>
            </a:r>
          </a:p>
          <a:p>
            <a:pPr algn="just"/>
            <a:r>
              <a:rPr lang="tr-TR" sz="2000" b="1" dirty="0"/>
              <a:t>Örgütsel İletişim</a:t>
            </a:r>
          </a:p>
          <a:p>
            <a:pPr algn="just"/>
            <a:r>
              <a:rPr lang="tr-TR" sz="2000" b="1" dirty="0"/>
              <a:t>Kitle İletişimi</a:t>
            </a:r>
          </a:p>
        </p:txBody>
      </p:sp>
    </p:spTree>
    <p:extLst>
      <p:ext uri="{BB962C8B-B14F-4D97-AF65-F5344CB8AC3E}">
        <p14:creationId xmlns:p14="http://schemas.microsoft.com/office/powerpoint/2010/main" val="730422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78792-DB36-EACA-D783-8037C66921A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982A8F6-3B78-4EA7-744F-742FED0C7DA4}"/>
              </a:ext>
            </a:extLst>
          </p:cNvPr>
          <p:cNvSpPr>
            <a:spLocks noGrp="1"/>
          </p:cNvSpPr>
          <p:nvPr>
            <p:ph type="title"/>
          </p:nvPr>
        </p:nvSpPr>
        <p:spPr>
          <a:xfrm>
            <a:off x="677333" y="260556"/>
            <a:ext cx="9462953" cy="471948"/>
          </a:xfrm>
        </p:spPr>
        <p:txBody>
          <a:bodyPr>
            <a:normAutofit fontScale="90000"/>
          </a:bodyPr>
          <a:lstStyle/>
          <a:p>
            <a:pPr algn="ctr"/>
            <a:r>
              <a:rPr lang="tr-TR" sz="2800" b="1" dirty="0"/>
              <a:t>İLETİŞİM TÜRLERİ</a:t>
            </a:r>
            <a:endParaRPr lang="en-US" sz="2800" b="1" dirty="0"/>
          </a:p>
        </p:txBody>
      </p:sp>
      <p:sp>
        <p:nvSpPr>
          <p:cNvPr id="3" name="İçerik Yer Tutucusu 2">
            <a:extLst>
              <a:ext uri="{FF2B5EF4-FFF2-40B4-BE49-F238E27FC236}">
                <a16:creationId xmlns:a16="http://schemas.microsoft.com/office/drawing/2014/main" id="{E2F5E5A8-08D8-96A0-B956-5AB0864E5319}"/>
              </a:ext>
            </a:extLst>
          </p:cNvPr>
          <p:cNvSpPr>
            <a:spLocks noGrp="1"/>
          </p:cNvSpPr>
          <p:nvPr>
            <p:ph idx="1"/>
          </p:nvPr>
        </p:nvSpPr>
        <p:spPr>
          <a:xfrm>
            <a:off x="751075" y="1020047"/>
            <a:ext cx="9656369" cy="5041540"/>
          </a:xfrm>
        </p:spPr>
        <p:txBody>
          <a:bodyPr>
            <a:normAutofit lnSpcReduction="10000"/>
          </a:bodyPr>
          <a:lstStyle/>
          <a:p>
            <a:pPr marL="0" indent="0" algn="ctr">
              <a:buNone/>
            </a:pPr>
            <a:r>
              <a:rPr lang="tr-TR" b="1" dirty="0"/>
              <a:t>SÖZLÜ, SÖZSÜZ VE YAZILI İLETİŞİM</a:t>
            </a:r>
          </a:p>
          <a:p>
            <a:pPr algn="just"/>
            <a:r>
              <a:rPr lang="tr-TR" sz="1700" b="1" dirty="0"/>
              <a:t>Sözlü iletişim, konuşarak gerçekleştirdiğimiz iletişimdir:</a:t>
            </a:r>
          </a:p>
          <a:p>
            <a:pPr algn="just"/>
            <a:r>
              <a:rPr lang="tr-TR" sz="1700" b="1" dirty="0"/>
              <a:t>Karşılıklı konuşmadan, öykü ve masal anlatmaya, telefon görüşmesinden şarkı ve türkü söylemeye, şiir okumadan ders anlatmaya kadar farklı alanlarda işlevini sürdürebilir.</a:t>
            </a:r>
          </a:p>
          <a:p>
            <a:pPr algn="just"/>
            <a:r>
              <a:rPr lang="tr-TR" sz="1700" b="1" dirty="0"/>
              <a:t>İnsanın duygu, düşünce, izlenim ve tasarımlarını sözle bildirmesidir. Yüz yüze olabileceği gibi radyo, televizyon, telefon vb. araçlarla da sağlanabilir.</a:t>
            </a:r>
          </a:p>
          <a:p>
            <a:pPr marL="0" indent="0" algn="ctr">
              <a:buNone/>
            </a:pPr>
            <a:r>
              <a:rPr lang="tr-TR" sz="1700" b="1" dirty="0"/>
              <a:t>SÖZLÜ İLETİŞİM DİL VE DİL ÖTESİ İLETİŞİM OLARAK İKİYE AYRILIR:</a:t>
            </a:r>
          </a:p>
          <a:p>
            <a:pPr algn="just"/>
            <a:r>
              <a:rPr lang="tr-TR" sz="1700" b="1" dirty="0"/>
              <a:t>Sözlü iletişim becerileri; dil ve dil ötesi iletişim becerilerini kapsar. Dile ilişkin iletişim becerisi, yeterli sözcük zenginliğine sahip, gerekli ve uyumlu sözcükleri içeren iyi tümce kurma ile ilişkilidir. </a:t>
            </a:r>
          </a:p>
          <a:p>
            <a:pPr algn="just"/>
            <a:r>
              <a:rPr lang="tr-TR" sz="1700" b="1" dirty="0"/>
              <a:t>Dil ötesi iletişim becerisi ise sesin hızı, şiddeti, vurgu ve duraklamaların etkili biçimde kullanılması ile ilgili becerilerdir. Sözsüz iletişim becerileri; beden duruşu, giyim, iletişim sırasında kullanılan el ve kol hareketleri, yüz ifadeleri ve göz teması gibi sözsüz iletileri kapsamaktadır (</a:t>
            </a:r>
            <a:r>
              <a:rPr lang="tr-TR" sz="1700" b="1" dirty="0" err="1"/>
              <a:t>Cingi</a:t>
            </a:r>
            <a:r>
              <a:rPr lang="tr-TR" sz="1700" b="1" dirty="0"/>
              <a:t>, 2019, s. 50). </a:t>
            </a:r>
          </a:p>
          <a:p>
            <a:pPr algn="just"/>
            <a:r>
              <a:rPr lang="tr-TR" sz="1700" b="1" dirty="0"/>
              <a:t>Dil ile iletişimde, kişilerin ne söyledikleri, dil ötesi iletişim de ise nasıl söyledikleri önemlidir.</a:t>
            </a:r>
            <a:endParaRPr lang="tr-TR" sz="1500" b="1" dirty="0"/>
          </a:p>
        </p:txBody>
      </p:sp>
    </p:spTree>
    <p:extLst>
      <p:ext uri="{BB962C8B-B14F-4D97-AF65-F5344CB8AC3E}">
        <p14:creationId xmlns:p14="http://schemas.microsoft.com/office/powerpoint/2010/main" val="393705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29BFB-9510-8CB1-5E37-28AA3FB2243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23AD460-ACA2-8BD3-6444-9BF74E033C71}"/>
              </a:ext>
            </a:extLst>
          </p:cNvPr>
          <p:cNvSpPr>
            <a:spLocks noGrp="1"/>
          </p:cNvSpPr>
          <p:nvPr>
            <p:ph type="title"/>
          </p:nvPr>
        </p:nvSpPr>
        <p:spPr>
          <a:xfrm>
            <a:off x="652752" y="255638"/>
            <a:ext cx="9462953" cy="540775"/>
          </a:xfrm>
        </p:spPr>
        <p:txBody>
          <a:bodyPr>
            <a:normAutofit/>
          </a:bodyPr>
          <a:lstStyle/>
          <a:p>
            <a:pPr algn="ctr"/>
            <a:r>
              <a:rPr lang="tr-TR" sz="2800" b="1" dirty="0"/>
              <a:t>İLETİŞİM TÜRLERİ</a:t>
            </a:r>
            <a:endParaRPr lang="en-US" sz="2800" b="1" dirty="0"/>
          </a:p>
        </p:txBody>
      </p:sp>
      <p:sp>
        <p:nvSpPr>
          <p:cNvPr id="3" name="İçerik Yer Tutucusu 2">
            <a:extLst>
              <a:ext uri="{FF2B5EF4-FFF2-40B4-BE49-F238E27FC236}">
                <a16:creationId xmlns:a16="http://schemas.microsoft.com/office/drawing/2014/main" id="{730ED959-60EC-AF22-E492-4AE8CE160227}"/>
              </a:ext>
            </a:extLst>
          </p:cNvPr>
          <p:cNvSpPr>
            <a:spLocks noGrp="1"/>
          </p:cNvSpPr>
          <p:nvPr>
            <p:ph idx="1"/>
          </p:nvPr>
        </p:nvSpPr>
        <p:spPr>
          <a:xfrm>
            <a:off x="1242688" y="1064292"/>
            <a:ext cx="9462952" cy="4948134"/>
          </a:xfrm>
        </p:spPr>
        <p:txBody>
          <a:bodyPr>
            <a:noAutofit/>
          </a:bodyPr>
          <a:lstStyle/>
          <a:p>
            <a:pPr marL="0" indent="0" algn="ctr">
              <a:buNone/>
            </a:pPr>
            <a:r>
              <a:rPr lang="tr-TR" b="1" dirty="0"/>
              <a:t>SÖZLÜ, SÖZSÜZ VE YAZILI İLETİŞİM</a:t>
            </a:r>
          </a:p>
          <a:p>
            <a:pPr algn="just"/>
            <a:r>
              <a:rPr lang="tr-TR" sz="1700" b="1" dirty="0"/>
              <a:t>İletişim sürecinde sözsüz iletişimin yeri çok önemlidir. Çoğu kez bilincinde olmaksızın ve sürekli kullanılır. Bireylerarası yüz yüze iletişimde ses tonlaması, yüz ifadeleri, mimikler, beden hareketleri, jestler sözlü iletişimin çerçevesini ve anlamını belirlemede etkilidir.</a:t>
            </a:r>
          </a:p>
          <a:p>
            <a:pPr algn="just"/>
            <a:r>
              <a:rPr lang="tr-TR" sz="1700" b="1" u="sng" dirty="0"/>
              <a:t>Sözsüz iletişim ögeleri: </a:t>
            </a:r>
            <a:r>
              <a:rPr lang="tr-TR" sz="1700" b="1" dirty="0"/>
              <a:t>Beden teması, iletişimde bulunulan kişiye yakınlık derecesi/mesafe, beden duruşu, bedeni görünüş (vücut şekli, giyim-kuşam, saç biçimi), yüz ifadeleri, bakış yönü, jestler (el kol hareketleri), baş hareketleri</a:t>
            </a:r>
          </a:p>
          <a:p>
            <a:pPr marL="0" indent="0" algn="ctr">
              <a:buNone/>
            </a:pPr>
            <a:r>
              <a:rPr lang="tr-TR" sz="1700" b="1" u="sng" dirty="0"/>
              <a:t>Beden dili (body </a:t>
            </a:r>
            <a:r>
              <a:rPr lang="tr-TR" sz="1700" b="1" u="sng" dirty="0" err="1"/>
              <a:t>language</a:t>
            </a:r>
            <a:r>
              <a:rPr lang="tr-TR" sz="1700" b="1" u="sng" dirty="0"/>
              <a:t>)</a:t>
            </a:r>
          </a:p>
          <a:p>
            <a:pPr marL="0" indent="0" algn="just">
              <a:buNone/>
            </a:pPr>
            <a:r>
              <a:rPr lang="tr-TR" sz="1700" b="1" dirty="0"/>
              <a:t>En eski iletişim aracı olan beden dili, sözcüklere başvurulmadan gerçekleştirdiğimiz duygu ve düşüncelerimizin yansımasıdır. Araştırmalar beden dilinin önemini vurgulayan sonuçlar ortaya koymuştur. </a:t>
            </a:r>
            <a:r>
              <a:rPr lang="tr-TR" sz="1700" b="1" dirty="0" err="1"/>
              <a:t>Yüzyüze</a:t>
            </a:r>
            <a:r>
              <a:rPr lang="tr-TR" sz="1700" b="1" dirty="0"/>
              <a:t> iletişimde</a:t>
            </a:r>
          </a:p>
          <a:p>
            <a:pPr algn="just"/>
            <a:r>
              <a:rPr lang="tr-TR" sz="1700" b="1" dirty="0"/>
              <a:t>Sözcükler %10</a:t>
            </a:r>
          </a:p>
          <a:p>
            <a:pPr algn="just"/>
            <a:r>
              <a:rPr lang="tr-TR" sz="1700" b="1" dirty="0"/>
              <a:t>Ses tonu %30</a:t>
            </a:r>
          </a:p>
          <a:p>
            <a:pPr algn="just"/>
            <a:r>
              <a:rPr lang="tr-TR" sz="1700" b="1" dirty="0"/>
              <a:t>Beden dili %60 önem taşır (Kaya, </a:t>
            </a:r>
            <a:r>
              <a:rPr lang="tr-TR" sz="1700" b="1" dirty="0" err="1"/>
              <a:t>t.y</a:t>
            </a:r>
            <a:r>
              <a:rPr lang="tr-TR" sz="1700" b="1" dirty="0"/>
              <a:t>.).</a:t>
            </a:r>
          </a:p>
        </p:txBody>
      </p:sp>
    </p:spTree>
    <p:extLst>
      <p:ext uri="{BB962C8B-B14F-4D97-AF65-F5344CB8AC3E}">
        <p14:creationId xmlns:p14="http://schemas.microsoft.com/office/powerpoint/2010/main" val="2419834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662EA-53F6-4284-1421-325720FC8C8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A964F0C-E5E4-DBC8-7EA6-BEAC424CC49B}"/>
              </a:ext>
            </a:extLst>
          </p:cNvPr>
          <p:cNvSpPr>
            <a:spLocks noGrp="1"/>
          </p:cNvSpPr>
          <p:nvPr>
            <p:ph type="title"/>
          </p:nvPr>
        </p:nvSpPr>
        <p:spPr>
          <a:xfrm>
            <a:off x="677334" y="196646"/>
            <a:ext cx="9462953" cy="521110"/>
          </a:xfrm>
        </p:spPr>
        <p:txBody>
          <a:bodyPr>
            <a:normAutofit/>
          </a:bodyPr>
          <a:lstStyle/>
          <a:p>
            <a:pPr algn="ctr"/>
            <a:r>
              <a:rPr lang="tr-TR" sz="2800" b="1" dirty="0"/>
              <a:t>İLETİŞİM TÜRLERİ</a:t>
            </a:r>
            <a:endParaRPr lang="en-US" sz="2800" b="1" dirty="0"/>
          </a:p>
        </p:txBody>
      </p:sp>
      <p:sp>
        <p:nvSpPr>
          <p:cNvPr id="3" name="İçerik Yer Tutucusu 2">
            <a:extLst>
              <a:ext uri="{FF2B5EF4-FFF2-40B4-BE49-F238E27FC236}">
                <a16:creationId xmlns:a16="http://schemas.microsoft.com/office/drawing/2014/main" id="{E4E8F97F-2EBC-CA85-BE26-7D54DA9CA061}"/>
              </a:ext>
            </a:extLst>
          </p:cNvPr>
          <p:cNvSpPr>
            <a:spLocks noGrp="1"/>
          </p:cNvSpPr>
          <p:nvPr>
            <p:ph idx="1"/>
          </p:nvPr>
        </p:nvSpPr>
        <p:spPr>
          <a:xfrm>
            <a:off x="795321" y="717756"/>
            <a:ext cx="9462952" cy="5997676"/>
          </a:xfrm>
        </p:spPr>
        <p:txBody>
          <a:bodyPr>
            <a:noAutofit/>
          </a:bodyPr>
          <a:lstStyle/>
          <a:p>
            <a:pPr marL="0" indent="0" algn="ctr">
              <a:buNone/>
            </a:pPr>
            <a:r>
              <a:rPr lang="tr-TR" sz="1700" b="1" dirty="0"/>
              <a:t>SÖZLÜ, SÖZSÜZ VE YAZILI İLETİŞİM</a:t>
            </a:r>
          </a:p>
          <a:p>
            <a:pPr marL="0" indent="0" algn="just">
              <a:buNone/>
            </a:pPr>
            <a:r>
              <a:rPr lang="tr-TR" sz="1600" b="1" dirty="0"/>
              <a:t>İnsanlar, görünmez bir "hava baloncuğu" içinde yaşar ve bu balonun büyüklüğü, yetiştiğimiz kültüre ve nüfus yoğunluğuna göre değişir. Çok kalabalık toplumlarda (örneğin Çin), bu alanlar daha küçük, geniş alanlarda (örneğin Afrika) ise daha büyüktür; Türkiye ise ortalarda yer almaktadır. </a:t>
            </a:r>
          </a:p>
          <a:p>
            <a:pPr marL="0" indent="0" algn="just">
              <a:buNone/>
            </a:pPr>
            <a:r>
              <a:rPr lang="tr-TR" sz="1600" b="1" dirty="0"/>
              <a:t>Alan Mesafeleri:</a:t>
            </a:r>
          </a:p>
          <a:p>
            <a:pPr marL="0" indent="0" algn="just">
              <a:buNone/>
            </a:pPr>
            <a:r>
              <a:rPr lang="tr-TR" sz="1600" b="1" dirty="0"/>
              <a:t>1. Mahrem Alan: Sadece duygusal bağ olanların girebildiği, yaklaşık 15 cm yakınlıktaki alandır. Yabancılar için stres ve kaygı yaratabilir.</a:t>
            </a:r>
          </a:p>
          <a:p>
            <a:pPr marL="0" indent="0" algn="just">
              <a:buNone/>
            </a:pPr>
            <a:r>
              <a:rPr lang="tr-TR" sz="1600" b="1" dirty="0"/>
              <a:t>2. Kişisel Alan: Arkadaşlar ve tanıdıklar arasındaki mesafe, yaklaşık 45 cm’den 1 metreye kadar uzanır. Sosyal etkinliklerde bu mesafe korunur.</a:t>
            </a:r>
          </a:p>
          <a:p>
            <a:pPr marL="0" indent="0" algn="just">
              <a:buNone/>
            </a:pPr>
            <a:r>
              <a:rPr lang="tr-TR" sz="1600" b="1" dirty="0"/>
              <a:t>3. Sosyal Alan: Yabancılar veya az tanıdık kişilerle, 1 ile 2,5 metre arasında olan mesafedir. Örneğin, marketteki çalışanlar veya tamircilerle olan mesafe.</a:t>
            </a:r>
          </a:p>
          <a:p>
            <a:pPr marL="0" indent="0" algn="just">
              <a:buNone/>
            </a:pPr>
            <a:r>
              <a:rPr lang="tr-TR" sz="1600" b="1" dirty="0"/>
              <a:t>4. Ortak Alan: Kalabalık gruplar önünde durduğumuzda, yaklaşık 2,5 metreye kadar olan alandır.</a:t>
            </a:r>
          </a:p>
          <a:p>
            <a:pPr marL="0" indent="0" algn="ctr">
              <a:buNone/>
            </a:pPr>
            <a:r>
              <a:rPr lang="tr-TR" sz="1600" b="1" u="sng" dirty="0"/>
              <a:t>Pratik Uygulamalar:</a:t>
            </a:r>
          </a:p>
          <a:p>
            <a:pPr marL="0" indent="0" algn="just">
              <a:buNone/>
            </a:pPr>
            <a:r>
              <a:rPr lang="tr-TR" sz="1600" b="1" dirty="0"/>
              <a:t>Mahrem alan, yakın kişiler veya saldırganlar tarafından girildiğinde stres ve tepki oluşturur. Sıkışık yerlerde (asansör, toplu taşıma) insanlar rahatsızlık hisseder; bu durumdan kaçınmak için göz temasından kaçabilirler. Farklı kültürler mahrem ve kişisel alanlara ilişkin farklı normlara sahip olup, bu farklar yanlış anlamalara yol açabilir. Örneğin, Avrupalılar Asyalıları fazla samimi veya saldırgan, Asyalılar ise Avrupalıları soğuk ve mesafeli bulabilir (Psikoloji Dergisi, 2020).</a:t>
            </a:r>
          </a:p>
        </p:txBody>
      </p:sp>
    </p:spTree>
    <p:extLst>
      <p:ext uri="{BB962C8B-B14F-4D97-AF65-F5344CB8AC3E}">
        <p14:creationId xmlns:p14="http://schemas.microsoft.com/office/powerpoint/2010/main" val="1696983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03947-2A72-CF65-4728-188DC84ABBE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64A40EB-58AB-AFD1-8DFD-D61356B4B52A}"/>
              </a:ext>
            </a:extLst>
          </p:cNvPr>
          <p:cNvSpPr>
            <a:spLocks noGrp="1"/>
          </p:cNvSpPr>
          <p:nvPr>
            <p:ph type="title"/>
          </p:nvPr>
        </p:nvSpPr>
        <p:spPr>
          <a:xfrm>
            <a:off x="652752" y="329380"/>
            <a:ext cx="9462953" cy="535859"/>
          </a:xfrm>
        </p:spPr>
        <p:txBody>
          <a:bodyPr>
            <a:normAutofit/>
          </a:bodyPr>
          <a:lstStyle/>
          <a:p>
            <a:pPr algn="ctr"/>
            <a:r>
              <a:rPr lang="tr-TR" sz="2800" b="1" dirty="0"/>
              <a:t>İLETİŞİM TÜRLERİ</a:t>
            </a:r>
            <a:endParaRPr lang="en-US" sz="2800" b="1" dirty="0"/>
          </a:p>
        </p:txBody>
      </p:sp>
      <p:sp>
        <p:nvSpPr>
          <p:cNvPr id="3" name="İçerik Yer Tutucusu 2">
            <a:extLst>
              <a:ext uri="{FF2B5EF4-FFF2-40B4-BE49-F238E27FC236}">
                <a16:creationId xmlns:a16="http://schemas.microsoft.com/office/drawing/2014/main" id="{62762A3E-4DA2-D8E5-B072-7680B927637B}"/>
              </a:ext>
            </a:extLst>
          </p:cNvPr>
          <p:cNvSpPr>
            <a:spLocks noGrp="1"/>
          </p:cNvSpPr>
          <p:nvPr>
            <p:ph idx="1"/>
          </p:nvPr>
        </p:nvSpPr>
        <p:spPr>
          <a:xfrm>
            <a:off x="741242" y="970886"/>
            <a:ext cx="9779273" cy="5174275"/>
          </a:xfrm>
        </p:spPr>
        <p:txBody>
          <a:bodyPr>
            <a:normAutofit/>
          </a:bodyPr>
          <a:lstStyle/>
          <a:p>
            <a:pPr marL="0" indent="0" algn="ctr">
              <a:buNone/>
            </a:pPr>
            <a:r>
              <a:rPr lang="tr-TR" sz="2000" b="1" dirty="0"/>
              <a:t>SÖZLÜ, SÖZSÜZ VE YAZILI İLETİŞİM</a:t>
            </a:r>
          </a:p>
          <a:p>
            <a:pPr marL="0" indent="0" algn="just">
              <a:buNone/>
            </a:pPr>
            <a:r>
              <a:rPr lang="tr-TR" b="1" u="sng" dirty="0"/>
              <a:t>Yazılı iletişim, sözlü iletişimden farkıyla</a:t>
            </a:r>
            <a:r>
              <a:rPr lang="tr-TR" b="1" dirty="0"/>
              <a:t>; zaman ve mekândan bağımsızdır, düşünmeye ve düzeltmeye olanak tanır, ancak anlık tepki alınamaz ve sorumlulukları fazladır. Mektuplar, özel ve samimi anlatımlar içeren, duyguları aktaran önemli yazılı iletişim türüdür. Yazılı iletişim, kitaplar, mektuplar, basın bildirileri, yönergeler, raporlar, tutanaklar, makaleler, yazılı basılı notlar, el ilanları, ve sanal ortamdakiler ve benzeri çok fazla türü kapsamaktadır (Batu ve Yanık, 2021, </a:t>
            </a:r>
            <a:r>
              <a:rPr lang="tr-TR" b="1" dirty="0" err="1"/>
              <a:t>ss</a:t>
            </a:r>
            <a:r>
              <a:rPr lang="tr-TR" b="1" dirty="0"/>
              <a:t>. 725-728). </a:t>
            </a:r>
          </a:p>
          <a:p>
            <a:pPr marL="0" indent="0" algn="just">
              <a:buNone/>
            </a:pPr>
            <a:r>
              <a:rPr lang="tr-TR" b="1" dirty="0"/>
              <a:t>İnsanın ve toplumların geçirdiği toplumsal ve kültürel evrim sürecinin ürünü olan yazının icadı, bürokrasinin kurulmasına ve gelişmesine de katkıda bulunmuş, aynı zamanda yazı, hem din kurumunun, hem de devletin siyasal örgütlenme biçiminin üzerinde önemli etkide bulunmuştur.</a:t>
            </a:r>
          </a:p>
          <a:p>
            <a:pPr marL="0" indent="0" algn="just">
              <a:buNone/>
            </a:pPr>
            <a:r>
              <a:rPr lang="tr-TR" b="1" u="sng" dirty="0"/>
              <a:t>Yazı</a:t>
            </a:r>
            <a:r>
              <a:rPr lang="tr-TR" b="1" dirty="0"/>
              <a:t>, merkezi bürokrasi ve taşra örgütleri arasında toplumsal yaşamın temel ilkelerini, siyasi otorite tarafından eşgüdümlemesi olanağını sağlamıştır. </a:t>
            </a:r>
          </a:p>
          <a:p>
            <a:pPr marL="0" indent="0" algn="just">
              <a:buNone/>
            </a:pPr>
            <a:r>
              <a:rPr lang="tr-TR" b="1" u="sng" dirty="0"/>
              <a:t>Yazılı iletişim</a:t>
            </a:r>
            <a:r>
              <a:rPr lang="tr-TR" b="1" dirty="0"/>
              <a:t>, bireyler ve gruplar arasındaki iletişimden çok örgütsel iletişimde büyük bir önem taşır. </a:t>
            </a:r>
          </a:p>
        </p:txBody>
      </p:sp>
    </p:spTree>
    <p:extLst>
      <p:ext uri="{BB962C8B-B14F-4D97-AF65-F5344CB8AC3E}">
        <p14:creationId xmlns:p14="http://schemas.microsoft.com/office/powerpoint/2010/main" val="1567964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165CC-8329-BB54-9CB8-F8C5E9ECB1B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C203A3F-69D6-29FE-38D2-27922DCB89B7}"/>
              </a:ext>
            </a:extLst>
          </p:cNvPr>
          <p:cNvSpPr>
            <a:spLocks noGrp="1"/>
          </p:cNvSpPr>
          <p:nvPr>
            <p:ph type="title"/>
          </p:nvPr>
        </p:nvSpPr>
        <p:spPr>
          <a:xfrm>
            <a:off x="2866102" y="176980"/>
            <a:ext cx="5760016" cy="417871"/>
          </a:xfrm>
        </p:spPr>
        <p:txBody>
          <a:bodyPr>
            <a:normAutofit fontScale="90000"/>
          </a:bodyPr>
          <a:lstStyle/>
          <a:p>
            <a:pPr algn="ctr"/>
            <a:r>
              <a:rPr lang="tr-TR" sz="2400" b="1" dirty="0"/>
              <a:t>İLETİŞİM TÜRLERİ</a:t>
            </a:r>
            <a:endParaRPr lang="en-US" sz="2400" b="1" dirty="0"/>
          </a:p>
        </p:txBody>
      </p:sp>
      <p:sp>
        <p:nvSpPr>
          <p:cNvPr id="3" name="İçerik Yer Tutucusu 2">
            <a:extLst>
              <a:ext uri="{FF2B5EF4-FFF2-40B4-BE49-F238E27FC236}">
                <a16:creationId xmlns:a16="http://schemas.microsoft.com/office/drawing/2014/main" id="{07BD960E-6280-4F36-B382-9B04585F69F0}"/>
              </a:ext>
            </a:extLst>
          </p:cNvPr>
          <p:cNvSpPr>
            <a:spLocks noGrp="1"/>
          </p:cNvSpPr>
          <p:nvPr>
            <p:ph idx="1"/>
          </p:nvPr>
        </p:nvSpPr>
        <p:spPr>
          <a:xfrm>
            <a:off x="1208275" y="591139"/>
            <a:ext cx="9356486" cy="3237321"/>
          </a:xfrm>
        </p:spPr>
        <p:txBody>
          <a:bodyPr>
            <a:normAutofit/>
          </a:bodyPr>
          <a:lstStyle/>
          <a:p>
            <a:pPr marL="0" indent="0" algn="ctr">
              <a:buNone/>
            </a:pPr>
            <a:r>
              <a:rPr lang="tr-TR" sz="1600" b="1" dirty="0"/>
              <a:t>Bireyin Kendisi ile İletişimi (</a:t>
            </a:r>
            <a:r>
              <a:rPr lang="tr-TR" sz="1600" b="1" dirty="0" err="1"/>
              <a:t>intrapersonal</a:t>
            </a:r>
            <a:r>
              <a:rPr lang="tr-TR" sz="1600" b="1" dirty="0"/>
              <a:t> </a:t>
            </a:r>
            <a:r>
              <a:rPr lang="tr-TR" sz="1600" b="1" dirty="0" err="1"/>
              <a:t>communication</a:t>
            </a:r>
            <a:r>
              <a:rPr lang="tr-TR" sz="1600" b="1" dirty="0"/>
              <a:t>) </a:t>
            </a:r>
          </a:p>
          <a:p>
            <a:pPr marL="0" indent="0" algn="just">
              <a:buNone/>
            </a:pPr>
            <a:r>
              <a:rPr lang="tr-TR" sz="1500" b="1" dirty="0"/>
              <a:t>Bu tür iletişim için "içsel iletişim" ya da "öz-iletişim" terimleri de kullanılır. Davranışlarınızı ve temel inançlarınızı yönlendiren iç diyaloğu (</a:t>
            </a:r>
            <a:r>
              <a:rPr lang="tr-TR" sz="1500" b="1" dirty="0" err="1"/>
              <a:t>internal</a:t>
            </a:r>
            <a:r>
              <a:rPr lang="tr-TR" sz="1500" b="1" dirty="0"/>
              <a:t> </a:t>
            </a:r>
            <a:r>
              <a:rPr lang="tr-TR" sz="1500" b="1" dirty="0" err="1"/>
              <a:t>dialogue</a:t>
            </a:r>
            <a:r>
              <a:rPr lang="tr-TR" sz="1500" b="1" dirty="0"/>
              <a:t>) ya da "iç konuşmayı» (self-talk) ifade eder. Öz farkındalığınızı, gerçek benliğinizi geliştirir (Keller, 2025). Kişinin kendini motive ederek, gereksinimleri ile kafasındaki kimliğini kavramasında yardımcı olan yol, kendini sorgulamasıdır.  İletişim önce insanın içinde başlar; kişi isterse bunu bir kişi ya da grupla paylaşır. </a:t>
            </a:r>
          </a:p>
          <a:p>
            <a:pPr marL="0" indent="0" algn="just">
              <a:buNone/>
            </a:pPr>
            <a:r>
              <a:rPr lang="tr-TR" sz="1500" b="1" dirty="0"/>
              <a:t>Kişinin; gereksinimlerinin, değerlerinin, tutum, davranış ve yeteneklerinin farkına varması, düşündüklerini ve hissettiklerini kavramaya çalışması, kendisiyle geliştirdiği iç iletişimle olasıdır. Birey kendi kendine birtakım mesajlar göndererek gönderici ve sonra bunları yorumlayarak alıcı olmaktadır. İçsel iletişim, bireyin kişilik özelliklerini geliştiren ve kendisinin bu özelliklerini keşfetmesini sağlayan, kişinin iletişim kurma gereksinimini başkalarıyla karşılayamadığı zaman bu gereksinimi gidermesini sağlayan bir araçtır (Kaya, 2009, s. 25). </a:t>
            </a:r>
          </a:p>
        </p:txBody>
      </p:sp>
      <p:pic>
        <p:nvPicPr>
          <p:cNvPr id="5" name="Resim 4">
            <a:extLst>
              <a:ext uri="{FF2B5EF4-FFF2-40B4-BE49-F238E27FC236}">
                <a16:creationId xmlns:a16="http://schemas.microsoft.com/office/drawing/2014/main" id="{3DC630A8-E224-E1F5-44C9-795461695C87}"/>
              </a:ext>
            </a:extLst>
          </p:cNvPr>
          <p:cNvPicPr>
            <a:picLocks noChangeAspect="1"/>
          </p:cNvPicPr>
          <p:nvPr/>
        </p:nvPicPr>
        <p:blipFill>
          <a:blip r:embed="rId2"/>
          <a:stretch>
            <a:fillRect/>
          </a:stretch>
        </p:blipFill>
        <p:spPr>
          <a:xfrm>
            <a:off x="3544528" y="3824748"/>
            <a:ext cx="4503175" cy="2295985"/>
          </a:xfrm>
          <a:prstGeom prst="rect">
            <a:avLst/>
          </a:prstGeom>
        </p:spPr>
      </p:pic>
      <p:sp>
        <p:nvSpPr>
          <p:cNvPr id="7" name="Metin kutusu 6">
            <a:extLst>
              <a:ext uri="{FF2B5EF4-FFF2-40B4-BE49-F238E27FC236}">
                <a16:creationId xmlns:a16="http://schemas.microsoft.com/office/drawing/2014/main" id="{4C8854ED-3D55-26FB-8777-F3D1EEEC01F6}"/>
              </a:ext>
            </a:extLst>
          </p:cNvPr>
          <p:cNvSpPr txBox="1"/>
          <p:nvPr/>
        </p:nvSpPr>
        <p:spPr>
          <a:xfrm>
            <a:off x="4340943" y="6213676"/>
            <a:ext cx="2546554" cy="307777"/>
          </a:xfrm>
          <a:prstGeom prst="rect">
            <a:avLst/>
          </a:prstGeom>
          <a:noFill/>
        </p:spPr>
        <p:txBody>
          <a:bodyPr wrap="square">
            <a:spAutoFit/>
          </a:bodyPr>
          <a:lstStyle/>
          <a:p>
            <a:r>
              <a:rPr lang="tr-TR" sz="1400" b="1" dirty="0"/>
              <a:t>İçsel İletişim (Keller, 2025).</a:t>
            </a:r>
          </a:p>
        </p:txBody>
      </p:sp>
    </p:spTree>
    <p:extLst>
      <p:ext uri="{BB962C8B-B14F-4D97-AF65-F5344CB8AC3E}">
        <p14:creationId xmlns:p14="http://schemas.microsoft.com/office/powerpoint/2010/main" val="2219951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1F812-2C57-6264-0AB8-55A07F69F58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7CDA19E-83D1-08DA-5610-AE1F0C478CD9}"/>
              </a:ext>
            </a:extLst>
          </p:cNvPr>
          <p:cNvSpPr>
            <a:spLocks noGrp="1"/>
          </p:cNvSpPr>
          <p:nvPr>
            <p:ph type="title"/>
          </p:nvPr>
        </p:nvSpPr>
        <p:spPr>
          <a:xfrm>
            <a:off x="741244" y="221227"/>
            <a:ext cx="9462953" cy="545690"/>
          </a:xfrm>
        </p:spPr>
        <p:txBody>
          <a:bodyPr>
            <a:normAutofit/>
          </a:bodyPr>
          <a:lstStyle/>
          <a:p>
            <a:pPr algn="ctr"/>
            <a:r>
              <a:rPr lang="tr-TR" sz="2800" b="1" dirty="0"/>
              <a:t>İLETİŞİM TÜRLERİ</a:t>
            </a:r>
            <a:endParaRPr lang="en-US" sz="2800" b="1" dirty="0"/>
          </a:p>
        </p:txBody>
      </p:sp>
      <p:sp>
        <p:nvSpPr>
          <p:cNvPr id="3" name="İçerik Yer Tutucusu 2">
            <a:extLst>
              <a:ext uri="{FF2B5EF4-FFF2-40B4-BE49-F238E27FC236}">
                <a16:creationId xmlns:a16="http://schemas.microsoft.com/office/drawing/2014/main" id="{2236A3BA-7067-A7F8-36F5-1BF9A1634C90}"/>
              </a:ext>
            </a:extLst>
          </p:cNvPr>
          <p:cNvSpPr>
            <a:spLocks noGrp="1"/>
          </p:cNvSpPr>
          <p:nvPr>
            <p:ph idx="1"/>
          </p:nvPr>
        </p:nvSpPr>
        <p:spPr>
          <a:xfrm>
            <a:off x="810068" y="766917"/>
            <a:ext cx="9462953" cy="5174275"/>
          </a:xfrm>
        </p:spPr>
        <p:txBody>
          <a:bodyPr>
            <a:normAutofit/>
          </a:bodyPr>
          <a:lstStyle/>
          <a:p>
            <a:pPr marL="0" indent="0" algn="ctr">
              <a:buNone/>
            </a:pPr>
            <a:r>
              <a:rPr lang="tr-TR" sz="1700" b="1" dirty="0"/>
              <a:t>Bireyler/Kişiler Arası İletişim</a:t>
            </a:r>
          </a:p>
          <a:p>
            <a:pPr marL="0" indent="0" algn="just">
              <a:buNone/>
            </a:pPr>
            <a:r>
              <a:rPr lang="tr-TR" sz="1600" b="1" dirty="0"/>
              <a:t>Kaynağını ve hedefini insanların oluşturduğu iletişime "kişiler arası iletişim" denir; bilgi ve semboller aktarılır. Bu iletişim, insan etkileşiminin temelidir ve beden dili büyük rol oynar (Kaya, 2009, s. 26). Kişilerarası iletişim, aile, arkadaşlar veya meslektaşlar gibi birbirine bağlı ve/ ya da bağımlı bireyler arasındaki sözlü ve sözsüz etkileşimleri içerir. Bir kişinin eylemleri diğerlerini etkiler. Sosyal medya ve çevrimiçi sohbetler gibi modern teknolojiler, özel ve kamusal iletişim arasındaki çizgiyi bulanıklaştırarak, bir zamanlar tamamen kişilerarası olarak kabul edilen iletişimi daha geniş ve daha kamusal bir iletişime dönüştürmüştür (</a:t>
            </a:r>
            <a:r>
              <a:rPr lang="tr-TR" sz="1600" b="1" dirty="0" err="1"/>
              <a:t>DeVito</a:t>
            </a:r>
            <a:r>
              <a:rPr lang="tr-TR" sz="1600" b="1" dirty="0"/>
              <a:t>, 2016, s. 26). </a:t>
            </a:r>
          </a:p>
          <a:p>
            <a:pPr marL="0" indent="0" algn="just">
              <a:buNone/>
            </a:pPr>
            <a:r>
              <a:rPr lang="tr-TR" sz="1600" b="1" dirty="0"/>
              <a:t>Öz farkındalık, kişinin kendini tanıması ve anlaması, kişilerarası ilişkilerde empati kurmayı ve iletişimi güçlendirmeyi sağlayarak sağlıklı ve dengeli ilişkilerin temelini oluşturur. Öz farkındalık, kişinin kendini, güçlü ve zayıf yönlerini, düşünce ve duygularını anlamasıdır. </a:t>
            </a:r>
            <a:r>
              <a:rPr lang="tr-TR" sz="1600" b="1" dirty="0" err="1"/>
              <a:t>Johari</a:t>
            </a:r>
            <a:r>
              <a:rPr lang="tr-TR" sz="1600" b="1" dirty="0"/>
              <a:t> modeli, dört kadran penceresi/alanını (</a:t>
            </a:r>
            <a:r>
              <a:rPr lang="tr-TR" sz="1600" b="1" dirty="0" err="1"/>
              <a:t>quadrant</a:t>
            </a:r>
            <a:r>
              <a:rPr lang="tr-TR" sz="1600" b="1" dirty="0"/>
              <a:t>) kullanarak bu farkındalığı açıklar ve kişinin kendini nasıl gördüğünü ve başkalarının kendisini nasıl algıladığını anlamasına yardımcı olur. Bu model, kendilik unsurlarının birbirine bağlı ve etkileşimli olduğunu vurgular ve zamanla ve durumlara göre değişebilir (</a:t>
            </a:r>
            <a:r>
              <a:rPr lang="tr-TR" sz="1600" b="1" dirty="0" err="1"/>
              <a:t>DeVito</a:t>
            </a:r>
            <a:r>
              <a:rPr lang="tr-TR" sz="1600" b="1" dirty="0"/>
              <a:t>, 2016, s. 78). </a:t>
            </a:r>
          </a:p>
        </p:txBody>
      </p:sp>
    </p:spTree>
    <p:extLst>
      <p:ext uri="{BB962C8B-B14F-4D97-AF65-F5344CB8AC3E}">
        <p14:creationId xmlns:p14="http://schemas.microsoft.com/office/powerpoint/2010/main" val="1886383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F5676-98C8-CF2A-B42C-0462AE07E7A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BD0CF69-8B68-A2BF-7F9F-98E9BEFEB99E}"/>
              </a:ext>
            </a:extLst>
          </p:cNvPr>
          <p:cNvSpPr>
            <a:spLocks noGrp="1"/>
          </p:cNvSpPr>
          <p:nvPr>
            <p:ph type="title"/>
          </p:nvPr>
        </p:nvSpPr>
        <p:spPr>
          <a:xfrm>
            <a:off x="2458064" y="152399"/>
            <a:ext cx="5454170" cy="634181"/>
          </a:xfrm>
        </p:spPr>
        <p:txBody>
          <a:bodyPr>
            <a:normAutofit fontScale="90000"/>
          </a:bodyPr>
          <a:lstStyle/>
          <a:p>
            <a:pPr algn="ctr"/>
            <a:r>
              <a:rPr lang="tr-TR" b="1" noProof="0" dirty="0"/>
              <a:t>KAPSAM</a:t>
            </a:r>
          </a:p>
        </p:txBody>
      </p:sp>
      <p:sp>
        <p:nvSpPr>
          <p:cNvPr id="3" name="İçerik Yer Tutucusu 2">
            <a:extLst>
              <a:ext uri="{FF2B5EF4-FFF2-40B4-BE49-F238E27FC236}">
                <a16:creationId xmlns:a16="http://schemas.microsoft.com/office/drawing/2014/main" id="{E1894194-BBE6-698B-FC58-764127CD875B}"/>
              </a:ext>
            </a:extLst>
          </p:cNvPr>
          <p:cNvSpPr>
            <a:spLocks noGrp="1"/>
          </p:cNvSpPr>
          <p:nvPr>
            <p:ph idx="1"/>
          </p:nvPr>
        </p:nvSpPr>
        <p:spPr>
          <a:xfrm>
            <a:off x="2006744" y="816076"/>
            <a:ext cx="7282008" cy="5260259"/>
          </a:xfrm>
        </p:spPr>
        <p:txBody>
          <a:bodyPr>
            <a:noAutofit/>
          </a:bodyPr>
          <a:lstStyle/>
          <a:p>
            <a:pPr algn="just"/>
            <a:r>
              <a:rPr lang="tr-TR" b="1" noProof="0" dirty="0"/>
              <a:t>Giriş</a:t>
            </a:r>
          </a:p>
          <a:p>
            <a:pPr algn="just"/>
            <a:r>
              <a:rPr lang="tr-TR" b="1" noProof="0" dirty="0"/>
              <a:t>İletişim Olgusunun Tanımı ve Tarihsel Gelişimi</a:t>
            </a:r>
          </a:p>
          <a:p>
            <a:pPr algn="just"/>
            <a:r>
              <a:rPr lang="tr-TR" b="1" noProof="0" dirty="0"/>
              <a:t>İletişim Kavramı ve Anlamı</a:t>
            </a:r>
          </a:p>
          <a:p>
            <a:pPr algn="just"/>
            <a:r>
              <a:rPr lang="tr-TR" b="1" noProof="0" dirty="0"/>
              <a:t>İletişimin Temel Ögeleri ve Süreçleri</a:t>
            </a:r>
          </a:p>
          <a:p>
            <a:pPr algn="just"/>
            <a:r>
              <a:rPr lang="tr-TR" b="1" noProof="0" dirty="0"/>
              <a:t>İletişim İşlevleri ve Günlük Yaşamdaki Rolü</a:t>
            </a:r>
          </a:p>
          <a:p>
            <a:pPr algn="just"/>
            <a:r>
              <a:rPr lang="tr-TR" b="1" noProof="0" dirty="0"/>
              <a:t>İletişim Türleri ve Özellikleri</a:t>
            </a:r>
          </a:p>
          <a:p>
            <a:pPr algn="just"/>
            <a:r>
              <a:rPr lang="tr-TR" b="1" noProof="0" dirty="0"/>
              <a:t>Sözlü, Sözsüz ve Yazılı İletişim</a:t>
            </a:r>
          </a:p>
          <a:p>
            <a:pPr algn="just"/>
            <a:r>
              <a:rPr lang="tr-TR" b="1" noProof="0" dirty="0"/>
              <a:t>İletişimde Beden Dili ve Alan Mesafeleri</a:t>
            </a:r>
          </a:p>
          <a:p>
            <a:pPr algn="just"/>
            <a:r>
              <a:rPr lang="tr-TR" b="1" noProof="0" dirty="0"/>
              <a:t>İletişimde Güç ve Egemenlik İlişkileri</a:t>
            </a:r>
          </a:p>
          <a:p>
            <a:pPr algn="just"/>
            <a:r>
              <a:rPr lang="tr-TR" b="1" noProof="0" dirty="0"/>
              <a:t>Toplumsal ve Kurumsal İletişim Modelleri</a:t>
            </a:r>
          </a:p>
          <a:p>
            <a:pPr algn="just"/>
            <a:r>
              <a:rPr lang="tr-TR" b="1" noProof="0" dirty="0"/>
              <a:t>Günümüz Teknolojileri ve İletişimde Dönüşüm</a:t>
            </a:r>
          </a:p>
          <a:p>
            <a:pPr algn="just"/>
            <a:r>
              <a:rPr lang="tr-TR" b="1" dirty="0"/>
              <a:t>Sonuç ve Değerlendirme</a:t>
            </a:r>
          </a:p>
          <a:p>
            <a:pPr algn="just"/>
            <a:r>
              <a:rPr lang="tr-TR" b="1" noProof="0" dirty="0"/>
              <a:t>Kaynakça</a:t>
            </a:r>
          </a:p>
        </p:txBody>
      </p:sp>
    </p:spTree>
    <p:extLst>
      <p:ext uri="{BB962C8B-B14F-4D97-AF65-F5344CB8AC3E}">
        <p14:creationId xmlns:p14="http://schemas.microsoft.com/office/powerpoint/2010/main" val="3330874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CA8E2-EE56-34FD-08E8-2773D317AD6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2E1527E6-338F-9171-904A-8480683C47A2}"/>
              </a:ext>
            </a:extLst>
          </p:cNvPr>
          <p:cNvSpPr>
            <a:spLocks noGrp="1"/>
          </p:cNvSpPr>
          <p:nvPr>
            <p:ph type="title"/>
          </p:nvPr>
        </p:nvSpPr>
        <p:spPr>
          <a:xfrm>
            <a:off x="3116825" y="122904"/>
            <a:ext cx="5096339" cy="476863"/>
          </a:xfrm>
        </p:spPr>
        <p:txBody>
          <a:bodyPr>
            <a:normAutofit/>
          </a:bodyPr>
          <a:lstStyle/>
          <a:p>
            <a:pPr algn="ctr"/>
            <a:r>
              <a:rPr lang="tr-TR" sz="2400" b="1" dirty="0"/>
              <a:t>İLETİŞİM TÜRLERİ</a:t>
            </a:r>
            <a:endParaRPr lang="en-US" sz="2400" b="1" dirty="0"/>
          </a:p>
        </p:txBody>
      </p:sp>
      <p:sp>
        <p:nvSpPr>
          <p:cNvPr id="3" name="İçerik Yer Tutucusu 2">
            <a:extLst>
              <a:ext uri="{FF2B5EF4-FFF2-40B4-BE49-F238E27FC236}">
                <a16:creationId xmlns:a16="http://schemas.microsoft.com/office/drawing/2014/main" id="{A441778C-0C15-283E-812D-9093E4DCADBC}"/>
              </a:ext>
            </a:extLst>
          </p:cNvPr>
          <p:cNvSpPr>
            <a:spLocks noGrp="1"/>
          </p:cNvSpPr>
          <p:nvPr>
            <p:ph idx="1"/>
          </p:nvPr>
        </p:nvSpPr>
        <p:spPr>
          <a:xfrm>
            <a:off x="822134" y="796414"/>
            <a:ext cx="9954022" cy="4866966"/>
          </a:xfrm>
        </p:spPr>
        <p:txBody>
          <a:bodyPr>
            <a:normAutofit/>
          </a:bodyPr>
          <a:lstStyle/>
          <a:p>
            <a:pPr marL="0" indent="0" algn="ctr">
              <a:spcBef>
                <a:spcPts val="600"/>
              </a:spcBef>
              <a:buNone/>
            </a:pPr>
            <a:r>
              <a:rPr lang="tr-TR" b="1" dirty="0"/>
              <a:t>JOHARI PENCERESİ (JOHARI WINDOW)</a:t>
            </a:r>
          </a:p>
          <a:p>
            <a:pPr marL="0" indent="0" algn="just">
              <a:spcBef>
                <a:spcPts val="600"/>
              </a:spcBef>
              <a:buNone/>
            </a:pPr>
            <a:r>
              <a:rPr lang="tr-TR" b="1" dirty="0" err="1"/>
              <a:t>Johari</a:t>
            </a:r>
            <a:r>
              <a:rPr lang="tr-TR" b="1" dirty="0"/>
              <a:t> Penceresi modeli, 1955 yılında Amerikalı psikologlar Joseph </a:t>
            </a:r>
            <a:r>
              <a:rPr lang="tr-TR" b="1" dirty="0" err="1"/>
              <a:t>Luft</a:t>
            </a:r>
            <a:r>
              <a:rPr lang="tr-TR" b="1" dirty="0"/>
              <a:t> ve Harry </a:t>
            </a:r>
            <a:r>
              <a:rPr lang="tr-TR" b="1" dirty="0" err="1"/>
              <a:t>Ingham</a:t>
            </a:r>
            <a:r>
              <a:rPr lang="tr-TR" b="1" dirty="0"/>
              <a:t> tarafından oluşturulan psikolojik bir araçtır. Bu araç, davranış, empati, iş birliği, gruplar arası gelişim ve kişilerarası gelişim gibi "yumuşak becerilere" (</a:t>
            </a:r>
            <a:r>
              <a:rPr lang="tr-TR" b="1" dirty="0" err="1"/>
              <a:t>soft</a:t>
            </a:r>
            <a:r>
              <a:rPr lang="tr-TR" b="1" dirty="0"/>
              <a:t> </a:t>
            </a:r>
            <a:r>
              <a:rPr lang="tr-TR" b="1" dirty="0" err="1"/>
              <a:t>skills</a:t>
            </a:r>
            <a:r>
              <a:rPr lang="tr-TR" b="1" dirty="0"/>
              <a:t>) vurgu yapar. Ayrıca, "</a:t>
            </a:r>
            <a:r>
              <a:rPr lang="tr-TR" b="1" dirty="0" err="1"/>
              <a:t>Johari</a:t>
            </a:r>
            <a:r>
              <a:rPr lang="tr-TR" b="1" dirty="0"/>
              <a:t>" ismi, ilk iki isimlerinin birleşmesinden esinlenmiştir. </a:t>
            </a:r>
          </a:p>
          <a:p>
            <a:pPr marL="0" indent="0" algn="just">
              <a:spcBef>
                <a:spcPts val="600"/>
              </a:spcBef>
              <a:buNone/>
            </a:pPr>
            <a:r>
              <a:rPr lang="tr-TR" b="1" dirty="0"/>
              <a:t>Öz farkındalığımızı birbiriyle bağlantılı dört alan aracılığıyla anlamamıza yardımcı olur: </a:t>
            </a:r>
          </a:p>
          <a:p>
            <a:pPr algn="just">
              <a:spcBef>
                <a:spcPts val="600"/>
              </a:spcBef>
            </a:pPr>
            <a:r>
              <a:rPr lang="tr-TR" b="1" dirty="0"/>
              <a:t>Hem sizin hem de başkalarının bildiği, kendiniz hakkında bilgileri içeren </a:t>
            </a:r>
            <a:r>
              <a:rPr lang="tr-TR" b="1" dirty="0">
                <a:effectLst>
                  <a:outerShdw blurRad="38100" dist="38100" dir="2700000" algn="tl">
                    <a:srgbClr val="000000">
                      <a:alpha val="43137"/>
                    </a:srgbClr>
                  </a:outerShdw>
                </a:effectLst>
              </a:rPr>
              <a:t>Açık Alan</a:t>
            </a:r>
          </a:p>
          <a:p>
            <a:pPr algn="just">
              <a:spcBef>
                <a:spcPts val="600"/>
              </a:spcBef>
            </a:pPr>
            <a:r>
              <a:rPr lang="tr-TR" b="1" dirty="0"/>
              <a:t>Başkalarının gördüğü ancak sizin farkında olmadığınız özellik ve davranışları içeren </a:t>
            </a:r>
            <a:r>
              <a:rPr lang="tr-TR" b="1" u="sng" dirty="0">
                <a:effectLst>
                  <a:outerShdw blurRad="38100" dist="38100" dir="2700000" algn="tl">
                    <a:srgbClr val="000000">
                      <a:alpha val="43137"/>
                    </a:srgbClr>
                  </a:outerShdw>
                </a:effectLst>
              </a:rPr>
              <a:t>Kör Alan</a:t>
            </a:r>
          </a:p>
          <a:p>
            <a:pPr algn="just">
              <a:spcBef>
                <a:spcPts val="600"/>
              </a:spcBef>
            </a:pPr>
            <a:r>
              <a:rPr lang="tr-TR" b="1" dirty="0"/>
              <a:t>Kendiniz hakkında bildiğiniz ancak gizli tutmayı seçtiğiniz şeyleri içeren </a:t>
            </a:r>
            <a:r>
              <a:rPr lang="tr-TR" b="1" u="sng" dirty="0">
                <a:effectLst>
                  <a:outerShdw blurRad="38100" dist="38100" dir="2700000" algn="tl">
                    <a:srgbClr val="000000">
                      <a:alpha val="43137"/>
                    </a:srgbClr>
                  </a:outerShdw>
                </a:effectLst>
              </a:rPr>
              <a:t>Gizli Alan</a:t>
            </a:r>
          </a:p>
          <a:p>
            <a:pPr algn="just">
              <a:spcBef>
                <a:spcPts val="600"/>
              </a:spcBef>
            </a:pPr>
            <a:r>
              <a:rPr lang="tr-TR" b="1" dirty="0"/>
              <a:t>Ne sizin ne de başkalarının henüz farkında olmadığı, genellikle özel testler veya deneyimler yoluyla ortaya çıkan nitelikleri temsil eden </a:t>
            </a:r>
            <a:r>
              <a:rPr lang="tr-TR" b="1" u="sng" dirty="0">
                <a:effectLst>
                  <a:outerShdw blurRad="38100" dist="38100" dir="2700000" algn="tl">
                    <a:srgbClr val="000000">
                      <a:alpha val="43137"/>
                    </a:srgbClr>
                  </a:outerShdw>
                </a:effectLst>
              </a:rPr>
              <a:t>Bilinmeyen/Karanlık Alan</a:t>
            </a:r>
            <a:r>
              <a:rPr lang="tr-TR" b="1" dirty="0">
                <a:effectLst>
                  <a:outerShdw blurRad="38100" dist="38100" dir="2700000" algn="tl">
                    <a:srgbClr val="000000">
                      <a:alpha val="43137"/>
                    </a:srgbClr>
                  </a:outerShdw>
                </a:effectLst>
              </a:rPr>
              <a:t> </a:t>
            </a:r>
          </a:p>
          <a:p>
            <a:pPr marL="0" indent="0" algn="just">
              <a:spcBef>
                <a:spcPts val="600"/>
              </a:spcBef>
              <a:buNone/>
            </a:pPr>
            <a:r>
              <a:rPr lang="tr-TR" b="1" dirty="0"/>
              <a:t>Bu dört alan birbiriyle etkileşim halindedir ve koşullara ve kişisel gelişime bağlı olarak zaman içinde değişebilir [daralır ya da genişler] (</a:t>
            </a:r>
            <a:r>
              <a:rPr lang="tr-TR" b="1" dirty="0" err="1"/>
              <a:t>DeVito</a:t>
            </a:r>
            <a:r>
              <a:rPr lang="tr-TR" b="1" dirty="0"/>
              <a:t>, 2016, </a:t>
            </a:r>
            <a:r>
              <a:rPr lang="tr-TR" b="1" dirty="0" err="1"/>
              <a:t>ss</a:t>
            </a:r>
            <a:r>
              <a:rPr lang="tr-TR" b="1" dirty="0"/>
              <a:t>. 78-79). </a:t>
            </a:r>
          </a:p>
          <a:p>
            <a:pPr marL="0" indent="0" algn="just">
              <a:spcBef>
                <a:spcPts val="600"/>
              </a:spcBef>
              <a:buNone/>
            </a:pPr>
            <a:r>
              <a:rPr lang="tr-TR" b="1" dirty="0"/>
              <a:t>.</a:t>
            </a:r>
          </a:p>
        </p:txBody>
      </p:sp>
    </p:spTree>
    <p:extLst>
      <p:ext uri="{BB962C8B-B14F-4D97-AF65-F5344CB8AC3E}">
        <p14:creationId xmlns:p14="http://schemas.microsoft.com/office/powerpoint/2010/main" val="2521679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5F5BA-C7DB-68A9-BD2E-0EFC462E215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E8DBE2E-A812-E48A-6D2A-B2B874A27DCF}"/>
              </a:ext>
            </a:extLst>
          </p:cNvPr>
          <p:cNvSpPr>
            <a:spLocks noGrp="1"/>
          </p:cNvSpPr>
          <p:nvPr>
            <p:ph type="title"/>
          </p:nvPr>
        </p:nvSpPr>
        <p:spPr>
          <a:xfrm>
            <a:off x="3116825" y="122904"/>
            <a:ext cx="5096339" cy="476863"/>
          </a:xfrm>
        </p:spPr>
        <p:txBody>
          <a:bodyPr>
            <a:normAutofit/>
          </a:bodyPr>
          <a:lstStyle/>
          <a:p>
            <a:pPr algn="ctr"/>
            <a:r>
              <a:rPr lang="tr-TR" sz="2400" b="1" dirty="0"/>
              <a:t>İLETİŞİM TÜRLERİ</a:t>
            </a:r>
            <a:endParaRPr lang="en-US" sz="2400" b="1" dirty="0"/>
          </a:p>
        </p:txBody>
      </p:sp>
      <p:sp>
        <p:nvSpPr>
          <p:cNvPr id="3" name="İçerik Yer Tutucusu 2">
            <a:extLst>
              <a:ext uri="{FF2B5EF4-FFF2-40B4-BE49-F238E27FC236}">
                <a16:creationId xmlns:a16="http://schemas.microsoft.com/office/drawing/2014/main" id="{85A73077-5932-4A25-1F65-54429BE84993}"/>
              </a:ext>
            </a:extLst>
          </p:cNvPr>
          <p:cNvSpPr>
            <a:spLocks noGrp="1"/>
          </p:cNvSpPr>
          <p:nvPr>
            <p:ph idx="1"/>
          </p:nvPr>
        </p:nvSpPr>
        <p:spPr>
          <a:xfrm>
            <a:off x="822134" y="796414"/>
            <a:ext cx="9954022" cy="4866966"/>
          </a:xfrm>
        </p:spPr>
        <p:txBody>
          <a:bodyPr>
            <a:normAutofit/>
          </a:bodyPr>
          <a:lstStyle/>
          <a:p>
            <a:pPr marL="0" indent="0" algn="just">
              <a:spcBef>
                <a:spcPts val="600"/>
              </a:spcBef>
              <a:buNone/>
            </a:pPr>
            <a:r>
              <a:rPr lang="tr-TR" b="1" dirty="0"/>
              <a:t>.</a:t>
            </a:r>
          </a:p>
        </p:txBody>
      </p:sp>
      <p:pic>
        <p:nvPicPr>
          <p:cNvPr id="4" name="Resim 3">
            <a:extLst>
              <a:ext uri="{FF2B5EF4-FFF2-40B4-BE49-F238E27FC236}">
                <a16:creationId xmlns:a16="http://schemas.microsoft.com/office/drawing/2014/main" id="{58E7AB64-3502-C083-F565-7050B818B141}"/>
              </a:ext>
            </a:extLst>
          </p:cNvPr>
          <p:cNvPicPr>
            <a:picLocks noChangeAspect="1"/>
          </p:cNvPicPr>
          <p:nvPr/>
        </p:nvPicPr>
        <p:blipFill>
          <a:blip r:embed="rId2"/>
          <a:stretch>
            <a:fillRect/>
          </a:stretch>
        </p:blipFill>
        <p:spPr>
          <a:xfrm>
            <a:off x="1448370" y="905797"/>
            <a:ext cx="8467725" cy="4648200"/>
          </a:xfrm>
          <a:prstGeom prst="rect">
            <a:avLst/>
          </a:prstGeom>
        </p:spPr>
      </p:pic>
      <p:sp>
        <p:nvSpPr>
          <p:cNvPr id="6" name="Metin kutusu 5">
            <a:extLst>
              <a:ext uri="{FF2B5EF4-FFF2-40B4-BE49-F238E27FC236}">
                <a16:creationId xmlns:a16="http://schemas.microsoft.com/office/drawing/2014/main" id="{FDB52A6F-47C2-3F65-FA3C-4E8D47DEF338}"/>
              </a:ext>
            </a:extLst>
          </p:cNvPr>
          <p:cNvSpPr txBox="1"/>
          <p:nvPr/>
        </p:nvSpPr>
        <p:spPr>
          <a:xfrm>
            <a:off x="3687097" y="5798314"/>
            <a:ext cx="3736258" cy="307777"/>
          </a:xfrm>
          <a:prstGeom prst="rect">
            <a:avLst/>
          </a:prstGeom>
          <a:noFill/>
        </p:spPr>
        <p:txBody>
          <a:bodyPr wrap="square">
            <a:spAutoFit/>
          </a:bodyPr>
          <a:lstStyle/>
          <a:p>
            <a:r>
              <a:rPr lang="en-US" sz="1400" b="1" dirty="0"/>
              <a:t>The Johari Window Model </a:t>
            </a:r>
            <a:r>
              <a:rPr lang="tr-TR" sz="1400" b="1" dirty="0"/>
              <a:t>(</a:t>
            </a:r>
            <a:r>
              <a:rPr lang="en-US" sz="1400" b="1" dirty="0"/>
              <a:t>Renee</a:t>
            </a:r>
            <a:r>
              <a:rPr lang="tr-TR" sz="1400" b="1" dirty="0"/>
              <a:t>, </a:t>
            </a:r>
            <a:r>
              <a:rPr lang="en-US" sz="1400" b="1" dirty="0"/>
              <a:t>2018). </a:t>
            </a:r>
            <a:endParaRPr lang="tr-TR" sz="1400" b="1" dirty="0"/>
          </a:p>
        </p:txBody>
      </p:sp>
    </p:spTree>
    <p:extLst>
      <p:ext uri="{BB962C8B-B14F-4D97-AF65-F5344CB8AC3E}">
        <p14:creationId xmlns:p14="http://schemas.microsoft.com/office/powerpoint/2010/main" val="3987681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E5E1C-E09A-C893-8587-84C60F88DAF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1995EBD-2948-0048-DCD1-EEC8AA1ACCE8}"/>
              </a:ext>
            </a:extLst>
          </p:cNvPr>
          <p:cNvSpPr>
            <a:spLocks noGrp="1"/>
          </p:cNvSpPr>
          <p:nvPr>
            <p:ph type="title"/>
          </p:nvPr>
        </p:nvSpPr>
        <p:spPr>
          <a:xfrm>
            <a:off x="741244" y="265472"/>
            <a:ext cx="9462953" cy="545690"/>
          </a:xfrm>
        </p:spPr>
        <p:txBody>
          <a:bodyPr>
            <a:normAutofit/>
          </a:bodyPr>
          <a:lstStyle/>
          <a:p>
            <a:pPr algn="ctr"/>
            <a:r>
              <a:rPr lang="tr-TR" sz="2800" b="1" dirty="0"/>
              <a:t>İLETİŞİM TÜRLERİ</a:t>
            </a:r>
            <a:endParaRPr lang="en-US" sz="2800" b="1" dirty="0"/>
          </a:p>
        </p:txBody>
      </p:sp>
      <p:sp>
        <p:nvSpPr>
          <p:cNvPr id="3" name="İçerik Yer Tutucusu 2">
            <a:extLst>
              <a:ext uri="{FF2B5EF4-FFF2-40B4-BE49-F238E27FC236}">
                <a16:creationId xmlns:a16="http://schemas.microsoft.com/office/drawing/2014/main" id="{0A36105E-74D2-2CCD-3925-D42473CC50E5}"/>
              </a:ext>
            </a:extLst>
          </p:cNvPr>
          <p:cNvSpPr>
            <a:spLocks noGrp="1"/>
          </p:cNvSpPr>
          <p:nvPr>
            <p:ph idx="1"/>
          </p:nvPr>
        </p:nvSpPr>
        <p:spPr>
          <a:xfrm>
            <a:off x="962468" y="1079041"/>
            <a:ext cx="9462953" cy="4181217"/>
          </a:xfrm>
        </p:spPr>
        <p:txBody>
          <a:bodyPr>
            <a:normAutofit lnSpcReduction="10000"/>
          </a:bodyPr>
          <a:lstStyle/>
          <a:p>
            <a:pPr marL="0" indent="0" algn="ctr">
              <a:buNone/>
            </a:pPr>
            <a:r>
              <a:rPr lang="tr-TR" sz="2000" b="1" dirty="0"/>
              <a:t>Grup İletişimi</a:t>
            </a:r>
          </a:p>
          <a:p>
            <a:pPr marL="0" indent="0" algn="just">
              <a:buNone/>
            </a:pPr>
            <a:r>
              <a:rPr lang="tr-TR" sz="2000" b="1" dirty="0"/>
              <a:t>İnsanların kendilerini bir topluluğa ait hissetmesiyle başlayan grup oluşumu, ortak amaçlar ve normlar çerçevesinde birbirleriyle etkileşim halinde olan iki veya daha fazla bireyden oluşur. </a:t>
            </a:r>
          </a:p>
          <a:p>
            <a:pPr marL="0" indent="0" algn="just">
              <a:buNone/>
            </a:pPr>
            <a:r>
              <a:rPr lang="tr-TR" sz="2000" b="1" dirty="0"/>
              <a:t>Grup normları, üyelerin davranış kurallarını belirler ve zamanla gelişir. Grup iletişimi, üyelerin yakınlık ve karşılıklı etkileşimi temelinde gerçekleşir ve koordinasyonu sağlar. </a:t>
            </a:r>
          </a:p>
          <a:p>
            <a:pPr marL="0" indent="0" algn="just">
              <a:buNone/>
            </a:pPr>
            <a:r>
              <a:rPr lang="tr-TR" sz="2000" b="1" dirty="0"/>
              <a:t>İletişim şekilleri ise kişi-grup ve gruplar arası iletişim olarak ikiye ayrılır; kişi-grup iletişiminde iletişim yönüne göre bireyden gruba veya gruptan bireye olurken, grup içi iletişim merkezli veya merkezsiz biçimlerde gerçekleşir.</a:t>
            </a:r>
          </a:p>
          <a:p>
            <a:pPr marL="0" indent="0" algn="just">
              <a:buNone/>
            </a:pPr>
            <a:r>
              <a:rPr lang="tr-TR" sz="2000" b="1" dirty="0"/>
              <a:t> Merkezi iletişimde mesajı gönderen ve alan belirli kişiler olurken, merkezsiz iletişimde tüm üyeler birbirleriyle iletişim kurar(Kaya, 2009, </a:t>
            </a:r>
            <a:r>
              <a:rPr lang="tr-TR" sz="2000" b="1" dirty="0" err="1"/>
              <a:t>ss</a:t>
            </a:r>
            <a:r>
              <a:rPr lang="tr-TR" sz="2000" b="1" dirty="0"/>
              <a:t>. 26-27).</a:t>
            </a:r>
          </a:p>
        </p:txBody>
      </p:sp>
    </p:spTree>
    <p:extLst>
      <p:ext uri="{BB962C8B-B14F-4D97-AF65-F5344CB8AC3E}">
        <p14:creationId xmlns:p14="http://schemas.microsoft.com/office/powerpoint/2010/main" val="3239617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275A3-6ABB-898A-B9A0-3C2A613DA61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6A53628-4888-ADD2-B4D4-5A410C918C4D}"/>
              </a:ext>
            </a:extLst>
          </p:cNvPr>
          <p:cNvSpPr>
            <a:spLocks noGrp="1"/>
          </p:cNvSpPr>
          <p:nvPr>
            <p:ph type="title"/>
          </p:nvPr>
        </p:nvSpPr>
        <p:spPr>
          <a:xfrm>
            <a:off x="696998" y="191730"/>
            <a:ext cx="9462953" cy="486696"/>
          </a:xfrm>
        </p:spPr>
        <p:txBody>
          <a:bodyPr>
            <a:normAutofit fontScale="90000"/>
          </a:bodyPr>
          <a:lstStyle/>
          <a:p>
            <a:pPr algn="ctr"/>
            <a:r>
              <a:rPr lang="tr-TR" sz="2800" b="1" dirty="0"/>
              <a:t>İLETİŞİM TÜRLERİ</a:t>
            </a:r>
            <a:endParaRPr lang="en-US" sz="2800" b="1" dirty="0"/>
          </a:p>
        </p:txBody>
      </p:sp>
      <p:sp>
        <p:nvSpPr>
          <p:cNvPr id="3" name="İçerik Yer Tutucusu 2">
            <a:extLst>
              <a:ext uri="{FF2B5EF4-FFF2-40B4-BE49-F238E27FC236}">
                <a16:creationId xmlns:a16="http://schemas.microsoft.com/office/drawing/2014/main" id="{C3371599-6600-DA11-B73E-3F785DD71CFB}"/>
              </a:ext>
            </a:extLst>
          </p:cNvPr>
          <p:cNvSpPr>
            <a:spLocks noGrp="1"/>
          </p:cNvSpPr>
          <p:nvPr>
            <p:ph idx="1"/>
          </p:nvPr>
        </p:nvSpPr>
        <p:spPr>
          <a:xfrm>
            <a:off x="1203360" y="909483"/>
            <a:ext cx="9071349" cy="4842387"/>
          </a:xfrm>
        </p:spPr>
        <p:txBody>
          <a:bodyPr>
            <a:noAutofit/>
          </a:bodyPr>
          <a:lstStyle/>
          <a:p>
            <a:pPr marL="0" indent="0" algn="ctr">
              <a:buNone/>
            </a:pPr>
            <a:r>
              <a:rPr lang="en-US" b="1" dirty="0"/>
              <a:t> </a:t>
            </a:r>
            <a:r>
              <a:rPr lang="en-US" b="1" dirty="0" err="1"/>
              <a:t>Örgütsel</a:t>
            </a:r>
            <a:r>
              <a:rPr lang="en-US" b="1" dirty="0"/>
              <a:t> </a:t>
            </a:r>
            <a:r>
              <a:rPr lang="en-US" b="1" dirty="0" err="1"/>
              <a:t>iletişim</a:t>
            </a:r>
            <a:r>
              <a:rPr lang="en-US" b="1" dirty="0"/>
              <a:t> (organizational or mass-group communication) </a:t>
            </a:r>
            <a:endParaRPr lang="tr-TR" b="1" dirty="0"/>
          </a:p>
          <a:p>
            <a:pPr marL="0" indent="0" algn="just">
              <a:buNone/>
            </a:pPr>
            <a:r>
              <a:rPr lang="en-US" sz="1600" b="1" dirty="0" err="1"/>
              <a:t>Örgütsel</a:t>
            </a:r>
            <a:r>
              <a:rPr lang="en-US" sz="1600" b="1" dirty="0"/>
              <a:t> </a:t>
            </a:r>
            <a:r>
              <a:rPr lang="en-US" sz="1600" b="1" dirty="0" err="1"/>
              <a:t>iletişim</a:t>
            </a:r>
            <a:r>
              <a:rPr lang="en-US" sz="1600" b="1" dirty="0"/>
              <a:t>, </a:t>
            </a:r>
            <a:r>
              <a:rPr lang="en-US" sz="1600" b="1" dirty="0" err="1"/>
              <a:t>belirli</a:t>
            </a:r>
            <a:r>
              <a:rPr lang="en-US" sz="1600" b="1" dirty="0"/>
              <a:t> </a:t>
            </a:r>
            <a:r>
              <a:rPr lang="en-US" sz="1600" b="1" dirty="0" err="1"/>
              <a:t>amaçlar</a:t>
            </a:r>
            <a:r>
              <a:rPr lang="en-US" sz="1600" b="1" dirty="0"/>
              <a:t> </a:t>
            </a:r>
            <a:r>
              <a:rPr lang="en-US" sz="1600" b="1" dirty="0" err="1"/>
              <a:t>doğrultusunda</a:t>
            </a:r>
            <a:r>
              <a:rPr lang="en-US" sz="1600" b="1" dirty="0"/>
              <a:t> </a:t>
            </a:r>
            <a:r>
              <a:rPr lang="en-US" sz="1600" b="1" dirty="0" err="1"/>
              <a:t>insanların</a:t>
            </a:r>
            <a:r>
              <a:rPr lang="en-US" sz="1600" b="1" dirty="0"/>
              <a:t> </a:t>
            </a:r>
            <a:r>
              <a:rPr lang="en-US" sz="1600" b="1" dirty="0" err="1"/>
              <a:t>ve</a:t>
            </a:r>
            <a:r>
              <a:rPr lang="en-US" sz="1600" b="1" dirty="0"/>
              <a:t> </a:t>
            </a:r>
            <a:r>
              <a:rPr lang="en-US" sz="1600" b="1" dirty="0" err="1"/>
              <a:t>fiziksel</a:t>
            </a:r>
            <a:r>
              <a:rPr lang="en-US" sz="1600" b="1" dirty="0"/>
              <a:t> ö</a:t>
            </a:r>
            <a:r>
              <a:rPr lang="tr-TR" sz="1600" b="1" dirty="0"/>
              <a:t>g</a:t>
            </a:r>
            <a:r>
              <a:rPr lang="en-US" sz="1600" b="1" dirty="0" err="1"/>
              <a:t>elerin</a:t>
            </a:r>
            <a:r>
              <a:rPr lang="en-US" sz="1600" b="1" dirty="0"/>
              <a:t> </a:t>
            </a:r>
            <a:r>
              <a:rPr lang="en-US" sz="1600" b="1" dirty="0" err="1"/>
              <a:t>bir</a:t>
            </a:r>
            <a:r>
              <a:rPr lang="en-US" sz="1600" b="1" dirty="0"/>
              <a:t> </a:t>
            </a:r>
            <a:r>
              <a:rPr lang="en-US" sz="1600" b="1" dirty="0" err="1"/>
              <a:t>araya</a:t>
            </a:r>
            <a:r>
              <a:rPr lang="en-US" sz="1600" b="1" dirty="0"/>
              <a:t> </a:t>
            </a:r>
            <a:r>
              <a:rPr lang="en-US" sz="1600" b="1" dirty="0" err="1"/>
              <a:t>gelerek</a:t>
            </a:r>
            <a:r>
              <a:rPr lang="en-US" sz="1600" b="1" dirty="0"/>
              <a:t> </a:t>
            </a:r>
            <a:r>
              <a:rPr lang="en-US" sz="1600" b="1" dirty="0" err="1"/>
              <a:t>oluşturduğu</a:t>
            </a:r>
            <a:r>
              <a:rPr lang="en-US" sz="1600" b="1" dirty="0"/>
              <a:t> </a:t>
            </a:r>
            <a:r>
              <a:rPr lang="en-US" sz="1600" b="1" dirty="0" err="1"/>
              <a:t>örgütün</a:t>
            </a:r>
            <a:r>
              <a:rPr lang="en-US" sz="1600" b="1" dirty="0"/>
              <a:t> </a:t>
            </a:r>
            <a:r>
              <a:rPr lang="en-US" sz="1600" b="1" dirty="0" err="1"/>
              <a:t>düzenli</a:t>
            </a:r>
            <a:r>
              <a:rPr lang="en-US" sz="1600" b="1" dirty="0"/>
              <a:t> </a:t>
            </a:r>
            <a:r>
              <a:rPr lang="en-US" sz="1600" b="1" dirty="0" err="1"/>
              <a:t>işleyişini</a:t>
            </a:r>
            <a:r>
              <a:rPr lang="en-US" sz="1600" b="1" dirty="0"/>
              <a:t> </a:t>
            </a:r>
            <a:r>
              <a:rPr lang="en-US" sz="1600" b="1" dirty="0" err="1"/>
              <a:t>sağlayan</a:t>
            </a:r>
            <a:r>
              <a:rPr lang="en-US" sz="1600" b="1" dirty="0"/>
              <a:t> </a:t>
            </a:r>
            <a:r>
              <a:rPr lang="en-US" sz="1600" b="1" dirty="0" err="1"/>
              <a:t>ve</a:t>
            </a:r>
            <a:r>
              <a:rPr lang="en-US" sz="1600" b="1" dirty="0"/>
              <a:t> </a:t>
            </a:r>
            <a:r>
              <a:rPr lang="en-US" sz="1600" b="1" dirty="0" err="1"/>
              <a:t>bilgi</a:t>
            </a:r>
            <a:r>
              <a:rPr lang="en-US" sz="1600" b="1" dirty="0"/>
              <a:t> </a:t>
            </a:r>
            <a:r>
              <a:rPr lang="en-US" sz="1600" b="1" dirty="0" err="1"/>
              <a:t>akışını</a:t>
            </a:r>
            <a:r>
              <a:rPr lang="en-US" sz="1600" b="1" dirty="0"/>
              <a:t> </a:t>
            </a:r>
            <a:r>
              <a:rPr lang="en-US" sz="1600" b="1" dirty="0" err="1"/>
              <a:t>yöneten</a:t>
            </a:r>
            <a:r>
              <a:rPr lang="en-US" sz="1600" b="1" dirty="0"/>
              <a:t> </a:t>
            </a:r>
            <a:r>
              <a:rPr lang="en-US" sz="1600" b="1" dirty="0" err="1"/>
              <a:t>toplumsal</a:t>
            </a:r>
            <a:r>
              <a:rPr lang="en-US" sz="1600" b="1" dirty="0"/>
              <a:t> </a:t>
            </a:r>
            <a:r>
              <a:rPr lang="en-US" sz="1600" b="1" dirty="0" err="1"/>
              <a:t>bir</a:t>
            </a:r>
            <a:r>
              <a:rPr lang="en-US" sz="1600" b="1" dirty="0"/>
              <a:t> </a:t>
            </a:r>
            <a:r>
              <a:rPr lang="en-US" sz="1600" b="1" dirty="0" err="1"/>
              <a:t>süreçtir</a:t>
            </a:r>
            <a:r>
              <a:rPr lang="en-US" sz="1600" b="1" dirty="0"/>
              <a:t>. Bu </a:t>
            </a:r>
            <a:r>
              <a:rPr lang="en-US" sz="1600" b="1" dirty="0" err="1"/>
              <a:t>iletişim</a:t>
            </a:r>
            <a:r>
              <a:rPr lang="en-US" sz="1600" b="1" dirty="0"/>
              <a:t>, </a:t>
            </a:r>
            <a:r>
              <a:rPr lang="en-US" sz="1600" b="1" dirty="0" err="1"/>
              <a:t>yöneticilerin</a:t>
            </a:r>
            <a:r>
              <a:rPr lang="en-US" sz="1600" b="1" dirty="0"/>
              <a:t> </a:t>
            </a:r>
            <a:r>
              <a:rPr lang="en-US" sz="1600" b="1" dirty="0" err="1"/>
              <a:t>planlama</a:t>
            </a:r>
            <a:r>
              <a:rPr lang="en-US" sz="1600" b="1" dirty="0"/>
              <a:t>, </a:t>
            </a:r>
            <a:r>
              <a:rPr lang="en-US" sz="1600" b="1" dirty="0" err="1"/>
              <a:t>örgütleme</a:t>
            </a:r>
            <a:r>
              <a:rPr lang="en-US" sz="1600" b="1" dirty="0"/>
              <a:t> </a:t>
            </a:r>
            <a:r>
              <a:rPr lang="en-US" sz="1600" b="1" dirty="0" err="1"/>
              <a:t>ve</a:t>
            </a:r>
            <a:r>
              <a:rPr lang="en-US" sz="1600" b="1" dirty="0"/>
              <a:t> </a:t>
            </a:r>
            <a:r>
              <a:rPr lang="en-US" sz="1600" b="1" dirty="0" err="1"/>
              <a:t>koordinasyon</a:t>
            </a:r>
            <a:r>
              <a:rPr lang="en-US" sz="1600" b="1" dirty="0"/>
              <a:t> </a:t>
            </a:r>
            <a:r>
              <a:rPr lang="en-US" sz="1600" b="1" dirty="0" err="1"/>
              <a:t>gibi</a:t>
            </a:r>
            <a:r>
              <a:rPr lang="en-US" sz="1600" b="1" dirty="0"/>
              <a:t> </a:t>
            </a:r>
            <a:r>
              <a:rPr lang="en-US" sz="1600" b="1" dirty="0" err="1"/>
              <a:t>fonksiyonlarını</a:t>
            </a:r>
            <a:r>
              <a:rPr lang="en-US" sz="1600" b="1" dirty="0"/>
              <a:t> </a:t>
            </a:r>
            <a:r>
              <a:rPr lang="en-US" sz="1600" b="1" dirty="0" err="1"/>
              <a:t>etkin</a:t>
            </a:r>
            <a:r>
              <a:rPr lang="en-US" sz="1600" b="1" dirty="0"/>
              <a:t> </a:t>
            </a:r>
            <a:r>
              <a:rPr lang="en-US" sz="1600" b="1" dirty="0" err="1"/>
              <a:t>kılmak</a:t>
            </a:r>
            <a:r>
              <a:rPr lang="en-US" sz="1600" b="1" dirty="0"/>
              <a:t> </a:t>
            </a:r>
            <a:r>
              <a:rPr lang="en-US" sz="1600" b="1" dirty="0" err="1"/>
              <a:t>ve</a:t>
            </a:r>
            <a:r>
              <a:rPr lang="en-US" sz="1600" b="1" dirty="0"/>
              <a:t> </a:t>
            </a:r>
            <a:r>
              <a:rPr lang="en-US" sz="1600" b="1" dirty="0" err="1"/>
              <a:t>örgüt</a:t>
            </a:r>
            <a:r>
              <a:rPr lang="en-US" sz="1600" b="1" dirty="0"/>
              <a:t> </a:t>
            </a:r>
            <a:r>
              <a:rPr lang="en-US" sz="1600" b="1" dirty="0" err="1"/>
              <a:t>içi</a:t>
            </a:r>
            <a:r>
              <a:rPr lang="en-US" sz="1600" b="1" dirty="0"/>
              <a:t> </a:t>
            </a:r>
            <a:r>
              <a:rPr lang="en-US" sz="1600" b="1" dirty="0" err="1"/>
              <a:t>güven</a:t>
            </a:r>
            <a:r>
              <a:rPr lang="en-US" sz="1600" b="1" dirty="0"/>
              <a:t> </a:t>
            </a:r>
            <a:r>
              <a:rPr lang="en-US" sz="1600" b="1" dirty="0" err="1"/>
              <a:t>ile</a:t>
            </a:r>
            <a:r>
              <a:rPr lang="en-US" sz="1600" b="1" dirty="0"/>
              <a:t> </a:t>
            </a:r>
            <a:r>
              <a:rPr lang="en-US" sz="1600" b="1" dirty="0" err="1"/>
              <a:t>bağlılığı</a:t>
            </a:r>
            <a:r>
              <a:rPr lang="en-US" sz="1600" b="1" dirty="0"/>
              <a:t> </a:t>
            </a:r>
            <a:r>
              <a:rPr lang="en-US" sz="1600" b="1" dirty="0" err="1"/>
              <a:t>artırmak</a:t>
            </a:r>
            <a:r>
              <a:rPr lang="en-US" sz="1600" b="1" dirty="0"/>
              <a:t> </a:t>
            </a:r>
            <a:r>
              <a:rPr lang="en-US" sz="1600" b="1" dirty="0" err="1"/>
              <a:t>için</a:t>
            </a:r>
            <a:r>
              <a:rPr lang="en-US" sz="1600" b="1" dirty="0"/>
              <a:t> </a:t>
            </a:r>
            <a:r>
              <a:rPr lang="en-US" sz="1600" b="1" dirty="0" err="1"/>
              <a:t>önemlidir</a:t>
            </a:r>
            <a:r>
              <a:rPr lang="en-US" sz="1600" b="1" dirty="0"/>
              <a:t>. </a:t>
            </a:r>
            <a:r>
              <a:rPr lang="en-US" sz="1600" b="1" dirty="0" err="1"/>
              <a:t>Ayrıca</a:t>
            </a:r>
            <a:r>
              <a:rPr lang="en-US" sz="1600" b="1" dirty="0"/>
              <a:t>, </a:t>
            </a:r>
            <a:r>
              <a:rPr lang="en-US" sz="1600" b="1" dirty="0" err="1"/>
              <a:t>örgütlerin</a:t>
            </a:r>
            <a:r>
              <a:rPr lang="en-US" sz="1600" b="1" dirty="0"/>
              <a:t> </a:t>
            </a:r>
            <a:r>
              <a:rPr lang="en-US" sz="1600" b="1" dirty="0" err="1"/>
              <a:t>başarısı</a:t>
            </a:r>
            <a:r>
              <a:rPr lang="en-US" sz="1600" b="1" dirty="0"/>
              <a:t> </a:t>
            </a:r>
            <a:r>
              <a:rPr lang="en-US" sz="1600" b="1" dirty="0" err="1"/>
              <a:t>iletişimin</a:t>
            </a:r>
            <a:r>
              <a:rPr lang="en-US" sz="1600" b="1" dirty="0"/>
              <a:t> </a:t>
            </a:r>
            <a:r>
              <a:rPr lang="en-US" sz="1600" b="1" dirty="0" err="1"/>
              <a:t>etkinliğine</a:t>
            </a:r>
            <a:r>
              <a:rPr lang="en-US" sz="1600" b="1" dirty="0"/>
              <a:t> </a:t>
            </a:r>
            <a:r>
              <a:rPr lang="en-US" sz="1600" b="1" dirty="0" err="1"/>
              <a:t>bağlıdır</a:t>
            </a:r>
            <a:r>
              <a:rPr lang="en-US" sz="1600" b="1" dirty="0"/>
              <a:t>; </a:t>
            </a:r>
            <a:r>
              <a:rPr lang="en-US" sz="1600" b="1" dirty="0" err="1"/>
              <a:t>yetersiz</a:t>
            </a:r>
            <a:r>
              <a:rPr lang="en-US" sz="1600" b="1" dirty="0"/>
              <a:t> </a:t>
            </a:r>
            <a:r>
              <a:rPr lang="en-US" sz="1600" b="1" dirty="0" err="1"/>
              <a:t>iletişim</a:t>
            </a:r>
            <a:r>
              <a:rPr lang="en-US" sz="1600" b="1" dirty="0"/>
              <a:t> </a:t>
            </a:r>
            <a:r>
              <a:rPr lang="en-US" sz="1600" b="1" dirty="0" err="1"/>
              <a:t>ise</a:t>
            </a:r>
            <a:r>
              <a:rPr lang="en-US" sz="1600" b="1" dirty="0"/>
              <a:t> </a:t>
            </a:r>
            <a:r>
              <a:rPr lang="en-US" sz="1600" b="1" dirty="0" err="1"/>
              <a:t>mesajların</a:t>
            </a:r>
            <a:r>
              <a:rPr lang="en-US" sz="1600" b="1" dirty="0"/>
              <a:t> tam </a:t>
            </a:r>
            <a:r>
              <a:rPr lang="en-US" sz="1600" b="1" dirty="0" err="1"/>
              <a:t>iletilememesine</a:t>
            </a:r>
            <a:r>
              <a:rPr lang="en-US" sz="1600" b="1" dirty="0"/>
              <a:t> </a:t>
            </a:r>
            <a:r>
              <a:rPr lang="en-US" sz="1600" b="1" dirty="0" err="1"/>
              <a:t>ve</a:t>
            </a:r>
            <a:r>
              <a:rPr lang="en-US" sz="1600" b="1" dirty="0"/>
              <a:t> </a:t>
            </a:r>
            <a:r>
              <a:rPr lang="en-US" sz="1600" b="1" dirty="0" err="1"/>
              <a:t>hedeflere</a:t>
            </a:r>
            <a:r>
              <a:rPr lang="en-US" sz="1600" b="1" dirty="0"/>
              <a:t> </a:t>
            </a:r>
            <a:r>
              <a:rPr lang="en-US" sz="1600" b="1" dirty="0" err="1"/>
              <a:t>ulaşmada</a:t>
            </a:r>
            <a:r>
              <a:rPr lang="en-US" sz="1600" b="1" dirty="0"/>
              <a:t> </a:t>
            </a:r>
            <a:r>
              <a:rPr lang="en-US" sz="1600" b="1" dirty="0" err="1"/>
              <a:t>aksaklıklara</a:t>
            </a:r>
            <a:r>
              <a:rPr lang="en-US" sz="1600" b="1" dirty="0"/>
              <a:t> </a:t>
            </a:r>
            <a:r>
              <a:rPr lang="en-US" sz="1600" b="1" dirty="0" err="1"/>
              <a:t>neden</a:t>
            </a:r>
            <a:r>
              <a:rPr lang="en-US" sz="1600" b="1" dirty="0"/>
              <a:t> </a:t>
            </a:r>
            <a:r>
              <a:rPr lang="en-US" sz="1600" b="1" dirty="0" err="1"/>
              <a:t>olur</a:t>
            </a:r>
            <a:r>
              <a:rPr lang="en-US" sz="1600" b="1" dirty="0"/>
              <a:t>. Bu </a:t>
            </a:r>
            <a:r>
              <a:rPr lang="en-US" sz="1600" b="1" dirty="0" err="1"/>
              <a:t>nedenle</a:t>
            </a:r>
            <a:r>
              <a:rPr lang="en-US" sz="1600" b="1" dirty="0"/>
              <a:t>, </a:t>
            </a:r>
            <a:r>
              <a:rPr lang="en-US" sz="1600" b="1" dirty="0" err="1"/>
              <a:t>örgütlerde</a:t>
            </a:r>
            <a:r>
              <a:rPr lang="en-US" sz="1600" b="1" dirty="0"/>
              <a:t> iyi </a:t>
            </a:r>
            <a:r>
              <a:rPr lang="en-US" sz="1600" b="1" dirty="0" err="1"/>
              <a:t>bir</a:t>
            </a:r>
            <a:r>
              <a:rPr lang="en-US" sz="1600" b="1" dirty="0"/>
              <a:t> </a:t>
            </a:r>
            <a:r>
              <a:rPr lang="en-US" sz="1600" b="1" dirty="0" err="1"/>
              <a:t>iletişim</a:t>
            </a:r>
            <a:r>
              <a:rPr lang="en-US" sz="1600" b="1" dirty="0"/>
              <a:t> </a:t>
            </a:r>
            <a:r>
              <a:rPr lang="en-US" sz="1600" b="1" dirty="0" err="1"/>
              <a:t>ortamı</a:t>
            </a:r>
            <a:r>
              <a:rPr lang="en-US" sz="1600" b="1" dirty="0"/>
              <a:t>, </a:t>
            </a:r>
            <a:r>
              <a:rPr lang="en-US" sz="1600" b="1" dirty="0" err="1"/>
              <a:t>bütünlüğü</a:t>
            </a:r>
            <a:r>
              <a:rPr lang="en-US" sz="1600" b="1" dirty="0"/>
              <a:t> </a:t>
            </a:r>
            <a:r>
              <a:rPr lang="en-US" sz="1600" b="1" dirty="0" err="1"/>
              <a:t>ve</a:t>
            </a:r>
            <a:r>
              <a:rPr lang="en-US" sz="1600" b="1" dirty="0"/>
              <a:t> </a:t>
            </a:r>
            <a:r>
              <a:rPr lang="en-US" sz="1600" b="1" dirty="0" err="1"/>
              <a:t>verimliliği</a:t>
            </a:r>
            <a:r>
              <a:rPr lang="en-US" sz="1600" b="1" dirty="0"/>
              <a:t> </a:t>
            </a:r>
            <a:r>
              <a:rPr lang="en-US" sz="1600" b="1" dirty="0" err="1"/>
              <a:t>sağlar</a:t>
            </a:r>
            <a:r>
              <a:rPr lang="tr-TR" sz="1600" b="1" dirty="0"/>
              <a:t> (Kaya, 2009, s. 31).</a:t>
            </a:r>
          </a:p>
          <a:p>
            <a:pPr marL="0" indent="0" algn="ctr">
              <a:buNone/>
            </a:pPr>
            <a:r>
              <a:rPr lang="tr-TR" b="1" dirty="0"/>
              <a:t>Kitle iletişimi (</a:t>
            </a:r>
            <a:r>
              <a:rPr lang="tr-TR" b="1" dirty="0" err="1"/>
              <a:t>mass</a:t>
            </a:r>
            <a:r>
              <a:rPr lang="tr-TR" b="1" dirty="0"/>
              <a:t> </a:t>
            </a:r>
            <a:r>
              <a:rPr lang="tr-TR" b="1" dirty="0" err="1"/>
              <a:t>communication</a:t>
            </a:r>
            <a:r>
              <a:rPr lang="tr-TR" b="1" dirty="0"/>
              <a:t>) </a:t>
            </a:r>
          </a:p>
          <a:p>
            <a:pPr marL="0" indent="0" algn="just">
              <a:buNone/>
            </a:pPr>
            <a:r>
              <a:rPr lang="tr-TR" sz="1600" b="1" dirty="0"/>
              <a:t>Kitle iletişimi, toplumun büyük bir bölümüne veya tümüne yönelik olan ve iletişim teknolojileri kullanılarak çok sayıda kişiye ulaşmayı sağlayan bir iletişim biçimidir. Temel kitle iletişim araçları arasında gazete, radyo, televizyon, sinema ve internet gibi teknolojiler bulunur; özellikle internet, hızla gelişerek gelecekte kitle iletişiminin ana yolu haline gelmesi öngörülmektedir. Kitle iletişiminin amacı, dünyada olup bitenleri geniş kitlelere kısa sürede ulaştırmak ve bilgi akışını sağlamaktır. Ancak, kavram olarak kitle iletişimi yalnızca araçları değil, iletişim sürecini ve hedef kitlesiyle kurulan iletişimi de kapsayan, sosyal bir iletişim şeklidir (Kaya, 2009, </a:t>
            </a:r>
            <a:r>
              <a:rPr lang="tr-TR" sz="1600" b="1" dirty="0" err="1"/>
              <a:t>ss</a:t>
            </a:r>
            <a:r>
              <a:rPr lang="tr-TR" sz="1600" b="1" dirty="0"/>
              <a:t>. 38-39).</a:t>
            </a:r>
          </a:p>
        </p:txBody>
      </p:sp>
    </p:spTree>
    <p:extLst>
      <p:ext uri="{BB962C8B-B14F-4D97-AF65-F5344CB8AC3E}">
        <p14:creationId xmlns:p14="http://schemas.microsoft.com/office/powerpoint/2010/main" val="4224082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EEE79-B922-308A-A7C9-C076AC3B79C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E594EE0-15CE-2AD8-69B8-1174349F7B91}"/>
              </a:ext>
            </a:extLst>
          </p:cNvPr>
          <p:cNvSpPr>
            <a:spLocks noGrp="1"/>
          </p:cNvSpPr>
          <p:nvPr>
            <p:ph type="title"/>
          </p:nvPr>
        </p:nvSpPr>
        <p:spPr>
          <a:xfrm>
            <a:off x="696998" y="191730"/>
            <a:ext cx="9462953" cy="486696"/>
          </a:xfrm>
        </p:spPr>
        <p:txBody>
          <a:bodyPr>
            <a:normAutofit fontScale="90000"/>
          </a:bodyPr>
          <a:lstStyle/>
          <a:p>
            <a:pPr algn="ctr"/>
            <a:r>
              <a:rPr lang="tr-TR" sz="2800" b="1" dirty="0"/>
              <a:t>SONUÇ VE DEĞERLENDİRME</a:t>
            </a:r>
            <a:endParaRPr lang="en-US" sz="2800" b="1" dirty="0"/>
          </a:p>
        </p:txBody>
      </p:sp>
      <p:sp>
        <p:nvSpPr>
          <p:cNvPr id="3" name="İçerik Yer Tutucusu 2">
            <a:extLst>
              <a:ext uri="{FF2B5EF4-FFF2-40B4-BE49-F238E27FC236}">
                <a16:creationId xmlns:a16="http://schemas.microsoft.com/office/drawing/2014/main" id="{8DA46982-88FA-9DA0-AEE4-1B3A4014243C}"/>
              </a:ext>
            </a:extLst>
          </p:cNvPr>
          <p:cNvSpPr>
            <a:spLocks noGrp="1"/>
          </p:cNvSpPr>
          <p:nvPr>
            <p:ph idx="1"/>
          </p:nvPr>
        </p:nvSpPr>
        <p:spPr>
          <a:xfrm>
            <a:off x="1203360" y="909483"/>
            <a:ext cx="9071349" cy="4842387"/>
          </a:xfrm>
        </p:spPr>
        <p:txBody>
          <a:bodyPr>
            <a:noAutofit/>
          </a:bodyPr>
          <a:lstStyle/>
          <a:p>
            <a:pPr marL="0" indent="0" algn="just">
              <a:buNone/>
            </a:pPr>
            <a:r>
              <a:rPr lang="tr-TR" b="1" dirty="0"/>
              <a:t>İletişim, bireylerin kendilerini ifade etme biçimlerinden toplumsal yapıların inşasına kadar geniş bir etki alanına sahip temel bir olgudur. </a:t>
            </a:r>
          </a:p>
          <a:p>
            <a:pPr marL="0" indent="0" algn="just">
              <a:buNone/>
            </a:pPr>
            <a:r>
              <a:rPr lang="tr-TR" b="1" dirty="0"/>
              <a:t>Tarihsel süreçte gelişen iletişim araçları ve yöntemleri, insan yaşamını sürekli dönüştürerek bilgi, kültür ve değerlerin aktarımını kolaylaştırmıştır. </a:t>
            </a:r>
          </a:p>
          <a:p>
            <a:pPr marL="0" indent="0" algn="just">
              <a:buNone/>
            </a:pPr>
            <a:r>
              <a:rPr lang="tr-TR" b="1" dirty="0"/>
              <a:t>Günümüzde teknolojik olanakların hızla ilerlemesiyle birlikte iletişim, sadece kişisel değil, kurumsal ve toplumsal boyutlarda da vazgeçilmez bir öge durumuna gelmiştir. </a:t>
            </a:r>
          </a:p>
          <a:p>
            <a:pPr marL="0" indent="0" algn="just">
              <a:buNone/>
            </a:pPr>
            <a:r>
              <a:rPr lang="tr-TR" b="1" dirty="0"/>
              <a:t>Bu süreçte, iletişimin etkin kullanımı, karşılaşılan sorunların çözümünde ve toplumsal uyumun sağlanmasında büyük önem taşımaktadır. </a:t>
            </a:r>
          </a:p>
          <a:p>
            <a:pPr marL="0" indent="0" algn="just">
              <a:buNone/>
            </a:pPr>
            <a:r>
              <a:rPr lang="tr-TR" b="1" dirty="0"/>
              <a:t>Dolayısıyla, iletişim olgusunun temel kavramlarını ve işleyişini anlamak, bireylerin ve toplumların daha bilinçli ve etkili iletişim kurabilmesi adına önemlidir. </a:t>
            </a:r>
          </a:p>
          <a:p>
            <a:pPr marL="0" indent="0" algn="just">
              <a:buNone/>
            </a:pPr>
            <a:r>
              <a:rPr lang="tr-TR" b="1" dirty="0"/>
              <a:t>Bu ders, iletişim alanındaki temel ilkeleri ve dinamikleri ortaya koyarak, iletişimin hem bireysel hem de toplumsal yaşamda sürdürülebilirliği açısından önemine vurgu yapmayı amaçlamıştır.</a:t>
            </a:r>
            <a:endParaRPr lang="tr-TR" sz="1600" b="1" dirty="0"/>
          </a:p>
        </p:txBody>
      </p:sp>
    </p:spTree>
    <p:extLst>
      <p:ext uri="{BB962C8B-B14F-4D97-AF65-F5344CB8AC3E}">
        <p14:creationId xmlns:p14="http://schemas.microsoft.com/office/powerpoint/2010/main" val="1603831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73908" y="67853"/>
            <a:ext cx="3079679" cy="482753"/>
          </a:xfrm>
        </p:spPr>
        <p:txBody>
          <a:bodyPr>
            <a:normAutofit fontScale="90000"/>
          </a:bodyPr>
          <a:lstStyle/>
          <a:p>
            <a:pPr algn="ctr"/>
            <a:r>
              <a:rPr lang="tr-TR" sz="2800" b="1" dirty="0"/>
              <a:t>Kaynakça</a:t>
            </a:r>
            <a:endParaRPr lang="en-US" sz="2800" b="1" dirty="0"/>
          </a:p>
        </p:txBody>
      </p:sp>
      <p:sp>
        <p:nvSpPr>
          <p:cNvPr id="3" name="İçerik Yer Tutucusu 2"/>
          <p:cNvSpPr>
            <a:spLocks noGrp="1"/>
          </p:cNvSpPr>
          <p:nvPr>
            <p:ph idx="1"/>
          </p:nvPr>
        </p:nvSpPr>
        <p:spPr>
          <a:xfrm>
            <a:off x="751074" y="665648"/>
            <a:ext cx="9882513" cy="5803977"/>
          </a:xfrm>
        </p:spPr>
        <p:txBody>
          <a:bodyPr>
            <a:noAutofit/>
          </a:bodyPr>
          <a:lstStyle/>
          <a:p>
            <a:pPr indent="0" algn="just">
              <a:spcBef>
                <a:spcPts val="600"/>
              </a:spcBef>
            </a:pPr>
            <a:r>
              <a:rPr lang="tr-TR" sz="1000" b="1" dirty="0"/>
              <a:t>Aziz, A. (2010). </a:t>
            </a:r>
            <a:r>
              <a:rPr lang="tr-TR" sz="1000" b="1" i="1" dirty="0"/>
              <a:t>İletişime giriş</a:t>
            </a:r>
            <a:r>
              <a:rPr lang="tr-TR" sz="1000" b="1" dirty="0"/>
              <a:t>. 3. Bs. İstanbul: </a:t>
            </a:r>
            <a:r>
              <a:rPr lang="tr-TR" sz="1000" b="1" dirty="0" err="1"/>
              <a:t>Hiperlink</a:t>
            </a:r>
            <a:r>
              <a:rPr lang="tr-TR" sz="1000" b="1" dirty="0"/>
              <a:t>.</a:t>
            </a:r>
          </a:p>
          <a:p>
            <a:pPr indent="0" algn="just">
              <a:spcBef>
                <a:spcPts val="600"/>
              </a:spcBef>
            </a:pPr>
            <a:r>
              <a:rPr lang="tr-TR" sz="1000" b="1" dirty="0"/>
              <a:t>Batu, M., &amp; Yanık, A. (2021). Bir iletişim türü olarak yazılı iletişim: Üniversite öğrencilerinin mektuplarına yönelik nitel bir inceleme. </a:t>
            </a:r>
            <a:r>
              <a:rPr lang="tr-TR" sz="1000" b="1" i="1" dirty="0"/>
              <a:t>Selçuk İletişim</a:t>
            </a:r>
            <a:r>
              <a:rPr lang="tr-TR" sz="1000" b="1" dirty="0"/>
              <a:t>, 14(2), 723-753. </a:t>
            </a:r>
            <a:r>
              <a:rPr lang="tr-TR" sz="1000" b="1" dirty="0">
                <a:hlinkClick r:id="rId2"/>
              </a:rPr>
              <a:t>https://doi.org/10.18094/josc.865684</a:t>
            </a:r>
            <a:endParaRPr lang="tr-TR" sz="1000" b="1" dirty="0"/>
          </a:p>
          <a:p>
            <a:pPr indent="0" algn="just">
              <a:spcBef>
                <a:spcPts val="600"/>
              </a:spcBef>
            </a:pPr>
            <a:r>
              <a:rPr lang="tr-TR" sz="1000" b="1" dirty="0" err="1"/>
              <a:t>Cingi</a:t>
            </a:r>
            <a:r>
              <a:rPr lang="tr-TR" sz="1000" b="1" dirty="0"/>
              <a:t>, C. C. (2019). Garsonların sosyal iletişim </a:t>
            </a:r>
            <a:r>
              <a:rPr lang="tr-TR" sz="1000" b="1" dirty="0" err="1"/>
              <a:t>becerı̇lerı</a:t>
            </a:r>
            <a:r>
              <a:rPr lang="tr-TR" sz="1000" b="1" dirty="0"/>
              <a:t>̇ </a:t>
            </a:r>
            <a:r>
              <a:rPr lang="tr-TR" sz="1000" b="1" dirty="0" err="1"/>
              <a:t>üzerı̇ne</a:t>
            </a:r>
            <a:r>
              <a:rPr lang="tr-TR" sz="1000" b="1" dirty="0"/>
              <a:t> bir araştırma. </a:t>
            </a:r>
            <a:r>
              <a:rPr lang="tr-TR" sz="1000" b="1" i="1" dirty="0"/>
              <a:t>Kurgu</a:t>
            </a:r>
            <a:r>
              <a:rPr lang="tr-TR" sz="1000" b="1" dirty="0"/>
              <a:t>, 27(1), 49-59. </a:t>
            </a:r>
            <a:r>
              <a:rPr lang="tr-TR" sz="1000" b="1" dirty="0">
                <a:hlinkClick r:id="rId3"/>
              </a:rPr>
              <a:t>https://dergipark.org.tr/tr/pub/kurgu/issue/59816/863748</a:t>
            </a:r>
            <a:endParaRPr lang="tr-TR" sz="1000" b="1" dirty="0"/>
          </a:p>
          <a:p>
            <a:pPr indent="0" algn="just">
              <a:spcBef>
                <a:spcPts val="600"/>
              </a:spcBef>
            </a:pPr>
            <a:r>
              <a:rPr lang="en-US" sz="1000" b="1" dirty="0"/>
              <a:t>Creative Commons (</a:t>
            </a:r>
            <a:r>
              <a:rPr lang="tr-TR" sz="1000" b="1" dirty="0"/>
              <a:t>t</a:t>
            </a:r>
            <a:r>
              <a:rPr lang="en-US" sz="1000" b="1" dirty="0"/>
              <a:t>.</a:t>
            </a:r>
            <a:r>
              <a:rPr lang="tr-TR" sz="1000" b="1" dirty="0"/>
              <a:t>y</a:t>
            </a:r>
            <a:r>
              <a:rPr lang="en-US" sz="1000" b="1" dirty="0"/>
              <a:t>.). What is communication? </a:t>
            </a:r>
            <a:r>
              <a:rPr lang="en-US" sz="1000" b="1" dirty="0">
                <a:hlinkClick r:id="rId4"/>
              </a:rPr>
              <a:t>https://2012books.lardbucket.org/books/communication-for-business-success/s05-02-what-iscommunication.html</a:t>
            </a:r>
            <a:endParaRPr lang="tr-TR" sz="1000" b="1" dirty="0"/>
          </a:p>
          <a:p>
            <a:pPr indent="0" algn="just">
              <a:spcBef>
                <a:spcPts val="600"/>
              </a:spcBef>
            </a:pPr>
            <a:r>
              <a:rPr lang="tr-TR" sz="1000" b="1" dirty="0" err="1"/>
              <a:t>DeVito</a:t>
            </a:r>
            <a:r>
              <a:rPr lang="tr-TR" sz="1000" b="1" dirty="0"/>
              <a:t>, J. A. (2016). </a:t>
            </a:r>
            <a:r>
              <a:rPr lang="en-US" sz="1000" b="1" i="1" dirty="0"/>
              <a:t>The Interpersonal</a:t>
            </a:r>
            <a:r>
              <a:rPr lang="tr-TR" sz="1000" b="1" i="1" dirty="0"/>
              <a:t> c</a:t>
            </a:r>
            <a:r>
              <a:rPr lang="en-US" sz="1000" b="1" i="1" dirty="0" err="1"/>
              <a:t>ommunication</a:t>
            </a:r>
            <a:r>
              <a:rPr lang="en-US" sz="1000" b="1" i="1" dirty="0"/>
              <a:t> </a:t>
            </a:r>
            <a:r>
              <a:rPr lang="tr-TR" sz="1000" b="1" i="1" dirty="0"/>
              <a:t>b</a:t>
            </a:r>
            <a:r>
              <a:rPr lang="en-US" sz="1000" b="1" i="1" dirty="0" err="1"/>
              <a:t>ook</a:t>
            </a:r>
            <a:r>
              <a:rPr lang="tr-TR" sz="1000" b="1" i="1" dirty="0"/>
              <a:t> </a:t>
            </a:r>
            <a:r>
              <a:rPr lang="tr-TR" sz="1000" b="1" dirty="0"/>
              <a:t>(</a:t>
            </a:r>
            <a:r>
              <a:rPr lang="en-US" sz="1000" b="1" dirty="0"/>
              <a:t>14th edition</a:t>
            </a:r>
            <a:r>
              <a:rPr lang="tr-TR" sz="1000" b="1" dirty="0"/>
              <a:t>, </a:t>
            </a:r>
            <a:r>
              <a:rPr lang="en-US" sz="1000" b="1" dirty="0"/>
              <a:t>Global edition</a:t>
            </a:r>
            <a:r>
              <a:rPr lang="tr-TR" sz="1000" b="1" dirty="0"/>
              <a:t>). </a:t>
            </a:r>
            <a:r>
              <a:rPr lang="tr-TR" sz="1000" b="1" dirty="0" err="1"/>
              <a:t>Essex</a:t>
            </a:r>
            <a:r>
              <a:rPr lang="tr-TR" sz="1000" b="1" dirty="0"/>
              <a:t>: </a:t>
            </a:r>
            <a:r>
              <a:rPr lang="tr-TR" sz="1000" b="1" dirty="0" err="1"/>
              <a:t>Pearson</a:t>
            </a:r>
            <a:r>
              <a:rPr lang="tr-TR" sz="1000" b="1" dirty="0"/>
              <a:t> </a:t>
            </a:r>
            <a:r>
              <a:rPr lang="tr-TR" sz="1000" b="1" dirty="0" err="1"/>
              <a:t>Education</a:t>
            </a:r>
            <a:r>
              <a:rPr lang="tr-TR" sz="1000" b="1" dirty="0"/>
              <a:t> Limited.</a:t>
            </a:r>
          </a:p>
          <a:p>
            <a:pPr indent="0" algn="just">
              <a:spcBef>
                <a:spcPts val="600"/>
              </a:spcBef>
            </a:pPr>
            <a:r>
              <a:rPr lang="tr-TR" sz="1000" b="1" dirty="0"/>
              <a:t>Erdoğan, İ. (2013). Medya sosyolojisi. Eskişehir: Anadolu Üniversitesi.</a:t>
            </a:r>
          </a:p>
          <a:p>
            <a:pPr indent="0" algn="just">
              <a:spcBef>
                <a:spcPts val="600"/>
              </a:spcBef>
            </a:pPr>
            <a:r>
              <a:rPr lang="tr-TR" sz="1000" b="1" dirty="0"/>
              <a:t>Güz, N. (2012). İletişim süreci ve temel ögeler. </a:t>
            </a:r>
            <a:r>
              <a:rPr lang="tr-TR" sz="1000" b="1" i="1" dirty="0"/>
              <a:t>İstanbul Üniversitesi İletişim Fakültesi Dergisi</a:t>
            </a:r>
            <a:r>
              <a:rPr lang="tr-TR" sz="1000" b="1" dirty="0"/>
              <a:t>, (7). 121-142. </a:t>
            </a:r>
            <a:r>
              <a:rPr lang="tr-TR" sz="1000" b="1" dirty="0">
                <a:hlinkClick r:id="rId5"/>
              </a:rPr>
              <a:t>https://dergipark.org.tr/tr/pub/iuifd/issue/22884/244797</a:t>
            </a:r>
            <a:endParaRPr lang="tr-TR" sz="1000" b="1" dirty="0"/>
          </a:p>
          <a:p>
            <a:pPr indent="0" algn="just">
              <a:spcBef>
                <a:spcPts val="600"/>
              </a:spcBef>
            </a:pPr>
            <a:r>
              <a:rPr lang="tr-TR" sz="1000" b="1" dirty="0" err="1"/>
              <a:t>Hernandez</a:t>
            </a:r>
            <a:r>
              <a:rPr lang="tr-TR" sz="1000" b="1" dirty="0"/>
              <a:t>, M. H. (</a:t>
            </a:r>
            <a:r>
              <a:rPr lang="tr-TR" sz="1000" b="1" dirty="0" err="1"/>
              <a:t>t.y</a:t>
            </a:r>
            <a:r>
              <a:rPr lang="tr-TR" sz="1000" b="1" dirty="0"/>
              <a:t>.). </a:t>
            </a:r>
            <a:r>
              <a:rPr lang="tr-TR" sz="1000" b="1" i="1" dirty="0"/>
              <a:t>D</a:t>
            </a:r>
            <a:r>
              <a:rPr lang="en-US" sz="1000" b="1" i="1" dirty="0" err="1"/>
              <a:t>aily</a:t>
            </a:r>
            <a:r>
              <a:rPr lang="en-US" sz="1000" b="1" i="1" dirty="0"/>
              <a:t> conversations:</a:t>
            </a:r>
            <a:r>
              <a:rPr lang="tr-TR" sz="1000" b="1" i="1" dirty="0"/>
              <a:t> T</a:t>
            </a:r>
            <a:r>
              <a:rPr lang="en-US" sz="1000" b="1" i="1" dirty="0"/>
              <a:t>he </a:t>
            </a:r>
            <a:r>
              <a:rPr lang="en-US" sz="1000" b="1" i="1" dirty="0" err="1"/>
              <a:t>nat</a:t>
            </a:r>
            <a:r>
              <a:rPr lang="tr-TR" sz="1000" b="1" i="1" dirty="0"/>
              <a:t>u</a:t>
            </a:r>
            <a:r>
              <a:rPr lang="en-US" sz="1000" b="1" i="1" dirty="0"/>
              <a:t>re</a:t>
            </a:r>
            <a:r>
              <a:rPr lang="tr-TR" sz="1000" b="1" i="1" dirty="0"/>
              <a:t> </a:t>
            </a:r>
            <a:r>
              <a:rPr lang="en-US" sz="1000" b="1" i="1" dirty="0"/>
              <a:t>and process of</a:t>
            </a:r>
            <a:r>
              <a:rPr lang="tr-TR" sz="1000" b="1" i="1" dirty="0"/>
              <a:t> </a:t>
            </a:r>
            <a:r>
              <a:rPr lang="en-US" sz="1000" b="1" i="1" dirty="0"/>
              <a:t>communication</a:t>
            </a:r>
            <a:r>
              <a:rPr lang="tr-TR" sz="1000" b="1" dirty="0"/>
              <a:t>. </a:t>
            </a:r>
            <a:r>
              <a:rPr lang="tr-TR" sz="1000" b="1" dirty="0">
                <a:hlinkClick r:id="rId6"/>
              </a:rPr>
              <a:t>https://www.feu.edu.ph/wp-content/uploads/2023/07/Grade-11-_-12-The-Nature-and-Process-of-Communication.pdf</a:t>
            </a:r>
            <a:endParaRPr lang="tr-TR" sz="1000" b="1" dirty="0"/>
          </a:p>
          <a:p>
            <a:pPr indent="0" algn="just">
              <a:spcBef>
                <a:spcPts val="600"/>
              </a:spcBef>
            </a:pPr>
            <a:r>
              <a:rPr lang="en-US" sz="1000" b="1" dirty="0"/>
              <a:t>Kapur, R</a:t>
            </a:r>
            <a:r>
              <a:rPr lang="tr-TR" sz="1000" b="1" dirty="0"/>
              <a:t>.</a:t>
            </a:r>
            <a:r>
              <a:rPr lang="en-US" sz="1000" b="1" dirty="0"/>
              <a:t> (2020). </a:t>
            </a:r>
            <a:r>
              <a:rPr lang="en-US" sz="1000" b="1" i="1" dirty="0"/>
              <a:t>The types of communication</a:t>
            </a:r>
            <a:r>
              <a:rPr lang="en-US" sz="1000" b="1" dirty="0"/>
              <a:t>. </a:t>
            </a:r>
            <a:r>
              <a:rPr lang="en-US" sz="1000" b="1" dirty="0">
                <a:hlinkClick r:id="rId7"/>
              </a:rPr>
              <a:t>https://www.researchgate.net/publication/344235361_The_Types_of_Communication</a:t>
            </a:r>
            <a:endParaRPr lang="tr-TR" sz="1000" b="1" dirty="0"/>
          </a:p>
          <a:p>
            <a:pPr indent="0" algn="just">
              <a:spcBef>
                <a:spcPts val="600"/>
              </a:spcBef>
            </a:pPr>
            <a:r>
              <a:rPr lang="tr-TR" sz="1000" b="1" dirty="0"/>
              <a:t>Kaya, Ş. (2009). </a:t>
            </a:r>
            <a:r>
              <a:rPr lang="tr-TR" sz="1000" b="1" i="1" dirty="0"/>
              <a:t>İnşaat sektöründe iletişim ve iletişim stilleri üzerine bir araştırma </a:t>
            </a:r>
            <a:r>
              <a:rPr lang="tr-TR" sz="1000" b="1" dirty="0"/>
              <a:t>(Yayımlanmamış Yüksek Lisans Tezi). İstanbul Teknik Üniversitesi.</a:t>
            </a:r>
          </a:p>
          <a:p>
            <a:pPr indent="0" algn="just">
              <a:spcBef>
                <a:spcPts val="600"/>
              </a:spcBef>
            </a:pPr>
            <a:r>
              <a:rPr lang="tr-TR" sz="1000" b="1" dirty="0"/>
              <a:t>Kaya, U. (</a:t>
            </a:r>
            <a:r>
              <a:rPr lang="tr-TR" sz="1000" b="1" dirty="0" err="1"/>
              <a:t>t.y</a:t>
            </a:r>
            <a:r>
              <a:rPr lang="tr-TR" sz="1000" b="1" dirty="0"/>
              <a:t>.). </a:t>
            </a:r>
            <a:r>
              <a:rPr lang="tr-TR" sz="1000" b="1" i="1" dirty="0"/>
              <a:t>İletişimde beden dili ve önemi. </a:t>
            </a:r>
            <a:r>
              <a:rPr lang="tr-TR" sz="1000" b="1" dirty="0">
                <a:hlinkClick r:id="rId8"/>
              </a:rPr>
              <a:t>https://www.antalyaozelegitim.com/blog/kisisel-gelisim/iletisimde-beden-dili-ve-onemi.html#:~:text=Duygu%20ve%20d%C3%BC%C5%9F%C3%BCncelerin%20anla%C5%9F%C4%B1lmas%C4%B1nda%20kelimeler,dilini%20de%20etkili%20bi%C3%A7imde%20kullan%C4%B1r</a:t>
            </a:r>
            <a:r>
              <a:rPr lang="tr-TR" sz="1000" b="1" dirty="0"/>
              <a:t>.</a:t>
            </a:r>
          </a:p>
          <a:p>
            <a:pPr indent="0" algn="just">
              <a:spcBef>
                <a:spcPts val="600"/>
              </a:spcBef>
            </a:pPr>
            <a:r>
              <a:rPr lang="tr-TR" sz="1000" b="1" dirty="0"/>
              <a:t>Keller (International) Limited (2025). </a:t>
            </a:r>
            <a:r>
              <a:rPr lang="en-US" sz="1000" b="1" i="1" dirty="0"/>
              <a:t>What is Intrapersonal Communication: Everything You Need to Know</a:t>
            </a:r>
            <a:r>
              <a:rPr lang="tr-TR" sz="1000" b="1" dirty="0"/>
              <a:t>. </a:t>
            </a:r>
            <a:r>
              <a:rPr lang="tr-TR" sz="1000" b="1" dirty="0">
                <a:hlinkClick r:id="rId9"/>
              </a:rPr>
              <a:t>https://www.kellerexecutivesearch.com/insight/what-is-intrapersonal-communication-everything-you-need-to-know/</a:t>
            </a:r>
            <a:endParaRPr lang="tr-TR" sz="1000" b="1" dirty="0"/>
          </a:p>
          <a:p>
            <a:pPr indent="0" algn="just">
              <a:spcBef>
                <a:spcPts val="600"/>
              </a:spcBef>
            </a:pPr>
            <a:r>
              <a:rPr lang="en-US" sz="1000" b="1" dirty="0"/>
              <a:t>Lunenburg, F. C. (2010). Communication: The process, barriers, and improving</a:t>
            </a:r>
            <a:r>
              <a:rPr lang="tr-TR" sz="1000" b="1" dirty="0"/>
              <a:t> </a:t>
            </a:r>
            <a:r>
              <a:rPr lang="en-US" sz="1000" b="1" dirty="0"/>
              <a:t>effectiveness. Schooling, 1(1), 1-11. </a:t>
            </a:r>
            <a:endParaRPr lang="tr-TR" sz="1000" b="1" dirty="0"/>
          </a:p>
          <a:p>
            <a:pPr indent="0" algn="just">
              <a:spcBef>
                <a:spcPts val="600"/>
              </a:spcBef>
            </a:pPr>
            <a:r>
              <a:rPr lang="tr-TR" sz="1000" b="1" dirty="0" err="1"/>
              <a:t>Merriam-Webster</a:t>
            </a:r>
            <a:r>
              <a:rPr lang="tr-TR" sz="1000" b="1" dirty="0"/>
              <a:t> Dictionary (2025). </a:t>
            </a:r>
            <a:r>
              <a:rPr lang="tr-TR" sz="1000" b="1" i="1" dirty="0" err="1"/>
              <a:t>Communication</a:t>
            </a:r>
            <a:r>
              <a:rPr lang="tr-TR" sz="1000" b="1" dirty="0"/>
              <a:t>. </a:t>
            </a:r>
            <a:r>
              <a:rPr lang="tr-TR" sz="1000" b="1" dirty="0">
                <a:hlinkClick r:id="rId10"/>
              </a:rPr>
              <a:t>https://www.merriam-webster.com/dictionary/communication</a:t>
            </a:r>
            <a:endParaRPr lang="tr-TR" sz="1000" b="1" dirty="0"/>
          </a:p>
          <a:p>
            <a:pPr indent="0" algn="just">
              <a:spcBef>
                <a:spcPts val="600"/>
              </a:spcBef>
            </a:pPr>
            <a:r>
              <a:rPr lang="tr-TR" sz="1000" b="1" dirty="0"/>
              <a:t>Öztürk, A. (2014). İletişim sistemleri ve iletişim teorisi. Selçuk İletişim, 1(1), 58-69. </a:t>
            </a:r>
            <a:r>
              <a:rPr lang="tr-TR" sz="1000" b="1" dirty="0">
                <a:hlinkClick r:id="rId11"/>
              </a:rPr>
              <a:t>https://doi.org/10.18094/si.73282</a:t>
            </a:r>
            <a:endParaRPr lang="tr-TR" sz="1000" b="1" dirty="0"/>
          </a:p>
          <a:p>
            <a:pPr indent="0" algn="just">
              <a:spcBef>
                <a:spcPts val="600"/>
              </a:spcBef>
            </a:pPr>
            <a:r>
              <a:rPr lang="tr-TR" sz="1000" b="1" dirty="0"/>
              <a:t>Psikoloji Dergisi (2020, 9 Şubat). </a:t>
            </a:r>
            <a:r>
              <a:rPr lang="tr-TR" sz="1000" b="1" i="1" dirty="0"/>
              <a:t>Kişisel alan nedir? </a:t>
            </a:r>
            <a:r>
              <a:rPr lang="tr-TR" sz="1000" b="1" dirty="0">
                <a:hlinkClick r:id="rId12"/>
              </a:rPr>
              <a:t>https://psikolojidergisi.com/kisisel-alan-nedir/</a:t>
            </a:r>
            <a:endParaRPr lang="tr-TR" sz="1000" b="1" dirty="0"/>
          </a:p>
          <a:p>
            <a:pPr indent="0" algn="just">
              <a:spcBef>
                <a:spcPts val="600"/>
              </a:spcBef>
            </a:pPr>
            <a:r>
              <a:rPr lang="tr-TR" sz="1000" b="1" dirty="0" err="1"/>
              <a:t>Renee</a:t>
            </a:r>
            <a:r>
              <a:rPr lang="tr-TR" sz="1000" b="1" dirty="0"/>
              <a:t> (2018, 13 Temmuz). </a:t>
            </a:r>
            <a:r>
              <a:rPr lang="tr-TR" sz="1000" b="1" i="1" dirty="0" err="1"/>
              <a:t>The</a:t>
            </a:r>
            <a:r>
              <a:rPr lang="tr-TR" sz="1000" b="1" i="1" dirty="0"/>
              <a:t> </a:t>
            </a:r>
            <a:r>
              <a:rPr lang="tr-TR" sz="1000" b="1" i="1" dirty="0" err="1"/>
              <a:t>Johari</a:t>
            </a:r>
            <a:r>
              <a:rPr lang="tr-TR" sz="1000" b="1" i="1" dirty="0"/>
              <a:t> </a:t>
            </a:r>
            <a:r>
              <a:rPr lang="tr-TR" sz="1000" b="1" i="1" dirty="0" err="1"/>
              <a:t>Window</a:t>
            </a:r>
            <a:r>
              <a:rPr lang="tr-TR" sz="1000" b="1" i="1" dirty="0"/>
              <a:t> Model. </a:t>
            </a:r>
            <a:r>
              <a:rPr lang="tr-TR" sz="1000" b="1" dirty="0">
                <a:hlinkClick r:id="rId13"/>
              </a:rPr>
              <a:t>https://imreneetan.wordpress.com/2018/07/13/the-johari-window-model/</a:t>
            </a:r>
            <a:endParaRPr lang="tr-TR" sz="1000" b="1" dirty="0"/>
          </a:p>
          <a:p>
            <a:pPr indent="0" algn="just">
              <a:spcBef>
                <a:spcPts val="600"/>
              </a:spcBef>
            </a:pPr>
            <a:r>
              <a:rPr lang="tr-TR" sz="1000" b="1" dirty="0"/>
              <a:t>Sari, N. M. &amp; </a:t>
            </a:r>
            <a:r>
              <a:rPr lang="tr-TR" sz="1000" b="1" dirty="0" err="1"/>
              <a:t>Kholia</a:t>
            </a:r>
            <a:r>
              <a:rPr lang="tr-TR" sz="1000" b="1" dirty="0"/>
              <a:t>, S. L. (2024). </a:t>
            </a:r>
            <a:r>
              <a:rPr lang="en-US" sz="1000" b="1" dirty="0"/>
              <a:t>The function of communication in human life</a:t>
            </a:r>
            <a:r>
              <a:rPr lang="tr-TR" sz="1000" b="1" dirty="0"/>
              <a:t>. </a:t>
            </a:r>
            <a:r>
              <a:rPr lang="en-US" sz="1000" b="1" dirty="0" err="1"/>
              <a:t>Semantik</a:t>
            </a:r>
            <a:r>
              <a:rPr lang="en-US" sz="1000" b="1" dirty="0"/>
              <a:t> Journal of Social Media Communication and Journalism</a:t>
            </a:r>
            <a:r>
              <a:rPr lang="tr-TR" sz="1000" b="1" i="1" dirty="0"/>
              <a:t>, </a:t>
            </a:r>
            <a:r>
              <a:rPr lang="en-US" sz="1000" b="1" dirty="0"/>
              <a:t>2(1)</a:t>
            </a:r>
            <a:r>
              <a:rPr lang="tr-TR" sz="1000" b="1" dirty="0"/>
              <a:t>, 24-33.</a:t>
            </a:r>
          </a:p>
          <a:p>
            <a:pPr indent="0" algn="just">
              <a:spcBef>
                <a:spcPts val="600"/>
              </a:spcBef>
            </a:pPr>
            <a:r>
              <a:rPr lang="tr-TR" sz="1000" b="1" dirty="0"/>
              <a:t>TDK (2022). İletişim. </a:t>
            </a:r>
            <a:r>
              <a:rPr lang="tr-TR" sz="1000" b="1" i="1" dirty="0"/>
              <a:t>Türk Dil Kurumu Güncel Türkçe Sözlük</a:t>
            </a:r>
            <a:r>
              <a:rPr lang="tr-TR" sz="1000" b="1" dirty="0"/>
              <a:t>. </a:t>
            </a:r>
            <a:r>
              <a:rPr lang="tr-TR" sz="1000" b="1" dirty="0">
                <a:hlinkClick r:id="rId14"/>
              </a:rPr>
              <a:t>https://sozluk.gov.tr/</a:t>
            </a:r>
            <a:endParaRPr lang="en-US" sz="1000" b="1" dirty="0"/>
          </a:p>
        </p:txBody>
      </p:sp>
    </p:spTree>
    <p:extLst>
      <p:ext uri="{BB962C8B-B14F-4D97-AF65-F5344CB8AC3E}">
        <p14:creationId xmlns:p14="http://schemas.microsoft.com/office/powerpoint/2010/main" val="205363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8064" y="255638"/>
            <a:ext cx="5454170" cy="634181"/>
          </a:xfrm>
        </p:spPr>
        <p:txBody>
          <a:bodyPr>
            <a:normAutofit fontScale="90000"/>
          </a:bodyPr>
          <a:lstStyle/>
          <a:p>
            <a:pPr algn="ctr"/>
            <a:r>
              <a:rPr lang="tr-TR" b="1" noProof="0" dirty="0"/>
              <a:t>GİRİŞ</a:t>
            </a:r>
          </a:p>
        </p:txBody>
      </p:sp>
      <p:sp>
        <p:nvSpPr>
          <p:cNvPr id="3" name="İçerik Yer Tutucusu 2"/>
          <p:cNvSpPr>
            <a:spLocks noGrp="1"/>
          </p:cNvSpPr>
          <p:nvPr>
            <p:ph idx="1"/>
          </p:nvPr>
        </p:nvSpPr>
        <p:spPr>
          <a:xfrm>
            <a:off x="625310" y="973381"/>
            <a:ext cx="9438005" cy="5078374"/>
          </a:xfrm>
        </p:spPr>
        <p:txBody>
          <a:bodyPr>
            <a:noAutofit/>
          </a:bodyPr>
          <a:lstStyle/>
          <a:p>
            <a:pPr marL="0" indent="0" algn="just">
              <a:buNone/>
            </a:pPr>
            <a:r>
              <a:rPr lang="tr-TR" sz="2000" b="1" noProof="0" dirty="0"/>
              <a:t>İletişim, insanlık tarihi boyunca çeşitli disiplinler ve bakış açılarıyla incelenmiş, karmaşık ve çok boyutlu bir olgudur. </a:t>
            </a:r>
          </a:p>
          <a:p>
            <a:pPr marL="0" indent="0" algn="just">
              <a:buNone/>
            </a:pPr>
            <a:r>
              <a:rPr lang="tr-TR" sz="2000" b="1" noProof="0" dirty="0"/>
              <a:t>İnsanların kendilerini ifade etme, anlamlandırma ve toplumsal düzeni sürdürme süreçlerinin temel taşı olan iletişim, tarih boyunca mağara çizimlerinden modern teknolojik araçlara kadar geniş bir yelpazede gelişmiştir. Bu süreçte kullanılan araçlar ve yöntemler, bireysel ve toplumsal düzeyde bilgi aktarımını, kültürel birikimin aktarımını ve etkileşimi kolaylaştırmıştır. </a:t>
            </a:r>
          </a:p>
          <a:p>
            <a:pPr marL="0" indent="0" algn="just">
              <a:buNone/>
            </a:pPr>
            <a:r>
              <a:rPr lang="tr-TR" sz="2000" b="1" noProof="0" dirty="0"/>
              <a:t>Günümüzde ise iletişim, teknolojik gelişmelerle birlikte yeni boyutlar kazanmakta ve çeşitli iletişim türleri aracılığıyla insan yaşamının her alanında merkezi bir rol oynamaktadır. </a:t>
            </a:r>
          </a:p>
          <a:p>
            <a:pPr marL="0" indent="0" algn="just">
              <a:buNone/>
            </a:pPr>
            <a:r>
              <a:rPr lang="tr-TR" sz="2000" b="1" noProof="0" dirty="0"/>
              <a:t>Bu ders, iletişim olgusuna ilişkin tanım, kavramlar, temel ögeler ve çeşitli iletişim türleri üzerinde durarak, iletişimin toplumsal ve bireysel yaşamda oynadığı önemli rolü ortaya koymayı amaçlamaktadır.</a:t>
            </a:r>
          </a:p>
        </p:txBody>
      </p:sp>
    </p:spTree>
    <p:extLst>
      <p:ext uri="{BB962C8B-B14F-4D97-AF65-F5344CB8AC3E}">
        <p14:creationId xmlns:p14="http://schemas.microsoft.com/office/powerpoint/2010/main" val="2988615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73BAC-BBB0-55E2-708F-C262A61A8F3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D56D98E-C6AF-F45D-3232-441A155DF091}"/>
              </a:ext>
            </a:extLst>
          </p:cNvPr>
          <p:cNvSpPr>
            <a:spLocks noGrp="1"/>
          </p:cNvSpPr>
          <p:nvPr>
            <p:ph type="title"/>
          </p:nvPr>
        </p:nvSpPr>
        <p:spPr>
          <a:xfrm>
            <a:off x="721579" y="403122"/>
            <a:ext cx="8596668" cy="973394"/>
          </a:xfrm>
        </p:spPr>
        <p:txBody>
          <a:bodyPr/>
          <a:lstStyle/>
          <a:p>
            <a:pPr algn="ctr"/>
            <a:r>
              <a:rPr lang="tr-TR" b="1" dirty="0"/>
              <a:t>İLETİŞİM OLGUSU VE SÜRECİ</a:t>
            </a:r>
            <a:endParaRPr lang="en-US" b="1" dirty="0"/>
          </a:p>
        </p:txBody>
      </p:sp>
      <p:sp>
        <p:nvSpPr>
          <p:cNvPr id="3" name="İçerik Yer Tutucusu 2">
            <a:extLst>
              <a:ext uri="{FF2B5EF4-FFF2-40B4-BE49-F238E27FC236}">
                <a16:creationId xmlns:a16="http://schemas.microsoft.com/office/drawing/2014/main" id="{7FFAB42E-A374-F84B-B29A-51D023533FC8}"/>
              </a:ext>
            </a:extLst>
          </p:cNvPr>
          <p:cNvSpPr>
            <a:spLocks noGrp="1"/>
          </p:cNvSpPr>
          <p:nvPr>
            <p:ph idx="1"/>
          </p:nvPr>
        </p:nvSpPr>
        <p:spPr>
          <a:xfrm>
            <a:off x="620394" y="1243768"/>
            <a:ext cx="9438005" cy="5078374"/>
          </a:xfrm>
        </p:spPr>
        <p:txBody>
          <a:bodyPr>
            <a:noAutofit/>
          </a:bodyPr>
          <a:lstStyle/>
          <a:p>
            <a:pPr algn="just"/>
            <a:r>
              <a:rPr lang="tr-TR" sz="1500" b="1" dirty="0"/>
              <a:t>Tanımlanması kolay değildir; farklı disiplinler ve bakış açıları= farklı yaklaşımlar; insanlık tarihi kadar eskidir.</a:t>
            </a:r>
          </a:p>
          <a:p>
            <a:pPr algn="just"/>
            <a:r>
              <a:rPr lang="tr-TR" sz="1500" b="1" dirty="0"/>
              <a:t>İletişim (haberleşme) (</a:t>
            </a:r>
            <a:r>
              <a:rPr lang="tr-TR" sz="1500" b="1" dirty="0" err="1"/>
              <a:t>communication</a:t>
            </a:r>
            <a:r>
              <a:rPr lang="tr-TR" sz="1500" b="1" dirty="0"/>
              <a:t>) insanlık tarihi ile başlar.</a:t>
            </a:r>
          </a:p>
          <a:p>
            <a:pPr algn="just"/>
            <a:r>
              <a:rPr lang="tr-TR" sz="1500" b="1" dirty="0"/>
              <a:t>Mağara duvarlarındaki çizimler, ateş yakarak çıkarılan duman, Afrika yerlilerinin tamtam sesleri vb. </a:t>
            </a:r>
          </a:p>
          <a:p>
            <a:pPr algn="just"/>
            <a:r>
              <a:rPr lang="tr-TR" sz="1500" b="1" dirty="0"/>
              <a:t>Mektup, telefon, fotoğraf, telgraf, teleks, faks, gazete, dergi, kitap, radyo, </a:t>
            </a:r>
            <a:r>
              <a:rPr lang="tr-TR" sz="1500" b="1" dirty="0" err="1"/>
              <a:t>tv</a:t>
            </a:r>
            <a:r>
              <a:rPr lang="tr-TR" sz="1500" b="1" dirty="0"/>
              <a:t>, sinema, film, tiyatro, VCD, DVD, </a:t>
            </a:r>
            <a:r>
              <a:rPr lang="tr-TR" sz="1500" b="1" dirty="0" err="1"/>
              <a:t>Ipod</a:t>
            </a:r>
            <a:r>
              <a:rPr lang="tr-TR" sz="1500" b="1" dirty="0"/>
              <a:t>, MP3, MP4, haberleşme uyduları, bilgisayar ağları (İnternet) vb. günümüz koşulları ve teknolojinin iletişimi dönüştüren araçlarıdır. </a:t>
            </a:r>
          </a:p>
          <a:p>
            <a:pPr algn="just"/>
            <a:r>
              <a:rPr lang="tr-TR" sz="1500" b="1" u="sng" dirty="0"/>
              <a:t>Sözcük olarak:</a:t>
            </a:r>
          </a:p>
          <a:p>
            <a:pPr lvl="1" algn="just">
              <a:buFont typeface="Wingdings" panose="05000000000000000000" pitchFamily="2" charset="2"/>
              <a:buChar char="§"/>
            </a:pPr>
            <a:r>
              <a:rPr lang="tr-TR" sz="1500" b="1" dirty="0"/>
              <a:t>«İletmek» sözcüğünden türetilmiştir. 40-45 yıl öncesine kadar Arapça kökenli «haber» sözcüğünden üretilen «haberleşme» sözcüğü kullanılmaktaydı. </a:t>
            </a:r>
          </a:p>
          <a:p>
            <a:pPr lvl="1" algn="just">
              <a:buFont typeface="Wingdings" panose="05000000000000000000" pitchFamily="2" charset="2"/>
              <a:buChar char="§"/>
            </a:pPr>
            <a:r>
              <a:rPr lang="tr-TR" sz="1500" b="1" dirty="0"/>
              <a:t>Haberleşme, kişiler  arasında «haber» niteliğinde bilgi, tutum ve davranışların aktarılmasını ifade eder. Sözcüğün giderek anlamının daralması, kavramın kitlelere yönelik daha dar anlamı ile olay niteliğinde mesajları kapsaması, bir kısım mesajları dışta bırakması gibi nedenler ile daha kapsamlı olan «iletişim» sözcüğü kullanılmaya başlanmıştır (Aziz, 2010, </a:t>
            </a:r>
            <a:r>
              <a:rPr lang="tr-TR" sz="1500" b="1" dirty="0" err="1"/>
              <a:t>ss</a:t>
            </a:r>
            <a:r>
              <a:rPr lang="tr-TR" sz="1500" b="1" dirty="0"/>
              <a:t>. 23-24).</a:t>
            </a:r>
            <a:endParaRPr lang="en-US" sz="1500" dirty="0"/>
          </a:p>
        </p:txBody>
      </p:sp>
    </p:spTree>
    <p:extLst>
      <p:ext uri="{BB962C8B-B14F-4D97-AF65-F5344CB8AC3E}">
        <p14:creationId xmlns:p14="http://schemas.microsoft.com/office/powerpoint/2010/main" val="318948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89309-7D9E-AD84-42C2-8A0B4A52FC8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F5C99111-4EA2-31D9-20E2-B1CC763F547A}"/>
              </a:ext>
            </a:extLst>
          </p:cNvPr>
          <p:cNvSpPr>
            <a:spLocks noGrp="1"/>
          </p:cNvSpPr>
          <p:nvPr>
            <p:ph type="title"/>
          </p:nvPr>
        </p:nvSpPr>
        <p:spPr>
          <a:xfrm>
            <a:off x="701914" y="452284"/>
            <a:ext cx="8596668" cy="973394"/>
          </a:xfrm>
        </p:spPr>
        <p:txBody>
          <a:bodyPr/>
          <a:lstStyle/>
          <a:p>
            <a:pPr algn="ctr"/>
            <a:r>
              <a:rPr lang="tr-TR" b="1" dirty="0"/>
              <a:t>İLETİŞİM OLGUSU VE SÜRECİ</a:t>
            </a:r>
            <a:endParaRPr lang="en-US" b="1" dirty="0"/>
          </a:p>
        </p:txBody>
      </p:sp>
      <p:sp>
        <p:nvSpPr>
          <p:cNvPr id="3" name="İçerik Yer Tutucusu 2">
            <a:extLst>
              <a:ext uri="{FF2B5EF4-FFF2-40B4-BE49-F238E27FC236}">
                <a16:creationId xmlns:a16="http://schemas.microsoft.com/office/drawing/2014/main" id="{33441758-ADF8-2436-AF3C-79A7354BEA74}"/>
              </a:ext>
            </a:extLst>
          </p:cNvPr>
          <p:cNvSpPr>
            <a:spLocks noGrp="1"/>
          </p:cNvSpPr>
          <p:nvPr>
            <p:ph idx="1"/>
          </p:nvPr>
        </p:nvSpPr>
        <p:spPr>
          <a:xfrm>
            <a:off x="701914" y="1263432"/>
            <a:ext cx="9438005" cy="4729329"/>
          </a:xfrm>
        </p:spPr>
        <p:txBody>
          <a:bodyPr>
            <a:noAutofit/>
          </a:bodyPr>
          <a:lstStyle/>
          <a:p>
            <a:pPr algn="just"/>
            <a:r>
              <a:rPr lang="tr-TR" sz="1600" b="1" dirty="0"/>
              <a:t>İletişim biliminde öne çıkan </a:t>
            </a:r>
            <a:r>
              <a:rPr lang="en-US" sz="1600" b="1" dirty="0"/>
              <a:t>Harold Dwight Lasswell</a:t>
            </a:r>
            <a:r>
              <a:rPr lang="tr-TR" sz="1600" b="1" dirty="0"/>
              <a:t>’in</a:t>
            </a:r>
            <a:r>
              <a:rPr lang="en-US" sz="1600" b="1" dirty="0"/>
              <a:t> (1902–1978) </a:t>
            </a:r>
            <a:r>
              <a:rPr lang="tr-TR" sz="1600" b="1" dirty="0"/>
              <a:t>yaklaşımı toplumsal vurgusu ve kavramın tüm boyutlarını kapsaması bağlamında  önemlidir. </a:t>
            </a:r>
          </a:p>
          <a:p>
            <a:pPr algn="just"/>
            <a:r>
              <a:rPr lang="tr-TR" sz="1600" b="1" dirty="0"/>
              <a:t>Buna göre, iletişim, çevreyi denetleyerek toplumun da değerlerini denetler. Toplumun bireyleri arasında etkileşimi sağlar. Toplumsal geleneklerin sürdürülmesine yardımcı olur.</a:t>
            </a:r>
          </a:p>
          <a:p>
            <a:pPr algn="just"/>
            <a:r>
              <a:rPr lang="tr-TR" sz="1600" b="1" dirty="0"/>
              <a:t>Böylece iletişim, </a:t>
            </a:r>
            <a:r>
              <a:rPr lang="tr-TR" sz="1600" b="1" u="sng" dirty="0"/>
              <a:t>bilgilendirmede</a:t>
            </a:r>
            <a:r>
              <a:rPr lang="tr-TR" sz="1600" b="1" dirty="0"/>
              <a:t> kişisel, ulusal ve uluslararası koşulları anlamak, tepki göstermek ve karar verebilmek için gerekli iletileri toplamak, biriktirmek ve dağıtmak; </a:t>
            </a:r>
            <a:r>
              <a:rPr lang="tr-TR" sz="1600" b="1" u="sng" dirty="0"/>
              <a:t>toplumsallaştırmada </a:t>
            </a:r>
            <a:r>
              <a:rPr lang="tr-TR" sz="1600" b="1" dirty="0"/>
              <a:t>toplumun etkili üyeleri olabilmek için ortak bilgi sağlamak; </a:t>
            </a:r>
            <a:r>
              <a:rPr lang="tr-TR" sz="1600" b="1" u="sng" dirty="0"/>
              <a:t>güdülemede</a:t>
            </a:r>
            <a:r>
              <a:rPr lang="tr-TR" sz="1600" b="1" dirty="0"/>
              <a:t> her toplumun amaçlarına ulaşması için bireysel ya da toplu etkinlikleri desteklemek; </a:t>
            </a:r>
            <a:r>
              <a:rPr lang="tr-TR" sz="1600" b="1" u="sng" dirty="0"/>
              <a:t>tartışmada</a:t>
            </a:r>
            <a:r>
              <a:rPr lang="tr-TR" sz="1600" b="1" dirty="0"/>
              <a:t> ortak ilgi alanları bulmak; </a:t>
            </a:r>
            <a:r>
              <a:rPr lang="tr-TR" sz="1600" b="1" u="sng" dirty="0"/>
              <a:t>eğitimde</a:t>
            </a:r>
            <a:r>
              <a:rPr lang="tr-TR" sz="1600" b="1" dirty="0"/>
              <a:t> bilgi aktarıp her aşamada aydın bir kişilik oluşturmak ve beceri kazanmayı sağlamak; </a:t>
            </a:r>
            <a:r>
              <a:rPr lang="tr-TR" sz="1600" b="1" u="sng" dirty="0"/>
              <a:t>kültürde</a:t>
            </a:r>
            <a:r>
              <a:rPr lang="tr-TR" sz="1600" b="1" dirty="0"/>
              <a:t> geçmişin mirasını, sanat ürünlerini saklamak ve ufukları genişleterek yaratıcılığı yönlendirmek; </a:t>
            </a:r>
            <a:r>
              <a:rPr lang="tr-TR" sz="1600" b="1" u="sng" dirty="0"/>
              <a:t>eğlencede</a:t>
            </a:r>
            <a:r>
              <a:rPr lang="tr-TR" sz="1600" b="1" dirty="0"/>
              <a:t> bireysel ve toplu eğlence için tiyatro, sinema, dans, güzel sanatlar, edebiyat, müzik, spor vb. yaymak işlevlerine sahiptir. Kişilere, topluluklara, uluslara değişik iletilerle ulaşma olanağı sağlar (Güz, 2012, s.141).</a:t>
            </a:r>
            <a:endParaRPr lang="en-US" sz="1500" b="1" dirty="0"/>
          </a:p>
        </p:txBody>
      </p:sp>
    </p:spTree>
    <p:extLst>
      <p:ext uri="{BB962C8B-B14F-4D97-AF65-F5344CB8AC3E}">
        <p14:creationId xmlns:p14="http://schemas.microsoft.com/office/powerpoint/2010/main" val="1166283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1B9EF-4FD1-4881-92D2-1C9CF35318E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0B2E9E1-2789-32CC-7835-D189CCCDD03F}"/>
              </a:ext>
            </a:extLst>
          </p:cNvPr>
          <p:cNvSpPr>
            <a:spLocks noGrp="1"/>
          </p:cNvSpPr>
          <p:nvPr>
            <p:ph type="title"/>
          </p:nvPr>
        </p:nvSpPr>
        <p:spPr>
          <a:xfrm>
            <a:off x="696998" y="393291"/>
            <a:ext cx="8596668" cy="742335"/>
          </a:xfrm>
        </p:spPr>
        <p:txBody>
          <a:bodyPr/>
          <a:lstStyle/>
          <a:p>
            <a:pPr algn="ctr"/>
            <a:r>
              <a:rPr lang="tr-TR" b="1" dirty="0"/>
              <a:t>İLETİŞİM KAVRAMI</a:t>
            </a:r>
            <a:endParaRPr lang="en-US" b="1" dirty="0"/>
          </a:p>
        </p:txBody>
      </p:sp>
      <p:sp>
        <p:nvSpPr>
          <p:cNvPr id="3" name="İçerik Yer Tutucusu 2">
            <a:extLst>
              <a:ext uri="{FF2B5EF4-FFF2-40B4-BE49-F238E27FC236}">
                <a16:creationId xmlns:a16="http://schemas.microsoft.com/office/drawing/2014/main" id="{8391604C-0942-D650-4DD3-92208955EA9B}"/>
              </a:ext>
            </a:extLst>
          </p:cNvPr>
          <p:cNvSpPr>
            <a:spLocks noGrp="1"/>
          </p:cNvSpPr>
          <p:nvPr>
            <p:ph idx="1"/>
          </p:nvPr>
        </p:nvSpPr>
        <p:spPr>
          <a:xfrm>
            <a:off x="910446" y="1174941"/>
            <a:ext cx="8596668" cy="4717883"/>
          </a:xfrm>
        </p:spPr>
        <p:txBody>
          <a:bodyPr>
            <a:noAutofit/>
          </a:bodyPr>
          <a:lstStyle/>
          <a:p>
            <a:pPr algn="just"/>
            <a:r>
              <a:rPr lang="en-US" sz="1500" b="1" dirty="0" err="1"/>
              <a:t>Latince</a:t>
            </a:r>
            <a:r>
              <a:rPr lang="en-US" sz="1500" b="1" dirty="0"/>
              <a:t> </a:t>
            </a:r>
            <a:r>
              <a:rPr lang="en-US" sz="1500" b="1" dirty="0" err="1"/>
              <a:t>karşılığı</a:t>
            </a:r>
            <a:r>
              <a:rPr lang="en-US" sz="1500" b="1" dirty="0"/>
              <a:t> “</a:t>
            </a:r>
            <a:r>
              <a:rPr lang="en-US" sz="1500" b="1" dirty="0" err="1"/>
              <a:t>communico”dur</a:t>
            </a:r>
            <a:r>
              <a:rPr lang="en-US" sz="1500" b="1" dirty="0"/>
              <a:t> </a:t>
            </a:r>
            <a:r>
              <a:rPr lang="en-US" sz="1500" b="1" dirty="0" err="1"/>
              <a:t>ve</a:t>
            </a:r>
            <a:r>
              <a:rPr lang="en-US" sz="1500" b="1" dirty="0"/>
              <a:t> “</a:t>
            </a:r>
            <a:r>
              <a:rPr lang="en-US" sz="1500" b="1" dirty="0" err="1"/>
              <a:t>paylaşma</a:t>
            </a:r>
            <a:r>
              <a:rPr lang="en-US" sz="1500" b="1" dirty="0"/>
              <a:t>, </a:t>
            </a:r>
            <a:r>
              <a:rPr lang="en-US" sz="1500" b="1" dirty="0" err="1"/>
              <a:t>ortaklaşma</a:t>
            </a:r>
            <a:r>
              <a:rPr lang="en-US" sz="1500" b="1" dirty="0"/>
              <a:t>” </a:t>
            </a:r>
            <a:r>
              <a:rPr lang="en-US" sz="1500" b="1" dirty="0" err="1"/>
              <a:t>anlamına</a:t>
            </a:r>
            <a:r>
              <a:rPr lang="en-US" sz="1500" b="1" dirty="0"/>
              <a:t> </a:t>
            </a:r>
            <a:r>
              <a:rPr lang="en-US" sz="1500" b="1" dirty="0" err="1"/>
              <a:t>gelir</a:t>
            </a:r>
            <a:r>
              <a:rPr lang="en-US" sz="1500" b="1" dirty="0"/>
              <a:t>.</a:t>
            </a:r>
          </a:p>
          <a:p>
            <a:pPr algn="just"/>
            <a:r>
              <a:rPr lang="en-US" sz="1500" b="1" dirty="0" err="1"/>
              <a:t>Batı</a:t>
            </a:r>
            <a:r>
              <a:rPr lang="en-US" sz="1500" b="1" dirty="0"/>
              <a:t> </a:t>
            </a:r>
            <a:r>
              <a:rPr lang="en-US" sz="1500" b="1" dirty="0" err="1"/>
              <a:t>dillerindeki</a:t>
            </a:r>
            <a:r>
              <a:rPr lang="en-US" sz="1500" b="1" dirty="0"/>
              <a:t> </a:t>
            </a:r>
            <a:r>
              <a:rPr lang="en-US" sz="1500" b="1" dirty="0" err="1"/>
              <a:t>karşılığı</a:t>
            </a:r>
            <a:r>
              <a:rPr lang="en-US" sz="1500" b="1" dirty="0"/>
              <a:t> “Communication” </a:t>
            </a:r>
            <a:r>
              <a:rPr lang="en-US" sz="1500" b="1" dirty="0" err="1"/>
              <a:t>kavramıdır</a:t>
            </a:r>
            <a:r>
              <a:rPr lang="en-US" sz="1500" b="1" dirty="0"/>
              <a:t>.</a:t>
            </a:r>
          </a:p>
          <a:p>
            <a:pPr algn="just"/>
            <a:r>
              <a:rPr lang="tr-TR" sz="1500" b="1" dirty="0"/>
              <a:t>Türk Dil Kurumu’na (TDK, (2022) göre: «</a:t>
            </a:r>
            <a:r>
              <a:rPr lang="en-US" sz="1500" b="1" dirty="0" err="1"/>
              <a:t>Duygu</a:t>
            </a:r>
            <a:r>
              <a:rPr lang="en-US" sz="1500" b="1" dirty="0"/>
              <a:t>, </a:t>
            </a:r>
            <a:r>
              <a:rPr lang="en-US" sz="1500" b="1" dirty="0" err="1"/>
              <a:t>düşünce</a:t>
            </a:r>
            <a:r>
              <a:rPr lang="en-US" sz="1500" b="1" dirty="0"/>
              <a:t> </a:t>
            </a:r>
            <a:r>
              <a:rPr lang="en-US" sz="1500" b="1" dirty="0" err="1"/>
              <a:t>veya</a:t>
            </a:r>
            <a:r>
              <a:rPr lang="en-US" sz="1500" b="1" dirty="0"/>
              <a:t> </a:t>
            </a:r>
            <a:r>
              <a:rPr lang="en-US" sz="1500" b="1" dirty="0" err="1"/>
              <a:t>bilgilerin</a:t>
            </a:r>
            <a:r>
              <a:rPr lang="en-US" sz="1500" b="1" dirty="0"/>
              <a:t> </a:t>
            </a:r>
            <a:r>
              <a:rPr lang="en-US" sz="1500" b="1" dirty="0" err="1"/>
              <a:t>akla</a:t>
            </a:r>
            <a:r>
              <a:rPr lang="en-US" sz="1500" b="1" dirty="0"/>
              <a:t> </a:t>
            </a:r>
            <a:r>
              <a:rPr lang="en-US" sz="1500" b="1" dirty="0" err="1"/>
              <a:t>gelebilecek</a:t>
            </a:r>
            <a:r>
              <a:rPr lang="en-US" sz="1500" b="1" dirty="0"/>
              <a:t> her </a:t>
            </a:r>
            <a:r>
              <a:rPr lang="en-US" sz="1500" b="1" dirty="0" err="1"/>
              <a:t>türlü</a:t>
            </a:r>
            <a:r>
              <a:rPr lang="en-US" sz="1500" b="1" dirty="0"/>
              <a:t> </a:t>
            </a:r>
            <a:r>
              <a:rPr lang="en-US" sz="1500" b="1" dirty="0" err="1"/>
              <a:t>yolla</a:t>
            </a:r>
            <a:r>
              <a:rPr lang="en-US" sz="1500" b="1" dirty="0"/>
              <a:t> </a:t>
            </a:r>
            <a:r>
              <a:rPr lang="en-US" sz="1500" b="1" dirty="0" err="1"/>
              <a:t>başkalarına</a:t>
            </a:r>
            <a:r>
              <a:rPr lang="en-US" sz="1500" b="1" dirty="0"/>
              <a:t> </a:t>
            </a:r>
            <a:r>
              <a:rPr lang="en-US" sz="1500" b="1" dirty="0" err="1"/>
              <a:t>aktarılması</a:t>
            </a:r>
            <a:r>
              <a:rPr lang="en-US" sz="1500" b="1" dirty="0"/>
              <a:t>, </a:t>
            </a:r>
            <a:r>
              <a:rPr lang="en-US" sz="1500" b="1" dirty="0" err="1"/>
              <a:t>bildirişim</a:t>
            </a:r>
            <a:r>
              <a:rPr lang="en-US" sz="1500" b="1" dirty="0"/>
              <a:t>, </a:t>
            </a:r>
            <a:r>
              <a:rPr lang="en-US" sz="1500" b="1" dirty="0" err="1"/>
              <a:t>haberleşme</a:t>
            </a:r>
            <a:r>
              <a:rPr lang="en-US" sz="1500" b="1" dirty="0"/>
              <a:t>, </a:t>
            </a:r>
            <a:r>
              <a:rPr lang="en-US" sz="1500" b="1" dirty="0" err="1"/>
              <a:t>komünikasyon</a:t>
            </a:r>
            <a:r>
              <a:rPr lang="tr-TR" sz="1500" b="1" dirty="0"/>
              <a:t>»</a:t>
            </a:r>
          </a:p>
          <a:p>
            <a:pPr algn="just"/>
            <a:r>
              <a:rPr lang="en-US" sz="1500" b="1" dirty="0" err="1"/>
              <a:t>Canlılar</a:t>
            </a:r>
            <a:r>
              <a:rPr lang="en-US" sz="1500" b="1" dirty="0"/>
              <a:t> </a:t>
            </a:r>
            <a:r>
              <a:rPr lang="en-US" sz="1500" b="1" dirty="0" err="1"/>
              <a:t>arasında</a:t>
            </a:r>
            <a:r>
              <a:rPr lang="en-US" sz="1500" b="1" dirty="0"/>
              <a:t> </a:t>
            </a:r>
            <a:r>
              <a:rPr lang="en-US" sz="1500" b="1" dirty="0" err="1"/>
              <a:t>belirli</a:t>
            </a:r>
            <a:r>
              <a:rPr lang="en-US" sz="1500" b="1" dirty="0"/>
              <a:t> </a:t>
            </a:r>
            <a:r>
              <a:rPr lang="en-US" sz="1500" b="1" dirty="0" err="1"/>
              <a:t>ortaklaşa</a:t>
            </a:r>
            <a:r>
              <a:rPr lang="en-US" sz="1500" b="1" dirty="0"/>
              <a:t> </a:t>
            </a:r>
            <a:r>
              <a:rPr lang="en-US" sz="1500" b="1" dirty="0" err="1"/>
              <a:t>ögelere</a:t>
            </a:r>
            <a:r>
              <a:rPr lang="en-US" sz="1500" b="1" dirty="0"/>
              <a:t> </a:t>
            </a:r>
            <a:r>
              <a:rPr lang="en-US" sz="1500" b="1" dirty="0" err="1"/>
              <a:t>dayanan</a:t>
            </a:r>
            <a:r>
              <a:rPr lang="en-US" sz="1500" b="1" dirty="0"/>
              <a:t> </a:t>
            </a:r>
            <a:r>
              <a:rPr lang="en-US" sz="1500" b="1" dirty="0" err="1"/>
              <a:t>süre</a:t>
            </a:r>
            <a:r>
              <a:rPr lang="tr-TR" sz="1500" b="1" dirty="0"/>
              <a:t>ç. S</a:t>
            </a:r>
            <a:r>
              <a:rPr lang="en-US" sz="1500" b="1" dirty="0" err="1"/>
              <a:t>adece</a:t>
            </a:r>
            <a:r>
              <a:rPr lang="en-US" sz="1500" b="1" dirty="0"/>
              <a:t> </a:t>
            </a:r>
            <a:r>
              <a:rPr lang="en-US" sz="1500" b="1" dirty="0" err="1"/>
              <a:t>insanları</a:t>
            </a:r>
            <a:r>
              <a:rPr lang="en-US" sz="1500" b="1" dirty="0"/>
              <a:t> </a:t>
            </a:r>
            <a:r>
              <a:rPr lang="en-US" sz="1500" b="1" dirty="0" err="1"/>
              <a:t>değil</a:t>
            </a:r>
            <a:r>
              <a:rPr lang="en-US" sz="1500" b="1" dirty="0"/>
              <a:t> </a:t>
            </a:r>
            <a:r>
              <a:rPr lang="en-US" sz="1500" b="1" dirty="0" err="1"/>
              <a:t>tüm</a:t>
            </a:r>
            <a:r>
              <a:rPr lang="en-US" sz="1500" b="1" dirty="0"/>
              <a:t> </a:t>
            </a:r>
            <a:r>
              <a:rPr lang="en-US" sz="1500" b="1" dirty="0" err="1"/>
              <a:t>canlıları</a:t>
            </a:r>
            <a:r>
              <a:rPr lang="en-US" sz="1500" b="1" dirty="0"/>
              <a:t> </a:t>
            </a:r>
            <a:r>
              <a:rPr lang="en-US" sz="1500" b="1" dirty="0" err="1"/>
              <a:t>kapsa</a:t>
            </a:r>
            <a:r>
              <a:rPr lang="tr-TR" sz="1500" b="1" dirty="0"/>
              <a:t>r. </a:t>
            </a:r>
          </a:p>
          <a:p>
            <a:pPr algn="just"/>
            <a:r>
              <a:rPr lang="tr-TR" sz="1500" b="1" u="sng" dirty="0"/>
              <a:t>Sınırlı anlamda: </a:t>
            </a:r>
          </a:p>
          <a:p>
            <a:pPr algn="just"/>
            <a:r>
              <a:rPr lang="tr-TR" sz="1500" b="1" dirty="0"/>
              <a:t>İnsanlar arası ilişkiler</a:t>
            </a:r>
          </a:p>
          <a:p>
            <a:pPr algn="just"/>
            <a:r>
              <a:rPr lang="tr-TR" sz="1500" b="1" u="sng" dirty="0"/>
              <a:t>Kapsamlı anlamda:</a:t>
            </a:r>
          </a:p>
          <a:p>
            <a:pPr lvl="1" algn="just">
              <a:buFont typeface="Wingdings" panose="05000000000000000000" pitchFamily="2" charset="2"/>
              <a:buChar char="§"/>
            </a:pPr>
            <a:r>
              <a:rPr lang="tr-TR" sz="1500" b="1" dirty="0"/>
              <a:t>Hayvanlar arasında (</a:t>
            </a:r>
            <a:r>
              <a:rPr lang="tr-TR" sz="1500" b="1" dirty="0" err="1"/>
              <a:t>animal</a:t>
            </a:r>
            <a:r>
              <a:rPr lang="tr-TR" sz="1500" b="1" dirty="0"/>
              <a:t> </a:t>
            </a:r>
            <a:r>
              <a:rPr lang="tr-TR" sz="1500" b="1" dirty="0" err="1"/>
              <a:t>communication</a:t>
            </a:r>
            <a:r>
              <a:rPr lang="tr-TR" sz="1500" b="1" dirty="0"/>
              <a:t>)</a:t>
            </a:r>
          </a:p>
          <a:p>
            <a:pPr lvl="1" algn="just">
              <a:buFont typeface="Wingdings" panose="05000000000000000000" pitchFamily="2" charset="2"/>
              <a:buChar char="§"/>
            </a:pPr>
            <a:r>
              <a:rPr lang="tr-TR" sz="1500" b="1" dirty="0"/>
              <a:t>Canlı varlıklar arasında (</a:t>
            </a:r>
            <a:r>
              <a:rPr lang="tr-TR" sz="1500" b="1" dirty="0" err="1"/>
              <a:t>bio</a:t>
            </a:r>
            <a:r>
              <a:rPr lang="tr-TR" sz="1500" b="1" dirty="0"/>
              <a:t> iletişim)</a:t>
            </a:r>
          </a:p>
          <a:p>
            <a:pPr lvl="1" algn="just">
              <a:buFont typeface="Wingdings" panose="05000000000000000000" pitchFamily="2" charset="2"/>
              <a:buChar char="§"/>
            </a:pPr>
            <a:r>
              <a:rPr lang="tr-TR" sz="1500" b="1" dirty="0"/>
              <a:t>Teknik sistemler arasında (</a:t>
            </a:r>
            <a:r>
              <a:rPr lang="tr-TR" sz="1500" b="1" dirty="0" err="1"/>
              <a:t>technical</a:t>
            </a:r>
            <a:r>
              <a:rPr lang="tr-TR" sz="1500" b="1" dirty="0"/>
              <a:t> </a:t>
            </a:r>
            <a:r>
              <a:rPr lang="tr-TR" sz="1500" b="1" dirty="0" err="1"/>
              <a:t>communication</a:t>
            </a:r>
            <a:r>
              <a:rPr lang="tr-TR" sz="1500" b="1" dirty="0"/>
              <a:t>/ teknik iletişim) ya da</a:t>
            </a:r>
          </a:p>
          <a:p>
            <a:pPr lvl="1" algn="just">
              <a:buFont typeface="Wingdings" panose="05000000000000000000" pitchFamily="2" charset="2"/>
              <a:buChar char="§"/>
            </a:pPr>
            <a:r>
              <a:rPr lang="tr-TR" sz="1500" b="1" dirty="0"/>
              <a:t>İnsanlar ile teknik araçlar arasında (</a:t>
            </a:r>
            <a:r>
              <a:rPr lang="tr-TR" sz="1500" b="1" dirty="0" err="1"/>
              <a:t>human</a:t>
            </a:r>
            <a:r>
              <a:rPr lang="tr-TR" sz="1500" b="1" dirty="0"/>
              <a:t>- </a:t>
            </a:r>
            <a:r>
              <a:rPr lang="tr-TR" sz="1500" b="1" dirty="0" err="1"/>
              <a:t>machine</a:t>
            </a:r>
            <a:r>
              <a:rPr lang="tr-TR" sz="1500" b="1" dirty="0"/>
              <a:t>- </a:t>
            </a:r>
            <a:r>
              <a:rPr lang="tr-TR" sz="1500" b="1" dirty="0" err="1"/>
              <a:t>communication</a:t>
            </a:r>
            <a:r>
              <a:rPr lang="tr-TR" sz="1500" b="1" dirty="0"/>
              <a:t> /insan- makine- iletişim)</a:t>
            </a:r>
            <a:endParaRPr lang="en-US" sz="1500" dirty="0"/>
          </a:p>
        </p:txBody>
      </p:sp>
    </p:spTree>
    <p:extLst>
      <p:ext uri="{BB962C8B-B14F-4D97-AF65-F5344CB8AC3E}">
        <p14:creationId xmlns:p14="http://schemas.microsoft.com/office/powerpoint/2010/main" val="218734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88935"/>
            <a:ext cx="8596668" cy="855406"/>
          </a:xfrm>
        </p:spPr>
        <p:txBody>
          <a:bodyPr/>
          <a:lstStyle/>
          <a:p>
            <a:pPr algn="ctr"/>
            <a:r>
              <a:rPr lang="tr-TR" b="1" dirty="0"/>
              <a:t>İLETİŞİM KAVRAMI</a:t>
            </a:r>
            <a:endParaRPr lang="en-US" b="1" dirty="0"/>
          </a:p>
        </p:txBody>
      </p:sp>
      <p:sp>
        <p:nvSpPr>
          <p:cNvPr id="3" name="İçerik Yer Tutucusu 2"/>
          <p:cNvSpPr>
            <a:spLocks noGrp="1"/>
          </p:cNvSpPr>
          <p:nvPr>
            <p:ph idx="1"/>
          </p:nvPr>
        </p:nvSpPr>
        <p:spPr>
          <a:xfrm>
            <a:off x="677334" y="1349427"/>
            <a:ext cx="9287660" cy="3880773"/>
          </a:xfrm>
        </p:spPr>
        <p:txBody>
          <a:bodyPr>
            <a:normAutofit lnSpcReduction="10000"/>
          </a:bodyPr>
          <a:lstStyle/>
          <a:p>
            <a:pPr algn="just"/>
            <a:r>
              <a:rPr lang="tr-TR" sz="1500" b="1" dirty="0"/>
              <a:t>İ</a:t>
            </a:r>
            <a:r>
              <a:rPr lang="en-US" sz="1700" b="1" dirty="0" err="1"/>
              <a:t>nsanların</a:t>
            </a:r>
            <a:r>
              <a:rPr lang="en-US" sz="1700" b="1" dirty="0"/>
              <a:t> </a:t>
            </a:r>
            <a:r>
              <a:rPr lang="en-US" sz="1700" b="1" dirty="0" err="1"/>
              <a:t>kendilerini</a:t>
            </a:r>
            <a:r>
              <a:rPr lang="en-US" sz="1700" b="1" dirty="0"/>
              <a:t> </a:t>
            </a:r>
            <a:r>
              <a:rPr lang="en-US" sz="1700" b="1" dirty="0" err="1"/>
              <a:t>ifade</a:t>
            </a:r>
            <a:r>
              <a:rPr lang="en-US" sz="1700" b="1" dirty="0"/>
              <a:t> </a:t>
            </a:r>
            <a:r>
              <a:rPr lang="en-US" sz="1700" b="1" dirty="0" err="1"/>
              <a:t>etmesi</a:t>
            </a:r>
            <a:r>
              <a:rPr lang="en-US" sz="1700" b="1" dirty="0"/>
              <a:t>, </a:t>
            </a:r>
            <a:r>
              <a:rPr lang="en-US" sz="1700" b="1" dirty="0" err="1"/>
              <a:t>anlaması</a:t>
            </a:r>
            <a:r>
              <a:rPr lang="en-US" sz="1700" b="1" dirty="0"/>
              <a:t> </a:t>
            </a:r>
            <a:r>
              <a:rPr lang="en-US" sz="1700" b="1" dirty="0" err="1"/>
              <a:t>ve</a:t>
            </a:r>
            <a:r>
              <a:rPr lang="en-US" sz="1700" b="1" dirty="0"/>
              <a:t> </a:t>
            </a:r>
            <a:r>
              <a:rPr lang="en-US" sz="1700" b="1" dirty="0" err="1"/>
              <a:t>sosyal</a:t>
            </a:r>
            <a:r>
              <a:rPr lang="en-US" sz="1700" b="1" dirty="0"/>
              <a:t> </a:t>
            </a:r>
            <a:r>
              <a:rPr lang="en-US" sz="1700" b="1" dirty="0" err="1"/>
              <a:t>ilişkiler</a:t>
            </a:r>
            <a:r>
              <a:rPr lang="en-US" sz="1700" b="1" dirty="0"/>
              <a:t> </a:t>
            </a:r>
            <a:r>
              <a:rPr lang="en-US" sz="1700" b="1" dirty="0" err="1"/>
              <a:t>kurması</a:t>
            </a:r>
            <a:r>
              <a:rPr lang="en-US" sz="1700" b="1" dirty="0"/>
              <a:t> </a:t>
            </a:r>
            <a:r>
              <a:rPr lang="en-US" sz="1700" b="1" dirty="0" err="1"/>
              <a:t>için</a:t>
            </a:r>
            <a:r>
              <a:rPr lang="en-US" sz="1700" b="1" dirty="0"/>
              <a:t> </a:t>
            </a:r>
            <a:r>
              <a:rPr lang="en-US" sz="1700" b="1" dirty="0" err="1"/>
              <a:t>temel</a:t>
            </a:r>
            <a:r>
              <a:rPr lang="en-US" sz="1700" b="1" dirty="0"/>
              <a:t> </a:t>
            </a:r>
            <a:r>
              <a:rPr lang="en-US" sz="1700" b="1" dirty="0" err="1"/>
              <a:t>bir</a:t>
            </a:r>
            <a:r>
              <a:rPr lang="en-US" sz="1700" b="1" dirty="0"/>
              <a:t> </a:t>
            </a:r>
            <a:r>
              <a:rPr lang="en-US" sz="1700" b="1" dirty="0" err="1"/>
              <a:t>insan</a:t>
            </a:r>
            <a:r>
              <a:rPr lang="en-US" sz="1700" b="1" dirty="0"/>
              <a:t> </a:t>
            </a:r>
            <a:r>
              <a:rPr lang="tr-TR" sz="1700" b="1" dirty="0"/>
              <a:t>etkinliğidir. M</a:t>
            </a:r>
            <a:r>
              <a:rPr lang="en-US" sz="1700" b="1" dirty="0" err="1"/>
              <a:t>addi</a:t>
            </a:r>
            <a:r>
              <a:rPr lang="en-US" sz="1700" b="1" dirty="0"/>
              <a:t> </a:t>
            </a:r>
            <a:r>
              <a:rPr lang="en-US" sz="1700" b="1" dirty="0" err="1"/>
              <a:t>ve</a:t>
            </a:r>
            <a:r>
              <a:rPr lang="en-US" sz="1700" b="1" dirty="0"/>
              <a:t> </a:t>
            </a:r>
            <a:r>
              <a:rPr lang="en-US" sz="1700" b="1" dirty="0" err="1"/>
              <a:t>soyut</a:t>
            </a:r>
            <a:r>
              <a:rPr lang="en-US" sz="1700" b="1" dirty="0"/>
              <a:t> ö</a:t>
            </a:r>
            <a:r>
              <a:rPr lang="tr-TR" sz="1700" b="1" dirty="0"/>
              <a:t>g</a:t>
            </a:r>
            <a:r>
              <a:rPr lang="en-US" sz="1700" b="1" dirty="0" err="1"/>
              <a:t>eleri</a:t>
            </a:r>
            <a:r>
              <a:rPr lang="en-US" sz="1700" b="1" dirty="0"/>
              <a:t> </a:t>
            </a:r>
            <a:r>
              <a:rPr lang="en-US" sz="1700" b="1" dirty="0" err="1"/>
              <a:t>içerir</a:t>
            </a:r>
            <a:r>
              <a:rPr lang="en-US" sz="1700" b="1" dirty="0"/>
              <a:t>. </a:t>
            </a:r>
            <a:r>
              <a:rPr lang="en-US" sz="1700" b="1" dirty="0" err="1"/>
              <a:t>İnsanlar</a:t>
            </a:r>
            <a:r>
              <a:rPr lang="en-US" sz="1700" b="1" dirty="0"/>
              <a:t> </a:t>
            </a:r>
            <a:r>
              <a:rPr lang="en-US" sz="1700" b="1" dirty="0" err="1"/>
              <a:t>biyolojik</a:t>
            </a:r>
            <a:r>
              <a:rPr lang="en-US" sz="1700" b="1" dirty="0"/>
              <a:t> </a:t>
            </a:r>
            <a:r>
              <a:rPr lang="en-US" sz="1700" b="1" dirty="0" err="1"/>
              <a:t>ve</a:t>
            </a:r>
            <a:r>
              <a:rPr lang="en-US" sz="1700" b="1" dirty="0"/>
              <a:t> </a:t>
            </a:r>
            <a:r>
              <a:rPr lang="en-US" sz="1700" b="1" dirty="0" err="1"/>
              <a:t>toplumsal</a:t>
            </a:r>
            <a:r>
              <a:rPr lang="en-US" sz="1700" b="1" dirty="0"/>
              <a:t> </a:t>
            </a:r>
            <a:r>
              <a:rPr lang="en-US" sz="1700" b="1" dirty="0" err="1"/>
              <a:t>varlıklar</a:t>
            </a:r>
            <a:r>
              <a:rPr lang="en-US" sz="1700" b="1" dirty="0"/>
              <a:t> </a:t>
            </a:r>
            <a:r>
              <a:rPr lang="en-US" sz="1700" b="1" dirty="0" err="1"/>
              <a:t>olarak</a:t>
            </a:r>
            <a:r>
              <a:rPr lang="en-US" sz="1700" b="1" dirty="0"/>
              <a:t>, </a:t>
            </a:r>
            <a:r>
              <a:rPr lang="en-US" sz="1700" b="1" dirty="0" err="1"/>
              <a:t>iletişim</a:t>
            </a:r>
            <a:r>
              <a:rPr lang="en-US" sz="1700" b="1" dirty="0"/>
              <a:t> </a:t>
            </a:r>
            <a:r>
              <a:rPr lang="en-US" sz="1700" b="1" dirty="0" err="1"/>
              <a:t>yoluyla</a:t>
            </a:r>
            <a:r>
              <a:rPr lang="en-US" sz="1700" b="1" dirty="0"/>
              <a:t> </a:t>
            </a:r>
            <a:r>
              <a:rPr lang="en-US" sz="1700" b="1" dirty="0" err="1"/>
              <a:t>gereksinimlerini</a:t>
            </a:r>
            <a:r>
              <a:rPr lang="en-US" sz="1700" b="1" dirty="0"/>
              <a:t> </a:t>
            </a:r>
            <a:r>
              <a:rPr lang="en-US" sz="1700" b="1" dirty="0" err="1"/>
              <a:t>fark</a:t>
            </a:r>
            <a:r>
              <a:rPr lang="en-US" sz="1700" b="1" dirty="0"/>
              <a:t> </a:t>
            </a:r>
            <a:r>
              <a:rPr lang="en-US" sz="1700" b="1" dirty="0" err="1"/>
              <a:t>eder</a:t>
            </a:r>
            <a:r>
              <a:rPr lang="en-US" sz="1700" b="1" dirty="0"/>
              <a:t>, </a:t>
            </a:r>
            <a:r>
              <a:rPr lang="en-US" sz="1700" b="1" dirty="0" err="1"/>
              <a:t>düşünür</a:t>
            </a:r>
            <a:r>
              <a:rPr lang="en-US" sz="1700" b="1" dirty="0"/>
              <a:t>, </a:t>
            </a:r>
            <a:r>
              <a:rPr lang="en-US" sz="1700" b="1" dirty="0" err="1"/>
              <a:t>seçer</a:t>
            </a:r>
            <a:r>
              <a:rPr lang="en-US" sz="1700" b="1" dirty="0"/>
              <a:t> </a:t>
            </a:r>
            <a:r>
              <a:rPr lang="en-US" sz="1700" b="1" dirty="0" err="1"/>
              <a:t>ve</a:t>
            </a:r>
            <a:r>
              <a:rPr lang="en-US" sz="1700" b="1" dirty="0"/>
              <a:t> </a:t>
            </a:r>
            <a:r>
              <a:rPr lang="tr-TR" sz="1700" b="1" dirty="0"/>
              <a:t>etkinlikte bulunurlar</a:t>
            </a:r>
            <a:r>
              <a:rPr lang="en-US" sz="1700" b="1" dirty="0"/>
              <a:t>. Bu </a:t>
            </a:r>
            <a:r>
              <a:rPr lang="en-US" sz="1700" b="1" dirty="0" err="1"/>
              <a:t>süreçte</a:t>
            </a:r>
            <a:r>
              <a:rPr lang="en-US" sz="1700" b="1" dirty="0"/>
              <a:t> </a:t>
            </a:r>
            <a:r>
              <a:rPr lang="en-US" sz="1700" b="1" dirty="0" err="1"/>
              <a:t>dil</a:t>
            </a:r>
            <a:r>
              <a:rPr lang="en-US" sz="1700" b="1" dirty="0"/>
              <a:t> </a:t>
            </a:r>
            <a:r>
              <a:rPr lang="en-US" sz="1700" b="1" dirty="0" err="1"/>
              <a:t>ve</a:t>
            </a:r>
            <a:r>
              <a:rPr lang="en-US" sz="1700" b="1" dirty="0"/>
              <a:t> </a:t>
            </a:r>
            <a:r>
              <a:rPr lang="en-US" sz="1700" b="1" dirty="0" err="1"/>
              <a:t>semboller</a:t>
            </a:r>
            <a:r>
              <a:rPr lang="en-US" sz="1700" b="1" dirty="0"/>
              <a:t> </a:t>
            </a:r>
            <a:r>
              <a:rPr lang="en-US" sz="1700" b="1" dirty="0" err="1"/>
              <a:t>aracılığıyla</a:t>
            </a:r>
            <a:r>
              <a:rPr lang="en-US" sz="1700" b="1" dirty="0"/>
              <a:t> </a:t>
            </a:r>
            <a:r>
              <a:rPr lang="en-US" sz="1700" b="1" dirty="0" err="1"/>
              <a:t>anlam</a:t>
            </a:r>
            <a:r>
              <a:rPr lang="en-US" sz="1700" b="1" dirty="0"/>
              <a:t> </a:t>
            </a:r>
            <a:r>
              <a:rPr lang="en-US" sz="1700" b="1" dirty="0" err="1"/>
              <a:t>üretir</a:t>
            </a:r>
            <a:r>
              <a:rPr lang="en-US" sz="1700" b="1" dirty="0"/>
              <a:t>, </a:t>
            </a:r>
            <a:r>
              <a:rPr lang="en-US" sz="1700" b="1" dirty="0" err="1"/>
              <a:t>kendini</a:t>
            </a:r>
            <a:r>
              <a:rPr lang="en-US" sz="1700" b="1" dirty="0"/>
              <a:t> </a:t>
            </a:r>
            <a:r>
              <a:rPr lang="en-US" sz="1700" b="1" dirty="0" err="1"/>
              <a:t>ve</a:t>
            </a:r>
            <a:r>
              <a:rPr lang="en-US" sz="1700" b="1" dirty="0"/>
              <a:t> </a:t>
            </a:r>
            <a:r>
              <a:rPr lang="en-US" sz="1700" b="1" dirty="0" err="1"/>
              <a:t>çevresini</a:t>
            </a:r>
            <a:r>
              <a:rPr lang="en-US" sz="1700" b="1" dirty="0"/>
              <a:t> </a:t>
            </a:r>
            <a:r>
              <a:rPr lang="en-US" sz="1700" b="1" dirty="0" err="1"/>
              <a:t>yeniden</a:t>
            </a:r>
            <a:r>
              <a:rPr lang="en-US" sz="1700" b="1" dirty="0"/>
              <a:t> </a:t>
            </a:r>
            <a:r>
              <a:rPr lang="en-US" sz="1700" b="1" dirty="0" err="1"/>
              <a:t>üretirler</a:t>
            </a:r>
            <a:r>
              <a:rPr lang="en-US" sz="1700" b="1" dirty="0"/>
              <a:t> (</a:t>
            </a:r>
            <a:r>
              <a:rPr lang="tr-TR" sz="1700" b="1" dirty="0"/>
              <a:t>Erdoğan, 2013, </a:t>
            </a:r>
            <a:r>
              <a:rPr lang="tr-TR" sz="1700" b="1" dirty="0" err="1"/>
              <a:t>ss</a:t>
            </a:r>
            <a:r>
              <a:rPr lang="tr-TR" sz="1700" b="1" dirty="0"/>
              <a:t>.</a:t>
            </a:r>
            <a:r>
              <a:rPr lang="en-US" sz="1700" b="1" dirty="0"/>
              <a:t> 17-22).</a:t>
            </a:r>
          </a:p>
          <a:p>
            <a:pPr algn="just"/>
            <a:r>
              <a:rPr lang="tr-TR" sz="1700" b="1" dirty="0"/>
              <a:t>Dil, iletişim aracı olan sesler ve sembollerin kullanımı ile </a:t>
            </a:r>
            <a:r>
              <a:rPr lang="en-US" sz="1700" b="1" dirty="0" err="1"/>
              <a:t>geliştir</a:t>
            </a:r>
            <a:r>
              <a:rPr lang="tr-TR" sz="1700" b="1" dirty="0"/>
              <a:t>il</a:t>
            </a:r>
            <a:r>
              <a:rPr lang="en-US" sz="1700" b="1" dirty="0" err="1"/>
              <a:t>miş</a:t>
            </a:r>
            <a:r>
              <a:rPr lang="tr-TR" sz="1700" b="1" dirty="0"/>
              <a:t>; ayrıca, </a:t>
            </a:r>
            <a:r>
              <a:rPr lang="en-US" sz="1700" b="1" dirty="0" err="1"/>
              <a:t>kavramlar</a:t>
            </a:r>
            <a:r>
              <a:rPr lang="en-US" sz="1700" b="1" dirty="0"/>
              <a:t> </a:t>
            </a:r>
            <a:r>
              <a:rPr lang="en-US" sz="1700" b="1" dirty="0" err="1"/>
              <a:t>oluşturarak</a:t>
            </a:r>
            <a:r>
              <a:rPr lang="en-US" sz="1700" b="1" dirty="0"/>
              <a:t> </a:t>
            </a:r>
            <a:r>
              <a:rPr lang="en-US" sz="1700" b="1" dirty="0" err="1"/>
              <a:t>sosyal</a:t>
            </a:r>
            <a:r>
              <a:rPr lang="en-US" sz="1700" b="1" dirty="0"/>
              <a:t> </a:t>
            </a:r>
            <a:r>
              <a:rPr lang="tr-TR" sz="1700" b="1" dirty="0"/>
              <a:t>yaşamı</a:t>
            </a:r>
            <a:r>
              <a:rPr lang="en-US" sz="1700" b="1" dirty="0"/>
              <a:t> </a:t>
            </a:r>
            <a:r>
              <a:rPr lang="en-US" sz="1700" b="1" dirty="0" err="1"/>
              <a:t>açıklayan</a:t>
            </a:r>
            <a:r>
              <a:rPr lang="en-US" sz="1700" b="1" dirty="0"/>
              <a:t> </a:t>
            </a:r>
            <a:r>
              <a:rPr lang="en-US" sz="1700" b="1" dirty="0" err="1"/>
              <a:t>bilim</a:t>
            </a:r>
            <a:r>
              <a:rPr lang="en-US" sz="1700" b="1" dirty="0"/>
              <a:t> </a:t>
            </a:r>
            <a:r>
              <a:rPr lang="en-US" sz="1700" b="1" dirty="0" err="1"/>
              <a:t>dallarını</a:t>
            </a:r>
            <a:r>
              <a:rPr lang="en-US" sz="1700" b="1" dirty="0"/>
              <a:t> </a:t>
            </a:r>
            <a:r>
              <a:rPr lang="en-US" sz="1700" b="1" dirty="0" err="1"/>
              <a:t>doğurmuştur</a:t>
            </a:r>
            <a:r>
              <a:rPr lang="en-US" sz="1700" b="1" dirty="0"/>
              <a:t>. </a:t>
            </a:r>
            <a:r>
              <a:rPr lang="en-US" sz="1700" b="1" dirty="0" err="1"/>
              <a:t>Dilbilim</a:t>
            </a:r>
            <a:r>
              <a:rPr lang="en-US" sz="1700" b="1" dirty="0"/>
              <a:t> </a:t>
            </a:r>
            <a:r>
              <a:rPr lang="en-US" sz="1700" b="1" dirty="0" err="1"/>
              <a:t>ve</a:t>
            </a:r>
            <a:r>
              <a:rPr lang="en-US" sz="1700" b="1" dirty="0"/>
              <a:t> </a:t>
            </a:r>
            <a:r>
              <a:rPr lang="en-US" sz="1700" b="1" dirty="0" err="1"/>
              <a:t>göstergebilim</a:t>
            </a:r>
            <a:r>
              <a:rPr lang="en-US" sz="1700" b="1" dirty="0"/>
              <a:t>, </a:t>
            </a:r>
            <a:r>
              <a:rPr lang="en-US" sz="1700" b="1" dirty="0" err="1"/>
              <a:t>bu</a:t>
            </a:r>
            <a:r>
              <a:rPr lang="en-US" sz="1700" b="1" dirty="0"/>
              <a:t> </a:t>
            </a:r>
            <a:r>
              <a:rPr lang="en-US" sz="1700" b="1" dirty="0" err="1"/>
              <a:t>iletişim</a:t>
            </a:r>
            <a:r>
              <a:rPr lang="en-US" sz="1700" b="1" dirty="0"/>
              <a:t> </a:t>
            </a:r>
            <a:r>
              <a:rPr lang="en-US" sz="1700" b="1" dirty="0" err="1"/>
              <a:t>sistemlerini</a:t>
            </a:r>
            <a:r>
              <a:rPr lang="en-US" sz="1700" b="1" dirty="0"/>
              <a:t> </a:t>
            </a:r>
            <a:r>
              <a:rPr lang="en-US" sz="1700" b="1" dirty="0" err="1"/>
              <a:t>inceleyen</a:t>
            </a:r>
            <a:r>
              <a:rPr lang="en-US" sz="1700" b="1" dirty="0"/>
              <a:t> </a:t>
            </a:r>
            <a:r>
              <a:rPr lang="en-US" sz="1700" b="1" dirty="0" err="1"/>
              <a:t>temel</a:t>
            </a:r>
            <a:r>
              <a:rPr lang="en-US" sz="1700" b="1" dirty="0"/>
              <a:t> </a:t>
            </a:r>
            <a:r>
              <a:rPr lang="en-US" sz="1700" b="1" dirty="0" err="1"/>
              <a:t>bilim</a:t>
            </a:r>
            <a:r>
              <a:rPr lang="en-US" sz="1700" b="1" dirty="0"/>
              <a:t> </a:t>
            </a:r>
            <a:r>
              <a:rPr lang="en-US" sz="1700" b="1" dirty="0" err="1"/>
              <a:t>dallarındandır</a:t>
            </a:r>
            <a:r>
              <a:rPr lang="tr-TR" sz="1700" b="1" dirty="0"/>
              <a:t> (Öztürk, 2014, </a:t>
            </a:r>
            <a:r>
              <a:rPr lang="tr-TR" sz="1700" b="1" dirty="0" err="1"/>
              <a:t>ss</a:t>
            </a:r>
            <a:r>
              <a:rPr lang="tr-TR" sz="1700" b="1" dirty="0"/>
              <a:t>. 59-60). </a:t>
            </a:r>
            <a:endParaRPr lang="en-US" sz="1700" b="1" dirty="0"/>
          </a:p>
          <a:p>
            <a:pPr algn="just"/>
            <a:r>
              <a:rPr lang="tr-TR" sz="1700" b="1" dirty="0"/>
              <a:t>G</a:t>
            </a:r>
            <a:r>
              <a:rPr lang="en-US" sz="1700" b="1" dirty="0" err="1"/>
              <a:t>üç</a:t>
            </a:r>
            <a:r>
              <a:rPr lang="en-US" sz="1700" b="1" dirty="0"/>
              <a:t> </a:t>
            </a:r>
            <a:r>
              <a:rPr lang="en-US" sz="1700" b="1" dirty="0" err="1"/>
              <a:t>ve</a:t>
            </a:r>
            <a:r>
              <a:rPr lang="en-US" sz="1700" b="1" dirty="0"/>
              <a:t> </a:t>
            </a:r>
            <a:r>
              <a:rPr lang="en-US" sz="1700" b="1" dirty="0" err="1"/>
              <a:t>egemenlik</a:t>
            </a:r>
            <a:r>
              <a:rPr lang="en-US" sz="1700" b="1" dirty="0"/>
              <a:t> </a:t>
            </a:r>
            <a:r>
              <a:rPr lang="en-US" sz="1700" b="1" dirty="0" err="1"/>
              <a:t>ilişkilerini</a:t>
            </a:r>
            <a:r>
              <a:rPr lang="en-US" sz="1700" b="1" dirty="0"/>
              <a:t> de </a:t>
            </a:r>
            <a:r>
              <a:rPr lang="en-US" sz="1700" b="1" dirty="0" err="1"/>
              <a:t>kapsar</a:t>
            </a:r>
            <a:r>
              <a:rPr lang="en-US" sz="1700" b="1" dirty="0"/>
              <a:t>; </a:t>
            </a:r>
            <a:r>
              <a:rPr lang="en-US" sz="1700" b="1" dirty="0" err="1"/>
              <a:t>mesaj</a:t>
            </a:r>
            <a:r>
              <a:rPr lang="en-US" sz="1700" b="1" dirty="0"/>
              <a:t> </a:t>
            </a:r>
            <a:r>
              <a:rPr lang="en-US" sz="1700" b="1" dirty="0" err="1"/>
              <a:t>gönderme</a:t>
            </a:r>
            <a:r>
              <a:rPr lang="en-US" sz="1700" b="1" dirty="0"/>
              <a:t> </a:t>
            </a:r>
            <a:r>
              <a:rPr lang="en-US" sz="1700" b="1" dirty="0" err="1"/>
              <a:t>ve</a:t>
            </a:r>
            <a:r>
              <a:rPr lang="en-US" sz="1700" b="1" dirty="0"/>
              <a:t> alma, </a:t>
            </a:r>
            <a:r>
              <a:rPr lang="en-US" sz="1700" b="1" dirty="0" err="1"/>
              <a:t>anlam</a:t>
            </a:r>
            <a:r>
              <a:rPr lang="en-US" sz="1700" b="1" dirty="0"/>
              <a:t> </a:t>
            </a:r>
            <a:r>
              <a:rPr lang="en-US" sz="1700" b="1" dirty="0" err="1"/>
              <a:t>üretme</a:t>
            </a:r>
            <a:r>
              <a:rPr lang="en-US" sz="1700" b="1" dirty="0"/>
              <a:t>, </a:t>
            </a:r>
            <a:r>
              <a:rPr lang="en-US" sz="1700" b="1" dirty="0" err="1"/>
              <a:t>geri</a:t>
            </a:r>
            <a:r>
              <a:rPr lang="en-US" sz="1700" b="1" dirty="0"/>
              <a:t> </a:t>
            </a:r>
            <a:r>
              <a:rPr lang="en-US" sz="1700" b="1" dirty="0" err="1"/>
              <a:t>bildirim</a:t>
            </a:r>
            <a:r>
              <a:rPr lang="en-US" sz="1700" b="1" dirty="0"/>
              <a:t> </a:t>
            </a:r>
            <a:r>
              <a:rPr lang="en-US" sz="1700" b="1" dirty="0" err="1"/>
              <a:t>ve</a:t>
            </a:r>
            <a:r>
              <a:rPr lang="en-US" sz="1700" b="1" dirty="0"/>
              <a:t> </a:t>
            </a:r>
            <a:r>
              <a:rPr lang="en-US" sz="1700" b="1" dirty="0" err="1"/>
              <a:t>olası</a:t>
            </a:r>
            <a:r>
              <a:rPr lang="en-US" sz="1700" b="1" dirty="0"/>
              <a:t> </a:t>
            </a:r>
            <a:r>
              <a:rPr lang="en-US" sz="1700" b="1" dirty="0" err="1"/>
              <a:t>gürültüler</a:t>
            </a:r>
            <a:r>
              <a:rPr lang="tr-TR" sz="1700" b="1" dirty="0"/>
              <a:t>in olduğu </a:t>
            </a:r>
            <a:r>
              <a:rPr lang="en-US" sz="1700" b="1" dirty="0" err="1"/>
              <a:t>karmaşık</a:t>
            </a:r>
            <a:r>
              <a:rPr lang="en-US" sz="1700" b="1" dirty="0"/>
              <a:t> </a:t>
            </a:r>
            <a:r>
              <a:rPr lang="en-US" sz="1700" b="1" dirty="0" err="1"/>
              <a:t>bir</a:t>
            </a:r>
            <a:r>
              <a:rPr lang="en-US" sz="1700" b="1" dirty="0"/>
              <a:t> </a:t>
            </a:r>
            <a:r>
              <a:rPr lang="en-US" sz="1700" b="1" dirty="0" err="1"/>
              <a:t>yapıya</a:t>
            </a:r>
            <a:r>
              <a:rPr lang="en-US" sz="1700" b="1" dirty="0"/>
              <a:t> </a:t>
            </a:r>
            <a:r>
              <a:rPr lang="en-US" sz="1700" b="1" dirty="0" err="1"/>
              <a:t>sahiptir</a:t>
            </a:r>
            <a:r>
              <a:rPr lang="en-US" sz="1700" b="1" dirty="0"/>
              <a:t>. </a:t>
            </a:r>
            <a:r>
              <a:rPr lang="en-US" sz="1700" b="1" dirty="0" err="1"/>
              <a:t>İnsanlar</a:t>
            </a:r>
            <a:r>
              <a:rPr lang="en-US" sz="1700" b="1" dirty="0"/>
              <a:t> </a:t>
            </a:r>
            <a:r>
              <a:rPr lang="en-US" sz="1700" b="1" dirty="0" err="1"/>
              <a:t>arasında</a:t>
            </a:r>
            <a:r>
              <a:rPr lang="en-US" sz="1700" b="1" dirty="0"/>
              <a:t> </a:t>
            </a:r>
            <a:r>
              <a:rPr lang="en-US" sz="1700" b="1" dirty="0" err="1"/>
              <a:t>paylaşım</a:t>
            </a:r>
            <a:r>
              <a:rPr lang="en-US" sz="1700" b="1" dirty="0"/>
              <a:t>, </a:t>
            </a:r>
            <a:r>
              <a:rPr lang="en-US" sz="1700" b="1" dirty="0" err="1"/>
              <a:t>ortak</a:t>
            </a:r>
            <a:r>
              <a:rPr lang="en-US" sz="1700" b="1" dirty="0"/>
              <a:t> </a:t>
            </a:r>
            <a:r>
              <a:rPr lang="en-US" sz="1700" b="1" dirty="0" err="1"/>
              <a:t>dil</a:t>
            </a:r>
            <a:r>
              <a:rPr lang="en-US" sz="1700" b="1" dirty="0"/>
              <a:t> </a:t>
            </a:r>
            <a:r>
              <a:rPr lang="en-US" sz="1700" b="1" dirty="0" err="1"/>
              <a:t>ve</a:t>
            </a:r>
            <a:r>
              <a:rPr lang="en-US" sz="1700" b="1" dirty="0"/>
              <a:t> </a:t>
            </a:r>
            <a:r>
              <a:rPr lang="en-US" sz="1700" b="1" dirty="0" err="1"/>
              <a:t>kültür</a:t>
            </a:r>
            <a:r>
              <a:rPr lang="en-US" sz="1700" b="1" dirty="0"/>
              <a:t> </a:t>
            </a:r>
            <a:r>
              <a:rPr lang="en-US" sz="1700" b="1" dirty="0" err="1"/>
              <a:t>yoluyla</a:t>
            </a:r>
            <a:r>
              <a:rPr lang="en-US" sz="1700" b="1" dirty="0"/>
              <a:t> </a:t>
            </a:r>
            <a:r>
              <a:rPr lang="en-US" sz="1700" b="1" dirty="0" err="1"/>
              <a:t>gerçekleşen</a:t>
            </a:r>
            <a:r>
              <a:rPr lang="en-US" sz="1700" b="1" dirty="0"/>
              <a:t> </a:t>
            </a:r>
            <a:r>
              <a:rPr lang="en-US" sz="1700" b="1" dirty="0" err="1"/>
              <a:t>iletişim</a:t>
            </a:r>
            <a:r>
              <a:rPr lang="en-US" sz="1700" b="1" dirty="0"/>
              <a:t>, </a:t>
            </a:r>
            <a:r>
              <a:rPr lang="en-US" sz="1700" b="1" dirty="0" err="1"/>
              <a:t>toplumsal</a:t>
            </a:r>
            <a:r>
              <a:rPr lang="en-US" sz="1700" b="1" dirty="0"/>
              <a:t> </a:t>
            </a:r>
            <a:r>
              <a:rPr lang="en-US" sz="1700" b="1" dirty="0" err="1"/>
              <a:t>yaşamın</a:t>
            </a:r>
            <a:r>
              <a:rPr lang="en-US" sz="1700" b="1" dirty="0"/>
              <a:t> </a:t>
            </a:r>
            <a:r>
              <a:rPr lang="en-US" sz="1700" b="1" dirty="0" err="1"/>
              <a:t>ve</a:t>
            </a:r>
            <a:r>
              <a:rPr lang="en-US" sz="1700" b="1" dirty="0"/>
              <a:t> </a:t>
            </a:r>
            <a:r>
              <a:rPr lang="en-US" sz="1700" b="1" dirty="0" err="1"/>
              <a:t>egemenlik</a:t>
            </a:r>
            <a:r>
              <a:rPr lang="en-US" sz="1700" b="1" dirty="0"/>
              <a:t> </a:t>
            </a:r>
            <a:r>
              <a:rPr lang="en-US" sz="1700" b="1" dirty="0" err="1"/>
              <a:t>mücadelelerinin</a:t>
            </a:r>
            <a:r>
              <a:rPr lang="en-US" sz="1700" b="1" dirty="0"/>
              <a:t> </a:t>
            </a:r>
            <a:r>
              <a:rPr lang="en-US" sz="1700" b="1" dirty="0" err="1"/>
              <a:t>temel</a:t>
            </a:r>
            <a:r>
              <a:rPr lang="en-US" sz="1700" b="1" dirty="0"/>
              <a:t> </a:t>
            </a:r>
            <a:r>
              <a:rPr lang="tr-TR" sz="1700" b="1" dirty="0"/>
              <a:t>ögesidir.</a:t>
            </a:r>
            <a:r>
              <a:rPr lang="en-US" sz="1700" b="1" dirty="0"/>
              <a:t> </a:t>
            </a:r>
            <a:r>
              <a:rPr lang="en-US" sz="1700" b="1" dirty="0" err="1"/>
              <a:t>Ayrıca</a:t>
            </a:r>
            <a:r>
              <a:rPr lang="en-US" sz="1700" b="1" dirty="0"/>
              <a:t>, </a:t>
            </a:r>
            <a:r>
              <a:rPr lang="en-US" sz="1700" b="1" dirty="0" err="1"/>
              <a:t>iletişimin</a:t>
            </a:r>
            <a:r>
              <a:rPr lang="en-US" sz="1700" b="1" dirty="0"/>
              <a:t> </a:t>
            </a:r>
            <a:r>
              <a:rPr lang="en-US" sz="1700" b="1" dirty="0" err="1"/>
              <a:t>sorunları</a:t>
            </a:r>
            <a:r>
              <a:rPr lang="en-US" sz="1700" b="1" dirty="0"/>
              <a:t> (</a:t>
            </a:r>
            <a:r>
              <a:rPr lang="en-US" sz="1700" b="1" dirty="0" err="1"/>
              <a:t>gürültü</a:t>
            </a:r>
            <a:r>
              <a:rPr lang="en-US" sz="1700" b="1" dirty="0"/>
              <a:t>, </a:t>
            </a:r>
            <a:r>
              <a:rPr lang="en-US" sz="1700" b="1" dirty="0" err="1"/>
              <a:t>yanlış</a:t>
            </a:r>
            <a:r>
              <a:rPr lang="en-US" sz="1700" b="1" dirty="0"/>
              <a:t> </a:t>
            </a:r>
            <a:r>
              <a:rPr lang="en-US" sz="1700" b="1" dirty="0" err="1"/>
              <a:t>anlama</a:t>
            </a:r>
            <a:r>
              <a:rPr lang="en-US" sz="1700" b="1" dirty="0"/>
              <a:t>, </a:t>
            </a:r>
            <a:r>
              <a:rPr lang="en-US" sz="1700" b="1" dirty="0" err="1"/>
              <a:t>iletişimsizlik</a:t>
            </a:r>
            <a:r>
              <a:rPr lang="en-US" sz="1700" b="1" dirty="0"/>
              <a:t>) </a:t>
            </a:r>
            <a:r>
              <a:rPr lang="en-US" sz="1700" b="1" dirty="0" err="1"/>
              <a:t>ve</a:t>
            </a:r>
            <a:r>
              <a:rPr lang="en-US" sz="1700" b="1" dirty="0"/>
              <a:t> </a:t>
            </a:r>
            <a:r>
              <a:rPr lang="en-US" sz="1700" b="1" dirty="0" err="1"/>
              <a:t>çözümleri</a:t>
            </a:r>
            <a:r>
              <a:rPr lang="en-US" sz="1700" b="1" dirty="0"/>
              <a:t>, </a:t>
            </a:r>
            <a:r>
              <a:rPr lang="en-US" sz="1700" b="1" dirty="0" err="1"/>
              <a:t>toplumsal</a:t>
            </a:r>
            <a:r>
              <a:rPr lang="en-US" sz="1700" b="1" dirty="0"/>
              <a:t> </a:t>
            </a:r>
            <a:r>
              <a:rPr lang="en-US" sz="1700" b="1" dirty="0" err="1"/>
              <a:t>yapıya</a:t>
            </a:r>
            <a:r>
              <a:rPr lang="en-US" sz="1700" b="1" dirty="0"/>
              <a:t> </a:t>
            </a:r>
            <a:r>
              <a:rPr lang="en-US" sz="1700" b="1" dirty="0" err="1"/>
              <a:t>bağlıdır</a:t>
            </a:r>
            <a:r>
              <a:rPr lang="en-US" sz="1700" b="1" dirty="0"/>
              <a:t> (</a:t>
            </a:r>
            <a:r>
              <a:rPr lang="tr-TR" sz="1700" b="1" dirty="0"/>
              <a:t>Erdoğan, 2013, </a:t>
            </a:r>
            <a:r>
              <a:rPr lang="tr-TR" sz="1700" b="1" dirty="0" err="1"/>
              <a:t>ss</a:t>
            </a:r>
            <a:r>
              <a:rPr lang="tr-TR" sz="1700" b="1" dirty="0"/>
              <a:t>.</a:t>
            </a:r>
            <a:r>
              <a:rPr lang="en-US" sz="1700" b="1" dirty="0"/>
              <a:t> 23-29).</a:t>
            </a:r>
          </a:p>
        </p:txBody>
      </p:sp>
    </p:spTree>
    <p:extLst>
      <p:ext uri="{BB962C8B-B14F-4D97-AF65-F5344CB8AC3E}">
        <p14:creationId xmlns:p14="http://schemas.microsoft.com/office/powerpoint/2010/main" val="374027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7502" y="368709"/>
            <a:ext cx="8596668" cy="938981"/>
          </a:xfrm>
        </p:spPr>
        <p:txBody>
          <a:bodyPr/>
          <a:lstStyle/>
          <a:p>
            <a:pPr algn="ctr"/>
            <a:r>
              <a:rPr lang="tr-TR" b="1" dirty="0"/>
              <a:t>İLETİŞİMİN ÖGELERİ</a:t>
            </a:r>
            <a:endParaRPr lang="en-US" b="1" dirty="0"/>
          </a:p>
        </p:txBody>
      </p:sp>
      <p:sp>
        <p:nvSpPr>
          <p:cNvPr id="3" name="İçerik Yer Tutucusu 2"/>
          <p:cNvSpPr>
            <a:spLocks noGrp="1"/>
          </p:cNvSpPr>
          <p:nvPr>
            <p:ph idx="1"/>
          </p:nvPr>
        </p:nvSpPr>
        <p:spPr>
          <a:xfrm>
            <a:off x="795321" y="1123285"/>
            <a:ext cx="8596668" cy="3994405"/>
          </a:xfrm>
        </p:spPr>
        <p:txBody>
          <a:bodyPr>
            <a:noAutofit/>
          </a:bodyPr>
          <a:lstStyle/>
          <a:p>
            <a:pPr algn="just"/>
            <a:r>
              <a:rPr lang="tr-TR" sz="1700" b="1" dirty="0"/>
              <a:t>En yalın tanımı ile iletişim, «bireyler arasında ortak bir sembol, işaret veya davranış sistemi aracılığıyla bilgi alışverişinin yapıldığı bir </a:t>
            </a:r>
            <a:r>
              <a:rPr lang="tr-TR" sz="1700" b="1" dirty="0" err="1"/>
              <a:t>süreç»tir</a:t>
            </a:r>
            <a:r>
              <a:rPr lang="tr-TR" sz="1700" b="1" dirty="0"/>
              <a:t> (</a:t>
            </a:r>
            <a:r>
              <a:rPr lang="tr-TR" sz="1700" b="1" dirty="0" err="1"/>
              <a:t>Merriam-Webster</a:t>
            </a:r>
            <a:r>
              <a:rPr lang="tr-TR" sz="1700" b="1" dirty="0"/>
              <a:t> Dictionary, 2025). </a:t>
            </a:r>
          </a:p>
          <a:p>
            <a:pPr algn="just"/>
            <a:r>
              <a:rPr lang="tr-TR" sz="1700" b="1" dirty="0"/>
              <a:t>İletişim sürecinin ögeleri, etkili etkileşimi kolaylaştıran temel bileşenlerdir. Bunlar;</a:t>
            </a:r>
          </a:p>
          <a:p>
            <a:pPr algn="just"/>
            <a:r>
              <a:rPr lang="tr-TR" sz="1700" b="1" dirty="0"/>
              <a:t>Sözlü (</a:t>
            </a:r>
            <a:r>
              <a:rPr lang="tr-TR" sz="1700" b="1" dirty="0" err="1"/>
              <a:t>verbal</a:t>
            </a:r>
            <a:r>
              <a:rPr lang="tr-TR" sz="1700" b="1" dirty="0"/>
              <a:t>) ve sözlü olmayan (</a:t>
            </a:r>
            <a:r>
              <a:rPr lang="tr-TR" sz="1700" b="1" dirty="0" err="1"/>
              <a:t>non-verbal</a:t>
            </a:r>
            <a:r>
              <a:rPr lang="tr-TR" sz="1700" b="1" dirty="0"/>
              <a:t>) mesajlar (yüz ifadeleri, jestler ve beden dili gibi), düşünce ve ifadenin netliği ve mesajın kesinliği ve uygunluğu vb.dir.</a:t>
            </a:r>
          </a:p>
          <a:p>
            <a:pPr algn="just"/>
            <a:r>
              <a:rPr lang="tr-TR" sz="1700" b="1" dirty="0"/>
              <a:t>Ek olarak, diğer temel ögeler, elverişli ortam, uygun iletişim kanalları, geri bildirim, bilginin bütünlüğü ve iletişimin gerçekleştiği bağlamdır. </a:t>
            </a:r>
          </a:p>
          <a:p>
            <a:pPr algn="just"/>
            <a:r>
              <a:rPr lang="tr-TR" sz="1700" b="1" dirty="0"/>
              <a:t>Bu ögeler birlikte, mesajların doğru bir şekilde iletilmesini, düzgün bir şekilde anlaşılmasını ve istenen sonuçlara ulaşılmasını sağlarken, aynı zamanda iletişim sorunlarının belirlenmesine ve çözülmesine yardımcı olur.</a:t>
            </a:r>
            <a:endParaRPr lang="en-US" sz="1700" b="1" dirty="0"/>
          </a:p>
        </p:txBody>
      </p:sp>
    </p:spTree>
    <p:extLst>
      <p:ext uri="{BB962C8B-B14F-4D97-AF65-F5344CB8AC3E}">
        <p14:creationId xmlns:p14="http://schemas.microsoft.com/office/powerpoint/2010/main" val="1133085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457200"/>
            <a:ext cx="8596668" cy="894735"/>
          </a:xfrm>
        </p:spPr>
        <p:txBody>
          <a:bodyPr/>
          <a:lstStyle/>
          <a:p>
            <a:pPr algn="ctr"/>
            <a:r>
              <a:rPr lang="tr-TR" b="1" dirty="0"/>
              <a:t>İLETİŞİMİN ÖGELERİ</a:t>
            </a:r>
            <a:endParaRPr lang="en-US" b="1" dirty="0"/>
          </a:p>
        </p:txBody>
      </p:sp>
      <p:sp>
        <p:nvSpPr>
          <p:cNvPr id="3" name="İçerik Yer Tutucusu 2"/>
          <p:cNvSpPr>
            <a:spLocks noGrp="1"/>
          </p:cNvSpPr>
          <p:nvPr>
            <p:ph idx="1"/>
          </p:nvPr>
        </p:nvSpPr>
        <p:spPr>
          <a:xfrm>
            <a:off x="726495" y="1253612"/>
            <a:ext cx="9307324" cy="5048865"/>
          </a:xfrm>
        </p:spPr>
        <p:txBody>
          <a:bodyPr>
            <a:noAutofit/>
          </a:bodyPr>
          <a:lstStyle/>
          <a:p>
            <a:pPr algn="just"/>
            <a:r>
              <a:rPr lang="tr-TR" sz="1700" b="1" dirty="0"/>
              <a:t>İletişim sürecinin ögeleri/bileşenlerinin nitelikli biçimde bütünleşmesi, iletişimi de nitelikli duruma getirir. Bu ögeler (Creative </a:t>
            </a:r>
            <a:r>
              <a:rPr lang="tr-TR" sz="1700" b="1" dirty="0" err="1"/>
              <a:t>Commons</a:t>
            </a:r>
            <a:r>
              <a:rPr lang="tr-TR" sz="1700" b="1" dirty="0"/>
              <a:t> </a:t>
            </a:r>
            <a:r>
              <a:rPr lang="tr-TR" sz="1700" b="1" dirty="0" err="1"/>
              <a:t>Attribution</a:t>
            </a:r>
            <a:r>
              <a:rPr lang="tr-TR" sz="1700" b="1" dirty="0"/>
              <a:t>, 2012; </a:t>
            </a:r>
            <a:r>
              <a:rPr lang="tr-TR" sz="1700" b="1" dirty="0" err="1"/>
              <a:t>Lunenburg</a:t>
            </a:r>
            <a:r>
              <a:rPr lang="tr-TR" sz="1700" b="1" dirty="0"/>
              <a:t>, 2010; </a:t>
            </a:r>
            <a:r>
              <a:rPr lang="tr-TR" sz="1700" b="1" dirty="0" err="1"/>
              <a:t>akt</a:t>
            </a:r>
            <a:r>
              <a:rPr lang="tr-TR" sz="1700" b="1" dirty="0"/>
              <a:t>. </a:t>
            </a:r>
            <a:r>
              <a:rPr lang="tr-TR" sz="1700" b="1" dirty="0" err="1"/>
              <a:t>Hernandez</a:t>
            </a:r>
            <a:r>
              <a:rPr lang="tr-TR" sz="1700" b="1" dirty="0"/>
              <a:t>, </a:t>
            </a:r>
            <a:r>
              <a:rPr lang="tr-TR" sz="1700" b="1" dirty="0" err="1"/>
              <a:t>t.y</a:t>
            </a:r>
            <a:r>
              <a:rPr lang="tr-TR" sz="1700" b="1" dirty="0"/>
              <a:t>.) aşağıdaki gibidir:</a:t>
            </a:r>
          </a:p>
          <a:p>
            <a:pPr lvl="1" algn="just">
              <a:buFont typeface="Wingdings" panose="05000000000000000000" pitchFamily="2" charset="2"/>
              <a:buChar char="v"/>
            </a:pPr>
            <a:r>
              <a:rPr lang="tr-TR" sz="1700" b="1" dirty="0"/>
              <a:t>Gönderen (</a:t>
            </a:r>
            <a:r>
              <a:rPr lang="tr-TR" sz="1700" b="1" dirty="0" err="1"/>
              <a:t>sender</a:t>
            </a:r>
            <a:r>
              <a:rPr lang="tr-TR" sz="1700" b="1" dirty="0"/>
              <a:t>): Konuşmayı başlatan ve bir mesaj oluşturan kişi</a:t>
            </a:r>
          </a:p>
          <a:p>
            <a:pPr lvl="1" algn="just">
              <a:buFont typeface="Wingdings" panose="05000000000000000000" pitchFamily="2" charset="2"/>
              <a:buChar char="v"/>
            </a:pPr>
            <a:r>
              <a:rPr lang="tr-TR" sz="1700" b="1" dirty="0"/>
              <a:t>Alıcı (</a:t>
            </a:r>
            <a:r>
              <a:rPr lang="tr-TR" sz="1700" b="1" dirty="0" err="1"/>
              <a:t>receiver</a:t>
            </a:r>
            <a:r>
              <a:rPr lang="tr-TR" sz="1700" b="1" dirty="0"/>
              <a:t>): Bilginin alıcısı</a:t>
            </a:r>
          </a:p>
          <a:p>
            <a:pPr lvl="1" algn="just">
              <a:buFont typeface="Wingdings" panose="05000000000000000000" pitchFamily="2" charset="2"/>
              <a:buChar char="v"/>
            </a:pPr>
            <a:r>
              <a:rPr lang="tr-TR" sz="1700" b="1" dirty="0"/>
              <a:t>Mesaj (</a:t>
            </a:r>
            <a:r>
              <a:rPr lang="tr-TR" sz="1700" b="1" dirty="0" err="1"/>
              <a:t>message</a:t>
            </a:r>
            <a:r>
              <a:rPr lang="tr-TR" sz="1700" b="1" dirty="0"/>
              <a:t>): Kaynak veya gönderici tarafından oluşturulan bilgi</a:t>
            </a:r>
          </a:p>
          <a:p>
            <a:pPr lvl="1" algn="just">
              <a:buFont typeface="Wingdings" panose="05000000000000000000" pitchFamily="2" charset="2"/>
              <a:buChar char="v"/>
            </a:pPr>
            <a:r>
              <a:rPr lang="tr-TR" sz="1700" b="1" dirty="0"/>
              <a:t>Kanal/ortam (</a:t>
            </a:r>
            <a:r>
              <a:rPr lang="tr-TR" sz="1700" b="1" dirty="0" err="1"/>
              <a:t>channel</a:t>
            </a:r>
            <a:r>
              <a:rPr lang="tr-TR" sz="1700" b="1" dirty="0"/>
              <a:t>/</a:t>
            </a:r>
            <a:r>
              <a:rPr lang="tr-TR" sz="1700" b="1" dirty="0" err="1"/>
              <a:t>medium</a:t>
            </a:r>
            <a:r>
              <a:rPr lang="tr-TR" sz="1700" b="1" dirty="0"/>
              <a:t>): Mesajların taşıyıcısı; bilginin gönderici ile alıcı arasında seyahat etme şekli (yüz yüze konuşma, yazılı iletişim veya elektronik cihazlar aracılığıyla olabilir)</a:t>
            </a:r>
          </a:p>
          <a:p>
            <a:pPr lvl="1" algn="just">
              <a:buFont typeface="Wingdings" panose="05000000000000000000" pitchFamily="2" charset="2"/>
              <a:buChar char="v"/>
            </a:pPr>
            <a:r>
              <a:rPr lang="tr-TR" sz="1700" b="1" dirty="0"/>
              <a:t>Geri bildirim (</a:t>
            </a:r>
            <a:r>
              <a:rPr lang="tr-TR" sz="1700" b="1" dirty="0" err="1"/>
              <a:t>feedback</a:t>
            </a:r>
            <a:r>
              <a:rPr lang="tr-TR" sz="1700" b="1" dirty="0"/>
              <a:t>): Alıcının göndericinin mesajına yanıtı</a:t>
            </a:r>
          </a:p>
          <a:p>
            <a:pPr lvl="1" algn="just">
              <a:buFont typeface="Wingdings" panose="05000000000000000000" pitchFamily="2" charset="2"/>
              <a:buChar char="v"/>
            </a:pPr>
            <a:r>
              <a:rPr lang="tr-TR" sz="1700" b="1" dirty="0"/>
              <a:t>Kodlama (</a:t>
            </a:r>
            <a:r>
              <a:rPr lang="tr-TR" sz="1700" b="1" dirty="0" err="1"/>
              <a:t>encoding</a:t>
            </a:r>
            <a:r>
              <a:rPr lang="tr-TR" sz="1700" b="1" dirty="0"/>
              <a:t>): Göndericinin fikirleri anlaşılır mesajlara dönüştürme süreci</a:t>
            </a:r>
          </a:p>
          <a:p>
            <a:pPr lvl="1" algn="just">
              <a:buFont typeface="Wingdings" panose="05000000000000000000" pitchFamily="2" charset="2"/>
              <a:buChar char="v"/>
            </a:pPr>
            <a:r>
              <a:rPr lang="tr-TR" sz="1700" b="1" dirty="0"/>
              <a:t>Kod çözme (</a:t>
            </a:r>
            <a:r>
              <a:rPr lang="tr-TR" sz="1700" b="1" dirty="0" err="1"/>
              <a:t>decoding</a:t>
            </a:r>
            <a:r>
              <a:rPr lang="tr-TR" sz="1700" b="1" dirty="0"/>
              <a:t>): Alıcının bilgileri anlamlı mesajlara yorumladığı süreç</a:t>
            </a:r>
          </a:p>
          <a:p>
            <a:pPr lvl="1" algn="just">
              <a:buFont typeface="Wingdings" panose="05000000000000000000" pitchFamily="2" charset="2"/>
              <a:buChar char="v"/>
            </a:pPr>
            <a:r>
              <a:rPr lang="tr-TR" sz="1700" b="1" dirty="0"/>
              <a:t>Gürültü (</a:t>
            </a:r>
            <a:r>
              <a:rPr lang="tr-TR" sz="1700" b="1" dirty="0" err="1"/>
              <a:t>noise</a:t>
            </a:r>
            <a:r>
              <a:rPr lang="tr-TR" sz="1700" b="1" dirty="0"/>
              <a:t>): Parazit olarak da adlandırılır, iletişim sürecini engelleyen her şeydir.</a:t>
            </a:r>
            <a:endParaRPr lang="en-US" sz="1700" b="1" dirty="0"/>
          </a:p>
        </p:txBody>
      </p:sp>
    </p:spTree>
    <p:extLst>
      <p:ext uri="{BB962C8B-B14F-4D97-AF65-F5344CB8AC3E}">
        <p14:creationId xmlns:p14="http://schemas.microsoft.com/office/powerpoint/2010/main" val="4149757107"/>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4964</TotalTime>
  <Words>4061</Words>
  <Application>Microsoft Office PowerPoint</Application>
  <PresentationFormat>Geniş ekran</PresentationFormat>
  <Paragraphs>196</Paragraphs>
  <Slides>25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Arial</vt:lpstr>
      <vt:lpstr>Trebuchet MS</vt:lpstr>
      <vt:lpstr>Wingdings</vt:lpstr>
      <vt:lpstr>Wingdings 3</vt:lpstr>
      <vt:lpstr>Yüzeyler</vt:lpstr>
      <vt:lpstr>MEDYA VE İLETİŞİM  1. HAFTA  İletişim Olgusu ve Sürecinin Temel Kavramları ve İşleyişi</vt:lpstr>
      <vt:lpstr>KAPSAM</vt:lpstr>
      <vt:lpstr>GİRİŞ</vt:lpstr>
      <vt:lpstr>İLETİŞİM OLGUSU VE SÜRECİ</vt:lpstr>
      <vt:lpstr>İLETİŞİM OLGUSU VE SÜRECİ</vt:lpstr>
      <vt:lpstr>İLETİŞİM KAVRAMI</vt:lpstr>
      <vt:lpstr>İLETİŞİM KAVRAMI</vt:lpstr>
      <vt:lpstr>İLETİŞİMİN ÖGELERİ</vt:lpstr>
      <vt:lpstr>İLETİŞİMİN ÖGELERİ</vt:lpstr>
      <vt:lpstr>İletişimin İşlevleri, Önemi ve Günlük Yaşamda Rolü</vt:lpstr>
      <vt:lpstr>İletişimin İşlevleri, Önemi ve Günlük Yaşamda Rolü</vt:lpstr>
      <vt:lpstr>İLETİŞİM TÜRLERİ</vt:lpstr>
      <vt:lpstr>İLETİŞİM TÜRLERİ</vt:lpstr>
      <vt:lpstr>İLETİŞİM TÜRLERİ</vt:lpstr>
      <vt:lpstr>İLETİŞİM TÜRLERİ</vt:lpstr>
      <vt:lpstr>İLETİŞİM TÜRLERİ</vt:lpstr>
      <vt:lpstr>İLETİŞİM TÜRLERİ</vt:lpstr>
      <vt:lpstr>İLETİŞİM TÜRLERİ</vt:lpstr>
      <vt:lpstr>İLETİŞİM TÜRLERİ</vt:lpstr>
      <vt:lpstr>İLETİŞİM TÜRLERİ</vt:lpstr>
      <vt:lpstr>İLETİŞİM TÜRLERİ</vt:lpstr>
      <vt:lpstr>İLETİŞİM TÜRLERİ</vt:lpstr>
      <vt:lpstr>İLETİŞİM TÜRLERİ</vt:lpstr>
      <vt:lpstr>SONUÇ VE DEĞERLENDİRME</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Güler Demir</cp:lastModifiedBy>
  <cp:revision>27</cp:revision>
  <dcterms:created xsi:type="dcterms:W3CDTF">2025-07-04T07:41:44Z</dcterms:created>
  <dcterms:modified xsi:type="dcterms:W3CDTF">2025-08-09T12:01:55Z</dcterms:modified>
</cp:coreProperties>
</file>