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56" r:id="rId3"/>
    <p:sldId id="326" r:id="rId4"/>
    <p:sldId id="327" r:id="rId5"/>
    <p:sldId id="328" r:id="rId6"/>
    <p:sldId id="275" r:id="rId7"/>
    <p:sldId id="276" r:id="rId8"/>
    <p:sldId id="277" r:id="rId9"/>
    <p:sldId id="278" r:id="rId10"/>
    <p:sldId id="282" r:id="rId11"/>
    <p:sldId id="279" r:id="rId12"/>
    <p:sldId id="280" r:id="rId13"/>
    <p:sldId id="265" r:id="rId14"/>
    <p:sldId id="267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7" autoAdjust="0"/>
    <p:restoredTop sz="94710" autoAdjust="0"/>
  </p:normalViewPr>
  <p:slideViewPr>
    <p:cSldViewPr snapToGrid="0">
      <p:cViewPr varScale="1">
        <p:scale>
          <a:sx n="84" d="100"/>
          <a:sy n="84" d="100"/>
        </p:scale>
        <p:origin x="678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acilafet.saglik.gov.tr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Ambulans Ekipmanları Dersi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70618"/>
            <a:ext cx="9144000" cy="1655762"/>
          </a:xfrm>
          <a:ln>
            <a:solidFill>
              <a:schemeClr val="bg1"/>
            </a:solidFill>
          </a:ln>
        </p:spPr>
        <p:txBody>
          <a:bodyPr>
            <a:normAutofit fontScale="92500"/>
          </a:bodyPr>
          <a:lstStyle/>
          <a:p>
            <a:r>
              <a:rPr lang="tr-TR" sz="3600" dirty="0"/>
              <a:t>12.HAFTA</a:t>
            </a:r>
          </a:p>
          <a:p>
            <a:r>
              <a:rPr lang="tr-TR" sz="3600" dirty="0"/>
              <a:t>Güvenlik Ekipmanları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FADD58D4-2C76-4D1C-8575-28949D89B845}"/>
              </a:ext>
            </a:extLst>
          </p:cNvPr>
          <p:cNvSpPr txBox="1"/>
          <p:nvPr/>
        </p:nvSpPr>
        <p:spPr>
          <a:xfrm>
            <a:off x="376518" y="1402140"/>
            <a:ext cx="5477435" cy="41107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Hasta ve Ekipman Sabitleme Güvenliği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Seyir halindeyken kabin içinde hiçbir şeyin savrulmaması hayati önem taşır.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Sedye Kilitleme Sistemi: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Sedyenin ambulans zeminine sabitlendiği mekanizma.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 Emniyet Kemerleri: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Sedyedeki hastayı omuz ve belden sabitleyen kayışlar.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Oksijen Tüpü Sabitleyicileri: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Ağır oksijen tüplerinin kaza anında fırlamasını önleyen özel aparatlar.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Cihaz Montaj Askıları: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Defibrilatör ve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ventilatör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cihazların duvara sabitlendiği kızaklar.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D4CD62F-9AEA-420D-A114-B30627038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402140"/>
            <a:ext cx="5952435" cy="38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001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B0667221-5005-4FA2-B973-6E6391DA538A}"/>
              </a:ext>
            </a:extLst>
          </p:cNvPr>
          <p:cNvSpPr txBox="1"/>
          <p:nvPr/>
        </p:nvSpPr>
        <p:spPr>
          <a:xfrm>
            <a:off x="322730" y="1660302"/>
            <a:ext cx="4589929" cy="3372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Tıbbi Atık ve Dekontaminasyon Güvenliği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Müdahale sonrası güvenliği sağlayan ekipmanlardır.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Delici-Kesici Alet Kutusu: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Kullanılmış iğne ve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bistürilerin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atıldığı sarı sert plastik kutu (Personelin eline batmasını önler).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Tıbbi Atık Torbaları: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Enfekte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atıklar için kırmızı poşetler.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Yüzey Dezenfektanları: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sonraki hasta için ambulansın temizlenmesini sağlayan kimyasallar.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672E3EF1-5449-4B67-9362-272DD36FC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447" y="1660301"/>
            <a:ext cx="5943600" cy="3372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135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https://acilafet.saglik.gov.tr/</a:t>
            </a:r>
            <a:endParaRPr lang="tr-TR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sz="1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Koçak, H., Sarı, B., Usta, G., &amp; Aslan, R. (2021). Acil Yardım ve Afet Yönetimi Mesleki Beceri Uygulama Rehberi. https://ayayder.org/icerik/ayay-mesleki-beceri-uygulama-rehberi</a:t>
            </a:r>
            <a:endParaRPr lang="tr-TR" sz="12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BE2D2C4E-2485-4BCD-ADE1-3C602DC42131}"/>
              </a:ext>
            </a:extLst>
          </p:cNvPr>
          <p:cNvSpPr txBox="1"/>
          <p:nvPr/>
        </p:nvSpPr>
        <p:spPr>
          <a:xfrm>
            <a:off x="3842870" y="478723"/>
            <a:ext cx="5118249" cy="4001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Ambulans  Kıyafetleri Örnek Görseller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41B63FB-AB87-4C82-8464-1BC13265D4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590" y="1161703"/>
            <a:ext cx="9288780" cy="5066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614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E945BBCF-719C-413D-A23F-4122628D3D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54"/>
          <a:stretch/>
        </p:blipFill>
        <p:spPr>
          <a:xfrm>
            <a:off x="3330547" y="510988"/>
            <a:ext cx="5530906" cy="583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799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F06DD8E6-CC9D-432A-BA46-5E1816376AA8}"/>
              </a:ext>
            </a:extLst>
          </p:cNvPr>
          <p:cNvSpPr txBox="1"/>
          <p:nvPr/>
        </p:nvSpPr>
        <p:spPr>
          <a:xfrm>
            <a:off x="657897" y="1566188"/>
            <a:ext cx="10876204" cy="33665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Bütünsel Güvenlik Odağı: Ambulans içerisinde yer alan emniyet materyalleri, araçtaki herkesi korumak adına geliştirilmiştir.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 Emniyeti: Donanımların temel amaçlarından biri, nakil sürecindeki hastanın güvenli bir şekilde taşınmasını sağlamaktır.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Sağlık Personelinin Korunması: Ekipmanlar, müdahale esnasında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paramedik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kritik görevlerdeki tıbbi personelin can güvenliğini destekler.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Operasyonel Ekip Güvencesi: Sistemler, aracı sevk ve idare eden ambulans sürücüsü başta olmak üzere tüm görevlilerin emniyetini muhafaza etmek üzere tasarlanmıştır.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9B95EB44-C285-4B35-9346-C17072FDF256}"/>
              </a:ext>
            </a:extLst>
          </p:cNvPr>
          <p:cNvSpPr txBox="1"/>
          <p:nvPr/>
        </p:nvSpPr>
        <p:spPr>
          <a:xfrm>
            <a:off x="3890682" y="814694"/>
            <a:ext cx="4410635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Güvenlik Ekipmanları</a:t>
            </a:r>
          </a:p>
        </p:txBody>
      </p:sp>
    </p:spTree>
    <p:extLst>
      <p:ext uri="{BB962C8B-B14F-4D97-AF65-F5344CB8AC3E}">
        <p14:creationId xmlns:p14="http://schemas.microsoft.com/office/powerpoint/2010/main" val="1151621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B8CCB350-2091-4079-8971-B6A24165FBE0}"/>
              </a:ext>
            </a:extLst>
          </p:cNvPr>
          <p:cNvSpPr txBox="1"/>
          <p:nvPr/>
        </p:nvSpPr>
        <p:spPr>
          <a:xfrm>
            <a:off x="272080" y="1205594"/>
            <a:ext cx="6096000" cy="46130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Enfeksiyon Kontrolü ve Biyolojik Güvenlik</a:t>
            </a:r>
          </a:p>
          <a:p>
            <a:pPr>
              <a:lnSpc>
                <a:spcPct val="150000"/>
              </a:lnSpc>
            </a:pP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Personeli hastadan bulaşabilecek hastalıklara (kan, solunum yolu vb.) karşı koruyan malzemelerdir.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Eldivenler: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steril (cerrahi) hem de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non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-steril muayene eldivenleri.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Maskeler: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Cerrahi maskeler ve yüksek riskli durumlar için N95/FFP3 maskeler.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Gözlük ve Yüz Siperlikleri: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 veya vücut sıvısı sıçramalarına karşı göz koruması.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Tulum ve Önlükler: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Bulaşıcı hastalık şüphesinde giyilen tek kullanımlık koruyucu kıyafetler.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Antiseptikleri: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 müdahale öncesi ve sonrası hijyen için.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18105D15-1BD8-4218-9E22-C4F815DE4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7108" y="744253"/>
            <a:ext cx="4749432" cy="45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32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31B186F9-C8A8-4057-B526-33E5E65CA235}"/>
              </a:ext>
            </a:extLst>
          </p:cNvPr>
          <p:cNvSpPr txBox="1"/>
          <p:nvPr/>
        </p:nvSpPr>
        <p:spPr>
          <a:xfrm>
            <a:off x="457200" y="1155157"/>
            <a:ext cx="5109882" cy="3741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Personel Fiziksel Güvenliği (İş Güvenliği)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Personeli kaza, darbe ve çevresel tehlikelerden koruyan donanımlardır.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Kask (Baret):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Trafik kazası veya enkaz alanında baş koruması.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 Ayakkabısı: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Kaymaz tabanlı, su geçirmez botlar.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Reflektörlü Kıyafetler: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Gece görünürlüğü sağlayan fosforlu şeritli 112 üniformaları.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 Eldiveni: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Yaralıyı araçtan çıkarırken cam kırıkları veya metal parçalardan korunmak için (deri veya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kevlar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pic>
        <p:nvPicPr>
          <p:cNvPr id="4" name="Picture 2" descr="112 Acil Personel Kıyafeti Fiyatı">
            <a:extLst>
              <a:ext uri="{FF2B5EF4-FFF2-40B4-BE49-F238E27FC236}">
                <a16:creationId xmlns:a16="http://schemas.microsoft.com/office/drawing/2014/main" id="{865CC3F2-752D-4FF5-96D3-02E02203C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565" y="0"/>
            <a:ext cx="3838500" cy="38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Nam | Koruyucu Güvenlik Ekipmanları">
            <a:extLst>
              <a:ext uri="{FF2B5EF4-FFF2-40B4-BE49-F238E27FC236}">
                <a16:creationId xmlns:a16="http://schemas.microsoft.com/office/drawing/2014/main" id="{4427ADAE-EC6B-4D4C-95E1-72187827E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451" y="3771572"/>
            <a:ext cx="2531364" cy="2531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YDS ASTOR GTX BOT -SİYAH">
            <a:extLst>
              <a:ext uri="{FF2B5EF4-FFF2-40B4-BE49-F238E27FC236}">
                <a16:creationId xmlns:a16="http://schemas.microsoft.com/office/drawing/2014/main" id="{CA8A19CC-08E3-4FDF-B8A0-19E7481B6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2512" y="3771572"/>
            <a:ext cx="2321105" cy="270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930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00C98638-C7D7-4DED-8BB8-F5407B7DB3F0}"/>
              </a:ext>
            </a:extLst>
          </p:cNvPr>
          <p:cNvSpPr txBox="1"/>
          <p:nvPr/>
        </p:nvSpPr>
        <p:spPr>
          <a:xfrm>
            <a:off x="502023" y="971834"/>
            <a:ext cx="4876801" cy="41107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Araç Seyir ve Trafik Güvenliği</a:t>
            </a:r>
          </a:p>
          <a:p>
            <a:pPr>
              <a:lnSpc>
                <a:spcPct val="150000"/>
              </a:lnSpc>
            </a:pP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Ambulansın trafikte fark edilmesini ve güvenli sürüşü sağlayan sistemlerdir.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Tepe Lambaları ve Çakar Sistemleri</a:t>
            </a:r>
            <a:r>
              <a:rPr lang="tr-TR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r-TR" sz="1600">
                <a:latin typeface="Times New Roman" panose="02020603050405020304" pitchFamily="18" charset="0"/>
                <a:cs typeface="Times New Roman" panose="02020603050405020304" pitchFamily="18" charset="0"/>
              </a:rPr>
              <a:t> Mavi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uyarı ışıkları (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Lightbar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Siren ve Anons Sistemi: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Sesli uyarı ve diğer sürücülerle iletişim için.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Araç Dışı Reflektif Giydirme: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Ambulansın gece parlamasını sağlayan şeritler ve "AMBULANS" yazıları.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Kış Lastiği ve Kar Zinciri: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Zorlu hava koşullarında yol tutuşu için.</a:t>
            </a:r>
          </a:p>
        </p:txBody>
      </p:sp>
      <p:pic>
        <p:nvPicPr>
          <p:cNvPr id="5" name="Picture 4" descr="Acil durum sinyal ışıkları ambulans mavi led yanıp sönen lightbar boynuz  siren">
            <a:extLst>
              <a:ext uri="{FF2B5EF4-FFF2-40B4-BE49-F238E27FC236}">
                <a16:creationId xmlns:a16="http://schemas.microsoft.com/office/drawing/2014/main" id="{D8C84E1D-6416-4169-A06C-542126008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143" y="1652016"/>
            <a:ext cx="3553968" cy="3553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3973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D87533BB-420A-4F4E-AA63-9CFC5ECFA121}"/>
              </a:ext>
            </a:extLst>
          </p:cNvPr>
          <p:cNvSpPr txBox="1"/>
          <p:nvPr/>
        </p:nvSpPr>
        <p:spPr>
          <a:xfrm>
            <a:off x="448234" y="1132292"/>
            <a:ext cx="4473389" cy="3741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Olay Yeri Güvenliği ve Aydınlatma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Müdahale edilen alanın güvenliğini sağlamak için kullanılan ekipmanlardır.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Trafik Konileri ve Uyarı Üçgenleri: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Olay yerini trafiğe kapatmak veya işaretlemek için.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Projektörler (Çevre Aydınlatma):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Aracın yan ve arka kısımlarında gece müdahalesini aydınlatan güçlü ışıklar.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Fenerleri: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Personelin karanlık noktalara (araç altı, şarampol vb.) bakabilmesi için.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638160E-860D-40DC-9319-36DAD1741C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1334" y="1132292"/>
            <a:ext cx="5034877" cy="482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082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3DD69958-738E-4B04-A6EF-B82DE8C0B8C1}"/>
              </a:ext>
            </a:extLst>
          </p:cNvPr>
          <p:cNvSpPr txBox="1"/>
          <p:nvPr/>
        </p:nvSpPr>
        <p:spPr>
          <a:xfrm>
            <a:off x="295835" y="1401233"/>
            <a:ext cx="4894730" cy="3372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Kurtarma ve Teknik Güvenlik (Araç İçi)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Sıkışmalı kazalarda veya ambulansın kendi güvenliği için gereken teknik aletlerdir.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 Kırma Çekici ve Emniyet Kemeri Kesici: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Araçtan hızlı tahliye için.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Yangın Söndürme Tüpleri: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şoför kabininde hem de hasta kabininde ayrı ayrı bulunur (ABC tipi).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Demir Manivela: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Kapısı sıkışmış araçları açmak için kullanılan levye.</a:t>
            </a:r>
          </a:p>
        </p:txBody>
      </p:sp>
      <p:pic>
        <p:nvPicPr>
          <p:cNvPr id="8196" name="Picture 4" descr="Bilgeden Acil Durum Cam Kırma Çekici-Imdat Çekici-Kemer Kesicili">
            <a:extLst>
              <a:ext uri="{FF2B5EF4-FFF2-40B4-BE49-F238E27FC236}">
                <a16:creationId xmlns:a16="http://schemas.microsoft.com/office/drawing/2014/main" id="{AA4C6DD9-FFF4-45FF-B31C-2E7A7BE923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7521" y="432828"/>
            <a:ext cx="3571875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SAİT DEMİRCİ MANİVELA SÖKÜ DEMİRİ 60 cm(ADET) Fiyatları ve Modelleri -  Pazarama">
            <a:extLst>
              <a:ext uri="{FF2B5EF4-FFF2-40B4-BE49-F238E27FC236}">
                <a16:creationId xmlns:a16="http://schemas.microsoft.com/office/drawing/2014/main" id="{D8DCFD6C-9C75-465D-AA46-E4234733C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011" y="4550164"/>
            <a:ext cx="3783107" cy="206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0F543631-F3BE-473D-A092-D5A7D1968F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2745" y="2556904"/>
            <a:ext cx="2686890" cy="2686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2829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616</Words>
  <Application>Microsoft Office PowerPoint</Application>
  <PresentationFormat>Geniş ekran</PresentationFormat>
  <Paragraphs>54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Aptos</vt:lpstr>
      <vt:lpstr>Aptos Display</vt:lpstr>
      <vt:lpstr>Arial</vt:lpstr>
      <vt:lpstr>Times New Roman</vt:lpstr>
      <vt:lpstr>Office Teması</vt:lpstr>
      <vt:lpstr>Özel Tasarım</vt:lpstr>
      <vt:lpstr>Ambulans Ekipmanları Dersi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Ambulans Ekipmanları Dersi</dc:title>
  <dc:creator>EÖ</dc:creator>
  <cp:lastModifiedBy>YUSUF UYAN</cp:lastModifiedBy>
  <cp:revision>20</cp:revision>
  <dcterms:created xsi:type="dcterms:W3CDTF">2026-04-02T07:47:59Z</dcterms:created>
  <dcterms:modified xsi:type="dcterms:W3CDTF">2026-06-25T11:55:15Z</dcterms:modified>
</cp:coreProperties>
</file>