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326" r:id="rId4"/>
    <p:sldId id="327" r:id="rId5"/>
    <p:sldId id="328" r:id="rId6"/>
    <p:sldId id="275" r:id="rId7"/>
    <p:sldId id="276" r:id="rId8"/>
    <p:sldId id="277" r:id="rId9"/>
    <p:sldId id="278" r:id="rId10"/>
    <p:sldId id="282" r:id="rId11"/>
    <p:sldId id="279" r:id="rId12"/>
    <p:sldId id="280" r:id="rId13"/>
    <p:sldId id="265" r:id="rId14"/>
    <p:sldId id="267" r:id="rId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710" autoAdjust="0"/>
  </p:normalViewPr>
  <p:slideViewPr>
    <p:cSldViewPr snapToGrid="0">
      <p:cViewPr varScale="1">
        <p:scale>
          <a:sx n="84" d="100"/>
          <a:sy n="84" d="100"/>
        </p:scale>
        <p:origin x="67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0EA4C-3CB9-41B9-993F-C5E9FE752049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732D3-B5C6-46FE-A7A4-D7AB75A97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00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183C16-B983-A090-02DD-3A327714FD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dirty="0"/>
              <a:t>DERS</a:t>
            </a:r>
            <a:br>
              <a:rPr lang="tr-TR" dirty="0"/>
            </a:b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2EA4D01-3725-4321-55A4-B35FBE578C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HAFTA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C83165B-D989-8151-23EE-E777C9C8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A893-7C0C-4563-A7B3-3AAF4E7619B5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0A4A97C-EC8E-82D0-C4BB-7F1837304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1CB181-A1FD-268C-8ED4-25445354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7AED295-D59B-09B4-5BFA-2A4858A94B96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  <p:pic>
        <p:nvPicPr>
          <p:cNvPr id="8" name="Picture 2" descr="Kastamonu Üniversitesi Taşköprü Meslek Yüksekokulu">
            <a:extLst>
              <a:ext uri="{FF2B5EF4-FFF2-40B4-BE49-F238E27FC236}">
                <a16:creationId xmlns:a16="http://schemas.microsoft.com/office/drawing/2014/main" id="{E49264DF-D7EC-DFAA-1227-B39A33FD0A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428" y="58213"/>
            <a:ext cx="2557940" cy="9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81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02F156-400A-90E5-A7C9-9E05BA61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C458E96-9093-DBBA-8D4C-AC6F07ACD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D0A213C-EC03-CEEC-1D2A-10DDFA079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8792-112C-4D2E-BF3A-8D7530A05941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026C095-364E-776F-17C0-CE0AF13F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920B3B-DC51-ADF6-D80C-83C46990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73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43C74F6-8890-DF90-10AA-DD0D35CCB0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11D8111-6F95-80E0-D149-9B8750AA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A0BBE2-E88D-2A28-C6B2-E616A188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C00E-8FAA-43A5-A41E-ACD841201B1F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CB2C068-5E5C-1EF0-BFE9-72D724CD2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D20562E-E7D7-682D-3C14-4A86A830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63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1B9ACB-9341-6ABF-F527-A0073888C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6E234E5-AEF1-E78C-9E4F-B14B0C492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313EF8F-B148-565D-A225-56D0439A9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9D099B-73EE-280C-DDB0-173B94BF8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7A15AC2-4B12-53D4-8E7D-1BAC8831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966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DC8647-F32A-CFA5-6EAC-522FA472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F18EFC-E7A4-2522-5DD1-CB1A6EC7A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8C32FA-F273-5B4F-4C6D-694D0EFF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9CA7EA8-50A1-E323-9D33-450C3E74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DB86F0D-545A-8D1D-643E-2C8764AB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5656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086450-734F-D756-C5F5-435D9D9C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F87F6EF-8E8C-A9AC-A50E-CAFDA4E8E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171B36E-B4FA-AD6A-F70E-E5EA71E1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36BFAC0-CF17-D37F-20F9-DF610025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6EF2D6-94FA-DE3E-4454-48A7533B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1096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B06F8A-7D76-179A-49FE-855471DE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F24245-439E-B5BC-9AD8-B20A55A07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4622A3D-8688-FBB6-54FB-78E3AEF59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631EC54-AE94-BC55-69BB-8A1E19E1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FC1BEE6-67C2-3221-015B-7922A632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62CEED0-67B7-B03D-3428-FCEB6D91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8235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B72CDF-F43C-9BA0-DD72-81232FBD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56AE4B6-0687-7911-A70F-3AD9D9076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7095ABB-EAD2-4E1C-83CC-BC29A3A0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84F174C-F2D0-6B9F-F3DA-AA1E2F407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703A831-DCE7-7479-73BD-84D917481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F8C6109-7F67-493E-3420-B6E4DB2E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AE46383-270F-2CF7-B05E-F665FBD5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3096FB7-6438-74C1-5D65-8ABE7A36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2016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41D141-05F2-ACE1-84DB-E3E6CCF1D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6441D00-0E66-956B-8E77-66A408930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DB79452-032D-D2FF-C22D-BD05590D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FEF24E4-1689-DB56-C4EA-699C2305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9966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568CE5D-5E89-0F77-9041-9CC18EB3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7425017-AFAB-88E9-8E05-A38923ED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686E839-3407-8988-783D-47515BD6F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5366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205FA7-0FD4-9C76-C496-64EE61C94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EDF812-C791-7952-EC89-7D640268D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FF33595-2B8E-81C7-E575-58CFAE7E8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C55534C-4534-E10F-C35E-E56B6947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34B669D-95B1-D80E-A214-1155CDA7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A84C5-0BF1-41C8-E0D1-8922F820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348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E66603-00C2-D304-0F49-DBD968F6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40F2B9-BED7-A6AC-DA50-3E4CCB2B4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FA4DF1A-A84F-0FDA-F40D-297E054F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CD19252-AB5E-6EA3-E0B8-149FBD25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811AD6A-7A64-D226-07AA-B81D27F2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6434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5CD60B-B77B-BCC5-61C6-3ED9A00B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9697742-523F-D85C-114C-DA464EDEA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5617908-7BCF-3739-9A82-7EB8F10DE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060CE51-AD79-409B-DC03-9AA6FD27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EF05653-3957-BF56-FB90-2AB31CBA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94FDD86-E92B-A8A2-7DC4-9BB98FC9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0545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A3106D-E665-028D-ED5B-B08B8B76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71C2C65-99FE-F9EE-F026-9D2B2405E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3A877F-3573-2751-0561-546A738F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F6D856-9200-DC5A-EE21-1AC20D56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4B5CE31-C758-CE15-77D8-1DA746B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3342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04110B2-4CAE-A572-F077-DD3E9FF6B8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802D4A9-0FB5-8F7F-AE3A-041DF2ECB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6699DA-4364-C8E9-98C5-6CE1D0F3D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50371E0-DFDE-95E1-1D1D-95BBDFDA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48D49F3-1C9B-C23D-F70D-A90D4C3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278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FFA3E6-C620-28D2-3955-B214AA55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1E0D841-1A1A-E8E0-5FD6-C3EC3087F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514C637-476D-F3D1-DE9D-2D701735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9CC4-FED9-449D-BCEC-9104E45EF66F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56D0AB-3513-3F58-ECB2-3D3C040D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FE0E90-8D99-5294-EBBB-49EE9A40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11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BB2CBE-DC94-8057-739F-D4F1AC7FA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876134-D3D6-B384-2C25-BF339A5EB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B81846B-0935-EB88-BE32-4AADF3BB9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A9E647-15D9-3529-A510-CB332E1D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88C6-7C08-4873-BD38-E8952F2790FA}" type="datetime1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6E11F2B-5AFF-0685-481D-7845E8D3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1029C08-CF4B-53F5-98E5-D8D3505F2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892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851378-62E5-FD11-7D3D-6395E44E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9620259-66F4-680B-EF21-0F38AAAA7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F2E9394-47E0-600B-B2C5-7AF7BC494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AD5C2BC-7A56-033A-613C-9950B355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4B5B5C0-C876-AD3E-BBA6-1431ABB3E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50D5FFB-C8B6-E2C6-6972-35E2F1E4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5CB-9D74-4EB3-B932-F2415694B02B}" type="datetime1">
              <a:rPr lang="tr-TR" smtClean="0"/>
              <a:t>25.06.2026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FE20207-F2AE-B89E-4947-CC05F51B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DBE0AC6-BFA3-19CE-89AD-1311EE3E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052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6B43B-B12F-4ADD-0B7C-C87FD8D8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7294FEE-7A8A-BBC0-C3F2-417A2383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A6FF-6278-4042-A2D2-2EB48B45FDC2}" type="datetime1">
              <a:rPr lang="tr-TR" smtClean="0"/>
              <a:t>25.06.2026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CD0CA0E-BED6-C6FD-BEF0-18F6AC68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29496F7-A38F-385C-0B03-AEAB847A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97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459AEC1-9127-AE52-9601-3ED7209F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A50D-93F4-4D4C-9F56-C634CE3364E7}" type="datetime1">
              <a:rPr lang="tr-TR" smtClean="0"/>
              <a:t>25.06.2026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94F2669-6387-1FDA-CD98-18E841C0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21AF9F5-AD89-2C62-88AD-481C8B8C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7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691C1B-918B-B1F8-4ECE-83551E5D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95D609-431F-E148-54C1-97EC5DB9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71A3DE-E8B2-105E-EC91-EFBB268FD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43D87BB-DEBB-E6BF-C830-9033600F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0030C-6F07-469E-90FE-15247EC78970}" type="datetime1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A4F310-FE9D-CC16-70B4-D041ACAA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96A9E-9BEE-E670-968F-07F2C388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539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11DA66-4CCE-0CB4-CEDC-B5AA1A2F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018BCED-8DE2-E630-5E15-A3245F1DC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7C6CEDD-56D7-BC1D-BDDF-2E1B2B31A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4875058-3196-77D7-17DB-F7178CD53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3729-A6D0-495D-9E61-3AF7C98C397D}" type="datetime1">
              <a:rPr lang="tr-TR" smtClean="0"/>
              <a:t>25.06.2026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44AB686-4DE8-EDCC-5632-54208EED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D545446-2DBC-404F-F411-E91F31B6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513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D8BB320-C01A-B5BA-12FD-ACB20B5D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365125"/>
            <a:ext cx="101650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Örnek: Yaratıcı Drama Nedir?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8128440-113F-0F80-D1AC-FA752BE18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718" y="1825625"/>
            <a:ext cx="10165081" cy="4351338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just" rtl="0">
              <a:lnSpc>
                <a:spcPct val="150000"/>
              </a:lnSpc>
            </a:pPr>
            <a:r>
              <a:rPr lang="tr-TR" dirty="0"/>
              <a:t>Öğrencinin yaratıcılığını geliştiren, onu yetiştiren ve hayata hazırlayan drama, eğitimde hem bir alanı hem bir dersi hem de bir öğretim yöntemini ifade etmektedir.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831AEE0-5E25-4FE1-CF64-2294D1C6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F3AAA5-FDBF-4123-A916-9B2C93523EBE}" type="datetime1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F9C75FE-F87C-1F36-7D66-0644FA4FF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BDA2A62-1CBE-7898-AB5C-1903001AE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22D2BD5-3696-0BBF-09CA-69AB4753533B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927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5D34CA6-FDA0-E955-66CA-DB52D022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Kaynaklar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C7EB061-EB1F-DC63-13F9-FE0326806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1847DA7-9457-2F13-92E2-D3127D3F2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518641-3DC2-4FDE-A7C3-A837FBA3D6E8}" type="datetimeFigureOut">
              <a:rPr lang="tr-TR" smtClean="0"/>
              <a:t>25.06.2026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6D99CD-621F-DB9D-2CD9-9C432FFE9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3F08739-1DC1-C634-E855-9B80C65B4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972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acilafet.saglik.gov.tr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65487D-5BCD-F4CC-009E-7744BFF3D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Ambulans Ekipmanları Dersi</a:t>
            </a: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A3BE055-7531-60B0-E21B-FEE6BCB91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70618"/>
            <a:ext cx="9144000" cy="1655762"/>
          </a:xfrm>
          <a:ln>
            <a:solidFill>
              <a:schemeClr val="bg1"/>
            </a:solidFill>
          </a:ln>
        </p:spPr>
        <p:txBody>
          <a:bodyPr>
            <a:normAutofit fontScale="92500"/>
          </a:bodyPr>
          <a:lstStyle/>
          <a:p>
            <a:r>
              <a:rPr lang="tr-TR" sz="3600" dirty="0"/>
              <a:t>12.HAFTA</a:t>
            </a:r>
          </a:p>
          <a:p>
            <a:r>
              <a:rPr lang="tr-TR" sz="3600" dirty="0"/>
              <a:t>Güvenlik Ekipmanları</a:t>
            </a:r>
          </a:p>
        </p:txBody>
      </p:sp>
    </p:spTree>
    <p:extLst>
      <p:ext uri="{BB962C8B-B14F-4D97-AF65-F5344CB8AC3E}">
        <p14:creationId xmlns:p14="http://schemas.microsoft.com/office/powerpoint/2010/main" val="4058074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FADD58D4-2C76-4D1C-8575-28949D89B845}"/>
              </a:ext>
            </a:extLst>
          </p:cNvPr>
          <p:cNvSpPr txBox="1"/>
          <p:nvPr/>
        </p:nvSpPr>
        <p:spPr>
          <a:xfrm>
            <a:off x="376518" y="1402140"/>
            <a:ext cx="5477435" cy="4110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Hasta ve Ekipman Sabitleme Güvenliği</a:t>
            </a:r>
          </a:p>
          <a:p>
            <a:pPr algn="just">
              <a:lnSpc>
                <a:spcPct val="150000"/>
              </a:lnSpc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Seyir halindeyken kabin içinde hiçbir şeyin savrulmaması hayati önem taşır.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Sedye Kilitleme Sistemi: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Sedyenin ambulans zeminine sabitlendiği mekanizma.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 Emniyet Kemerleri: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Sedyedeki hastayı omuz ve belden sabitleyen kayışlar.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Oksijen Tüpü Sabitleyicileri: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Ağır oksijen tüplerinin kaza anında fırlamasını önleyen özel aparatlar.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Cihaz Montaj Askıları: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Defibrilatör ve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ventilatör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gibi cihazların duvara sabitlendiği kızaklar.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D4CD62F-9AEA-420D-A114-B30627038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02140"/>
            <a:ext cx="5952435" cy="381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01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B0667221-5005-4FA2-B973-6E6391DA538A}"/>
              </a:ext>
            </a:extLst>
          </p:cNvPr>
          <p:cNvSpPr txBox="1"/>
          <p:nvPr/>
        </p:nvSpPr>
        <p:spPr>
          <a:xfrm>
            <a:off x="322730" y="1660302"/>
            <a:ext cx="4589929" cy="3372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Tıbbi Atık ve Dekontaminasyon Güvenliği</a:t>
            </a:r>
          </a:p>
          <a:p>
            <a:pPr algn="just">
              <a:lnSpc>
                <a:spcPct val="150000"/>
              </a:lnSpc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Müdahale sonrası güvenliği sağlayan ekipmanlardır.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Delici-Kesici Alet Kutusu: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Kullanılmış iğne ve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bistürilerin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atıldığı sarı sert plastik kutu (Personelin eline batmasını önler).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Tıbbi Atık Torbaları: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Enfekte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atıklar için kırmızı poşetler.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Yüzey Dezenfektanları: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Bir sonraki hasta için ambulansın temizlenmesini sağlayan kimyasallar.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72E3EF1-5449-4B67-9362-272DD36FC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447" y="1660301"/>
            <a:ext cx="5943600" cy="337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35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2B38AA-B24F-023E-52CB-38119C42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AC4610-C018-DEF8-B0E1-91A61AAB7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https://acilafet.saglik.gov.tr/</a:t>
            </a:r>
            <a:endParaRPr lang="tr-TR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Koçak, H., Sarı, B., Usta, G., &amp; Aslan, R. (2021). Acil Yardım ve Afet Yönetimi Mesleki Beceri Uygulama Rehberi. https://ayayder.org/icerik/ayay-mesleki-beceri-uygulama-rehberi</a:t>
            </a:r>
            <a:endParaRPr lang="tr-TR" sz="12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FDE5D5-0EF5-52EE-99D5-FF53B628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1725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C6D8EC20-82C3-82C7-B882-344F5E19DBE7}"/>
              </a:ext>
            </a:extLst>
          </p:cNvPr>
          <p:cNvSpPr txBox="1"/>
          <p:nvPr/>
        </p:nvSpPr>
        <p:spPr>
          <a:xfrm>
            <a:off x="3047189" y="3244334"/>
            <a:ext cx="65151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E451C86-62C0-1BD8-BBCC-001DC7CFFF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4" y="161784"/>
            <a:ext cx="883212" cy="877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863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BE2D2C4E-2485-4BCD-ADE1-3C602DC42131}"/>
              </a:ext>
            </a:extLst>
          </p:cNvPr>
          <p:cNvSpPr txBox="1"/>
          <p:nvPr/>
        </p:nvSpPr>
        <p:spPr>
          <a:xfrm>
            <a:off x="3842870" y="478723"/>
            <a:ext cx="5118249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Ambulans  Kıyafetleri Örnek Görseller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41B63FB-AB87-4C82-8464-1BC13265D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0" y="1161703"/>
            <a:ext cx="9288780" cy="506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14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945BBCF-719C-413D-A23F-4122628D3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4"/>
          <a:stretch/>
        </p:blipFill>
        <p:spPr>
          <a:xfrm>
            <a:off x="3330547" y="510988"/>
            <a:ext cx="5530906" cy="58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99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F06DD8E6-CC9D-432A-BA46-5E1816376AA8}"/>
              </a:ext>
            </a:extLst>
          </p:cNvPr>
          <p:cNvSpPr txBox="1"/>
          <p:nvPr/>
        </p:nvSpPr>
        <p:spPr>
          <a:xfrm>
            <a:off x="657897" y="1566188"/>
            <a:ext cx="10876204" cy="3366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Bütünsel Güvenlik Odağı: Ambulans içerisinde yer alan emniyet materyalleri, araçtaki herkesi korumak adına geliştirilmiştir.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 Emniyeti: Donanımların temel amaçlarından biri, nakil sürecindeki hastanın güvenli bir şekilde taşınmasını sağlamaktır.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Sağlık Personelinin Korunması: Ekipmanlar, müdahale esnasında </a:t>
            </a: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paramedik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gibi kritik görevlerdeki tıbbi personelin can güvenliğini destekler.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Operasyonel Ekip Güvencesi: Sistemler, aracı sevk ve idare eden ambulans sürücüsü başta olmak üzere tüm görevlilerin emniyetini muhafaza etmek üzere tasarlanmıştır.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B95EB44-C285-4B35-9346-C17072FDF256}"/>
              </a:ext>
            </a:extLst>
          </p:cNvPr>
          <p:cNvSpPr txBox="1"/>
          <p:nvPr/>
        </p:nvSpPr>
        <p:spPr>
          <a:xfrm>
            <a:off x="3890682" y="814694"/>
            <a:ext cx="4410635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Güvenlik Ekipmanları</a:t>
            </a:r>
          </a:p>
        </p:txBody>
      </p:sp>
    </p:spTree>
    <p:extLst>
      <p:ext uri="{BB962C8B-B14F-4D97-AF65-F5344CB8AC3E}">
        <p14:creationId xmlns:p14="http://schemas.microsoft.com/office/powerpoint/2010/main" val="1151621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B8CCB350-2091-4079-8971-B6A24165FBE0}"/>
              </a:ext>
            </a:extLst>
          </p:cNvPr>
          <p:cNvSpPr txBox="1"/>
          <p:nvPr/>
        </p:nvSpPr>
        <p:spPr>
          <a:xfrm>
            <a:off x="272080" y="1205594"/>
            <a:ext cx="6096000" cy="4613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Enfeksiyon Kontrolü ve Biyolojik Güvenlik</a:t>
            </a:r>
          </a:p>
          <a:p>
            <a:pPr>
              <a:lnSpc>
                <a:spcPct val="150000"/>
              </a:lnSpc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Personeli hastadan bulaşabilecek hastalıklara (kan, solunum yolu vb.) karşı koruyan malzemelerdir.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Eldivenler: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Hem steril (cerrahi) hem de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-steril muayene eldivenleri.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Maskeler: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Cerrahi maskeler ve yüksek riskli durumlar için N95/FFP3 maskeler.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Gözlük ve Yüz Siperlikleri: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 veya vücut sıvısı sıçramalarına karşı göz koruması.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Tulum ve Önlükler: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Bulaşıcı hastalık şüphesinde giyilen tek kullanımlık koruyucu kıyafetler.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Antiseptikleri: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Her müdahale öncesi ve sonrası hijyen için.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8105D15-1BD8-4218-9E22-C4F815DE4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108" y="744253"/>
            <a:ext cx="4749432" cy="45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32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31B186F9-C8A8-4057-B526-33E5E65CA235}"/>
              </a:ext>
            </a:extLst>
          </p:cNvPr>
          <p:cNvSpPr txBox="1"/>
          <p:nvPr/>
        </p:nvSpPr>
        <p:spPr>
          <a:xfrm>
            <a:off x="457200" y="1155157"/>
            <a:ext cx="5109882" cy="3741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Personel Fiziksel Güvenliği (İş Güvenliği)</a:t>
            </a:r>
          </a:p>
          <a:p>
            <a:pPr algn="just">
              <a:lnSpc>
                <a:spcPct val="150000"/>
              </a:lnSpc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Personeli kaza, darbe ve çevresel tehlikelerden koruyan donanımlardır.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Kask (Baret):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Trafik kazası veya enkaz alanında baş koruması.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İş Ayakkabısı: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Kaymaz tabanlı, su geçirmez botlar.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Reflektörlü Kıyafetler: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Gece görünürlüğü sağlayan fosforlu şeritli 112 üniformaları.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İş Eldiveni: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Yaralıyı araçtan çıkarırken cam kırıkları veya metal parçalardan korunmak için (deri veya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kevlar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4" name="Picture 2" descr="112 Acil Personel Kıyafeti Fiyatı">
            <a:extLst>
              <a:ext uri="{FF2B5EF4-FFF2-40B4-BE49-F238E27FC236}">
                <a16:creationId xmlns:a16="http://schemas.microsoft.com/office/drawing/2014/main" id="{865CC3F2-752D-4FF5-96D3-02E02203C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565" y="0"/>
            <a:ext cx="3838500" cy="38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am | Koruyucu Güvenlik Ekipmanları">
            <a:extLst>
              <a:ext uri="{FF2B5EF4-FFF2-40B4-BE49-F238E27FC236}">
                <a16:creationId xmlns:a16="http://schemas.microsoft.com/office/drawing/2014/main" id="{4427ADAE-EC6B-4D4C-95E1-72187827E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451" y="3771572"/>
            <a:ext cx="2531364" cy="253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YDS ASTOR GTX BOT -SİYAH">
            <a:extLst>
              <a:ext uri="{FF2B5EF4-FFF2-40B4-BE49-F238E27FC236}">
                <a16:creationId xmlns:a16="http://schemas.microsoft.com/office/drawing/2014/main" id="{CA8A19CC-08E3-4FDF-B8A0-19E7481B6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512" y="3771572"/>
            <a:ext cx="2321105" cy="27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930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00C98638-C7D7-4DED-8BB8-F5407B7DB3F0}"/>
              </a:ext>
            </a:extLst>
          </p:cNvPr>
          <p:cNvSpPr txBox="1"/>
          <p:nvPr/>
        </p:nvSpPr>
        <p:spPr>
          <a:xfrm>
            <a:off x="502023" y="971834"/>
            <a:ext cx="4876801" cy="4110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Araç Seyir ve Trafik Güvenliği</a:t>
            </a:r>
          </a:p>
          <a:p>
            <a:pPr>
              <a:lnSpc>
                <a:spcPct val="150000"/>
              </a:lnSpc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Ambulansın trafikte fark edilmesini ve güvenli sürüşü sağlayan sistemlerdir.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Tepe Lambaları ve Çakar Sistemleri</a:t>
            </a:r>
            <a:r>
              <a:rPr lang="tr-TR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1600">
                <a:latin typeface="Times New Roman" panose="02020603050405020304" pitchFamily="18" charset="0"/>
                <a:cs typeface="Times New Roman" panose="02020603050405020304" pitchFamily="18" charset="0"/>
              </a:rPr>
              <a:t> Mavi 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uyarı ışıkları (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Lightbar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Siren ve Anons Sistemi: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Sesli uyarı ve diğer sürücülerle iletişim için.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Araç Dışı Reflektif Giydirme: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Ambulansın gece parlamasını sağlayan şeritler ve "AMBULANS" yazıları.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Kış Lastiği ve Kar Zinciri: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Zorlu hava koşullarında yol tutuşu için.</a:t>
            </a:r>
          </a:p>
        </p:txBody>
      </p:sp>
      <p:pic>
        <p:nvPicPr>
          <p:cNvPr id="5" name="Picture 4" descr="Acil durum sinyal ışıkları ambulans mavi led yanıp sönen lightbar boynuz  siren">
            <a:extLst>
              <a:ext uri="{FF2B5EF4-FFF2-40B4-BE49-F238E27FC236}">
                <a16:creationId xmlns:a16="http://schemas.microsoft.com/office/drawing/2014/main" id="{D8C84E1D-6416-4169-A06C-542126008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43" y="1652016"/>
            <a:ext cx="3553968" cy="35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973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D87533BB-420A-4F4E-AA63-9CFC5ECFA121}"/>
              </a:ext>
            </a:extLst>
          </p:cNvPr>
          <p:cNvSpPr txBox="1"/>
          <p:nvPr/>
        </p:nvSpPr>
        <p:spPr>
          <a:xfrm>
            <a:off x="448234" y="1132292"/>
            <a:ext cx="4473389" cy="3741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Olay Yeri Güvenliği ve Aydınlatma</a:t>
            </a:r>
          </a:p>
          <a:p>
            <a:pPr algn="just">
              <a:lnSpc>
                <a:spcPct val="150000"/>
              </a:lnSpc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Müdahale edilen alanın güvenliğini sağlamak için kullanılan ekipmanlardır.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Trafik Konileri ve Uyarı Üçgenleri: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Olay yerini trafiğe kapatmak veya işaretlemek için.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Projektörler (Çevre Aydınlatma):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Aracın yan ve arka kısımlarında gece müdahalesini aydınlatan güçlü ışıklar.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Fenerleri: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Personelin karanlık noktalara (araç altı, şarampol vb.) bakabilmesi için.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638160E-860D-40DC-9319-36DAD1741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334" y="1132292"/>
            <a:ext cx="5034877" cy="48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82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3DD69958-738E-4B04-A6EF-B82DE8C0B8C1}"/>
              </a:ext>
            </a:extLst>
          </p:cNvPr>
          <p:cNvSpPr txBox="1"/>
          <p:nvPr/>
        </p:nvSpPr>
        <p:spPr>
          <a:xfrm>
            <a:off x="295835" y="1401233"/>
            <a:ext cx="4894730" cy="3372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Kurtarma ve Teknik Güvenlik (Araç İçi)</a:t>
            </a:r>
          </a:p>
          <a:p>
            <a:pPr algn="just">
              <a:lnSpc>
                <a:spcPct val="150000"/>
              </a:lnSpc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Sıkışmalı kazalarda veya ambulansın kendi güvenliği için gereken teknik aletlerdir.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 Kırma Çekici ve Emniyet Kemeri Kesici: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Araçtan hızlı tahliye için.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Yangın Söndürme Tüpleri: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Hem şoför kabininde hem de hasta kabininde ayrı ayrı bulunur (ABC tipi).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Demir Manivela: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Kapısı sıkışmış araçları açmak için kullanılan levye.</a:t>
            </a:r>
          </a:p>
        </p:txBody>
      </p:sp>
      <p:pic>
        <p:nvPicPr>
          <p:cNvPr id="8196" name="Picture 4" descr="Bilgeden Acil Durum Cam Kırma Çekici-Imdat Çekici-Kemer Kesicili">
            <a:extLst>
              <a:ext uri="{FF2B5EF4-FFF2-40B4-BE49-F238E27FC236}">
                <a16:creationId xmlns:a16="http://schemas.microsoft.com/office/drawing/2014/main" id="{AA4C6DD9-FFF4-45FF-B31C-2E7A7BE92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521" y="432828"/>
            <a:ext cx="35718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AİT DEMİRCİ MANİVELA SÖKÜ DEMİRİ 60 cm(ADET) Fiyatları ve Modelleri -  Pazarama">
            <a:extLst>
              <a:ext uri="{FF2B5EF4-FFF2-40B4-BE49-F238E27FC236}">
                <a16:creationId xmlns:a16="http://schemas.microsoft.com/office/drawing/2014/main" id="{D8DCFD6C-9C75-465D-AA46-E4234733C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011" y="4550164"/>
            <a:ext cx="3783107" cy="20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0F543631-F3BE-473D-A092-D5A7D1968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745" y="2556904"/>
            <a:ext cx="2686890" cy="268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82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616</Words>
  <Application>Microsoft Office PowerPoint</Application>
  <PresentationFormat>Geniş ekran</PresentationFormat>
  <Paragraphs>54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Times New Roman</vt:lpstr>
      <vt:lpstr>Office Teması</vt:lpstr>
      <vt:lpstr>Özel Tasarım</vt:lpstr>
      <vt:lpstr>Ambulans Ekipmanları Dersi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KAYNAKLAR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Ambulans Ekipmanları Dersi</dc:title>
  <dc:creator>EÖ</dc:creator>
  <cp:lastModifiedBy>YUSUF UYAN</cp:lastModifiedBy>
  <cp:revision>20</cp:revision>
  <dcterms:created xsi:type="dcterms:W3CDTF">2026-04-02T07:47:59Z</dcterms:created>
  <dcterms:modified xsi:type="dcterms:W3CDTF">2026-06-25T11:55:15Z</dcterms:modified>
</cp:coreProperties>
</file>