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A856E-5058-478C-8963-AE8C07AEAC89}" type="datetimeFigureOut">
              <a:rPr lang="tr-TR" smtClean="0"/>
              <a:t>5.05.2026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74FE63E5-1DFA-485B-B584-E53EEBAAC277}" type="slidenum">
              <a:rPr lang="tr-TR" smtClean="0"/>
              <a:t>‹#›</a:t>
            </a:fld>
            <a:endParaRPr lang="tr-TR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3697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A856E-5058-478C-8963-AE8C07AEAC89}" type="datetimeFigureOut">
              <a:rPr lang="tr-TR" smtClean="0"/>
              <a:t>5.05.2026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E63E5-1DFA-485B-B584-E53EEBAAC277}" type="slidenum">
              <a:rPr lang="tr-TR" smtClean="0"/>
              <a:t>‹#›</a:t>
            </a:fld>
            <a:endParaRPr lang="tr-TR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535443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A856E-5058-478C-8963-AE8C07AEAC89}" type="datetimeFigureOut">
              <a:rPr lang="tr-TR" smtClean="0"/>
              <a:t>5.05.2026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E63E5-1DFA-485B-B584-E53EEBAAC277}" type="slidenum">
              <a:rPr lang="tr-TR" smtClean="0"/>
              <a:t>‹#›</a:t>
            </a:fld>
            <a:endParaRPr lang="tr-TR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8790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A856E-5058-478C-8963-AE8C07AEAC89}" type="datetimeFigureOut">
              <a:rPr lang="tr-TR" smtClean="0"/>
              <a:t>5.05.2026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E63E5-1DFA-485B-B584-E53EEBAAC277}" type="slidenum">
              <a:rPr lang="tr-TR" smtClean="0"/>
              <a:t>‹#›</a:t>
            </a:fld>
            <a:endParaRPr lang="tr-TR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9614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A856E-5058-478C-8963-AE8C07AEAC89}" type="datetimeFigureOut">
              <a:rPr lang="tr-TR" smtClean="0"/>
              <a:t>5.05.2026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E63E5-1DFA-485B-B584-E53EEBAAC277}" type="slidenum">
              <a:rPr lang="tr-TR" smtClean="0"/>
              <a:t>‹#›</a:t>
            </a:fld>
            <a:endParaRPr lang="tr-TR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9274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A856E-5058-478C-8963-AE8C07AEAC89}" type="datetimeFigureOut">
              <a:rPr lang="tr-TR" smtClean="0"/>
              <a:t>5.05.2026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E63E5-1DFA-485B-B584-E53EEBAAC277}" type="slidenum">
              <a:rPr lang="tr-TR" smtClean="0"/>
              <a:t>‹#›</a:t>
            </a:fld>
            <a:endParaRPr lang="tr-TR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9613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A856E-5058-478C-8963-AE8C07AEAC89}" type="datetimeFigureOut">
              <a:rPr lang="tr-TR" smtClean="0"/>
              <a:t>5.05.2026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E63E5-1DFA-485B-B584-E53EEBAAC277}" type="slidenum">
              <a:rPr lang="tr-TR" smtClean="0"/>
              <a:t>‹#›</a:t>
            </a:fld>
            <a:endParaRPr lang="tr-TR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7985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A856E-5058-478C-8963-AE8C07AEAC89}" type="datetimeFigureOut">
              <a:rPr lang="tr-TR" smtClean="0"/>
              <a:t>5.05.2026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E63E5-1DFA-485B-B584-E53EEBAAC277}" type="slidenum">
              <a:rPr lang="tr-TR" smtClean="0"/>
              <a:t>‹#›</a:t>
            </a:fld>
            <a:endParaRPr lang="tr-TR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63606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A856E-5058-478C-8963-AE8C07AEAC89}" type="datetimeFigureOut">
              <a:rPr lang="tr-TR" smtClean="0"/>
              <a:t>5.05.2026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E63E5-1DFA-485B-B584-E53EEBAAC2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7784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A856E-5058-478C-8963-AE8C07AEAC89}" type="datetimeFigureOut">
              <a:rPr lang="tr-TR" smtClean="0"/>
              <a:t>5.05.2026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E63E5-1DFA-485B-B584-E53EEBAAC277}" type="slidenum">
              <a:rPr lang="tr-TR" smtClean="0"/>
              <a:t>‹#›</a:t>
            </a:fld>
            <a:endParaRPr lang="tr-TR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33247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D0BA856E-5058-478C-8963-AE8C07AEAC89}" type="datetimeFigureOut">
              <a:rPr lang="tr-TR" smtClean="0"/>
              <a:t>5.05.2026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E63E5-1DFA-485B-B584-E53EEBAAC277}" type="slidenum">
              <a:rPr lang="tr-TR" smtClean="0"/>
              <a:t>‹#›</a:t>
            </a:fld>
            <a:endParaRPr lang="tr-TR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5355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BA856E-5058-478C-8963-AE8C07AEAC89}" type="datetimeFigureOut">
              <a:rPr lang="tr-TR" smtClean="0"/>
              <a:t>5.05.2026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74FE63E5-1DFA-485B-B584-E53EEBAAC277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4347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9DED151-54A5-F2CD-A420-F2589A9338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4180" y="1248696"/>
            <a:ext cx="10923639" cy="2180303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/>
              <a:t>T.C. </a:t>
            </a:r>
            <a:br>
              <a:rPr lang="tr-TR" dirty="0"/>
            </a:br>
            <a:r>
              <a:rPr lang="tr-TR" dirty="0"/>
              <a:t>KASTAMONU ÜNİVERSİTESİ</a:t>
            </a:r>
            <a:br>
              <a:rPr lang="tr-TR" dirty="0"/>
            </a:br>
            <a:r>
              <a:rPr lang="tr-TR" dirty="0"/>
              <a:t>TURİZM FAKÜLTESİ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33865A34-AF2B-F547-72AE-2A02686BEC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77464" y="4052313"/>
            <a:ext cx="8637072" cy="977621"/>
          </a:xfrm>
        </p:spPr>
        <p:txBody>
          <a:bodyPr/>
          <a:lstStyle/>
          <a:p>
            <a:pPr algn="ctr"/>
            <a:r>
              <a:rPr lang="tr-TR" dirty="0"/>
              <a:t>GASTRONOMİ VE MUTFAK SANATLARI BÖLÜMÜ</a:t>
            </a:r>
          </a:p>
          <a:p>
            <a:pPr algn="ctr"/>
            <a:r>
              <a:rPr lang="tr-TR" dirty="0"/>
              <a:t>SATIN ALMA VE ÜRÜN BELİRLEME DERSİ</a:t>
            </a:r>
          </a:p>
        </p:txBody>
      </p:sp>
    </p:spTree>
    <p:extLst>
      <p:ext uri="{BB962C8B-B14F-4D97-AF65-F5344CB8AC3E}">
        <p14:creationId xmlns:p14="http://schemas.microsoft.com/office/powerpoint/2010/main" val="37102302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885EAD6-9593-745A-D85A-B628C6A710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i="1" dirty="0"/>
              <a:t>Maliyet ve Operasyonel Boyut 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A81779-8C5D-864E-E3B6-081E1F1403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80" y="2015732"/>
            <a:ext cx="4762408" cy="3450613"/>
          </a:xfrm>
        </p:spPr>
        <p:txBody>
          <a:bodyPr>
            <a:normAutofit/>
          </a:bodyPr>
          <a:lstStyle/>
          <a:p>
            <a:r>
              <a:rPr lang="tr-TR" dirty="0"/>
              <a:t>Bir ürünün başarılı olması için: </a:t>
            </a:r>
          </a:p>
          <a:p>
            <a:r>
              <a:rPr lang="tr-TR" b="1" dirty="0"/>
              <a:t>a) Food </a:t>
            </a:r>
            <a:r>
              <a:rPr lang="tr-TR" b="1" dirty="0" err="1"/>
              <a:t>Cost</a:t>
            </a:r>
            <a:r>
              <a:rPr lang="tr-TR" b="1" dirty="0"/>
              <a:t> </a:t>
            </a:r>
            <a:endParaRPr lang="tr-TR" dirty="0"/>
          </a:p>
          <a:p>
            <a:r>
              <a:rPr lang="tr-TR" dirty="0"/>
              <a:t>Hammadde maliyeti </a:t>
            </a:r>
          </a:p>
          <a:p>
            <a:r>
              <a:rPr lang="tr-TR" dirty="0"/>
              <a:t>Fire oranı </a:t>
            </a:r>
          </a:p>
          <a:p>
            <a:r>
              <a:rPr lang="tr-TR" b="1" dirty="0"/>
              <a:t>b) İş gücü maliyeti </a:t>
            </a:r>
            <a:endParaRPr lang="tr-TR" dirty="0"/>
          </a:p>
          <a:p>
            <a:r>
              <a:rPr lang="tr-TR" dirty="0"/>
              <a:t>Hazırlık süresi </a:t>
            </a:r>
          </a:p>
          <a:p>
            <a:r>
              <a:rPr lang="tr-TR" dirty="0"/>
              <a:t>Personel yetkinliği </a:t>
            </a:r>
          </a:p>
          <a:p>
            <a:endParaRPr lang="tr-TR" dirty="0"/>
          </a:p>
        </p:txBody>
      </p:sp>
      <p:sp>
        <p:nvSpPr>
          <p:cNvPr id="5" name="Metin kutusu 4">
            <a:extLst>
              <a:ext uri="{FF2B5EF4-FFF2-40B4-BE49-F238E27FC236}">
                <a16:creationId xmlns:a16="http://schemas.microsoft.com/office/drawing/2014/main" id="{9050BEFC-5028-46B0-E5F7-90705BE8EB7C}"/>
              </a:ext>
            </a:extLst>
          </p:cNvPr>
          <p:cNvSpPr txBox="1"/>
          <p:nvPr/>
        </p:nvSpPr>
        <p:spPr>
          <a:xfrm>
            <a:off x="6312310" y="3132025"/>
            <a:ext cx="3952567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2000" b="1" dirty="0"/>
              <a:t>c) Operasyonel uyum </a:t>
            </a:r>
            <a:endParaRPr lang="tr-T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000" dirty="0"/>
              <a:t>Mutfak ekipmanına uygunluk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000" dirty="0"/>
              <a:t>Servis hızına etkisi </a:t>
            </a:r>
          </a:p>
        </p:txBody>
      </p:sp>
    </p:spTree>
    <p:extLst>
      <p:ext uri="{BB962C8B-B14F-4D97-AF65-F5344CB8AC3E}">
        <p14:creationId xmlns:p14="http://schemas.microsoft.com/office/powerpoint/2010/main" val="28464011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BA0A82E-6D98-A61F-4769-5602BD05AF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tr-TR" dirty="0"/>
            </a:br>
            <a:r>
              <a:rPr lang="tr-TR" dirty="0"/>
              <a:t> </a:t>
            </a:r>
            <a:r>
              <a:rPr lang="tr-TR" b="1" dirty="0"/>
              <a:t>Ürün Geliştirmenin Kavramsal Temeli 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02E2C1C-ABCF-7042-03FC-EA908D01D3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b="1" dirty="0"/>
              <a:t>a) </a:t>
            </a:r>
            <a:r>
              <a:rPr lang="en-US" b="1" dirty="0" err="1"/>
              <a:t>Duyusal</a:t>
            </a:r>
            <a:r>
              <a:rPr lang="en-US" b="1" dirty="0"/>
              <a:t> </a:t>
            </a:r>
            <a:r>
              <a:rPr lang="en-US" b="1" dirty="0" err="1"/>
              <a:t>Boyut</a:t>
            </a:r>
            <a:r>
              <a:rPr lang="en-US" b="1" dirty="0"/>
              <a:t> (Sensory Science) </a:t>
            </a:r>
            <a:endParaRPr lang="en-US" dirty="0"/>
          </a:p>
          <a:p>
            <a:r>
              <a:rPr lang="en-US" dirty="0"/>
              <a:t>Tat (sweet, sour, salty, bitter, umami) </a:t>
            </a:r>
          </a:p>
          <a:p>
            <a:r>
              <a:rPr lang="tr-TR" dirty="0"/>
              <a:t>Aroma (uçucu bileşenler) </a:t>
            </a:r>
          </a:p>
          <a:p>
            <a:r>
              <a:rPr lang="tr-TR" dirty="0"/>
              <a:t>Doku (tekstür: gevreklik, elastikiyet, viskozite) </a:t>
            </a:r>
          </a:p>
          <a:p>
            <a:r>
              <a:rPr lang="tr-TR" dirty="0"/>
              <a:t>Görsellik (renk, </a:t>
            </a:r>
            <a:r>
              <a:rPr lang="tr-TR" dirty="0" err="1"/>
              <a:t>plating</a:t>
            </a:r>
            <a:r>
              <a:rPr lang="tr-TR" dirty="0"/>
              <a:t>) </a:t>
            </a:r>
          </a:p>
          <a:p>
            <a:pPr lvl="1"/>
            <a:r>
              <a:rPr lang="tr-TR" dirty="0"/>
              <a:t>Bu alan doğrudan Duyusal Analiz disiplinine dayanır.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174517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DF59CD3-0186-5EA9-A8B7-2556C79BE3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703B182-419C-ACF4-E803-A739D3D2FE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 </a:t>
            </a:r>
            <a:r>
              <a:rPr lang="tr-TR" b="1" dirty="0"/>
              <a:t>b) Fonksiyonel Boyut </a:t>
            </a:r>
            <a:endParaRPr lang="tr-TR" dirty="0"/>
          </a:p>
          <a:p>
            <a:r>
              <a:rPr lang="tr-TR" dirty="0"/>
              <a:t>Besin değeri (makro-mikro besinler) </a:t>
            </a:r>
          </a:p>
          <a:p>
            <a:r>
              <a:rPr lang="tr-TR" dirty="0"/>
              <a:t>Raf ömrü </a:t>
            </a:r>
          </a:p>
          <a:p>
            <a:r>
              <a:rPr lang="tr-TR" dirty="0"/>
              <a:t>İşlenebilirlik </a:t>
            </a:r>
          </a:p>
          <a:p>
            <a:r>
              <a:rPr lang="tr-TR" dirty="0"/>
              <a:t>Gıda güvenliği </a:t>
            </a:r>
          </a:p>
          <a:p>
            <a:pPr lvl="1"/>
            <a:r>
              <a:rPr lang="tr-TR" dirty="0"/>
              <a:t>Burada özellikle </a:t>
            </a:r>
            <a:r>
              <a:rPr lang="tr-TR" dirty="0" err="1"/>
              <a:t>Maillard</a:t>
            </a:r>
            <a:r>
              <a:rPr lang="tr-TR" dirty="0"/>
              <a:t> Reaksiyonu, Enzimatik Esmerleşme gibi reaksiyonlar kritik rol oynar. </a:t>
            </a:r>
          </a:p>
        </p:txBody>
      </p:sp>
    </p:spTree>
    <p:extLst>
      <p:ext uri="{BB962C8B-B14F-4D97-AF65-F5344CB8AC3E}">
        <p14:creationId xmlns:p14="http://schemas.microsoft.com/office/powerpoint/2010/main" val="20790848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3946B27-9A63-184A-6C79-FB61A22D7D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C602AA4-14A8-D3DD-D9E6-C1C2D56AD5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 </a:t>
            </a:r>
            <a:r>
              <a:rPr lang="tr-TR" b="1" dirty="0"/>
              <a:t>c) Tüketici Odaklı Boyut </a:t>
            </a:r>
            <a:endParaRPr lang="tr-TR" dirty="0"/>
          </a:p>
          <a:p>
            <a:r>
              <a:rPr lang="tr-TR" dirty="0"/>
              <a:t>Algılanan değer </a:t>
            </a:r>
          </a:p>
          <a:p>
            <a:r>
              <a:rPr lang="tr-TR" dirty="0"/>
              <a:t>Kültürel uygunluk </a:t>
            </a:r>
          </a:p>
          <a:p>
            <a:r>
              <a:rPr lang="tr-TR" dirty="0"/>
              <a:t>Trend uyumu </a:t>
            </a:r>
          </a:p>
          <a:p>
            <a:r>
              <a:rPr lang="tr-TR" dirty="0"/>
              <a:t>Fiyat duyarlılığı </a:t>
            </a:r>
          </a:p>
          <a:p>
            <a:pPr lvl="1"/>
            <a:r>
              <a:rPr lang="tr-TR" dirty="0"/>
              <a:t>Bu boyut Tüketici Davranışı ile doğrudan ilişkilidir. </a:t>
            </a:r>
          </a:p>
        </p:txBody>
      </p:sp>
    </p:spTree>
    <p:extLst>
      <p:ext uri="{BB962C8B-B14F-4D97-AF65-F5344CB8AC3E}">
        <p14:creationId xmlns:p14="http://schemas.microsoft.com/office/powerpoint/2010/main" val="8540891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C57046C-7EF8-C357-B45A-EC43D63421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tr-TR" dirty="0"/>
            </a:br>
            <a:r>
              <a:rPr lang="tr-TR" dirty="0"/>
              <a:t> </a:t>
            </a:r>
            <a:r>
              <a:rPr lang="tr-TR" b="1" dirty="0"/>
              <a:t>Ürün Geliştirme Süreci (Teorik Model) 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C43B03B-DCC2-28B3-E7B2-8A09243BEB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 </a:t>
            </a:r>
            <a:r>
              <a:rPr lang="tr-TR" b="1" dirty="0"/>
              <a:t>1. Fikir Üretimi (</a:t>
            </a:r>
            <a:r>
              <a:rPr lang="tr-TR" b="1" dirty="0" err="1"/>
              <a:t>Ideation</a:t>
            </a:r>
            <a:r>
              <a:rPr lang="tr-TR" b="1" dirty="0"/>
              <a:t>) </a:t>
            </a:r>
            <a:endParaRPr lang="tr-TR" dirty="0"/>
          </a:p>
          <a:p>
            <a:r>
              <a:rPr lang="tr-TR" dirty="0"/>
              <a:t>Trend analizi (örneğin: sürdürülebilirlik, yerel ürünler) </a:t>
            </a:r>
          </a:p>
          <a:p>
            <a:r>
              <a:rPr lang="tr-TR" dirty="0"/>
              <a:t>Rakip analizi </a:t>
            </a:r>
          </a:p>
          <a:p>
            <a:r>
              <a:rPr lang="tr-TR" dirty="0"/>
              <a:t>Gastronomik inovasyon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649148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71EF541-3050-A86E-DBFB-64E826C22C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71F3411-CD02-C1AB-B037-2488C487DA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 </a:t>
            </a:r>
            <a:r>
              <a:rPr lang="tr-TR" b="1" dirty="0"/>
              <a:t>2. Kavram Geliştirme (</a:t>
            </a:r>
            <a:r>
              <a:rPr lang="tr-TR" b="1" dirty="0" err="1"/>
              <a:t>Concept</a:t>
            </a:r>
            <a:r>
              <a:rPr lang="tr-TR" b="1" dirty="0"/>
              <a:t> Development) </a:t>
            </a:r>
            <a:endParaRPr lang="tr-TR" dirty="0"/>
          </a:p>
          <a:p>
            <a:r>
              <a:rPr lang="tr-TR" dirty="0"/>
              <a:t>Ürünün hedef kitlesi belirlenir </a:t>
            </a:r>
          </a:p>
          <a:p>
            <a:r>
              <a:rPr lang="tr-TR" dirty="0"/>
              <a:t>Menüdeki konumu (ana yemek, atıştırmalık vb.) </a:t>
            </a:r>
          </a:p>
          <a:p>
            <a:r>
              <a:rPr lang="tr-TR" dirty="0" err="1"/>
              <a:t>Hikâyeleştirme</a:t>
            </a:r>
            <a:r>
              <a:rPr lang="tr-TR" dirty="0"/>
              <a:t> (</a:t>
            </a:r>
            <a:r>
              <a:rPr lang="tr-TR" dirty="0" err="1"/>
              <a:t>storytelling</a:t>
            </a:r>
            <a:r>
              <a:rPr lang="tr-TR" dirty="0"/>
              <a:t>)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13287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9C75710-511F-FB43-7F96-553DF3F4D8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4CC4F01-EC67-D901-F483-6456F2EFD8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 </a:t>
            </a:r>
            <a:r>
              <a:rPr lang="tr-TR" b="1" dirty="0"/>
              <a:t>3. Prototip Geliştirme </a:t>
            </a:r>
            <a:endParaRPr lang="tr-TR" dirty="0"/>
          </a:p>
          <a:p>
            <a:r>
              <a:rPr lang="tr-TR" dirty="0"/>
              <a:t>Reçete standardizasyonu </a:t>
            </a:r>
          </a:p>
          <a:p>
            <a:r>
              <a:rPr lang="tr-TR" dirty="0"/>
              <a:t>Deneme üretimleri </a:t>
            </a:r>
          </a:p>
          <a:p>
            <a:r>
              <a:rPr lang="tr-TR" dirty="0"/>
              <a:t>Porsiyon kontrolü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304021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6B34DA7-DF74-5273-1C5F-576D4C02D2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727825D-FDBC-8617-CD10-DD73956A99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4. Test ve Validasyon </a:t>
            </a:r>
            <a:endParaRPr lang="tr-TR" dirty="0"/>
          </a:p>
          <a:p>
            <a:r>
              <a:rPr lang="tr-TR" dirty="0"/>
              <a:t>Duyusal testler (panel değerlendirme) </a:t>
            </a:r>
          </a:p>
          <a:p>
            <a:r>
              <a:rPr lang="tr-TR" dirty="0"/>
              <a:t>Raf ömrü testleri </a:t>
            </a:r>
          </a:p>
          <a:p>
            <a:r>
              <a:rPr lang="tr-TR" dirty="0"/>
              <a:t>Maliyet analizi </a:t>
            </a:r>
          </a:p>
        </p:txBody>
      </p:sp>
    </p:spTree>
    <p:extLst>
      <p:ext uri="{BB962C8B-B14F-4D97-AF65-F5344CB8AC3E}">
        <p14:creationId xmlns:p14="http://schemas.microsoft.com/office/powerpoint/2010/main" val="20940344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28EB543-8B10-D157-70DB-AA796CED7F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DE38377-45D1-CCDC-DA3B-71B6802525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5. Ticarileştirme </a:t>
            </a:r>
            <a:endParaRPr lang="tr-TR" dirty="0"/>
          </a:p>
          <a:p>
            <a:r>
              <a:rPr lang="tr-TR" dirty="0"/>
              <a:t>Menüye entegrasyon </a:t>
            </a:r>
          </a:p>
          <a:p>
            <a:r>
              <a:rPr lang="tr-TR" dirty="0"/>
              <a:t>Fiyatlandırma </a:t>
            </a:r>
          </a:p>
          <a:p>
            <a:r>
              <a:rPr lang="tr-TR" dirty="0"/>
              <a:t>Sunum standardı </a:t>
            </a:r>
          </a:p>
        </p:txBody>
      </p:sp>
    </p:spTree>
    <p:extLst>
      <p:ext uri="{BB962C8B-B14F-4D97-AF65-F5344CB8AC3E}">
        <p14:creationId xmlns:p14="http://schemas.microsoft.com/office/powerpoint/2010/main" val="602631216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">
  <a:themeElements>
    <a:clrScheme name="Galeri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eri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i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5</TotalTime>
  <Words>257</Words>
  <Application>Microsoft Office PowerPoint</Application>
  <PresentationFormat>Geniş ekran</PresentationFormat>
  <Paragraphs>54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3" baseType="lpstr">
      <vt:lpstr>Arial</vt:lpstr>
      <vt:lpstr>Gill Sans MT</vt:lpstr>
      <vt:lpstr>Galeri</vt:lpstr>
      <vt:lpstr>T.C.  KASTAMONU ÜNİVERSİTESİ TURİZM FAKÜLTESİ</vt:lpstr>
      <vt:lpstr>  Ürün Geliştirmenin Kavramsal Temeli </vt:lpstr>
      <vt:lpstr>PowerPoint Sunusu</vt:lpstr>
      <vt:lpstr>PowerPoint Sunusu</vt:lpstr>
      <vt:lpstr>  Ürün Geliştirme Süreci (Teorik Model) </vt:lpstr>
      <vt:lpstr>PowerPoint Sunusu</vt:lpstr>
      <vt:lpstr>PowerPoint Sunusu</vt:lpstr>
      <vt:lpstr>PowerPoint Sunusu</vt:lpstr>
      <vt:lpstr>PowerPoint Sunusu</vt:lpstr>
      <vt:lpstr>Maliyet ve Operasyonel Boyut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PC</dc:creator>
  <cp:lastModifiedBy>PC</cp:lastModifiedBy>
  <cp:revision>2</cp:revision>
  <dcterms:created xsi:type="dcterms:W3CDTF">2026-05-05T19:00:29Z</dcterms:created>
  <dcterms:modified xsi:type="dcterms:W3CDTF">2026-05-05T19:38:12Z</dcterms:modified>
</cp:coreProperties>
</file>