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65" r:id="rId2"/>
    <p:sldId id="346" r:id="rId3"/>
    <p:sldId id="363" r:id="rId4"/>
    <p:sldId id="258" r:id="rId5"/>
    <p:sldId id="259" r:id="rId6"/>
    <p:sldId id="260" r:id="rId7"/>
    <p:sldId id="263" r:id="rId8"/>
    <p:sldId id="268" r:id="rId9"/>
    <p:sldId id="350"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a:t>Asıl başlık stilini düzenlemek için tıklayın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585071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68720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a:t>Asıl başlık stilini düzenlemek için tıklayın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17130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a:t>Asıl başlık stilini düzenlemek için tıklayın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a:t>Asıl metin stillerini düzenlemek için tıklayın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8298383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3910614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022317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617465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8675067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6221797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26288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195147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021997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DEB9A4-75AC-4606-9692-EBD69BBC9437}"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7541736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7" name="Date Placeholder 2"/>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581763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379734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a:t>Asıl başlık stilini düzenlemek için tıklayın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7"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24036051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22DEB9A4-75AC-4606-9692-EBD69BBC9437}"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E2B6A42-BE09-445F-9D06-3A559F860F7E}" type="slidenum">
              <a:rPr lang="tr-TR" smtClean="0"/>
              <a:t>‹#›</a:t>
            </a:fld>
            <a:endParaRPr lang="tr-TR"/>
          </a:p>
        </p:txBody>
      </p:sp>
    </p:spTree>
    <p:extLst>
      <p:ext uri="{BB962C8B-B14F-4D97-AF65-F5344CB8AC3E}">
        <p14:creationId xmlns:p14="http://schemas.microsoft.com/office/powerpoint/2010/main" val="4102826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22DEB9A4-75AC-4606-9692-EBD69BBC9437}" type="datetimeFigureOut">
              <a:rPr lang="tr-TR" smtClean="0"/>
              <a:t>11.09.2025</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7E2B6A42-BE09-445F-9D06-3A559F860F7E}" type="slidenum">
              <a:rPr lang="tr-TR" smtClean="0"/>
              <a:t>‹#›</a:t>
            </a:fld>
            <a:endParaRPr lang="tr-TR"/>
          </a:p>
        </p:txBody>
      </p:sp>
    </p:spTree>
    <p:extLst>
      <p:ext uri="{BB962C8B-B14F-4D97-AF65-F5344CB8AC3E}">
        <p14:creationId xmlns:p14="http://schemas.microsoft.com/office/powerpoint/2010/main" val="353180751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34836" y="1425667"/>
            <a:ext cx="9005454" cy="2387600"/>
          </a:xfrm>
        </p:spPr>
        <p:txBody>
          <a:bodyPr>
            <a:noAutofit/>
          </a:bodyPr>
          <a:lstStyle/>
          <a:p>
            <a:pPr algn="ctr"/>
            <a:r>
              <a:rPr lang="tr-TR" sz="5400" dirty="0"/>
              <a:t>T.C. </a:t>
            </a:r>
            <a:br>
              <a:rPr lang="tr-TR" sz="5400" dirty="0"/>
            </a:br>
            <a:r>
              <a:rPr lang="tr-TR" sz="5400" dirty="0"/>
              <a:t>KASTAMONU ÜNİVERSİTESİ</a:t>
            </a:r>
            <a:br>
              <a:rPr lang="tr-TR" sz="5400" dirty="0"/>
            </a:br>
            <a:r>
              <a:rPr lang="tr-TR" sz="5400" dirty="0"/>
              <a:t>TURİZM FAKÜLTESİ</a:t>
            </a:r>
          </a:p>
        </p:txBody>
      </p:sp>
      <p:sp>
        <p:nvSpPr>
          <p:cNvPr id="3" name="Alt Başlık 2"/>
          <p:cNvSpPr>
            <a:spLocks noGrp="1"/>
          </p:cNvSpPr>
          <p:nvPr>
            <p:ph type="subTitle" idx="1"/>
          </p:nvPr>
        </p:nvSpPr>
        <p:spPr>
          <a:xfrm>
            <a:off x="1565563" y="4379316"/>
            <a:ext cx="9144000" cy="2106034"/>
          </a:xfrm>
        </p:spPr>
        <p:txBody>
          <a:bodyPr/>
          <a:lstStyle/>
          <a:p>
            <a:pPr algn="ctr"/>
            <a:r>
              <a:rPr lang="tr-TR" dirty="0"/>
              <a:t>Gastronomi ve Mutfak Sanatları Bölümü</a:t>
            </a:r>
          </a:p>
          <a:p>
            <a:endParaRPr lang="tr-TR" dirty="0"/>
          </a:p>
          <a:p>
            <a:pPr algn="ctr"/>
            <a:endParaRPr lang="tr-TR" dirty="0"/>
          </a:p>
          <a:p>
            <a:pPr algn="ctr"/>
            <a:r>
              <a:rPr lang="tr-TR" dirty="0"/>
              <a:t>Gastronomi Kavramı ve Tarihçesi</a:t>
            </a:r>
            <a:endParaRPr lang="tr-TR" b="1" dirty="0"/>
          </a:p>
        </p:txBody>
      </p:sp>
    </p:spTree>
    <p:extLst>
      <p:ext uri="{BB962C8B-B14F-4D97-AF65-F5344CB8AC3E}">
        <p14:creationId xmlns:p14="http://schemas.microsoft.com/office/powerpoint/2010/main" val="1564505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6EE4CC-AF32-427A-8C33-5A222E075E36}"/>
              </a:ext>
            </a:extLst>
          </p:cNvPr>
          <p:cNvSpPr>
            <a:spLocks noGrp="1"/>
          </p:cNvSpPr>
          <p:nvPr>
            <p:ph type="title"/>
          </p:nvPr>
        </p:nvSpPr>
        <p:spPr/>
        <p:txBody>
          <a:bodyPr/>
          <a:lstStyle/>
          <a:p>
            <a:pPr algn="ctr"/>
            <a:r>
              <a:rPr lang="tr-TR" dirty="0"/>
              <a:t>Gastronomi ile kesişen alanlar</a:t>
            </a:r>
          </a:p>
        </p:txBody>
      </p:sp>
      <p:sp>
        <p:nvSpPr>
          <p:cNvPr id="3" name="İçerik Yer Tutucusu 2">
            <a:extLst>
              <a:ext uri="{FF2B5EF4-FFF2-40B4-BE49-F238E27FC236}">
                <a16:creationId xmlns:a16="http://schemas.microsoft.com/office/drawing/2014/main" id="{2433250D-7BFE-4BB9-A2AD-3CA661AE925C}"/>
              </a:ext>
            </a:extLst>
          </p:cNvPr>
          <p:cNvSpPr>
            <a:spLocks noGrp="1"/>
          </p:cNvSpPr>
          <p:nvPr>
            <p:ph idx="1"/>
          </p:nvPr>
        </p:nvSpPr>
        <p:spPr/>
        <p:txBody>
          <a:bodyPr/>
          <a:lstStyle/>
          <a:p>
            <a:endParaRPr lang="tr-TR" dirty="0"/>
          </a:p>
        </p:txBody>
      </p:sp>
      <p:pic>
        <p:nvPicPr>
          <p:cNvPr id="5" name="Resim 4">
            <a:extLst>
              <a:ext uri="{FF2B5EF4-FFF2-40B4-BE49-F238E27FC236}">
                <a16:creationId xmlns:a16="http://schemas.microsoft.com/office/drawing/2014/main" id="{7CCA0142-87E0-452A-B3BA-3D92444B4904}"/>
              </a:ext>
            </a:extLst>
          </p:cNvPr>
          <p:cNvPicPr>
            <a:picLocks noChangeAspect="1"/>
          </p:cNvPicPr>
          <p:nvPr/>
        </p:nvPicPr>
        <p:blipFill>
          <a:blip r:embed="rId2"/>
          <a:stretch>
            <a:fillRect/>
          </a:stretch>
        </p:blipFill>
        <p:spPr>
          <a:xfrm>
            <a:off x="1103312" y="1491175"/>
            <a:ext cx="9404723" cy="5366825"/>
          </a:xfrm>
          <a:prstGeom prst="rect">
            <a:avLst/>
          </a:prstGeom>
        </p:spPr>
      </p:pic>
    </p:spTree>
    <p:extLst>
      <p:ext uri="{BB962C8B-B14F-4D97-AF65-F5344CB8AC3E}">
        <p14:creationId xmlns:p14="http://schemas.microsoft.com/office/powerpoint/2010/main" val="1489499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CBD5C85-C4BC-4983-85A1-70D5DAAB8C11}"/>
              </a:ext>
            </a:extLst>
          </p:cNvPr>
          <p:cNvSpPr>
            <a:spLocks noGrp="1"/>
          </p:cNvSpPr>
          <p:nvPr>
            <p:ph type="title"/>
          </p:nvPr>
        </p:nvSpPr>
        <p:spPr>
          <a:xfrm>
            <a:off x="1" y="874748"/>
            <a:ext cx="12191999" cy="771171"/>
          </a:xfrm>
        </p:spPr>
        <p:txBody>
          <a:bodyPr/>
          <a:lstStyle/>
          <a:p>
            <a:pPr algn="ctr"/>
            <a:r>
              <a:rPr lang="tr-TR" dirty="0"/>
              <a:t>GASTRONOMİ İLE İLGİLİ GENEL KAVRAMLAR</a:t>
            </a:r>
          </a:p>
        </p:txBody>
      </p:sp>
      <p:sp>
        <p:nvSpPr>
          <p:cNvPr id="3" name="İçerik Yer Tutucusu 2">
            <a:extLst>
              <a:ext uri="{FF2B5EF4-FFF2-40B4-BE49-F238E27FC236}">
                <a16:creationId xmlns:a16="http://schemas.microsoft.com/office/drawing/2014/main" id="{ADFE8B9B-18F2-4A48-8645-8FFEDF2D892E}"/>
              </a:ext>
            </a:extLst>
          </p:cNvPr>
          <p:cNvSpPr>
            <a:spLocks noGrp="1"/>
          </p:cNvSpPr>
          <p:nvPr>
            <p:ph idx="1"/>
          </p:nvPr>
        </p:nvSpPr>
        <p:spPr>
          <a:xfrm>
            <a:off x="225084" y="2052918"/>
            <a:ext cx="11732454" cy="4615168"/>
          </a:xfrm>
        </p:spPr>
        <p:txBody>
          <a:bodyPr>
            <a:normAutofit/>
          </a:bodyPr>
          <a:lstStyle/>
          <a:p>
            <a:pPr algn="just">
              <a:lnSpc>
                <a:spcPct val="150000"/>
              </a:lnSpc>
              <a:spcBef>
                <a:spcPts val="600"/>
              </a:spcBef>
            </a:pPr>
            <a:r>
              <a:rPr lang="tr-TR" sz="2400" b="1" i="0" u="none" strike="noStrike" baseline="0" dirty="0">
                <a:solidFill>
                  <a:schemeClr val="accent2">
                    <a:lumMod val="60000"/>
                    <a:lumOff val="40000"/>
                  </a:schemeClr>
                </a:solidFill>
                <a:latin typeface="Cambria" panose="02040503050406030204" pitchFamily="18" charset="0"/>
              </a:rPr>
              <a:t>Gastronomi Kavramı </a:t>
            </a:r>
          </a:p>
          <a:p>
            <a:pPr algn="just">
              <a:lnSpc>
                <a:spcPct val="150000"/>
              </a:lnSpc>
              <a:spcBef>
                <a:spcPts val="600"/>
              </a:spcBef>
            </a:pPr>
            <a:r>
              <a:rPr lang="tr-TR" sz="2400" dirty="0"/>
              <a:t>Gastronomi kavramı bilindiği kadarı ile ilk defa Antik Yunan döneminde </a:t>
            </a:r>
            <a:r>
              <a:rPr lang="tr-TR" sz="2800" b="1" i="1" dirty="0">
                <a:solidFill>
                  <a:schemeClr val="accent2">
                    <a:lumMod val="60000"/>
                    <a:lumOff val="40000"/>
                  </a:schemeClr>
                </a:solidFill>
              </a:rPr>
              <a:t>4. yüzyılda Sicilyalı Yunan </a:t>
            </a:r>
            <a:r>
              <a:rPr lang="tr-TR" sz="2800" b="1" i="1" dirty="0" err="1">
                <a:solidFill>
                  <a:schemeClr val="accent2">
                    <a:lumMod val="60000"/>
                    <a:lumOff val="40000"/>
                  </a:schemeClr>
                </a:solidFill>
              </a:rPr>
              <a:t>Archestratus</a:t>
            </a:r>
            <a:r>
              <a:rPr lang="tr-TR" sz="2400" dirty="0"/>
              <a:t> tarafından kaleme alınan Akdeniz Bölgesi gıda ve şarap rehberini konu edinen “</a:t>
            </a:r>
            <a:r>
              <a:rPr lang="tr-TR" sz="2800" b="1" i="1" dirty="0" err="1">
                <a:solidFill>
                  <a:schemeClr val="accent2">
                    <a:lumMod val="60000"/>
                    <a:lumOff val="40000"/>
                  </a:schemeClr>
                </a:solidFill>
              </a:rPr>
              <a:t>Gastronomia</a:t>
            </a:r>
            <a:r>
              <a:rPr lang="tr-TR" sz="2400" dirty="0"/>
              <a:t>” başlıklı kitapta kullanılmıştır.</a:t>
            </a:r>
          </a:p>
        </p:txBody>
      </p:sp>
    </p:spTree>
    <p:extLst>
      <p:ext uri="{BB962C8B-B14F-4D97-AF65-F5344CB8AC3E}">
        <p14:creationId xmlns:p14="http://schemas.microsoft.com/office/powerpoint/2010/main" val="336188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403DE70-91FD-4454-B1DC-5CD53EB3441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BF7B0C9-414E-41A0-957E-DE3DFE5CE084}"/>
              </a:ext>
            </a:extLst>
          </p:cNvPr>
          <p:cNvSpPr>
            <a:spLocks noGrp="1"/>
          </p:cNvSpPr>
          <p:nvPr>
            <p:ph idx="1"/>
          </p:nvPr>
        </p:nvSpPr>
        <p:spPr/>
        <p:txBody>
          <a:bodyPr>
            <a:normAutofit/>
          </a:bodyPr>
          <a:lstStyle/>
          <a:p>
            <a:r>
              <a:rPr lang="tr-TR" sz="2400" dirty="0"/>
              <a:t>Uzun bir yok oluş veya unutulmaya yüz tutma sürecinden sonra, gastronomi kavramı tekrar </a:t>
            </a:r>
            <a:r>
              <a:rPr lang="tr-TR" sz="2800" b="1" i="1" dirty="0">
                <a:solidFill>
                  <a:schemeClr val="accent2">
                    <a:lumMod val="60000"/>
                    <a:lumOff val="40000"/>
                  </a:schemeClr>
                </a:solidFill>
              </a:rPr>
              <a:t>1801</a:t>
            </a:r>
            <a:r>
              <a:rPr lang="tr-TR" sz="2400" dirty="0"/>
              <a:t> yılında Fransız şair Joseph </a:t>
            </a:r>
            <a:r>
              <a:rPr lang="tr-TR" sz="2400" dirty="0" err="1"/>
              <a:t>Berchoux</a:t>
            </a:r>
            <a:r>
              <a:rPr lang="tr-TR" sz="2400" dirty="0"/>
              <a:t> (1762-1838) tarafından yayınlanan, </a:t>
            </a:r>
            <a:r>
              <a:rPr lang="tr-TR" sz="2800" b="1" i="1" dirty="0">
                <a:solidFill>
                  <a:schemeClr val="accent2">
                    <a:lumMod val="60000"/>
                    <a:lumOff val="40000"/>
                  </a:schemeClr>
                </a:solidFill>
              </a:rPr>
              <a:t>Gastronomi ya da Tarladan Sofraya İnsan </a:t>
            </a:r>
            <a:r>
              <a:rPr lang="tr-TR" sz="2400" dirty="0"/>
              <a:t>(</a:t>
            </a:r>
            <a:r>
              <a:rPr lang="tr-TR" sz="2400" dirty="0" err="1"/>
              <a:t>Gastronomie</a:t>
            </a:r>
            <a:r>
              <a:rPr lang="tr-TR" sz="2400" dirty="0"/>
              <a:t> </a:t>
            </a:r>
            <a:r>
              <a:rPr lang="tr-TR" sz="2400" dirty="0" err="1"/>
              <a:t>ou</a:t>
            </a:r>
            <a:r>
              <a:rPr lang="tr-TR" sz="2400" dirty="0"/>
              <a:t> </a:t>
            </a:r>
            <a:r>
              <a:rPr lang="tr-TR" sz="2400" dirty="0" err="1"/>
              <a:t>L’Homme</a:t>
            </a:r>
            <a:r>
              <a:rPr lang="tr-TR" sz="2400" dirty="0"/>
              <a:t> </a:t>
            </a:r>
            <a:r>
              <a:rPr lang="tr-TR" sz="2400" dirty="0" err="1"/>
              <a:t>des</a:t>
            </a:r>
            <a:r>
              <a:rPr lang="tr-TR" sz="2400" dirty="0"/>
              <a:t> </a:t>
            </a:r>
            <a:r>
              <a:rPr lang="tr-TR" sz="2400" dirty="0" err="1"/>
              <a:t>Champs</a:t>
            </a:r>
            <a:r>
              <a:rPr lang="tr-TR" sz="2400" dirty="0"/>
              <a:t> à </a:t>
            </a:r>
            <a:r>
              <a:rPr lang="tr-TR" sz="2400" dirty="0" err="1"/>
              <a:t>Table</a:t>
            </a:r>
            <a:r>
              <a:rPr lang="tr-TR" sz="2400" dirty="0"/>
              <a:t> ) başlıklı kitabındaki iyi yaşamak üzerine yazdığı şiirinde “De La </a:t>
            </a:r>
            <a:r>
              <a:rPr lang="tr-TR" sz="2400" dirty="0" err="1"/>
              <a:t>Gastronomie</a:t>
            </a:r>
            <a:r>
              <a:rPr lang="tr-TR" sz="2400" dirty="0"/>
              <a:t>” başlığını kullanması ile beraber tekrar gündeme gelmiştir.</a:t>
            </a:r>
          </a:p>
          <a:p>
            <a:endParaRPr lang="tr-TR" sz="2400" dirty="0"/>
          </a:p>
        </p:txBody>
      </p:sp>
    </p:spTree>
    <p:extLst>
      <p:ext uri="{BB962C8B-B14F-4D97-AF65-F5344CB8AC3E}">
        <p14:creationId xmlns:p14="http://schemas.microsoft.com/office/powerpoint/2010/main" val="34082771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9613E52-D2A6-4EDC-936B-9F43E335137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804C2DB-F2AC-46E2-B754-B772D27F9DC9}"/>
              </a:ext>
            </a:extLst>
          </p:cNvPr>
          <p:cNvSpPr>
            <a:spLocks noGrp="1"/>
          </p:cNvSpPr>
          <p:nvPr>
            <p:ph idx="1"/>
          </p:nvPr>
        </p:nvSpPr>
        <p:spPr/>
        <p:txBody>
          <a:bodyPr>
            <a:normAutofit/>
          </a:bodyPr>
          <a:lstStyle/>
          <a:p>
            <a:pPr algn="just"/>
            <a:r>
              <a:rPr lang="tr-TR" sz="2800" b="1" i="1" dirty="0">
                <a:solidFill>
                  <a:schemeClr val="accent2">
                    <a:lumMod val="60000"/>
                    <a:lumOff val="40000"/>
                  </a:schemeClr>
                </a:solidFill>
              </a:rPr>
              <a:t>1825</a:t>
            </a:r>
            <a:r>
              <a:rPr lang="tr-TR" sz="2400" dirty="0"/>
              <a:t> yılında J.A. </a:t>
            </a:r>
            <a:r>
              <a:rPr lang="tr-TR" sz="2800" b="1" i="1" dirty="0" err="1">
                <a:solidFill>
                  <a:schemeClr val="accent2">
                    <a:lumMod val="60000"/>
                    <a:lumOff val="40000"/>
                  </a:schemeClr>
                </a:solidFill>
              </a:rPr>
              <a:t>Brillant</a:t>
            </a:r>
            <a:r>
              <a:rPr lang="tr-TR" sz="2800" b="1" i="1" dirty="0">
                <a:solidFill>
                  <a:schemeClr val="accent2">
                    <a:lumMod val="60000"/>
                    <a:lumOff val="40000"/>
                  </a:schemeClr>
                </a:solidFill>
              </a:rPr>
              <a:t> </a:t>
            </a:r>
            <a:r>
              <a:rPr lang="tr-TR" sz="2800" b="1" i="1" dirty="0" err="1">
                <a:solidFill>
                  <a:schemeClr val="accent2">
                    <a:lumMod val="60000"/>
                    <a:lumOff val="40000"/>
                  </a:schemeClr>
                </a:solidFill>
              </a:rPr>
              <a:t>Savarin</a:t>
            </a:r>
            <a:r>
              <a:rPr lang="tr-TR" sz="2800" b="1" i="1" dirty="0">
                <a:solidFill>
                  <a:schemeClr val="accent2">
                    <a:lumMod val="60000"/>
                    <a:lumOff val="40000"/>
                  </a:schemeClr>
                </a:solidFill>
              </a:rPr>
              <a:t> </a:t>
            </a:r>
            <a:r>
              <a:rPr lang="tr-TR" sz="2400" dirty="0"/>
              <a:t>“</a:t>
            </a:r>
            <a:r>
              <a:rPr lang="tr-TR" sz="2800" b="1" i="1" dirty="0">
                <a:solidFill>
                  <a:schemeClr val="accent2">
                    <a:lumMod val="60000"/>
                    <a:lumOff val="40000"/>
                  </a:schemeClr>
                </a:solidFill>
              </a:rPr>
              <a:t>Lezzet Fizyolojisi ya da Yüce Mutfak Üzerine</a:t>
            </a:r>
            <a:r>
              <a:rPr lang="tr-TR" sz="2400" dirty="0"/>
              <a:t>” isimli kitabında gastronomiyi, “</a:t>
            </a:r>
            <a:r>
              <a:rPr lang="tr-TR" sz="2800" b="1" i="1" dirty="0">
                <a:solidFill>
                  <a:schemeClr val="accent2">
                    <a:lumMod val="60000"/>
                    <a:lumOff val="40000"/>
                  </a:schemeClr>
                </a:solidFill>
              </a:rPr>
              <a:t>insanın beslenmesi ile ilişkili olan her şey</a:t>
            </a:r>
            <a:r>
              <a:rPr lang="tr-TR" sz="2400" dirty="0"/>
              <a:t>” olarak açıklaması </a:t>
            </a:r>
            <a:r>
              <a:rPr lang="tr-TR" sz="2800" b="1" dirty="0">
                <a:solidFill>
                  <a:schemeClr val="accent2">
                    <a:lumMod val="60000"/>
                    <a:lumOff val="40000"/>
                  </a:schemeClr>
                </a:solidFill>
              </a:rPr>
              <a:t>ilk geniş tanımlardan </a:t>
            </a:r>
            <a:r>
              <a:rPr lang="tr-TR" sz="2400" dirty="0"/>
              <a:t>biri olarak kabul edilmektedir. Gastronominin amacını mümkün olan en iyi besin yoluyla insanın kendini korumasıdır şeklinde özetleyen </a:t>
            </a:r>
            <a:r>
              <a:rPr lang="tr-TR" sz="2400" dirty="0" err="1"/>
              <a:t>Savarin</a:t>
            </a:r>
            <a:r>
              <a:rPr lang="tr-TR" sz="2400" dirty="0"/>
              <a:t>, besin haline getirilebilecek şeyleri araştıran, sağlayan ya da hazırlayan herkesin kesin prensipler aracılığı ile yönetilerek bu amaca ulaşabileceklerini belirtmiştir.</a:t>
            </a:r>
          </a:p>
        </p:txBody>
      </p:sp>
    </p:spTree>
    <p:extLst>
      <p:ext uri="{BB962C8B-B14F-4D97-AF65-F5344CB8AC3E}">
        <p14:creationId xmlns:p14="http://schemas.microsoft.com/office/powerpoint/2010/main" val="3657102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id="{04E9B2A8-F053-4ECC-A644-B7A1214075C7}"/>
              </a:ext>
            </a:extLst>
          </p:cNvPr>
          <p:cNvPicPr>
            <a:picLocks noChangeAspect="1"/>
          </p:cNvPicPr>
          <p:nvPr/>
        </p:nvPicPr>
        <p:blipFill>
          <a:blip r:embed="rId2"/>
          <a:stretch>
            <a:fillRect/>
          </a:stretch>
        </p:blipFill>
        <p:spPr>
          <a:xfrm>
            <a:off x="2142147" y="323557"/>
            <a:ext cx="7907706" cy="6288258"/>
          </a:xfrm>
          <a:prstGeom prst="rect">
            <a:avLst/>
          </a:prstGeom>
        </p:spPr>
      </p:pic>
    </p:spTree>
    <p:extLst>
      <p:ext uri="{BB962C8B-B14F-4D97-AF65-F5344CB8AC3E}">
        <p14:creationId xmlns:p14="http://schemas.microsoft.com/office/powerpoint/2010/main" val="31102161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5F1D4E-9605-4794-AA73-BE6EB3ECF5F3}"/>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443679F4-4B92-448F-96F3-0978C98D57AA}"/>
              </a:ext>
            </a:extLst>
          </p:cNvPr>
          <p:cNvSpPr>
            <a:spLocks noGrp="1"/>
          </p:cNvSpPr>
          <p:nvPr>
            <p:ph idx="1"/>
          </p:nvPr>
        </p:nvSpPr>
        <p:spPr/>
        <p:txBody>
          <a:bodyPr>
            <a:normAutofit/>
          </a:bodyPr>
          <a:lstStyle/>
          <a:p>
            <a:pPr algn="just"/>
            <a:r>
              <a:rPr lang="tr-TR" sz="2400" dirty="0"/>
              <a:t>Etimolojik olarak incelendiğinde, gastronomi terimi eski Yunan döneminden, </a:t>
            </a:r>
            <a:r>
              <a:rPr lang="tr-TR" sz="2400" dirty="0" err="1"/>
              <a:t>gastro</a:t>
            </a:r>
            <a:r>
              <a:rPr lang="tr-TR" sz="2400" dirty="0"/>
              <a:t> ağızdan başlayarak mide ve uzantılarını içeren tüm sindirim sistemi ile ilgili, </a:t>
            </a:r>
            <a:r>
              <a:rPr lang="tr-TR" sz="2400" dirty="0" err="1"/>
              <a:t>nomi</a:t>
            </a:r>
            <a:r>
              <a:rPr lang="tr-TR" sz="2400" dirty="0"/>
              <a:t>- yönetmelik, yönerge veya düzen içeren anlamını taşıyan terimlerden oluşmaktadır.</a:t>
            </a:r>
          </a:p>
          <a:p>
            <a:pPr algn="just"/>
            <a:r>
              <a:rPr lang="tr-TR" sz="2400" dirty="0"/>
              <a:t>Bu terimlerin anlamından yola çıkarak gastronominin, yeme-içme konusunda tavsiyeler, yöntemler veya nerede, nasıl, ne kadar gibi soruları cevaplayabilen geniş bir yelpazeye sahip anlam içerdiği sonucu çıkartılabilmektedir.</a:t>
            </a:r>
          </a:p>
        </p:txBody>
      </p:sp>
    </p:spTree>
    <p:extLst>
      <p:ext uri="{BB962C8B-B14F-4D97-AF65-F5344CB8AC3E}">
        <p14:creationId xmlns:p14="http://schemas.microsoft.com/office/powerpoint/2010/main" val="2375096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C3B395-D55B-4CE8-9BE5-288508E270A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A2DEA675-4AD2-49F4-B831-B563289A38B5}"/>
              </a:ext>
            </a:extLst>
          </p:cNvPr>
          <p:cNvSpPr>
            <a:spLocks noGrp="1"/>
          </p:cNvSpPr>
          <p:nvPr>
            <p:ph idx="1"/>
          </p:nvPr>
        </p:nvSpPr>
        <p:spPr/>
        <p:txBody>
          <a:bodyPr>
            <a:normAutofit/>
          </a:bodyPr>
          <a:lstStyle/>
          <a:p>
            <a:r>
              <a:rPr lang="tr-TR" sz="2400" dirty="0"/>
              <a:t>Harrison 1982 yılında gastronomiyi;</a:t>
            </a:r>
          </a:p>
          <a:p>
            <a:r>
              <a:rPr lang="tr-TR" sz="2400" dirty="0"/>
              <a:t>pratik, </a:t>
            </a:r>
          </a:p>
          <a:p>
            <a:r>
              <a:rPr lang="tr-TR" sz="2400" dirty="0"/>
              <a:t>teorik, </a:t>
            </a:r>
          </a:p>
          <a:p>
            <a:r>
              <a:rPr lang="tr-TR" sz="2400" dirty="0"/>
              <a:t>teknik ve </a:t>
            </a:r>
          </a:p>
          <a:p>
            <a:r>
              <a:rPr lang="tr-TR" sz="2400" dirty="0"/>
              <a:t>gıda olmak üzere dört ana alana ayırmış ve her bir alanla ilgili sorumlu kişileri de belirtmiştir.</a:t>
            </a:r>
          </a:p>
          <a:p>
            <a:endParaRPr lang="tr-TR" sz="2400" dirty="0"/>
          </a:p>
        </p:txBody>
      </p:sp>
    </p:spTree>
    <p:extLst>
      <p:ext uri="{BB962C8B-B14F-4D97-AF65-F5344CB8AC3E}">
        <p14:creationId xmlns:p14="http://schemas.microsoft.com/office/powerpoint/2010/main" val="884595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E95B0C-53B2-4643-AFC8-0DC501F1107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B6C2646-8EF1-4626-BC3A-585493CBF46D}"/>
              </a:ext>
            </a:extLst>
          </p:cNvPr>
          <p:cNvSpPr>
            <a:spLocks noGrp="1"/>
          </p:cNvSpPr>
          <p:nvPr>
            <p:ph idx="1"/>
          </p:nvPr>
        </p:nvSpPr>
        <p:spPr/>
        <p:txBody>
          <a:bodyPr>
            <a:normAutofit/>
          </a:bodyPr>
          <a:lstStyle/>
          <a:p>
            <a:pPr algn="just"/>
            <a:r>
              <a:rPr lang="tr-TR" sz="2400" dirty="0"/>
              <a:t>Temel olarak gastronomi, gıda üzerindeki tüm çalışmaları kapsayarak </a:t>
            </a:r>
            <a:r>
              <a:rPr lang="tr-TR" sz="2400" b="1" i="1" dirty="0">
                <a:solidFill>
                  <a:schemeClr val="accent2">
                    <a:lumMod val="60000"/>
                    <a:lumOff val="40000"/>
                  </a:schemeClr>
                </a:solidFill>
              </a:rPr>
              <a:t>yeme-içme olgusu </a:t>
            </a:r>
            <a:r>
              <a:rPr lang="tr-TR" sz="2400" dirty="0"/>
              <a:t>ile ilişkilendirilse de tarih, coğrafya, antropoloji gibi sosyal bilimler ve fizik, kimya, biyokimya gibi doğa bilimleri ile anlamını daha da genişletmiştir.</a:t>
            </a:r>
          </a:p>
        </p:txBody>
      </p:sp>
    </p:spTree>
    <p:extLst>
      <p:ext uri="{BB962C8B-B14F-4D97-AF65-F5344CB8AC3E}">
        <p14:creationId xmlns:p14="http://schemas.microsoft.com/office/powerpoint/2010/main" val="16923574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E942025-491A-4655-9774-A65982DF55A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02579010-DAAE-4192-A834-9E775C652E63}"/>
              </a:ext>
            </a:extLst>
          </p:cNvPr>
          <p:cNvSpPr>
            <a:spLocks noGrp="1"/>
          </p:cNvSpPr>
          <p:nvPr>
            <p:ph idx="1"/>
          </p:nvPr>
        </p:nvSpPr>
        <p:spPr/>
        <p:txBody>
          <a:bodyPr>
            <a:normAutofit/>
          </a:bodyPr>
          <a:lstStyle/>
          <a:p>
            <a:pPr algn="just"/>
            <a:r>
              <a:rPr lang="tr-TR" sz="2400" dirty="0"/>
              <a:t>Gastronomi alan ve bilim dalı olarak yeni teori ve farklı pratiklerin açıklanması ile </a:t>
            </a:r>
            <a:r>
              <a:rPr lang="tr-TR" sz="2400" b="1" i="1" dirty="0">
                <a:solidFill>
                  <a:schemeClr val="accent2">
                    <a:lumMod val="60000"/>
                    <a:lumOff val="40000"/>
                  </a:schemeClr>
                </a:solidFill>
              </a:rPr>
              <a:t>gelişme sürecini halen devam ettirmektedir</a:t>
            </a:r>
            <a:r>
              <a:rPr lang="tr-TR" sz="2400" dirty="0"/>
              <a:t>. Belirli bir alandaki kavramların çeşitlenmesi o alanın ilerlemesi ve zenginleşmesi anlamına da gelmektedir. Bu nedenle, gastronomi bilimi zaman içinde fen ve sosyal bilimler ile etkileşimini arttırarak disiplinler arası bir takım farklı kavramların da ortaya çıkmasını ve kullanılmasını da sağlamıştır.</a:t>
            </a:r>
          </a:p>
          <a:p>
            <a:pPr algn="just"/>
            <a:endParaRPr lang="tr-TR" sz="2400" dirty="0"/>
          </a:p>
        </p:txBody>
      </p:sp>
    </p:spTree>
    <p:extLst>
      <p:ext uri="{BB962C8B-B14F-4D97-AF65-F5344CB8AC3E}">
        <p14:creationId xmlns:p14="http://schemas.microsoft.com/office/powerpoint/2010/main" val="283950168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120</TotalTime>
  <Words>393</Words>
  <Application>Microsoft Office PowerPoint</Application>
  <PresentationFormat>Geniş ekran</PresentationFormat>
  <Paragraphs>20</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Cambria</vt:lpstr>
      <vt:lpstr>Century Gothic</vt:lpstr>
      <vt:lpstr>Wingdings 3</vt:lpstr>
      <vt:lpstr>İyon</vt:lpstr>
      <vt:lpstr>T.C.  KASTAMONU ÜNİVERSİTESİ TURİZM FAKÜLTESİ</vt:lpstr>
      <vt:lpstr>GASTRONOMİ İLE İLGİLİ GENEL KAVRAMLAR</vt:lpstr>
      <vt:lpstr>PowerPoint Sunusu</vt:lpstr>
      <vt:lpstr>PowerPoint Sunusu</vt:lpstr>
      <vt:lpstr>PowerPoint Sunusu</vt:lpstr>
      <vt:lpstr>PowerPoint Sunusu</vt:lpstr>
      <vt:lpstr>PowerPoint Sunusu</vt:lpstr>
      <vt:lpstr>PowerPoint Sunusu</vt:lpstr>
      <vt:lpstr>PowerPoint Sunusu</vt:lpstr>
      <vt:lpstr>Gastronomi ile kesişen alanlar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Gastronomi ve Yiyecek Tarihi </dc:title>
  <dc:creator>Casper</dc:creator>
  <cp:lastModifiedBy>pc</cp:lastModifiedBy>
  <cp:revision>62</cp:revision>
  <dcterms:created xsi:type="dcterms:W3CDTF">2021-07-13T20:51:49Z</dcterms:created>
  <dcterms:modified xsi:type="dcterms:W3CDTF">2025-09-11T10:43:48Z</dcterms:modified>
</cp:coreProperties>
</file>