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781" r:id="rId2"/>
    <p:sldId id="783" r:id="rId3"/>
    <p:sldId id="785" r:id="rId4"/>
    <p:sldId id="788" r:id="rId5"/>
    <p:sldId id="787" r:id="rId6"/>
    <p:sldId id="786" r:id="rId7"/>
    <p:sldId id="791" r:id="rId8"/>
    <p:sldId id="790" r:id="rId9"/>
    <p:sldId id="789" r:id="rId10"/>
    <p:sldId id="794" r:id="rId11"/>
    <p:sldId id="793" r:id="rId12"/>
    <p:sldId id="792" r:id="rId13"/>
    <p:sldId id="797" r:id="rId14"/>
    <p:sldId id="796" r:id="rId15"/>
    <p:sldId id="795" r:id="rId16"/>
    <p:sldId id="800" r:id="rId17"/>
    <p:sldId id="799" r:id="rId18"/>
    <p:sldId id="798" r:id="rId19"/>
    <p:sldId id="806" r:id="rId20"/>
    <p:sldId id="807" r:id="rId21"/>
    <p:sldId id="805" r:id="rId22"/>
    <p:sldId id="808" r:id="rId23"/>
    <p:sldId id="804" r:id="rId24"/>
    <p:sldId id="809" r:id="rId25"/>
    <p:sldId id="782"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77" autoAdjust="0"/>
    <p:restoredTop sz="94660"/>
  </p:normalViewPr>
  <p:slideViewPr>
    <p:cSldViewPr snapToGrid="0">
      <p:cViewPr varScale="1">
        <p:scale>
          <a:sx n="117" d="100"/>
          <a:sy n="117" d="100"/>
        </p:scale>
        <p:origin x="192" y="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0BFF5-EF67-477E-AA45-62CC5289B760}" type="datetimeFigureOut">
              <a:rPr lang="tr-TR" smtClean="0"/>
              <a:t>16.07.2025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5A7718-0B00-4536-A5BD-E42313F2934C}" type="slidenum">
              <a:rPr lang="tr-TR" smtClean="0"/>
              <a:t>‹#›</a:t>
            </a:fld>
            <a:endParaRPr lang="tr-TR"/>
          </a:p>
        </p:txBody>
      </p:sp>
    </p:spTree>
    <p:extLst>
      <p:ext uri="{BB962C8B-B14F-4D97-AF65-F5344CB8AC3E}">
        <p14:creationId xmlns:p14="http://schemas.microsoft.com/office/powerpoint/2010/main" val="1597097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B42527-3CC9-4452-B33B-53B576A9E866}"/>
              </a:ext>
            </a:extLst>
          </p:cNvPr>
          <p:cNvSpPr>
            <a:spLocks noGrp="1"/>
          </p:cNvSpPr>
          <p:nvPr>
            <p:ph type="ctrTitle"/>
          </p:nvPr>
        </p:nvSpPr>
        <p:spPr>
          <a:xfrm>
            <a:off x="1524000" y="1122363"/>
            <a:ext cx="9144000" cy="2387600"/>
          </a:xfrm>
        </p:spPr>
        <p:txBody>
          <a:bodyPr anchor="b"/>
          <a:lstStyle>
            <a:lvl1pPr algn="ctr">
              <a:defRPr sz="6000"/>
            </a:lvl1pPr>
          </a:lstStyle>
          <a:p>
            <a:r>
              <a:rPr lang="tr-TR" dirty="0"/>
              <a:t>Asıl başlık stilini düzenlemek için tıklayın</a:t>
            </a:r>
          </a:p>
        </p:txBody>
      </p:sp>
      <p:sp>
        <p:nvSpPr>
          <p:cNvPr id="3" name="Alt Başlık 2">
            <a:extLst>
              <a:ext uri="{FF2B5EF4-FFF2-40B4-BE49-F238E27FC236}">
                <a16:creationId xmlns:a16="http://schemas.microsoft.com/office/drawing/2014/main" id="{049F3507-DF4C-48C5-ADA7-64EEEDE06243}"/>
              </a:ext>
            </a:extLst>
          </p:cNvPr>
          <p:cNvSpPr>
            <a:spLocks noGrp="1"/>
          </p:cNvSpPr>
          <p:nvPr>
            <p:ph type="subTitle" idx="1"/>
          </p:nvPr>
        </p:nvSpPr>
        <p:spPr>
          <a:xfrm>
            <a:off x="1524000" y="3604846"/>
            <a:ext cx="9144000" cy="1652954"/>
          </a:xfrm>
        </p:spPr>
        <p:txBody>
          <a:bodyPr/>
          <a:lstStyle>
            <a:lvl1pPr marL="0" indent="0" algn="ctr">
              <a:buNone/>
              <a:defRPr sz="240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tr-TR" dirty="0"/>
          </a:p>
        </p:txBody>
      </p:sp>
    </p:spTree>
    <p:extLst>
      <p:ext uri="{BB962C8B-B14F-4D97-AF65-F5344CB8AC3E}">
        <p14:creationId xmlns:p14="http://schemas.microsoft.com/office/powerpoint/2010/main" val="148886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F888B0E-3758-42BC-9D1A-334D3C0258D1}"/>
              </a:ext>
            </a:extLst>
          </p:cNvPr>
          <p:cNvSpPr>
            <a:spLocks noGrp="1"/>
          </p:cNvSpPr>
          <p:nvPr>
            <p:ph type="title"/>
          </p:nvPr>
        </p:nvSpPr>
        <p:spPr/>
        <p:txBody>
          <a:bodyPr/>
          <a:lstStyle/>
          <a:p>
            <a:r>
              <a:rPr lang="tr-TR" dirty="0"/>
              <a:t>Asıl başlık stilini düzenlemek için tıklayın</a:t>
            </a:r>
          </a:p>
        </p:txBody>
      </p:sp>
      <p:sp>
        <p:nvSpPr>
          <p:cNvPr id="3" name="Dikey Metin Yer Tutucusu 2">
            <a:extLst>
              <a:ext uri="{FF2B5EF4-FFF2-40B4-BE49-F238E27FC236}">
                <a16:creationId xmlns:a16="http://schemas.microsoft.com/office/drawing/2014/main" id="{E93CA1ED-F879-493E-8178-8E8147D99DDE}"/>
              </a:ext>
            </a:extLst>
          </p:cNvPr>
          <p:cNvSpPr>
            <a:spLocks noGrp="1"/>
          </p:cNvSpPr>
          <p:nvPr>
            <p:ph type="body" orient="vert" idx="1"/>
          </p:nvPr>
        </p:nvSpPr>
        <p:spPr>
          <a:xfrm>
            <a:off x="838200" y="1825625"/>
            <a:ext cx="10515600" cy="416030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Metin kutusu 3">
            <a:extLst>
              <a:ext uri="{FF2B5EF4-FFF2-40B4-BE49-F238E27FC236}">
                <a16:creationId xmlns:a16="http://schemas.microsoft.com/office/drawing/2014/main" id="{6D8CFF15-0F9D-4509-88CA-F90FCB4BBF89}"/>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1240281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2A4F4FD-CBA5-4F6E-A950-7B7D95D2E864}"/>
              </a:ext>
            </a:extLst>
          </p:cNvPr>
          <p:cNvSpPr>
            <a:spLocks noGrp="1"/>
          </p:cNvSpPr>
          <p:nvPr>
            <p:ph type="title" orient="vert"/>
          </p:nvPr>
        </p:nvSpPr>
        <p:spPr>
          <a:xfrm>
            <a:off x="8724900" y="365125"/>
            <a:ext cx="2628900" cy="5654675"/>
          </a:xfrm>
        </p:spPr>
        <p:txBody>
          <a:bodyPr vert="eaVert"/>
          <a:lstStyle/>
          <a:p>
            <a:r>
              <a:rPr lang="tr-TR" dirty="0"/>
              <a:t>Asıl başlık stilini düzenlemek için tıklayın</a:t>
            </a:r>
          </a:p>
        </p:txBody>
      </p:sp>
      <p:sp>
        <p:nvSpPr>
          <p:cNvPr id="3" name="Dikey Metin Yer Tutucusu 2">
            <a:extLst>
              <a:ext uri="{FF2B5EF4-FFF2-40B4-BE49-F238E27FC236}">
                <a16:creationId xmlns:a16="http://schemas.microsoft.com/office/drawing/2014/main" id="{DB2D6568-A56C-45E9-80FF-A53AE9E5467A}"/>
              </a:ext>
            </a:extLst>
          </p:cNvPr>
          <p:cNvSpPr>
            <a:spLocks noGrp="1"/>
          </p:cNvSpPr>
          <p:nvPr>
            <p:ph type="body" orient="vert" idx="1"/>
          </p:nvPr>
        </p:nvSpPr>
        <p:spPr>
          <a:xfrm>
            <a:off x="838200" y="365125"/>
            <a:ext cx="7734300" cy="565467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Metin kutusu 3">
            <a:extLst>
              <a:ext uri="{FF2B5EF4-FFF2-40B4-BE49-F238E27FC236}">
                <a16:creationId xmlns:a16="http://schemas.microsoft.com/office/drawing/2014/main" id="{F15A7B82-B080-4DC5-84CD-9D6B5D3B516C}"/>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1243824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DC55CC-5C68-4775-989B-0D7B95233C34}" type="datetimeFigureOut">
              <a:rPr lang="tr-TR" smtClean="0"/>
              <a:pPr/>
              <a:t>16.07.2025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979178D-C64E-4CF6-A719-9582BCA43A21}" type="slidenum">
              <a:rPr lang="tr-TR" smtClean="0"/>
              <a:pPr/>
              <a:t>‹#›</a:t>
            </a:fld>
            <a:endParaRPr lang="tr-TR"/>
          </a:p>
        </p:txBody>
      </p:sp>
      <p:sp>
        <p:nvSpPr>
          <p:cNvPr id="7" name="Metin kutusu 6">
            <a:extLst>
              <a:ext uri="{FF2B5EF4-FFF2-40B4-BE49-F238E27FC236}">
                <a16:creationId xmlns:a16="http://schemas.microsoft.com/office/drawing/2014/main" id="{33E05011-CC63-4B6E-90AF-6A8B6F677487}"/>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623557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B6209A-6EB6-4021-92BD-7E8E641338A8}"/>
              </a:ext>
            </a:extLst>
          </p:cNvPr>
          <p:cNvSpPr>
            <a:spLocks noGrp="1"/>
          </p:cNvSpPr>
          <p:nvPr>
            <p:ph type="title"/>
          </p:nvPr>
        </p:nvSpPr>
        <p:spPr>
          <a:xfrm>
            <a:off x="838200" y="233046"/>
            <a:ext cx="10515600" cy="786322"/>
          </a:xfrm>
        </p:spPr>
        <p:txBody>
          <a:body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27487089-A786-4C22-AAEA-FE43B99D6614}"/>
              </a:ext>
            </a:extLst>
          </p:cNvPr>
          <p:cNvSpPr>
            <a:spLocks noGrp="1"/>
          </p:cNvSpPr>
          <p:nvPr>
            <p:ph idx="1"/>
          </p:nvPr>
        </p:nvSpPr>
        <p:spPr>
          <a:xfrm>
            <a:off x="838200" y="1202601"/>
            <a:ext cx="10515600" cy="4728104"/>
          </a:xfrm>
          <a:ln>
            <a:noFill/>
          </a:ln>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cxnSp>
        <p:nvCxnSpPr>
          <p:cNvPr id="10" name="Düz Bağlayıcı 9">
            <a:extLst>
              <a:ext uri="{FF2B5EF4-FFF2-40B4-BE49-F238E27FC236}">
                <a16:creationId xmlns:a16="http://schemas.microsoft.com/office/drawing/2014/main" id="{0CA792EA-5E70-4E9B-9C15-270F13A7B538}"/>
              </a:ext>
            </a:extLst>
          </p:cNvPr>
          <p:cNvCxnSpPr>
            <a:cxnSpLocks/>
          </p:cNvCxnSpPr>
          <p:nvPr userDrawn="1"/>
        </p:nvCxnSpPr>
        <p:spPr>
          <a:xfrm>
            <a:off x="838200" y="1110984"/>
            <a:ext cx="105156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Düz Bağlayıcı 13">
            <a:extLst>
              <a:ext uri="{FF2B5EF4-FFF2-40B4-BE49-F238E27FC236}">
                <a16:creationId xmlns:a16="http://schemas.microsoft.com/office/drawing/2014/main" id="{40D2015B-BAED-47A0-948B-FDAAC6B3CC9C}"/>
              </a:ext>
            </a:extLst>
          </p:cNvPr>
          <p:cNvCxnSpPr>
            <a:cxnSpLocks/>
          </p:cNvCxnSpPr>
          <p:nvPr userDrawn="1"/>
        </p:nvCxnSpPr>
        <p:spPr>
          <a:xfrm>
            <a:off x="838200" y="6022321"/>
            <a:ext cx="10515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 name="Metin kutusu 3">
            <a:extLst>
              <a:ext uri="{FF2B5EF4-FFF2-40B4-BE49-F238E27FC236}">
                <a16:creationId xmlns:a16="http://schemas.microsoft.com/office/drawing/2014/main" id="{42749998-85B0-424A-A55A-AF66C1587592}"/>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latin typeface="Candara" panose="020E0502030303020204" pitchFamily="34" charset="0"/>
              </a:rPr>
              <a:t>‹#›</a:t>
            </a:fld>
            <a:endParaRPr lang="tr-TR" dirty="0">
              <a:latin typeface="Candara" panose="020E0502030303020204" pitchFamily="34" charset="0"/>
            </a:endParaRPr>
          </a:p>
        </p:txBody>
      </p:sp>
    </p:spTree>
    <p:extLst>
      <p:ext uri="{BB962C8B-B14F-4D97-AF65-F5344CB8AC3E}">
        <p14:creationId xmlns:p14="http://schemas.microsoft.com/office/powerpoint/2010/main" val="2336457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3090CB1-1B42-4F17-9BF6-F298C50AB7AE}"/>
              </a:ext>
            </a:extLst>
          </p:cNvPr>
          <p:cNvSpPr>
            <a:spLocks noGrp="1"/>
          </p:cNvSpPr>
          <p:nvPr>
            <p:ph type="title"/>
          </p:nvPr>
        </p:nvSpPr>
        <p:spPr>
          <a:xfrm>
            <a:off x="838200" y="1142471"/>
            <a:ext cx="10515600" cy="2852737"/>
          </a:xfrm>
        </p:spPr>
        <p:txBody>
          <a:bodyPr anchor="b"/>
          <a:lstStyle>
            <a:lvl1pPr>
              <a:defRPr sz="6000"/>
            </a:lvl1p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E84279AB-0CA6-4C44-99AE-F5351F089984}"/>
              </a:ext>
            </a:extLst>
          </p:cNvPr>
          <p:cNvSpPr>
            <a:spLocks noGrp="1"/>
          </p:cNvSpPr>
          <p:nvPr>
            <p:ph type="body" idx="1"/>
          </p:nvPr>
        </p:nvSpPr>
        <p:spPr>
          <a:xfrm>
            <a:off x="838200" y="4318529"/>
            <a:ext cx="10515600" cy="1500187"/>
          </a:xfrm>
        </p:spPr>
        <p:txBody>
          <a:bodyPr/>
          <a:lstStyle>
            <a:lvl1pPr marL="0" indent="0">
              <a:buNone/>
              <a:defRPr sz="2400">
                <a:solidFill>
                  <a:srgbClr val="0070C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cxnSp>
        <p:nvCxnSpPr>
          <p:cNvPr id="7" name="Düz Bağlayıcı 6">
            <a:extLst>
              <a:ext uri="{FF2B5EF4-FFF2-40B4-BE49-F238E27FC236}">
                <a16:creationId xmlns:a16="http://schemas.microsoft.com/office/drawing/2014/main" id="{96D41B5F-D7B9-4402-8770-641B1FE81301}"/>
              </a:ext>
            </a:extLst>
          </p:cNvPr>
          <p:cNvCxnSpPr>
            <a:cxnSpLocks/>
          </p:cNvCxnSpPr>
          <p:nvPr userDrawn="1"/>
        </p:nvCxnSpPr>
        <p:spPr>
          <a:xfrm>
            <a:off x="838200" y="4165013"/>
            <a:ext cx="105156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8633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C85BA3F-64DC-4FDC-A7D3-4B2E74A6F597}"/>
              </a:ext>
            </a:extLst>
          </p:cNvPr>
          <p:cNvSpPr>
            <a:spLocks noGrp="1"/>
          </p:cNvSpPr>
          <p:nvPr>
            <p:ph type="title"/>
          </p:nvPr>
        </p:nvSpPr>
        <p:spPr/>
        <p:txBody>
          <a:body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B7E17B25-2F33-4C2E-812B-9DC0CB939D5E}"/>
              </a:ext>
            </a:extLst>
          </p:cNvPr>
          <p:cNvSpPr>
            <a:spLocks noGrp="1"/>
          </p:cNvSpPr>
          <p:nvPr>
            <p:ph sz="half" idx="1"/>
          </p:nvPr>
        </p:nvSpPr>
        <p:spPr>
          <a:xfrm>
            <a:off x="838200" y="1825625"/>
            <a:ext cx="5181600" cy="4177242"/>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İçerik Yer Tutucusu 3">
            <a:extLst>
              <a:ext uri="{FF2B5EF4-FFF2-40B4-BE49-F238E27FC236}">
                <a16:creationId xmlns:a16="http://schemas.microsoft.com/office/drawing/2014/main" id="{8CB1D3B0-B2B0-4573-9E19-952E690DBB2E}"/>
              </a:ext>
            </a:extLst>
          </p:cNvPr>
          <p:cNvSpPr>
            <a:spLocks noGrp="1"/>
          </p:cNvSpPr>
          <p:nvPr>
            <p:ph sz="half" idx="2"/>
          </p:nvPr>
        </p:nvSpPr>
        <p:spPr>
          <a:xfrm>
            <a:off x="6172200" y="1825625"/>
            <a:ext cx="5181600" cy="4177242"/>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5" name="Metin kutusu 4">
            <a:extLst>
              <a:ext uri="{FF2B5EF4-FFF2-40B4-BE49-F238E27FC236}">
                <a16:creationId xmlns:a16="http://schemas.microsoft.com/office/drawing/2014/main" id="{177A3449-D6B2-46C7-B797-63115AF01901}"/>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4167654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8118DB-E0A1-4984-BC81-A64CB58793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F414395-A07D-4611-9C9B-A966C2355D81}"/>
              </a:ext>
            </a:extLst>
          </p:cNvPr>
          <p:cNvSpPr>
            <a:spLocks noGrp="1"/>
          </p:cNvSpPr>
          <p:nvPr>
            <p:ph type="body" idx="1"/>
          </p:nvPr>
        </p:nvSpPr>
        <p:spPr>
          <a:xfrm>
            <a:off x="839788" y="1681163"/>
            <a:ext cx="5157787" cy="823912"/>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4" name="İçerik Yer Tutucusu 3">
            <a:extLst>
              <a:ext uri="{FF2B5EF4-FFF2-40B4-BE49-F238E27FC236}">
                <a16:creationId xmlns:a16="http://schemas.microsoft.com/office/drawing/2014/main" id="{095821CA-6D28-4141-88FF-E1B56747C6D3}"/>
              </a:ext>
            </a:extLst>
          </p:cNvPr>
          <p:cNvSpPr>
            <a:spLocks noGrp="1"/>
          </p:cNvSpPr>
          <p:nvPr>
            <p:ph sz="half" idx="2"/>
          </p:nvPr>
        </p:nvSpPr>
        <p:spPr>
          <a:xfrm>
            <a:off x="839788" y="2505075"/>
            <a:ext cx="5157787" cy="343005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3FC3348-90D4-4BB8-B9A1-BF8A09A1BF7A}"/>
              </a:ext>
            </a:extLst>
          </p:cNvPr>
          <p:cNvSpPr>
            <a:spLocks noGrp="1"/>
          </p:cNvSpPr>
          <p:nvPr>
            <p:ph type="body" sz="quarter" idx="3"/>
          </p:nvPr>
        </p:nvSpPr>
        <p:spPr>
          <a:xfrm>
            <a:off x="6172200" y="1681163"/>
            <a:ext cx="5183188" cy="823912"/>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6" name="İçerik Yer Tutucusu 5">
            <a:extLst>
              <a:ext uri="{FF2B5EF4-FFF2-40B4-BE49-F238E27FC236}">
                <a16:creationId xmlns:a16="http://schemas.microsoft.com/office/drawing/2014/main" id="{02F614BF-024E-492B-85E5-D98F1519A1B4}"/>
              </a:ext>
            </a:extLst>
          </p:cNvPr>
          <p:cNvSpPr>
            <a:spLocks noGrp="1"/>
          </p:cNvSpPr>
          <p:nvPr>
            <p:ph sz="quarter" idx="4"/>
          </p:nvPr>
        </p:nvSpPr>
        <p:spPr>
          <a:xfrm>
            <a:off x="6172200" y="2505075"/>
            <a:ext cx="5183188" cy="343005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Metin kutusu 6">
            <a:extLst>
              <a:ext uri="{FF2B5EF4-FFF2-40B4-BE49-F238E27FC236}">
                <a16:creationId xmlns:a16="http://schemas.microsoft.com/office/drawing/2014/main" id="{965447CD-6422-414E-9685-F0DBD4C23B41}"/>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259230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143E62-DE7C-494E-984A-F66A418DE83E}"/>
              </a:ext>
            </a:extLst>
          </p:cNvPr>
          <p:cNvSpPr>
            <a:spLocks noGrp="1"/>
          </p:cNvSpPr>
          <p:nvPr>
            <p:ph type="title"/>
          </p:nvPr>
        </p:nvSpPr>
        <p:spPr/>
        <p:txBody>
          <a:bodyPr>
            <a:normAutofit/>
          </a:bodyPr>
          <a:lstStyle>
            <a:lvl1pPr>
              <a:defRPr sz="4300"/>
            </a:lvl1pPr>
          </a:lstStyle>
          <a:p>
            <a:r>
              <a:rPr lang="tr-TR" dirty="0"/>
              <a:t>Asıl başlık stilini düzenlemek için tıklayın</a:t>
            </a:r>
          </a:p>
        </p:txBody>
      </p:sp>
      <p:sp>
        <p:nvSpPr>
          <p:cNvPr id="3" name="Metin kutusu 2">
            <a:extLst>
              <a:ext uri="{FF2B5EF4-FFF2-40B4-BE49-F238E27FC236}">
                <a16:creationId xmlns:a16="http://schemas.microsoft.com/office/drawing/2014/main" id="{39373D88-25C4-4E7B-8160-BB6C491124EE}"/>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3912464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0F517EA4-FD67-4FB1-AFF8-CB47EC0DDA27}"/>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323848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961234-C54F-4A40-A656-5C9296FAC8A7}"/>
              </a:ext>
            </a:extLst>
          </p:cNvPr>
          <p:cNvSpPr>
            <a:spLocks noGrp="1"/>
          </p:cNvSpPr>
          <p:nvPr>
            <p:ph type="title"/>
          </p:nvPr>
        </p:nvSpPr>
        <p:spPr>
          <a:xfrm>
            <a:off x="839788" y="457200"/>
            <a:ext cx="3932237" cy="1600200"/>
          </a:xfrm>
        </p:spPr>
        <p:txBody>
          <a:bodyPr anchor="b"/>
          <a:lstStyle>
            <a:lvl1pPr>
              <a:defRPr sz="3200"/>
            </a:lvl1p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5F58FCD8-8304-4BEB-ABC5-A1479EFEEF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Metin Yer Tutucusu 3">
            <a:extLst>
              <a:ext uri="{FF2B5EF4-FFF2-40B4-BE49-F238E27FC236}">
                <a16:creationId xmlns:a16="http://schemas.microsoft.com/office/drawing/2014/main" id="{02E8E688-CDE9-4C2B-B58A-21BF2F9F6E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dirty="0"/>
              <a:t>Asıl metin stillerini düzenle</a:t>
            </a:r>
          </a:p>
        </p:txBody>
      </p:sp>
      <p:sp>
        <p:nvSpPr>
          <p:cNvPr id="5" name="Metin kutusu 4">
            <a:extLst>
              <a:ext uri="{FF2B5EF4-FFF2-40B4-BE49-F238E27FC236}">
                <a16:creationId xmlns:a16="http://schemas.microsoft.com/office/drawing/2014/main" id="{9B07B863-A5FC-45BC-985D-2575F8763411}"/>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3741088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14D3699-9BBC-4EE0-A306-1E7D6BA4C6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40D5405-EEDE-4374-8CF3-EC1BDF2659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p>
        </p:txBody>
      </p:sp>
      <p:sp>
        <p:nvSpPr>
          <p:cNvPr id="4" name="Metin Yer Tutucusu 3">
            <a:extLst>
              <a:ext uri="{FF2B5EF4-FFF2-40B4-BE49-F238E27FC236}">
                <a16:creationId xmlns:a16="http://schemas.microsoft.com/office/drawing/2014/main" id="{C1883E2E-94D8-4706-AE6C-ADF914D4A2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Metin kutusu 4">
            <a:extLst>
              <a:ext uri="{FF2B5EF4-FFF2-40B4-BE49-F238E27FC236}">
                <a16:creationId xmlns:a16="http://schemas.microsoft.com/office/drawing/2014/main" id="{D74B89E7-C153-4426-B60C-F2D4F7C1A770}"/>
              </a:ext>
            </a:extLst>
          </p:cNvPr>
          <p:cNvSpPr txBox="1"/>
          <p:nvPr userDrawn="1"/>
        </p:nvSpPr>
        <p:spPr>
          <a:xfrm>
            <a:off x="11007969" y="6251339"/>
            <a:ext cx="917331" cy="373615"/>
          </a:xfrm>
          <a:prstGeom prst="rect">
            <a:avLst/>
          </a:prstGeom>
          <a:noFill/>
        </p:spPr>
        <p:txBody>
          <a:bodyPr wrap="square" rtlCol="0">
            <a:spAutoFit/>
          </a:bodyPr>
          <a:lstStyle/>
          <a:p>
            <a:fld id="{2909C31A-05C7-4042-AC91-AFDE683E8654}" type="slidenum">
              <a:rPr lang="tr-TR" smtClean="0"/>
              <a:t>‹#›</a:t>
            </a:fld>
            <a:endParaRPr lang="tr-TR" dirty="0"/>
          </a:p>
        </p:txBody>
      </p:sp>
    </p:spTree>
    <p:extLst>
      <p:ext uri="{BB962C8B-B14F-4D97-AF65-F5344CB8AC3E}">
        <p14:creationId xmlns:p14="http://schemas.microsoft.com/office/powerpoint/2010/main" val="4290110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DAC8106-A046-49CE-B735-2AB028788F41}"/>
              </a:ext>
            </a:extLst>
          </p:cNvPr>
          <p:cNvSpPr>
            <a:spLocks noGrp="1"/>
          </p:cNvSpPr>
          <p:nvPr>
            <p:ph type="title"/>
          </p:nvPr>
        </p:nvSpPr>
        <p:spPr>
          <a:xfrm>
            <a:off x="838200" y="365126"/>
            <a:ext cx="10515600" cy="1040342"/>
          </a:xfrm>
          <a:prstGeom prst="rect">
            <a:avLst/>
          </a:prstGeom>
        </p:spPr>
        <p:txBody>
          <a:bodyPr vert="horz" lIns="91440" tIns="45720" rIns="91440" bIns="45720" rtlCol="0" anchor="ctr">
            <a:normAutofit/>
          </a:bodyPr>
          <a:lstStyle/>
          <a:p>
            <a:r>
              <a:rPr lang="tr-TR" dirty="0"/>
              <a:t>Başlık</a:t>
            </a:r>
          </a:p>
        </p:txBody>
      </p:sp>
      <p:sp>
        <p:nvSpPr>
          <p:cNvPr id="3" name="Metin Yer Tutucusu 2">
            <a:extLst>
              <a:ext uri="{FF2B5EF4-FFF2-40B4-BE49-F238E27FC236}">
                <a16:creationId xmlns:a16="http://schemas.microsoft.com/office/drawing/2014/main" id="{30E31019-8F46-4577-965A-EBE49177BA29}"/>
              </a:ext>
            </a:extLst>
          </p:cNvPr>
          <p:cNvSpPr>
            <a:spLocks noGrp="1"/>
          </p:cNvSpPr>
          <p:nvPr>
            <p:ph type="body" idx="1"/>
          </p:nvPr>
        </p:nvSpPr>
        <p:spPr>
          <a:xfrm>
            <a:off x="838200" y="1481665"/>
            <a:ext cx="10515600" cy="4534757"/>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pic>
        <p:nvPicPr>
          <p:cNvPr id="12" name="Resim 11">
            <a:extLst>
              <a:ext uri="{FF2B5EF4-FFF2-40B4-BE49-F238E27FC236}">
                <a16:creationId xmlns:a16="http://schemas.microsoft.com/office/drawing/2014/main" id="{848DF377-DA68-4CF9-B276-B24A3B10D677}"/>
              </a:ext>
            </a:extLst>
          </p:cNvPr>
          <p:cNvPicPr>
            <a:picLocks noChangeAspect="1"/>
          </p:cNvPicPr>
          <p:nvPr userDrawn="1"/>
        </p:nvPicPr>
        <p:blipFill>
          <a:blip r:embed="rId14" cstate="hqprint">
            <a:extLst>
              <a:ext uri="{28A0092B-C50C-407E-A947-70E740481C1C}">
                <a14:useLocalDpi xmlns:a14="http://schemas.microsoft.com/office/drawing/2010/main" val="0"/>
              </a:ext>
            </a:extLst>
          </a:blip>
          <a:stretch>
            <a:fillRect/>
          </a:stretch>
        </p:blipFill>
        <p:spPr>
          <a:xfrm>
            <a:off x="11059115" y="254070"/>
            <a:ext cx="853138" cy="853138"/>
          </a:xfrm>
          <a:prstGeom prst="rect">
            <a:avLst/>
          </a:prstGeom>
        </p:spPr>
      </p:pic>
      <p:sp>
        <p:nvSpPr>
          <p:cNvPr id="4" name="Metin kutusu 3">
            <a:extLst>
              <a:ext uri="{FF2B5EF4-FFF2-40B4-BE49-F238E27FC236}">
                <a16:creationId xmlns:a16="http://schemas.microsoft.com/office/drawing/2014/main" id="{8ECCA533-9AF9-4B9E-9FBF-F6170460F66B}"/>
              </a:ext>
            </a:extLst>
          </p:cNvPr>
          <p:cNvSpPr txBox="1"/>
          <p:nvPr userDrawn="1"/>
        </p:nvSpPr>
        <p:spPr>
          <a:xfrm>
            <a:off x="3917461" y="6273040"/>
            <a:ext cx="4699489" cy="369332"/>
          </a:xfrm>
          <a:prstGeom prst="rect">
            <a:avLst/>
          </a:prstGeom>
          <a:noFill/>
        </p:spPr>
        <p:txBody>
          <a:bodyPr wrap="square" rtlCol="0">
            <a:spAutoFit/>
          </a:bodyPr>
          <a:lstStyle/>
          <a:p>
            <a:r>
              <a:rPr lang="tr-TR" dirty="0">
                <a:solidFill>
                  <a:schemeClr val="bg1">
                    <a:lumMod val="50000"/>
                  </a:schemeClr>
                </a:solidFill>
              </a:rPr>
              <a:t>Uzaktan Eğitim Uygulama ve Araştırma Merkezi</a:t>
            </a:r>
          </a:p>
        </p:txBody>
      </p:sp>
    </p:spTree>
    <p:extLst>
      <p:ext uri="{BB962C8B-B14F-4D97-AF65-F5344CB8AC3E}">
        <p14:creationId xmlns:p14="http://schemas.microsoft.com/office/powerpoint/2010/main" val="835297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50"/>
                                        <p:tgtEl>
                                          <p:spTgt spid="3">
                                            <p:txEl>
                                              <p:pRg st="1" end="1"/>
                                            </p:txEl>
                                          </p:spTgt>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50"/>
                                        <p:tgtEl>
                                          <p:spTgt spid="3">
                                            <p:txEl>
                                              <p:pRg st="2" end="2"/>
                                            </p:txEl>
                                          </p:spTgt>
                                        </p:tgtEl>
                                      </p:cBhvr>
                                    </p:animEffect>
                                  </p:childTnLst>
                                </p:cTn>
                              </p:par>
                            </p:childTnLst>
                          </p:cTn>
                        </p:par>
                        <p:par>
                          <p:cTn id="16" fill="hold">
                            <p:stCondLst>
                              <p:cond delay="75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50"/>
                                        <p:tgtEl>
                                          <p:spTgt spid="3">
                                            <p:txEl>
                                              <p:pRg st="3" end="3"/>
                                            </p:txEl>
                                          </p:spTgt>
                                        </p:tgtEl>
                                      </p:cBhvr>
                                    </p:animEffect>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50"/>
                        <p:tgtEl>
                          <p:spTgt spid="3"/>
                        </p:tgtEl>
                      </p:cBhvr>
                    </p:animEffect>
                  </p:childTnLst>
                </p:cTn>
              </p:par>
            </p:tnLst>
          </p:tmpl>
          <p:tmpl lvl="2">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50"/>
                        <p:tgtEl>
                          <p:spTgt spid="3"/>
                        </p:tgtEl>
                      </p:cBhvr>
                    </p:animEffect>
                  </p:childTnLst>
                </p:cTn>
              </p:par>
            </p:tnLst>
          </p:tmpl>
          <p:tmpl lvl="3">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50"/>
                        <p:tgtEl>
                          <p:spTgt spid="3"/>
                        </p:tgtEl>
                      </p:cBhvr>
                    </p:animEffect>
                  </p:childTnLst>
                </p:cTn>
              </p:par>
            </p:tnLst>
          </p:tmpl>
          <p:tmpl lvl="4">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50"/>
                        <p:tgtEl>
                          <p:spTgt spid="3"/>
                        </p:tgtEl>
                      </p:cBhvr>
                    </p:animEffect>
                  </p:childTnLst>
                </p:cTn>
              </p:par>
            </p:tnLst>
          </p:tmpl>
          <p:tmpl lvl="5">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50"/>
                        <p:tgtEl>
                          <p:spTgt spid="3"/>
                        </p:tgtEl>
                      </p:cBhvr>
                    </p:animEffect>
                  </p:childTnLst>
                </p:cTn>
              </p:par>
            </p:tnLst>
          </p:tmpl>
        </p:tmplLst>
      </p:bldP>
    </p:bldLst>
  </p:timing>
  <p:txStyles>
    <p:titleStyle>
      <a:lvl1pPr algn="l" defTabSz="914400" rtl="0" eaLnBrk="1" latinLnBrk="0" hangingPunct="1">
        <a:lnSpc>
          <a:spcPct val="90000"/>
        </a:lnSpc>
        <a:spcBef>
          <a:spcPct val="0"/>
        </a:spcBef>
        <a:buNone/>
        <a:defRPr sz="4400" b="1" kern="1200">
          <a:solidFill>
            <a:srgbClr val="002060"/>
          </a:solidFill>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400" kern="1200">
          <a:solidFill>
            <a:schemeClr val="tx1"/>
          </a:solidFill>
          <a:latin typeface="Candara" panose="020E0502030303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Candara" panose="020E0502030303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Candara" panose="020E05020303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chemeClr val="tx1"/>
          </a:solidFill>
          <a:latin typeface="Candara" panose="020E05020303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ndara" panose="020E05020303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hyperlink" Target="https://blog.gettransport.com/tr/logistics-guide/logistics-planning-definition-types-importance-and-strategies/"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002C2B60-00DF-46D3-9216-B9DFB14947A3}"/>
              </a:ext>
            </a:extLst>
          </p:cNvPr>
          <p:cNvSpPr>
            <a:spLocks noGrp="1"/>
          </p:cNvSpPr>
          <p:nvPr>
            <p:ph type="title"/>
          </p:nvPr>
        </p:nvSpPr>
        <p:spPr/>
        <p:txBody>
          <a:bodyPr>
            <a:normAutofit fontScale="90000"/>
          </a:bodyPr>
          <a:lstStyle/>
          <a:p>
            <a:pPr algn="ctr"/>
            <a:r>
              <a:rPr lang="tr-TR" sz="6000" dirty="0">
                <a:solidFill>
                  <a:srgbClr val="FF0000"/>
                </a:solidFill>
              </a:rPr>
              <a:t>LOJİSTİK PLANLAMA DERSİ</a:t>
            </a:r>
            <a:br>
              <a:rPr lang="tr-TR" sz="6000" dirty="0">
                <a:solidFill>
                  <a:srgbClr val="FF0000"/>
                </a:solidFill>
              </a:rPr>
            </a:br>
            <a:br>
              <a:rPr lang="tr-TR" sz="6000" dirty="0">
                <a:solidFill>
                  <a:srgbClr val="FF0000"/>
                </a:solidFill>
              </a:rPr>
            </a:br>
            <a:r>
              <a:rPr lang="tr-TR" sz="6000" dirty="0">
                <a:solidFill>
                  <a:srgbClr val="FF0000"/>
                </a:solidFill>
              </a:rPr>
              <a:t>LOJİSTİK </a:t>
            </a:r>
            <a:r>
              <a:rPr lang="tr-TR" dirty="0">
                <a:solidFill>
                  <a:srgbClr val="FF0000"/>
                </a:solidFill>
              </a:rPr>
              <a:t>PLANLAMA DÜZEYLERİ</a:t>
            </a:r>
          </a:p>
        </p:txBody>
      </p:sp>
      <p:sp>
        <p:nvSpPr>
          <p:cNvPr id="5" name="Metin Yer Tutucusu 4">
            <a:extLst>
              <a:ext uri="{FF2B5EF4-FFF2-40B4-BE49-F238E27FC236}">
                <a16:creationId xmlns:a16="http://schemas.microsoft.com/office/drawing/2014/main" id="{10CB6AC6-4622-4A66-8098-2684D4F27985}"/>
              </a:ext>
            </a:extLst>
          </p:cNvPr>
          <p:cNvSpPr>
            <a:spLocks noGrp="1"/>
          </p:cNvSpPr>
          <p:nvPr>
            <p:ph type="body" idx="1"/>
          </p:nvPr>
        </p:nvSpPr>
        <p:spPr>
          <a:xfrm>
            <a:off x="838200" y="4965435"/>
            <a:ext cx="10515600" cy="1500187"/>
          </a:xfrm>
        </p:spPr>
        <p:txBody>
          <a:bodyPr>
            <a:normAutofit/>
          </a:bodyPr>
          <a:lstStyle/>
          <a:p>
            <a:pPr algn="ctr"/>
            <a:r>
              <a:rPr lang="tr-TR" sz="2000" dirty="0"/>
              <a:t>8.</a:t>
            </a:r>
            <a:r>
              <a:rPr lang="sv-SE" sz="2000" dirty="0"/>
              <a:t>HAFTA</a:t>
            </a:r>
          </a:p>
          <a:p>
            <a:pPr algn="ctr"/>
            <a:r>
              <a:rPr lang="sv-SE" sz="2000" dirty="0"/>
              <a:t>Dr. </a:t>
            </a:r>
            <a:r>
              <a:rPr lang="sv-SE" sz="2000" dirty="0" err="1"/>
              <a:t>Öğretim</a:t>
            </a:r>
            <a:r>
              <a:rPr lang="sv-SE" sz="2000" dirty="0"/>
              <a:t> </a:t>
            </a:r>
            <a:r>
              <a:rPr lang="sv-SE" sz="2000" dirty="0" err="1"/>
              <a:t>Üyesi</a:t>
            </a:r>
            <a:r>
              <a:rPr lang="sv-SE" sz="2000" dirty="0"/>
              <a:t> Nazlıcan DİNDARİK</a:t>
            </a:r>
          </a:p>
          <a:p>
            <a:pPr algn="ctr"/>
            <a:r>
              <a:rPr lang="sv-SE" sz="2000" dirty="0"/>
              <a:t>ndindarik@kastamonu.edu.tr</a:t>
            </a:r>
          </a:p>
          <a:p>
            <a:pPr algn="ctr"/>
            <a:endParaRPr lang="tr-TR" sz="2000" dirty="0"/>
          </a:p>
          <a:p>
            <a:pPr algn="ctr"/>
            <a:endParaRPr lang="tr-TR" sz="2000" dirty="0"/>
          </a:p>
        </p:txBody>
      </p:sp>
    </p:spTree>
    <p:extLst>
      <p:ext uri="{BB962C8B-B14F-4D97-AF65-F5344CB8AC3E}">
        <p14:creationId xmlns:p14="http://schemas.microsoft.com/office/powerpoint/2010/main" val="3795580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184BB7-F21E-495D-AA2E-92BCFCD5A845}"/>
              </a:ext>
            </a:extLst>
          </p:cNvPr>
          <p:cNvSpPr>
            <a:spLocks noGrp="1"/>
          </p:cNvSpPr>
          <p:nvPr>
            <p:ph type="title"/>
          </p:nvPr>
        </p:nvSpPr>
        <p:spPr/>
        <p:txBody>
          <a:bodyPr>
            <a:normAutofit/>
          </a:bodyPr>
          <a:lstStyle/>
          <a:p>
            <a:r>
              <a:rPr lang="tr-TR" sz="3200" dirty="0">
                <a:solidFill>
                  <a:srgbClr val="FF0000"/>
                </a:solidFill>
                <a:latin typeface="+mn-lt"/>
              </a:rPr>
              <a:t>Tesis Kuruluş Yeri Stratejileri</a:t>
            </a:r>
          </a:p>
        </p:txBody>
      </p:sp>
      <p:sp>
        <p:nvSpPr>
          <p:cNvPr id="3" name="İçerik Yer Tutucusu 2">
            <a:extLst>
              <a:ext uri="{FF2B5EF4-FFF2-40B4-BE49-F238E27FC236}">
                <a16:creationId xmlns:a16="http://schemas.microsoft.com/office/drawing/2014/main" id="{F79C91A0-9A92-4665-87A7-03C1AC8EFE9B}"/>
              </a:ext>
            </a:extLst>
          </p:cNvPr>
          <p:cNvSpPr>
            <a:spLocks noGrp="1"/>
          </p:cNvSpPr>
          <p:nvPr>
            <p:ph idx="1"/>
          </p:nvPr>
        </p:nvSpPr>
        <p:spPr>
          <a:xfrm>
            <a:off x="838200" y="1872191"/>
            <a:ext cx="10515600" cy="4109510"/>
          </a:xfrm>
        </p:spPr>
        <p:txBody>
          <a:bodyPr>
            <a:noAutofit/>
          </a:bodyPr>
          <a:lstStyle/>
          <a:p>
            <a:pPr algn="just"/>
            <a:r>
              <a:rPr lang="tr-TR" sz="2400" dirty="0">
                <a:latin typeface="+mn-lt"/>
              </a:rPr>
              <a:t>Pazar araştırmalarından sonra verilmesi gereken önemli kararlardandır. Üretim ve depolama tesislerinin nerelerde kurulacağı, hangi büyüklükte bir tesise ihtiyaç duyulacağı işletmelerin tepe yönetiminin karar verdiği stratejik kararları arasında yer almaktadır. Bir kez kuruluş yerine karar verildikten ve bu tesisler faaliyete geçtikten sonra geri dönüşü çok maliyetli olan kararlardandır. Bu yüzden lojistik firmaları, şirket kuruluş yerini, depolama alanlarını ve dağıtım merkezlerini nerede kuracaklarını bilimsel metotlarla belirlemeleri gerekir. </a:t>
            </a:r>
          </a:p>
          <a:p>
            <a:pPr algn="just"/>
            <a:r>
              <a:rPr lang="tr-TR" sz="2400" dirty="0">
                <a:latin typeface="+mn-lt"/>
              </a:rPr>
              <a:t>Kuruluş maliyetleri sabit maliyetler kapsamına alınır ve bir kere yatırım yapıldıktan sonra kuruluş yeriyle ilgili bir hata yapıldığı düşünüldüğünde de geri dönüşü bir o kadar maliyetli olacağından tesis yeri ve içinin düzenlenmesinde tecrübenin yanı sıra bilimsel yöntemlerin de kullanılması gerekmektedir. </a:t>
            </a:r>
          </a:p>
        </p:txBody>
      </p:sp>
      <p:pic>
        <p:nvPicPr>
          <p:cNvPr id="4" name="Resim 3">
            <a:extLst>
              <a:ext uri="{FF2B5EF4-FFF2-40B4-BE49-F238E27FC236}">
                <a16:creationId xmlns:a16="http://schemas.microsoft.com/office/drawing/2014/main" id="{F14BD21A-E444-A0E7-9DA0-18BECBFC3120}"/>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3657628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6AD3B7-1F31-4507-92F6-BC7B2F0E532E}"/>
              </a:ext>
            </a:extLst>
          </p:cNvPr>
          <p:cNvSpPr>
            <a:spLocks noGrp="1"/>
          </p:cNvSpPr>
          <p:nvPr>
            <p:ph idx="1"/>
          </p:nvPr>
        </p:nvSpPr>
        <p:spPr>
          <a:xfrm>
            <a:off x="838200" y="1976966"/>
            <a:ext cx="10515600" cy="3785660"/>
          </a:xfrm>
        </p:spPr>
        <p:txBody>
          <a:bodyPr>
            <a:normAutofit/>
          </a:bodyPr>
          <a:lstStyle/>
          <a:p>
            <a:pPr algn="just"/>
            <a:r>
              <a:rPr lang="tr-TR" sz="2400" dirty="0">
                <a:latin typeface="+mn-lt"/>
              </a:rPr>
              <a:t>En iyi kuruluş yeri ise, ticari rekabet ortamında belirli üretim yöntemleri ve büyüklüğü altında olanaklı olarak nitelendirilen diğer kuruluş yerlerine kıyasla, kurulum ve işletim maliyetlerinin en düşük olduğu ve bunun da karlılığı direk etkilediği yüksek kazancı sağladığı ve </a:t>
            </a:r>
            <a:r>
              <a:rPr lang="tr-TR" sz="2400" dirty="0" err="1">
                <a:latin typeface="+mn-lt"/>
              </a:rPr>
              <a:t>rantabilite’yi</a:t>
            </a:r>
            <a:r>
              <a:rPr lang="tr-TR" sz="2400" dirty="0">
                <a:latin typeface="+mn-lt"/>
              </a:rPr>
              <a:t> artırdığı yer olarak tanımlanabilir. </a:t>
            </a:r>
          </a:p>
          <a:p>
            <a:pPr algn="just"/>
            <a:r>
              <a:rPr lang="tr-TR" sz="2400" dirty="0">
                <a:latin typeface="+mn-lt"/>
              </a:rPr>
              <a:t>Buradan anlaşılacağı üzere kuruluş yeri seçimi kararı, kuruluş maliyetlerini en aza indirecek, işletme faaliyete geçtikten sonra ise işletim maliyetlerini (taşıma, iş gücü, enerji, vergi </a:t>
            </a:r>
            <a:r>
              <a:rPr lang="tr-TR" sz="2400" dirty="0" err="1">
                <a:latin typeface="+mn-lt"/>
              </a:rPr>
              <a:t>vb</a:t>
            </a:r>
            <a:r>
              <a:rPr lang="tr-TR" sz="2400" dirty="0">
                <a:latin typeface="+mn-lt"/>
              </a:rPr>
              <a:t>) en uygun seviyede tutacak, bununla da işletme karını en fazla yükseltecek şekilde bir optimum nokta bulunması esasına dayanır.</a:t>
            </a:r>
          </a:p>
          <a:p>
            <a:pPr marL="0" indent="0" algn="just">
              <a:buNone/>
            </a:pPr>
            <a:endParaRPr lang="tr-TR" sz="2400" dirty="0">
              <a:latin typeface="+mn-lt"/>
            </a:endParaRPr>
          </a:p>
        </p:txBody>
      </p:sp>
      <p:pic>
        <p:nvPicPr>
          <p:cNvPr id="2" name="Resim 1">
            <a:extLst>
              <a:ext uri="{FF2B5EF4-FFF2-40B4-BE49-F238E27FC236}">
                <a16:creationId xmlns:a16="http://schemas.microsoft.com/office/drawing/2014/main" id="{DCEBB702-3B7F-6994-6F9D-6C380F3E004B}"/>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630683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816344-18AA-4590-8F2E-7F7EBD23B3DF}"/>
              </a:ext>
            </a:extLst>
          </p:cNvPr>
          <p:cNvSpPr>
            <a:spLocks noGrp="1"/>
          </p:cNvSpPr>
          <p:nvPr>
            <p:ph type="title"/>
          </p:nvPr>
        </p:nvSpPr>
        <p:spPr/>
        <p:txBody>
          <a:bodyPr>
            <a:normAutofit/>
          </a:bodyPr>
          <a:lstStyle/>
          <a:p>
            <a:r>
              <a:rPr lang="tr-TR" sz="3200" dirty="0">
                <a:solidFill>
                  <a:srgbClr val="FF0000"/>
                </a:solidFill>
                <a:latin typeface="+mn-lt"/>
              </a:rPr>
              <a:t>Envanter (Stok) Kararları (Inventory </a:t>
            </a:r>
            <a:r>
              <a:rPr lang="tr-TR" sz="3200" dirty="0" err="1">
                <a:solidFill>
                  <a:srgbClr val="FF0000"/>
                </a:solidFill>
                <a:latin typeface="+mn-lt"/>
              </a:rPr>
              <a:t>Decisions</a:t>
            </a:r>
            <a:r>
              <a:rPr lang="tr-TR" sz="3200" dirty="0">
                <a:solidFill>
                  <a:srgbClr val="FF0000"/>
                </a:solidFill>
                <a:latin typeface="+mn-lt"/>
              </a:rPr>
              <a:t>)</a:t>
            </a:r>
          </a:p>
        </p:txBody>
      </p:sp>
      <p:sp>
        <p:nvSpPr>
          <p:cNvPr id="3" name="İçerik Yer Tutucusu 2">
            <a:extLst>
              <a:ext uri="{FF2B5EF4-FFF2-40B4-BE49-F238E27FC236}">
                <a16:creationId xmlns:a16="http://schemas.microsoft.com/office/drawing/2014/main" id="{D60495B1-F9F1-491C-89CA-6988BDC0C807}"/>
              </a:ext>
            </a:extLst>
          </p:cNvPr>
          <p:cNvSpPr>
            <a:spLocks noGrp="1"/>
          </p:cNvSpPr>
          <p:nvPr>
            <p:ph idx="1"/>
          </p:nvPr>
        </p:nvSpPr>
        <p:spPr>
          <a:xfrm>
            <a:off x="838200" y="1910291"/>
            <a:ext cx="10515600" cy="4242860"/>
          </a:xfrm>
        </p:spPr>
        <p:txBody>
          <a:bodyPr>
            <a:noAutofit/>
          </a:bodyPr>
          <a:lstStyle/>
          <a:p>
            <a:pPr algn="just"/>
            <a:r>
              <a:rPr lang="tr-TR" sz="2400" dirty="0">
                <a:latin typeface="+mn-lt"/>
              </a:rPr>
              <a:t>Stoklar, üretim hızının tüketim (satış) hızından daha fazla olduğu durumlarda ortaya çıkar. Firmalar, talebin çok belirsiz olduğu durumlarda müşteri memnuniyeti sağlamak için ihtiyaçtan fazla üretim yapmakta bu da stok maliyetlerinin toplam maliyetler içerisinde önemli bir yere sahip olmasına neden olmaktadır. Stoklama denildiğinde sadece tamamlanmış ürün akla gelmemeli, hammadde-</a:t>
            </a:r>
            <a:r>
              <a:rPr lang="tr-TR" sz="2400" dirty="0" err="1">
                <a:latin typeface="+mn-lt"/>
              </a:rPr>
              <a:t>yarımamul</a:t>
            </a:r>
            <a:r>
              <a:rPr lang="tr-TR" sz="2400" dirty="0">
                <a:latin typeface="+mn-lt"/>
              </a:rPr>
              <a:t>, makine yedek parça, malzeme ve ekipmanların da stoklaması yapılmaktadır. </a:t>
            </a:r>
          </a:p>
          <a:p>
            <a:pPr algn="just"/>
            <a:r>
              <a:rPr lang="tr-TR" sz="2400" dirty="0">
                <a:latin typeface="+mn-lt"/>
              </a:rPr>
              <a:t>İşletmelerin stok yönetiminde vermiş oldukları kararların amacı, müşteri memnuniyetini sağlamak ve üretim sürecini aksatmayacak şekilde ne kadar ve ne zaman hammadde siparişi verelim ki toplam stok maliyetimiz en az olsun biçimindedir. </a:t>
            </a:r>
          </a:p>
        </p:txBody>
      </p:sp>
      <p:pic>
        <p:nvPicPr>
          <p:cNvPr id="4" name="Resim 3">
            <a:extLst>
              <a:ext uri="{FF2B5EF4-FFF2-40B4-BE49-F238E27FC236}">
                <a16:creationId xmlns:a16="http://schemas.microsoft.com/office/drawing/2014/main" id="{D6991956-FD99-B289-B38B-2AA688B66212}"/>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768006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7A736ED-D892-426A-9765-4A6BE3BED825}"/>
              </a:ext>
            </a:extLst>
          </p:cNvPr>
          <p:cNvSpPr>
            <a:spLocks noGrp="1"/>
          </p:cNvSpPr>
          <p:nvPr>
            <p:ph idx="1"/>
          </p:nvPr>
        </p:nvSpPr>
        <p:spPr>
          <a:xfrm>
            <a:off x="838200" y="1666876"/>
            <a:ext cx="10515600" cy="4391024"/>
          </a:xfrm>
        </p:spPr>
        <p:txBody>
          <a:bodyPr>
            <a:normAutofit/>
          </a:bodyPr>
          <a:lstStyle/>
          <a:p>
            <a:pPr algn="just"/>
            <a:r>
              <a:rPr lang="tr-TR" sz="2400" dirty="0">
                <a:latin typeface="+mn-lt"/>
              </a:rPr>
              <a:t>Envanter kararlarını verirken genel olarak uygulanan iki strateji söz konusudur: itme ve çekme stratejileri. İtme stratejisinde, yapılan talep tahminleri çerçevesinde hammadde/</a:t>
            </a:r>
            <a:r>
              <a:rPr lang="tr-TR" sz="2400" dirty="0" err="1">
                <a:latin typeface="+mn-lt"/>
              </a:rPr>
              <a:t>yarımamul</a:t>
            </a:r>
            <a:r>
              <a:rPr lang="tr-TR" sz="2400" dirty="0">
                <a:latin typeface="+mn-lt"/>
              </a:rPr>
              <a:t> ve tamamlanmış ürün stoklaması önceden yapılır. Çekme stratejilerinde ise stoklama işlemi müşterinin siparişiyle başlar.</a:t>
            </a:r>
          </a:p>
          <a:p>
            <a:pPr algn="just"/>
            <a:r>
              <a:rPr lang="tr-TR" sz="2400" dirty="0">
                <a:latin typeface="+mn-lt"/>
              </a:rPr>
              <a:t>Üretim/hizmetin aksamaması ve müşterilerin taleplerinin tam zamanında karşılanması için işletmeler stok bulundurmaktadır. Özellikle enflasyonun olduğu ekonomilerde, girdi maliyetlerinin çok sık olarak ve yüksek miktarlarda artacağı göz önünde tutularak işletmeler stoklamaya ağırlık vermektedir. Oysa, her ne kadar avantajları olsa da stoklar, toplam üretim maliyetleri içerisinde önemli bir yere sahiptir. Toplam stoklama maliyetini şu şekilde sıralayabiliriz: Elde bulundurma, sipariş verme, kurulum ve elde bulundurmama maliyeti.</a:t>
            </a:r>
          </a:p>
          <a:p>
            <a:pPr marL="0" indent="0" algn="just">
              <a:buNone/>
            </a:pPr>
            <a:endParaRPr lang="tr-TR" sz="2400" dirty="0">
              <a:latin typeface="+mn-lt"/>
            </a:endParaRPr>
          </a:p>
        </p:txBody>
      </p:sp>
      <p:pic>
        <p:nvPicPr>
          <p:cNvPr id="2" name="Resim 1">
            <a:extLst>
              <a:ext uri="{FF2B5EF4-FFF2-40B4-BE49-F238E27FC236}">
                <a16:creationId xmlns:a16="http://schemas.microsoft.com/office/drawing/2014/main" id="{DB95432F-317A-2DF9-9A17-908796EADB75}"/>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97943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7C8C62-3C25-43D3-B6AA-D84813E0DBBC}"/>
              </a:ext>
            </a:extLst>
          </p:cNvPr>
          <p:cNvSpPr>
            <a:spLocks noGrp="1"/>
          </p:cNvSpPr>
          <p:nvPr>
            <p:ph idx="1"/>
          </p:nvPr>
        </p:nvSpPr>
        <p:spPr>
          <a:xfrm>
            <a:off x="838200" y="1996016"/>
            <a:ext cx="10515600" cy="3995210"/>
          </a:xfrm>
        </p:spPr>
        <p:txBody>
          <a:bodyPr>
            <a:normAutofit/>
          </a:bodyPr>
          <a:lstStyle/>
          <a:p>
            <a:pPr algn="just"/>
            <a:r>
              <a:rPr lang="tr-TR" sz="2400" u="sng" dirty="0">
                <a:solidFill>
                  <a:srgbClr val="FF0000"/>
                </a:solidFill>
                <a:latin typeface="+mn-lt"/>
              </a:rPr>
              <a:t>Elde bulundurma maliyeti, </a:t>
            </a:r>
            <a:r>
              <a:rPr lang="tr-TR" sz="2400" dirty="0">
                <a:latin typeface="+mn-lt"/>
              </a:rPr>
              <a:t>fiziki ürün ve malzemeleri belirli bir süre için belirli bir yerde tutmayla ilgili bir konudur. Depolama harcamaları (depo kira veya satın alma ücreti, sigortalama, bu konuyla ilgili faiz giderleri ve depoda/stok kontrolünde çalıştırılan personel harcamaları, ısıtma/soğutma, aydınlatma giderleri) bu kapsamda değerlendirilir. Eğer stoklarda yer alan malzemelerin satın alımı sürecinde satın alınan miktara göre fiyat ıskontoları söz konusu olursa bu fiyatın da elde bulundurma maliyetine eklenmesi gerekecektir.</a:t>
            </a:r>
          </a:p>
          <a:p>
            <a:pPr algn="just"/>
            <a:r>
              <a:rPr lang="tr-TR" sz="2400" u="sng" dirty="0">
                <a:solidFill>
                  <a:srgbClr val="FF0000"/>
                </a:solidFill>
                <a:latin typeface="+mn-lt"/>
              </a:rPr>
              <a:t>Sipariş verme maliyeti </a:t>
            </a:r>
            <a:r>
              <a:rPr lang="tr-TR" sz="2400" dirty="0">
                <a:latin typeface="+mn-lt"/>
              </a:rPr>
              <a:t>ise tedarik, formların hazırlanması ve sipariş süreci maliyetlerinden oluşmaktadır. Eğer bu malzemeler firma içinde üretiliyorsa buna kurulum maliyeti adını veriyoruz.</a:t>
            </a:r>
          </a:p>
        </p:txBody>
      </p:sp>
      <p:pic>
        <p:nvPicPr>
          <p:cNvPr id="2" name="Resim 1">
            <a:extLst>
              <a:ext uri="{FF2B5EF4-FFF2-40B4-BE49-F238E27FC236}">
                <a16:creationId xmlns:a16="http://schemas.microsoft.com/office/drawing/2014/main" id="{E10D6F12-134C-8DEF-14C8-510305EA02DC}"/>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4146410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B61CE9-A658-408D-9B24-05ED7F9CCD92}"/>
              </a:ext>
            </a:extLst>
          </p:cNvPr>
          <p:cNvSpPr>
            <a:spLocks noGrp="1"/>
          </p:cNvSpPr>
          <p:nvPr>
            <p:ph idx="1"/>
          </p:nvPr>
        </p:nvSpPr>
        <p:spPr>
          <a:xfrm>
            <a:off x="838200" y="1447371"/>
            <a:ext cx="10515600" cy="4534757"/>
          </a:xfrm>
        </p:spPr>
        <p:txBody>
          <a:bodyPr>
            <a:noAutofit/>
          </a:bodyPr>
          <a:lstStyle/>
          <a:p>
            <a:pPr algn="just"/>
            <a:r>
              <a:rPr lang="tr-TR" sz="2200" u="sng" dirty="0">
                <a:solidFill>
                  <a:srgbClr val="FF0000"/>
                </a:solidFill>
                <a:latin typeface="+mn-lt"/>
              </a:rPr>
              <a:t>Elde bulundurmama maliyeti </a:t>
            </a:r>
            <a:r>
              <a:rPr lang="tr-TR" sz="2200" dirty="0">
                <a:latin typeface="+mn-lt"/>
              </a:rPr>
              <a:t>ise belki de hesaplanması en zor maliyetler arasında yer alır. Gelen sipariş çerçevesinde, eğer işletmenin elinde yeterince ürün söz konusu değilse ve bunu da istenen zamanda yerine getiremeyecekse hem satış olması halinde elde edeceği kardan yoksun kalacaktır, hem de müşteri memnuniyetsizliği doğacağından dolayı müşteriyi rakip firmalara kaptırma gibi bir olumsuz durumla karşı karşıya kalacaktır. Bu da işletmeye ek bir maliyet olarak karşımıza çıkacaktır. </a:t>
            </a:r>
          </a:p>
          <a:p>
            <a:pPr algn="just"/>
            <a:r>
              <a:rPr lang="tr-TR" sz="2200" dirty="0">
                <a:latin typeface="+mn-lt"/>
              </a:rPr>
              <a:t>Bu maliyetlerin birbirleriyle etkileşimi ise bir stok yöneticisinin dikkatle incelemesi gereken bir husustur. Elde bulundurulan malzeme veya ürünün fazla olması toplam stoklama maliyetini doğrudan artıran bir etkendir ancak, bu sefer de elde bulundurmama maliyetini düşürecektir. Sipariş verme maliyeti, sipariş verilen miktardan çok bir dönem içerisinde kaç sefer sipariş edildiğiyle alakalı bir konudur. Dolayısıyla belli bir dönem içinde az ya da çok fazla sayıda sipariş verilmesi, belki sipariş maliyetini arttıracaktır ama o dönem içerisinde elde bulundurulan ortalama stok miktarı düşük olacağı için elde bulundurma maliyeti düşecektir.</a:t>
            </a:r>
          </a:p>
        </p:txBody>
      </p:sp>
      <p:pic>
        <p:nvPicPr>
          <p:cNvPr id="2" name="Resim 1">
            <a:extLst>
              <a:ext uri="{FF2B5EF4-FFF2-40B4-BE49-F238E27FC236}">
                <a16:creationId xmlns:a16="http://schemas.microsoft.com/office/drawing/2014/main" id="{3A6EF877-F34D-52F9-6A37-D6D6B8BC99D8}"/>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080950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0441E1-35B3-4882-BD62-A5B627A7CC3C}"/>
              </a:ext>
            </a:extLst>
          </p:cNvPr>
          <p:cNvSpPr>
            <a:spLocks noGrp="1"/>
          </p:cNvSpPr>
          <p:nvPr>
            <p:ph type="title"/>
          </p:nvPr>
        </p:nvSpPr>
        <p:spPr/>
        <p:txBody>
          <a:bodyPr>
            <a:normAutofit/>
          </a:bodyPr>
          <a:lstStyle/>
          <a:p>
            <a:r>
              <a:rPr lang="tr-TR" sz="3200" dirty="0">
                <a:solidFill>
                  <a:srgbClr val="FF0000"/>
                </a:solidFill>
                <a:latin typeface="+mn-lt"/>
              </a:rPr>
              <a:t>Stok Yönetiminde Kullanılan Modeller</a:t>
            </a:r>
          </a:p>
        </p:txBody>
      </p:sp>
      <p:sp>
        <p:nvSpPr>
          <p:cNvPr id="3" name="İçerik Yer Tutucusu 2">
            <a:extLst>
              <a:ext uri="{FF2B5EF4-FFF2-40B4-BE49-F238E27FC236}">
                <a16:creationId xmlns:a16="http://schemas.microsoft.com/office/drawing/2014/main" id="{F3B83366-1215-48EB-853A-A5EA2FD4A693}"/>
              </a:ext>
            </a:extLst>
          </p:cNvPr>
          <p:cNvSpPr>
            <a:spLocks noGrp="1"/>
          </p:cNvSpPr>
          <p:nvPr>
            <p:ph idx="1"/>
          </p:nvPr>
        </p:nvSpPr>
        <p:spPr>
          <a:xfrm>
            <a:off x="838200" y="2834215"/>
            <a:ext cx="10515600" cy="1947335"/>
          </a:xfrm>
        </p:spPr>
        <p:txBody>
          <a:bodyPr>
            <a:normAutofit/>
          </a:bodyPr>
          <a:lstStyle/>
          <a:p>
            <a:pPr algn="just"/>
            <a:r>
              <a:rPr lang="tr-TR" sz="2400" dirty="0">
                <a:latin typeface="+mn-lt"/>
              </a:rPr>
              <a:t>Stok yönetiminde amaç, yukarıda bahsedilen maliyetleri en düşük yapacak optimum sipariş miktarını ve zamanının belirlenmesini sağlamaktır. </a:t>
            </a:r>
          </a:p>
          <a:p>
            <a:pPr algn="just"/>
            <a:r>
              <a:rPr lang="tr-TR" sz="2400" dirty="0">
                <a:latin typeface="+mn-lt"/>
              </a:rPr>
              <a:t>Bunu yaparken uygulanabilecek stok kontrol yöntemlerini iki ana grupta toplayabiliriz: sabit sipariş miktarı modelleri ve sabit sipariş süresi modelleri</a:t>
            </a:r>
          </a:p>
        </p:txBody>
      </p:sp>
      <p:pic>
        <p:nvPicPr>
          <p:cNvPr id="4" name="Resim 3">
            <a:extLst>
              <a:ext uri="{FF2B5EF4-FFF2-40B4-BE49-F238E27FC236}">
                <a16:creationId xmlns:a16="http://schemas.microsoft.com/office/drawing/2014/main" id="{D3E18EC7-4B3D-4318-68ED-CCD6D9376B1D}"/>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952240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F70E79-076F-437C-8786-9ED2CB738315}"/>
              </a:ext>
            </a:extLst>
          </p:cNvPr>
          <p:cNvSpPr>
            <a:spLocks noGrp="1"/>
          </p:cNvSpPr>
          <p:nvPr>
            <p:ph idx="1"/>
          </p:nvPr>
        </p:nvSpPr>
        <p:spPr>
          <a:xfrm>
            <a:off x="838200" y="2037522"/>
            <a:ext cx="10515600" cy="4099651"/>
          </a:xfrm>
        </p:spPr>
        <p:txBody>
          <a:bodyPr>
            <a:noAutofit/>
          </a:bodyPr>
          <a:lstStyle/>
          <a:p>
            <a:pPr marL="457200" indent="-457200" algn="just">
              <a:buAutoNum type="alphaLcParenR"/>
            </a:pPr>
            <a:r>
              <a:rPr lang="tr-TR" sz="2200" b="1" dirty="0">
                <a:solidFill>
                  <a:srgbClr val="FF0000"/>
                </a:solidFill>
                <a:latin typeface="+mn-lt"/>
              </a:rPr>
              <a:t>Sabit sipariş miktarı modelleri: </a:t>
            </a:r>
            <a:r>
              <a:rPr lang="tr-TR" sz="2200" dirty="0">
                <a:latin typeface="+mn-lt"/>
              </a:rPr>
              <a:t>Bu modellerin özelliği, işletmeler her sipariş verdiğinde aynı miktarda sipariş vermektedir. </a:t>
            </a:r>
          </a:p>
          <a:p>
            <a:pPr marL="0" indent="0" algn="just">
              <a:buNone/>
            </a:pPr>
            <a:endParaRPr lang="tr-TR" sz="2200" dirty="0">
              <a:latin typeface="+mn-lt"/>
            </a:endParaRPr>
          </a:p>
          <a:p>
            <a:pPr marL="0" indent="0" algn="just">
              <a:buNone/>
            </a:pPr>
            <a:r>
              <a:rPr lang="tr-TR" sz="2200" b="1" dirty="0">
                <a:solidFill>
                  <a:srgbClr val="FF0000"/>
                </a:solidFill>
                <a:latin typeface="+mn-lt"/>
              </a:rPr>
              <a:t>b)   Sabit sipariş süresi modeli: </a:t>
            </a:r>
            <a:r>
              <a:rPr lang="tr-TR" sz="2200" dirty="0">
                <a:latin typeface="+mn-lt"/>
              </a:rPr>
              <a:t>Sabit sipariş miktarı modellerinde yer alan her bir siparişte aynı miktar sipariş etme kuralı bu modelde uygulanmamakta, tedarikçiler belirli zamanlarda müşterilerinden siparişleri toplayarak teslimatını yapmaktadır. Bu, tedarikçi açısından üretim planlamalarının daha iyi yapılabilmesi açısından kolaylık sağlamaktadır. Üretici belirli bir tarihe kadar (örneğin her hafta Cuma gününe kadar) siparişleri toplar, müşterilerine belirli bir teslim süresi (</a:t>
            </a:r>
            <a:r>
              <a:rPr lang="tr-TR" sz="2200" dirty="0" err="1">
                <a:latin typeface="+mn-lt"/>
              </a:rPr>
              <a:t>termin</a:t>
            </a:r>
            <a:r>
              <a:rPr lang="tr-TR" sz="2200" dirty="0">
                <a:latin typeface="+mn-lt"/>
              </a:rPr>
              <a:t>) içerisinde de teslimatını gerçekleştirir.</a:t>
            </a:r>
          </a:p>
        </p:txBody>
      </p:sp>
      <p:pic>
        <p:nvPicPr>
          <p:cNvPr id="2" name="Resim 1">
            <a:extLst>
              <a:ext uri="{FF2B5EF4-FFF2-40B4-BE49-F238E27FC236}">
                <a16:creationId xmlns:a16="http://schemas.microsoft.com/office/drawing/2014/main" id="{541B5F75-A48D-892D-6F93-3CFB072E0B56}"/>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25538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C01658-8DF8-4591-A421-E9BF3D8FB815}"/>
              </a:ext>
            </a:extLst>
          </p:cNvPr>
          <p:cNvSpPr>
            <a:spLocks noGrp="1"/>
          </p:cNvSpPr>
          <p:nvPr>
            <p:ph type="title"/>
          </p:nvPr>
        </p:nvSpPr>
        <p:spPr/>
        <p:txBody>
          <a:bodyPr>
            <a:normAutofit/>
          </a:bodyPr>
          <a:lstStyle/>
          <a:p>
            <a:r>
              <a:rPr lang="tr-TR" sz="3200" dirty="0">
                <a:solidFill>
                  <a:srgbClr val="FF0000"/>
                </a:solidFill>
                <a:latin typeface="+mn-lt"/>
              </a:rPr>
              <a:t>Talep Tahmini</a:t>
            </a:r>
          </a:p>
        </p:txBody>
      </p:sp>
      <p:sp>
        <p:nvSpPr>
          <p:cNvPr id="3" name="İçerik Yer Tutucusu 2">
            <a:extLst>
              <a:ext uri="{FF2B5EF4-FFF2-40B4-BE49-F238E27FC236}">
                <a16:creationId xmlns:a16="http://schemas.microsoft.com/office/drawing/2014/main" id="{122DE016-8A35-4651-A348-1CF23325BED1}"/>
              </a:ext>
            </a:extLst>
          </p:cNvPr>
          <p:cNvSpPr>
            <a:spLocks noGrp="1"/>
          </p:cNvSpPr>
          <p:nvPr>
            <p:ph idx="1"/>
          </p:nvPr>
        </p:nvSpPr>
        <p:spPr/>
        <p:txBody>
          <a:bodyPr>
            <a:noAutofit/>
          </a:bodyPr>
          <a:lstStyle/>
          <a:p>
            <a:pPr marL="0" indent="0" algn="just">
              <a:buNone/>
            </a:pPr>
            <a:r>
              <a:rPr lang="tr-TR" sz="2400" dirty="0">
                <a:latin typeface="+mn-lt"/>
              </a:rPr>
              <a:t>Talep tahmini, işletmenin planlama yapabilmesinin en temel koşulunu oluşturmaktadır. Neyin, ne kadar, ne zaman üretileceği, buna göre tedarikçilere neyden, ne kadar ve ne zaman sipariş verilmesi gerektiği konularının temelini talebin iyi bir şekilde tahmin edilmesi oluşturur.</a:t>
            </a:r>
          </a:p>
        </p:txBody>
      </p:sp>
      <p:pic>
        <p:nvPicPr>
          <p:cNvPr id="4" name="Resim 3">
            <a:extLst>
              <a:ext uri="{FF2B5EF4-FFF2-40B4-BE49-F238E27FC236}">
                <a16:creationId xmlns:a16="http://schemas.microsoft.com/office/drawing/2014/main" id="{D1C9C012-6238-5D21-A856-E2EA015BFFD3}"/>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240148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6BCE5C-39FB-477F-B9CF-3423F2BBB94F}"/>
              </a:ext>
            </a:extLst>
          </p:cNvPr>
          <p:cNvSpPr>
            <a:spLocks noGrp="1"/>
          </p:cNvSpPr>
          <p:nvPr>
            <p:ph type="title"/>
          </p:nvPr>
        </p:nvSpPr>
        <p:spPr/>
        <p:txBody>
          <a:bodyPr>
            <a:normAutofit/>
          </a:bodyPr>
          <a:lstStyle/>
          <a:p>
            <a:r>
              <a:rPr lang="en-US" sz="3200" dirty="0">
                <a:solidFill>
                  <a:srgbClr val="FF0000"/>
                </a:solidFill>
                <a:latin typeface="+mn-lt"/>
              </a:rPr>
              <a:t>Tam </a:t>
            </a:r>
            <a:r>
              <a:rPr lang="en-US" sz="3200" dirty="0" err="1">
                <a:solidFill>
                  <a:srgbClr val="FF0000"/>
                </a:solidFill>
                <a:latin typeface="+mn-lt"/>
              </a:rPr>
              <a:t>Zamanında</a:t>
            </a:r>
            <a:r>
              <a:rPr lang="en-US" sz="3200" dirty="0">
                <a:solidFill>
                  <a:srgbClr val="FF0000"/>
                </a:solidFill>
                <a:latin typeface="+mn-lt"/>
              </a:rPr>
              <a:t> </a:t>
            </a:r>
            <a:r>
              <a:rPr lang="en-US" sz="3200" dirty="0" err="1">
                <a:solidFill>
                  <a:srgbClr val="FF0000"/>
                </a:solidFill>
                <a:latin typeface="+mn-lt"/>
              </a:rPr>
              <a:t>Sevk</a:t>
            </a:r>
            <a:r>
              <a:rPr lang="tr-TR" sz="3200" dirty="0">
                <a:solidFill>
                  <a:srgbClr val="FF0000"/>
                </a:solidFill>
                <a:latin typeface="+mn-lt"/>
              </a:rPr>
              <a:t>i</a:t>
            </a:r>
            <a:r>
              <a:rPr lang="en-US" sz="3200" dirty="0" err="1">
                <a:solidFill>
                  <a:srgbClr val="FF0000"/>
                </a:solidFill>
                <a:latin typeface="+mn-lt"/>
              </a:rPr>
              <a:t>yat</a:t>
            </a:r>
            <a:r>
              <a:rPr lang="en-US" sz="3200" dirty="0">
                <a:solidFill>
                  <a:srgbClr val="FF0000"/>
                </a:solidFill>
                <a:latin typeface="+mn-lt"/>
              </a:rPr>
              <a:t> (Just-in-Time JIT)</a:t>
            </a:r>
            <a:endParaRPr lang="tr-TR" sz="3200" dirty="0">
              <a:solidFill>
                <a:srgbClr val="FF0000"/>
              </a:solidFill>
              <a:latin typeface="+mn-lt"/>
            </a:endParaRPr>
          </a:p>
        </p:txBody>
      </p:sp>
      <p:sp>
        <p:nvSpPr>
          <p:cNvPr id="3" name="İçerik Yer Tutucusu 2">
            <a:extLst>
              <a:ext uri="{FF2B5EF4-FFF2-40B4-BE49-F238E27FC236}">
                <a16:creationId xmlns:a16="http://schemas.microsoft.com/office/drawing/2014/main" id="{3DD1DADA-257A-46B0-8321-B6D5DA4558AB}"/>
              </a:ext>
            </a:extLst>
          </p:cNvPr>
          <p:cNvSpPr>
            <a:spLocks noGrp="1"/>
          </p:cNvSpPr>
          <p:nvPr>
            <p:ph idx="1"/>
          </p:nvPr>
        </p:nvSpPr>
        <p:spPr>
          <a:xfrm>
            <a:off x="838200" y="1624540"/>
            <a:ext cx="10515600" cy="4534757"/>
          </a:xfrm>
        </p:spPr>
        <p:txBody>
          <a:bodyPr>
            <a:normAutofit/>
          </a:bodyPr>
          <a:lstStyle/>
          <a:p>
            <a:pPr algn="just"/>
            <a:r>
              <a:rPr lang="tr-TR" sz="2400" dirty="0">
                <a:latin typeface="+mn-lt"/>
              </a:rPr>
              <a:t>Tam zamanında sevkiyat sistemi en düşük stok seviyesinde (bazen sıfır stokla) üretim yapan işletmelerde kullanılır. Öncülüğünü Toyota firmasının yaptığı bu felsefeye göre, işletmeler hiçbir şekilde hammadde/</a:t>
            </a:r>
            <a:r>
              <a:rPr lang="tr-TR" sz="2400" dirty="0" err="1">
                <a:latin typeface="+mn-lt"/>
              </a:rPr>
              <a:t>yarımamul</a:t>
            </a:r>
            <a:r>
              <a:rPr lang="tr-TR" sz="2400" dirty="0">
                <a:latin typeface="+mn-lt"/>
              </a:rPr>
              <a:t> ve ürün stoku bulundurmazlar (veya çok az seviyede tutarlar), üretimin yapılacağı an hammaddenin tedarikçilerden üretim yerine gelmesi gerekir. Aynı durum nihai ürünün üretilir üretilmez müşterilere gönderilmesi esasına dayanır. Burada amaç stoklama maliyetlerinden kurtularak maliyet açısından rekabetçi bir konuma gelmektir. </a:t>
            </a:r>
          </a:p>
          <a:p>
            <a:pPr algn="just"/>
            <a:r>
              <a:rPr lang="tr-TR" sz="2400" dirty="0">
                <a:latin typeface="+mn-lt"/>
              </a:rPr>
              <a:t>Bu sistemin iyi bir şekilde işleyebilmesi için güvenli, sürekli ve hızlı bir hizmetin sağlanacağının garantisinin alınması gereklidir. Taşıma işleminin aksaması üretimin yapılamamasına neden olacağı için gerekli bütün taşıma türlerini sağlayanlarla uzun dönemli stratejik ortaklıklar kurmak ve bunları sözleşmeye bağlamak gerekmektedir.</a:t>
            </a:r>
          </a:p>
        </p:txBody>
      </p:sp>
      <p:pic>
        <p:nvPicPr>
          <p:cNvPr id="4" name="Resim 3">
            <a:extLst>
              <a:ext uri="{FF2B5EF4-FFF2-40B4-BE49-F238E27FC236}">
                <a16:creationId xmlns:a16="http://schemas.microsoft.com/office/drawing/2014/main" id="{895C7C2F-DF68-F6CA-121B-A85CB0E4DBA2}"/>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696229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CD04BB-6CC1-4173-8DD5-01D4258CD608}"/>
              </a:ext>
            </a:extLst>
          </p:cNvPr>
          <p:cNvSpPr>
            <a:spLocks noGrp="1"/>
          </p:cNvSpPr>
          <p:nvPr>
            <p:ph type="title"/>
          </p:nvPr>
        </p:nvSpPr>
        <p:spPr/>
        <p:txBody>
          <a:bodyPr>
            <a:normAutofit/>
          </a:bodyPr>
          <a:lstStyle/>
          <a:p>
            <a:r>
              <a:rPr lang="tr-TR" sz="3200" dirty="0">
                <a:solidFill>
                  <a:srgbClr val="FF0000"/>
                </a:solidFill>
                <a:latin typeface="+mn-lt"/>
              </a:rPr>
              <a:t>Giriş</a:t>
            </a:r>
          </a:p>
        </p:txBody>
      </p:sp>
      <p:sp>
        <p:nvSpPr>
          <p:cNvPr id="3" name="İçerik Yer Tutucusu 2">
            <a:extLst>
              <a:ext uri="{FF2B5EF4-FFF2-40B4-BE49-F238E27FC236}">
                <a16:creationId xmlns:a16="http://schemas.microsoft.com/office/drawing/2014/main" id="{B3CD5870-A36B-4352-AC97-3205138596BD}"/>
              </a:ext>
            </a:extLst>
          </p:cNvPr>
          <p:cNvSpPr>
            <a:spLocks noGrp="1"/>
          </p:cNvSpPr>
          <p:nvPr>
            <p:ph idx="1"/>
          </p:nvPr>
        </p:nvSpPr>
        <p:spPr>
          <a:xfrm>
            <a:off x="838200" y="2317751"/>
            <a:ext cx="10515600" cy="2718860"/>
          </a:xfrm>
        </p:spPr>
        <p:txBody>
          <a:bodyPr>
            <a:normAutofit/>
          </a:bodyPr>
          <a:lstStyle/>
          <a:p>
            <a:pPr marL="0" indent="0" algn="just">
              <a:buNone/>
            </a:pPr>
            <a:r>
              <a:rPr lang="tr-TR" sz="2400" dirty="0">
                <a:latin typeface="+mn-lt"/>
              </a:rPr>
              <a:t>Lojistik faaliyetlerin, düzenli bir şekilde yapılabilmesi ancak iyi bir planlama ile sürecinin bilimsel yöntemler kullanılarak oluşturulması, yapılan planların uygulamaya geçirilmesi ve en sonunda ise performans değerlendirilmesi (kontrol) işlemlerinin yerine getirilmesiyle mümkün olmaktadır. Bundan dolayı lojistik planlama ve modelleme süreçleri, işletmelerin lojistik faaliyetlerinin en etkin bir şekilde uygulanması ve kontrol edilmesinin de temellerini oluşturmaktadır.</a:t>
            </a:r>
          </a:p>
        </p:txBody>
      </p:sp>
      <p:pic>
        <p:nvPicPr>
          <p:cNvPr id="4" name="Resim 3">
            <a:extLst>
              <a:ext uri="{FF2B5EF4-FFF2-40B4-BE49-F238E27FC236}">
                <a16:creationId xmlns:a16="http://schemas.microsoft.com/office/drawing/2014/main" id="{1E23062D-3EC0-A5C7-FA1E-06FFE0BD5E0B}"/>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420457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A6DFF8-AB7E-437E-91CF-AFF6413F1A8D}"/>
              </a:ext>
            </a:extLst>
          </p:cNvPr>
          <p:cNvSpPr>
            <a:spLocks noGrp="1"/>
          </p:cNvSpPr>
          <p:nvPr>
            <p:ph type="title"/>
          </p:nvPr>
        </p:nvSpPr>
        <p:spPr/>
        <p:txBody>
          <a:bodyPr>
            <a:normAutofit/>
          </a:bodyPr>
          <a:lstStyle/>
          <a:p>
            <a:r>
              <a:rPr lang="tr-TR" sz="3200" dirty="0">
                <a:solidFill>
                  <a:srgbClr val="FF0000"/>
                </a:solidFill>
                <a:latin typeface="+mn-lt"/>
              </a:rPr>
              <a:t>Araç Tahsis Planlaması (</a:t>
            </a:r>
            <a:r>
              <a:rPr lang="tr-TR" sz="3200" dirty="0" err="1">
                <a:solidFill>
                  <a:srgbClr val="FF0000"/>
                </a:solidFill>
                <a:latin typeface="+mn-lt"/>
              </a:rPr>
              <a:t>Vehicle</a:t>
            </a:r>
            <a:r>
              <a:rPr lang="tr-TR" sz="3200" dirty="0">
                <a:solidFill>
                  <a:srgbClr val="FF0000"/>
                </a:solidFill>
                <a:latin typeface="+mn-lt"/>
              </a:rPr>
              <a:t> </a:t>
            </a:r>
            <a:r>
              <a:rPr lang="tr-TR" sz="3200" dirty="0" err="1">
                <a:solidFill>
                  <a:srgbClr val="FF0000"/>
                </a:solidFill>
                <a:latin typeface="+mn-lt"/>
              </a:rPr>
              <a:t>Allocation</a:t>
            </a:r>
            <a:r>
              <a:rPr lang="tr-TR" sz="3200" dirty="0">
                <a:solidFill>
                  <a:srgbClr val="FF0000"/>
                </a:solidFill>
                <a:latin typeface="+mn-lt"/>
              </a:rPr>
              <a:t> Planning)</a:t>
            </a:r>
          </a:p>
        </p:txBody>
      </p:sp>
      <p:sp>
        <p:nvSpPr>
          <p:cNvPr id="3" name="İçerik Yer Tutucusu 2">
            <a:extLst>
              <a:ext uri="{FF2B5EF4-FFF2-40B4-BE49-F238E27FC236}">
                <a16:creationId xmlns:a16="http://schemas.microsoft.com/office/drawing/2014/main" id="{AE9ED486-3144-46D4-BA16-80C2F529B1D2}"/>
              </a:ext>
            </a:extLst>
          </p:cNvPr>
          <p:cNvSpPr>
            <a:spLocks noGrp="1"/>
          </p:cNvSpPr>
          <p:nvPr>
            <p:ph idx="1"/>
          </p:nvPr>
        </p:nvSpPr>
        <p:spPr>
          <a:xfrm>
            <a:off x="838200" y="2348440"/>
            <a:ext cx="10515600" cy="3337985"/>
          </a:xfrm>
        </p:spPr>
        <p:txBody>
          <a:bodyPr>
            <a:normAutofit/>
          </a:bodyPr>
          <a:lstStyle/>
          <a:p>
            <a:pPr algn="just"/>
            <a:r>
              <a:rPr lang="tr-TR" sz="2400" dirty="0">
                <a:latin typeface="+mn-lt"/>
              </a:rPr>
              <a:t>Sevkiyat işini yapacak olası araçları tahsis ederken dikkat edilecek nokta mümkün olduğunca aracı, varacağı yere dolu bir şekilde göndermektir. Böylece, ortalama taşıma maliyetlerinde düşme meydana gelecektir. </a:t>
            </a:r>
          </a:p>
          <a:p>
            <a:pPr algn="just"/>
            <a:r>
              <a:rPr lang="tr-TR" sz="2400" dirty="0">
                <a:latin typeface="+mn-lt"/>
              </a:rPr>
              <a:t>Ancak üzerinde durulması gereken bir konu da bu işlem gerçekleşip araç yükünü boşalttıktan sonra ne yapacağıdır. Burada iki alternatif söz konusudur: araç bir başka yük alarak geri döner veya yeni bir taşıma işinin olması için boşta bekler. Araç tahsis planlamasındaki amaç, hangi sevkiyatları kabul edelim hangilerini etmeyelim üzerinde yoğunlaşmaktadır.</a:t>
            </a:r>
          </a:p>
        </p:txBody>
      </p:sp>
      <p:pic>
        <p:nvPicPr>
          <p:cNvPr id="4" name="Resim 3">
            <a:extLst>
              <a:ext uri="{FF2B5EF4-FFF2-40B4-BE49-F238E27FC236}">
                <a16:creationId xmlns:a16="http://schemas.microsoft.com/office/drawing/2014/main" id="{971BB572-609D-15F0-4B48-54D1A7C211A4}"/>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653057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0C6171-5612-4407-97B4-FE5270C4F010}"/>
              </a:ext>
            </a:extLst>
          </p:cNvPr>
          <p:cNvSpPr>
            <a:spLocks noGrp="1"/>
          </p:cNvSpPr>
          <p:nvPr>
            <p:ph type="title"/>
          </p:nvPr>
        </p:nvSpPr>
        <p:spPr/>
        <p:txBody>
          <a:bodyPr>
            <a:normAutofit/>
          </a:bodyPr>
          <a:lstStyle/>
          <a:p>
            <a:r>
              <a:rPr lang="tr-TR" sz="3200" dirty="0">
                <a:solidFill>
                  <a:srgbClr val="FF0000"/>
                </a:solidFill>
                <a:latin typeface="+mn-lt"/>
              </a:rPr>
              <a:t>Araç </a:t>
            </a:r>
            <a:r>
              <a:rPr lang="tr-TR" sz="3200" dirty="0" err="1">
                <a:solidFill>
                  <a:srgbClr val="FF0000"/>
                </a:solidFill>
                <a:latin typeface="+mn-lt"/>
              </a:rPr>
              <a:t>Rotalama</a:t>
            </a:r>
            <a:r>
              <a:rPr lang="tr-TR" sz="3200" dirty="0">
                <a:solidFill>
                  <a:srgbClr val="FF0000"/>
                </a:solidFill>
                <a:latin typeface="+mn-lt"/>
              </a:rPr>
              <a:t> (</a:t>
            </a:r>
            <a:r>
              <a:rPr lang="tr-TR" sz="3200" dirty="0" err="1">
                <a:solidFill>
                  <a:srgbClr val="FF0000"/>
                </a:solidFill>
                <a:latin typeface="+mn-lt"/>
              </a:rPr>
              <a:t>Vehicle</a:t>
            </a:r>
            <a:r>
              <a:rPr lang="tr-TR" sz="3200" dirty="0">
                <a:solidFill>
                  <a:srgbClr val="FF0000"/>
                </a:solidFill>
                <a:latin typeface="+mn-lt"/>
              </a:rPr>
              <a:t> Routing):</a:t>
            </a:r>
          </a:p>
        </p:txBody>
      </p:sp>
      <p:sp>
        <p:nvSpPr>
          <p:cNvPr id="3" name="İçerik Yer Tutucusu 2">
            <a:extLst>
              <a:ext uri="{FF2B5EF4-FFF2-40B4-BE49-F238E27FC236}">
                <a16:creationId xmlns:a16="http://schemas.microsoft.com/office/drawing/2014/main" id="{C6CA8FA0-FD1F-412A-9749-E81938D35679}"/>
              </a:ext>
            </a:extLst>
          </p:cNvPr>
          <p:cNvSpPr>
            <a:spLocks noGrp="1"/>
          </p:cNvSpPr>
          <p:nvPr>
            <p:ph idx="1"/>
          </p:nvPr>
        </p:nvSpPr>
        <p:spPr>
          <a:xfrm>
            <a:off x="838200" y="1681690"/>
            <a:ext cx="10515600" cy="4534757"/>
          </a:xfrm>
        </p:spPr>
        <p:txBody>
          <a:bodyPr>
            <a:normAutofit/>
          </a:bodyPr>
          <a:lstStyle/>
          <a:p>
            <a:pPr algn="just"/>
            <a:r>
              <a:rPr lang="tr-TR" sz="2400" dirty="0">
                <a:latin typeface="+mn-lt"/>
              </a:rPr>
              <a:t>Kısa mesafeli taşıma işleri, bir takım kamyonlar ile küçük bir alan içerisinde eşyaların bulunduğu yerden alınarak başka bir yere taşınması işlemidir. Bu işlemler, küçük </a:t>
            </a:r>
            <a:r>
              <a:rPr lang="tr-TR" sz="2400" dirty="0" err="1">
                <a:latin typeface="+mn-lt"/>
              </a:rPr>
              <a:t>pick-up</a:t>
            </a:r>
            <a:r>
              <a:rPr lang="tr-TR" sz="2400" dirty="0">
                <a:latin typeface="+mn-lt"/>
              </a:rPr>
              <a:t> kamyonlar ile depolardan perakendecilerin veya müşterilerin siparişlerini yerine getirmek üzere dağıtım şirketleri aracılığıyla gerçekleştirilir. Kısa mesafeli taşıma işlerini yapan firmalar çok sayıda müşteri ile irtibat halinde olmaktadırlar. Bu firmaların </a:t>
            </a:r>
            <a:r>
              <a:rPr lang="tr-TR" sz="2400" dirty="0" err="1">
                <a:latin typeface="+mn-lt"/>
              </a:rPr>
              <a:t>operasyonel</a:t>
            </a:r>
            <a:r>
              <a:rPr lang="tr-TR" sz="2400" dirty="0">
                <a:latin typeface="+mn-lt"/>
              </a:rPr>
              <a:t> seviyedeki uğraştıkları temel problem ise müşteri ihtiyaçlarını karşılamak için araç </a:t>
            </a:r>
            <a:r>
              <a:rPr lang="tr-TR" sz="2400" dirty="0" err="1">
                <a:latin typeface="+mn-lt"/>
              </a:rPr>
              <a:t>rotalama</a:t>
            </a:r>
            <a:r>
              <a:rPr lang="tr-TR" sz="2400" dirty="0">
                <a:latin typeface="+mn-lt"/>
              </a:rPr>
              <a:t> (</a:t>
            </a:r>
            <a:r>
              <a:rPr lang="tr-TR" sz="2400" dirty="0" err="1">
                <a:latin typeface="+mn-lt"/>
              </a:rPr>
              <a:t>vehicle</a:t>
            </a:r>
            <a:r>
              <a:rPr lang="tr-TR" sz="2400" dirty="0">
                <a:latin typeface="+mn-lt"/>
              </a:rPr>
              <a:t> </a:t>
            </a:r>
            <a:r>
              <a:rPr lang="tr-TR" sz="2400" dirty="0" err="1">
                <a:latin typeface="+mn-lt"/>
              </a:rPr>
              <a:t>routing</a:t>
            </a:r>
            <a:r>
              <a:rPr lang="tr-TR" sz="2400" dirty="0">
                <a:latin typeface="+mn-lt"/>
              </a:rPr>
              <a:t>) sisteminin kurulmasıdır.</a:t>
            </a:r>
          </a:p>
          <a:p>
            <a:pPr algn="just"/>
            <a:r>
              <a:rPr lang="tr-TR" sz="2400" dirty="0" err="1">
                <a:latin typeface="+mn-lt"/>
              </a:rPr>
              <a:t>Rotalama</a:t>
            </a:r>
            <a:r>
              <a:rPr lang="tr-TR" sz="2400" dirty="0">
                <a:latin typeface="+mn-lt"/>
              </a:rPr>
              <a:t> kararları işletmede alt düzey yönetimin verdiği, işletmelerde rutin olarak çok sıklıkla karşılaşılan </a:t>
            </a:r>
            <a:r>
              <a:rPr lang="tr-TR" sz="2400" dirty="0" err="1">
                <a:latin typeface="+mn-lt"/>
              </a:rPr>
              <a:t>operasyonel</a:t>
            </a:r>
            <a:r>
              <a:rPr lang="tr-TR" sz="2400" dirty="0">
                <a:latin typeface="+mn-lt"/>
              </a:rPr>
              <a:t> bir karardır. Amaç, müşterilerin isteklerini karşılayacak araçların takip edeceği en uygun rotalarının belirlenerek maliyetleri minimuma indirmektir. </a:t>
            </a:r>
          </a:p>
        </p:txBody>
      </p:sp>
      <p:pic>
        <p:nvPicPr>
          <p:cNvPr id="4" name="Resim 3">
            <a:extLst>
              <a:ext uri="{FF2B5EF4-FFF2-40B4-BE49-F238E27FC236}">
                <a16:creationId xmlns:a16="http://schemas.microsoft.com/office/drawing/2014/main" id="{224F05FC-ABD9-BE31-D804-F58AB65743B5}"/>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3881232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427B3E-0601-44D5-8FBA-DE7A84B87A26}"/>
              </a:ext>
            </a:extLst>
          </p:cNvPr>
          <p:cNvSpPr>
            <a:spLocks noGrp="1"/>
          </p:cNvSpPr>
          <p:nvPr>
            <p:ph type="title"/>
          </p:nvPr>
        </p:nvSpPr>
        <p:spPr/>
        <p:txBody>
          <a:bodyPr>
            <a:normAutofit/>
          </a:bodyPr>
          <a:lstStyle/>
          <a:p>
            <a:r>
              <a:rPr lang="tr-TR" sz="3200" dirty="0">
                <a:solidFill>
                  <a:srgbClr val="FF0000"/>
                </a:solidFill>
                <a:latin typeface="+mn-lt"/>
              </a:rPr>
              <a:t>Bu optimizasyon işlemini gerçekleştirirken karşılaşılan kısıtlar ise şöyledir:</a:t>
            </a:r>
          </a:p>
        </p:txBody>
      </p:sp>
      <p:sp>
        <p:nvSpPr>
          <p:cNvPr id="3" name="İçerik Yer Tutucusu 2">
            <a:extLst>
              <a:ext uri="{FF2B5EF4-FFF2-40B4-BE49-F238E27FC236}">
                <a16:creationId xmlns:a16="http://schemas.microsoft.com/office/drawing/2014/main" id="{7B933090-3E97-4863-9507-6C85AFCAE6E1}"/>
              </a:ext>
            </a:extLst>
          </p:cNvPr>
          <p:cNvSpPr>
            <a:spLocks noGrp="1"/>
          </p:cNvSpPr>
          <p:nvPr>
            <p:ph idx="1"/>
          </p:nvPr>
        </p:nvSpPr>
        <p:spPr>
          <a:xfrm>
            <a:off x="838200" y="1891240"/>
            <a:ext cx="10515600" cy="4328585"/>
          </a:xfrm>
        </p:spPr>
        <p:txBody>
          <a:bodyPr>
            <a:normAutofit/>
          </a:bodyPr>
          <a:lstStyle/>
          <a:p>
            <a:pPr algn="just"/>
            <a:r>
              <a:rPr lang="tr-TR" sz="2400" dirty="0">
                <a:latin typeface="+mn-lt"/>
              </a:rPr>
              <a:t> Araç sayısının belirli ve kısıtlı olması. </a:t>
            </a:r>
          </a:p>
          <a:p>
            <a:pPr algn="just"/>
            <a:r>
              <a:rPr lang="tr-TR" sz="2400" dirty="0">
                <a:latin typeface="+mn-lt"/>
              </a:rPr>
              <a:t> Belli bir sürede bir araçla taşınacak toplam talep aracın kapasitesini aşmaması gerekir. </a:t>
            </a:r>
          </a:p>
          <a:p>
            <a:pPr algn="just"/>
            <a:r>
              <a:rPr lang="tr-TR" sz="2400" dirty="0">
                <a:latin typeface="+mn-lt"/>
              </a:rPr>
              <a:t> Herhangi bir rotanın süresi, toplam çalışılabilir vardiya süresini aşmaması gerekir. </a:t>
            </a:r>
          </a:p>
          <a:p>
            <a:pPr algn="just"/>
            <a:r>
              <a:rPr lang="tr-TR" sz="2400" dirty="0">
                <a:latin typeface="+mn-lt"/>
              </a:rPr>
              <a:t> Müşterilere planlanan süre zarfında hizmet edilmiş olması gerekir. </a:t>
            </a:r>
          </a:p>
          <a:p>
            <a:pPr algn="just"/>
            <a:r>
              <a:rPr lang="tr-TR" sz="2400" dirty="0">
                <a:latin typeface="+mn-lt"/>
              </a:rPr>
              <a:t> Bazı müşterilere aynı araçla hizmet götürülmesi gerekebilir. </a:t>
            </a:r>
          </a:p>
          <a:p>
            <a:pPr algn="just"/>
            <a:r>
              <a:rPr lang="tr-TR" sz="2400" dirty="0">
                <a:latin typeface="+mn-lt"/>
              </a:rPr>
              <a:t> Bir müşteriye sunulan hizmet tek bir araçla veya birkaç araçla paylaşılarak gerçekleştirilmelidir. </a:t>
            </a:r>
          </a:p>
          <a:p>
            <a:pPr algn="just"/>
            <a:r>
              <a:rPr lang="tr-TR" sz="2400" dirty="0">
                <a:latin typeface="+mn-lt"/>
              </a:rPr>
              <a:t> Müşteriler arasında öncelik sırası olabilir.</a:t>
            </a:r>
          </a:p>
        </p:txBody>
      </p:sp>
      <p:pic>
        <p:nvPicPr>
          <p:cNvPr id="4" name="Resim 3">
            <a:extLst>
              <a:ext uri="{FF2B5EF4-FFF2-40B4-BE49-F238E27FC236}">
                <a16:creationId xmlns:a16="http://schemas.microsoft.com/office/drawing/2014/main" id="{8BC6A169-E79C-016E-6941-73FF456B5984}"/>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288936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D87D5C-4143-4902-9765-DAFC40038422}"/>
              </a:ext>
            </a:extLst>
          </p:cNvPr>
          <p:cNvSpPr>
            <a:spLocks noGrp="1"/>
          </p:cNvSpPr>
          <p:nvPr>
            <p:ph type="title"/>
          </p:nvPr>
        </p:nvSpPr>
        <p:spPr/>
        <p:txBody>
          <a:bodyPr>
            <a:normAutofit/>
          </a:bodyPr>
          <a:lstStyle/>
          <a:p>
            <a:r>
              <a:rPr lang="tr-TR" sz="3200" dirty="0">
                <a:solidFill>
                  <a:srgbClr val="FF0000"/>
                </a:solidFill>
                <a:latin typeface="+mn-lt"/>
              </a:rPr>
              <a:t>İyi bir </a:t>
            </a:r>
            <a:r>
              <a:rPr lang="tr-TR" sz="3200" dirty="0" err="1">
                <a:solidFill>
                  <a:srgbClr val="FF0000"/>
                </a:solidFill>
                <a:latin typeface="+mn-lt"/>
              </a:rPr>
              <a:t>rotalama</a:t>
            </a:r>
            <a:r>
              <a:rPr lang="tr-TR" sz="3200" dirty="0">
                <a:solidFill>
                  <a:srgbClr val="FF0000"/>
                </a:solidFill>
                <a:latin typeface="+mn-lt"/>
              </a:rPr>
              <a:t> ve zaman çizelgesi hazırlamak için yapılması gereken konular şöyle özetlenebilir:</a:t>
            </a:r>
          </a:p>
        </p:txBody>
      </p:sp>
      <p:sp>
        <p:nvSpPr>
          <p:cNvPr id="3" name="İçerik Yer Tutucusu 2">
            <a:extLst>
              <a:ext uri="{FF2B5EF4-FFF2-40B4-BE49-F238E27FC236}">
                <a16:creationId xmlns:a16="http://schemas.microsoft.com/office/drawing/2014/main" id="{E825F5AB-36BE-4053-A920-A04CEEB74639}"/>
              </a:ext>
            </a:extLst>
          </p:cNvPr>
          <p:cNvSpPr>
            <a:spLocks noGrp="1"/>
          </p:cNvSpPr>
          <p:nvPr>
            <p:ph idx="1"/>
          </p:nvPr>
        </p:nvSpPr>
        <p:spPr>
          <a:xfrm>
            <a:off x="838200" y="1557865"/>
            <a:ext cx="10515600" cy="4534757"/>
          </a:xfrm>
        </p:spPr>
        <p:txBody>
          <a:bodyPr>
            <a:noAutofit/>
          </a:bodyPr>
          <a:lstStyle/>
          <a:p>
            <a:pPr algn="just"/>
            <a:r>
              <a:rPr lang="tr-TR" sz="2200" dirty="0">
                <a:latin typeface="+mn-lt"/>
              </a:rPr>
              <a:t>Birbirlerine en yakın duraklar için yüklemeleri aynı araca yapmak.</a:t>
            </a:r>
          </a:p>
          <a:p>
            <a:pPr algn="just"/>
            <a:r>
              <a:rPr lang="tr-TR" sz="2200" dirty="0">
                <a:latin typeface="+mn-lt"/>
              </a:rPr>
              <a:t>Haftanın farklı günlerinde yapılacak sevkiyatların birbirine koordineli olarak </a:t>
            </a:r>
            <a:r>
              <a:rPr lang="tr-TR" sz="2200" dirty="0" err="1">
                <a:latin typeface="+mn-lt"/>
              </a:rPr>
              <a:t>rotalanması</a:t>
            </a:r>
            <a:r>
              <a:rPr lang="tr-TR" sz="2200" dirty="0">
                <a:latin typeface="+mn-lt"/>
              </a:rPr>
              <a:t> ve zamanlanması gerekir. </a:t>
            </a:r>
          </a:p>
          <a:p>
            <a:pPr algn="just"/>
            <a:r>
              <a:rPr lang="tr-TR" sz="2200" dirty="0" err="1">
                <a:latin typeface="+mn-lt"/>
              </a:rPr>
              <a:t>Rotalama</a:t>
            </a:r>
            <a:r>
              <a:rPr lang="tr-TR" sz="2200" dirty="0">
                <a:latin typeface="+mn-lt"/>
              </a:rPr>
              <a:t> planını yaparken depoya en uzak duraktan başlanması gerekir. </a:t>
            </a:r>
          </a:p>
          <a:p>
            <a:pPr algn="just"/>
            <a:r>
              <a:rPr lang="tr-TR" sz="2200" dirty="0">
                <a:latin typeface="+mn-lt"/>
              </a:rPr>
              <a:t>Bir kamyonun takip edeceği rota üzerindeki durakların sıralaması, gözyaşı damlası şeklinde olmalı ve böylece güzergahlar birbirini kesmemelidir. </a:t>
            </a:r>
          </a:p>
          <a:p>
            <a:pPr algn="just"/>
            <a:r>
              <a:rPr lang="tr-TR" sz="2200" dirty="0">
                <a:latin typeface="+mn-lt"/>
              </a:rPr>
              <a:t>En verimli rotalar, en büyük araçların kullanıldığı rotalardır (ölçek ekonomisi nedeniyle). </a:t>
            </a:r>
          </a:p>
          <a:p>
            <a:pPr algn="just"/>
            <a:r>
              <a:rPr lang="tr-TR" sz="2200" dirty="0">
                <a:latin typeface="+mn-lt"/>
              </a:rPr>
              <a:t>Rota üzerinden toplanacak paketler, yol üzerinde bulunanların rotanın sonu beklenmeden güzergah üzerindeyse hemen yüklenmesi gerekir. </a:t>
            </a:r>
          </a:p>
          <a:p>
            <a:pPr algn="just"/>
            <a:r>
              <a:rPr lang="tr-TR" sz="2200" dirty="0">
                <a:latin typeface="+mn-lt"/>
              </a:rPr>
              <a:t>Düşük hacimli durakların rota kümelerinden çıkartıldıkları halinde daha küçük araçların kullanılması sonucu daha ekonomik olacaktır. </a:t>
            </a:r>
          </a:p>
          <a:p>
            <a:pPr algn="just"/>
            <a:r>
              <a:rPr lang="tr-TR" sz="2200" dirty="0">
                <a:latin typeface="+mn-lt"/>
              </a:rPr>
              <a:t>Kısa zaman dilimi kısıtlamasından kaçınılması gereklidir.</a:t>
            </a:r>
          </a:p>
        </p:txBody>
      </p:sp>
      <p:pic>
        <p:nvPicPr>
          <p:cNvPr id="4" name="Resim 3">
            <a:extLst>
              <a:ext uri="{FF2B5EF4-FFF2-40B4-BE49-F238E27FC236}">
                <a16:creationId xmlns:a16="http://schemas.microsoft.com/office/drawing/2014/main" id="{3FA4B9DC-C378-D139-C68D-15ACF5D764B1}"/>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789373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0EE96F-15C8-DD53-6DFD-846BC03FA42F}"/>
              </a:ext>
            </a:extLst>
          </p:cNvPr>
          <p:cNvSpPr>
            <a:spLocks noGrp="1"/>
          </p:cNvSpPr>
          <p:nvPr>
            <p:ph type="title"/>
          </p:nvPr>
        </p:nvSpPr>
        <p:spPr/>
        <p:txBody>
          <a:bodyPr>
            <a:normAutofit/>
          </a:bodyPr>
          <a:lstStyle/>
          <a:p>
            <a:pPr algn="ctr"/>
            <a:r>
              <a:rPr lang="tr-TR" sz="4000" dirty="0">
                <a:solidFill>
                  <a:srgbClr val="FF0000"/>
                </a:solidFill>
                <a:latin typeface="+mn-lt"/>
              </a:rPr>
              <a:t>KAYNAKÇA</a:t>
            </a:r>
          </a:p>
        </p:txBody>
      </p:sp>
      <p:sp>
        <p:nvSpPr>
          <p:cNvPr id="3" name="İçerik Yer Tutucusu 2">
            <a:extLst>
              <a:ext uri="{FF2B5EF4-FFF2-40B4-BE49-F238E27FC236}">
                <a16:creationId xmlns:a16="http://schemas.microsoft.com/office/drawing/2014/main" id="{A7525EC0-9F23-3395-92B9-C3A9A44DB82A}"/>
              </a:ext>
            </a:extLst>
          </p:cNvPr>
          <p:cNvSpPr>
            <a:spLocks noGrp="1"/>
          </p:cNvSpPr>
          <p:nvPr>
            <p:ph idx="1"/>
          </p:nvPr>
        </p:nvSpPr>
        <p:spPr/>
        <p:txBody>
          <a:bodyPr>
            <a:normAutofit/>
          </a:bodyPr>
          <a:lstStyle/>
          <a:p>
            <a:pPr algn="just"/>
            <a:r>
              <a:rPr lang="tr-TR" sz="1800" dirty="0" err="1">
                <a:latin typeface="+mn-lt"/>
                <a:cs typeface="Calibri" panose="020F0502020204030204" pitchFamily="34" charset="0"/>
              </a:rPr>
              <a:t>Chopra</a:t>
            </a:r>
            <a:r>
              <a:rPr lang="tr-TR" sz="1800" dirty="0">
                <a:latin typeface="+mn-lt"/>
                <a:cs typeface="Calibri" panose="020F0502020204030204" pitchFamily="34" charset="0"/>
              </a:rPr>
              <a:t>, S., &amp; </a:t>
            </a:r>
            <a:r>
              <a:rPr lang="tr-TR" sz="1800" dirty="0" err="1">
                <a:latin typeface="+mn-lt"/>
                <a:cs typeface="Calibri" panose="020F0502020204030204" pitchFamily="34" charset="0"/>
              </a:rPr>
              <a:t>Meindl</a:t>
            </a:r>
            <a:r>
              <a:rPr lang="tr-TR" sz="1800" dirty="0">
                <a:latin typeface="+mn-lt"/>
                <a:cs typeface="Calibri" panose="020F0502020204030204" pitchFamily="34" charset="0"/>
              </a:rPr>
              <a:t>, P. (2021). </a:t>
            </a:r>
            <a:r>
              <a:rPr lang="tr-TR" sz="1800" i="1" dirty="0">
                <a:latin typeface="+mn-lt"/>
                <a:cs typeface="Calibri" panose="020F0502020204030204" pitchFamily="34" charset="0"/>
              </a:rPr>
              <a:t>Tedarik zinciri yönetimi: Strateji, planlama ve operasyon</a:t>
            </a:r>
            <a:r>
              <a:rPr lang="tr-TR" sz="1800" dirty="0">
                <a:latin typeface="+mn-lt"/>
                <a:cs typeface="Calibri" panose="020F0502020204030204" pitchFamily="34" charset="0"/>
              </a:rPr>
              <a:t> (Emrah Bulut, Çev. ve </a:t>
            </a:r>
            <a:r>
              <a:rPr lang="tr-TR" sz="1800" dirty="0" err="1">
                <a:latin typeface="+mn-lt"/>
                <a:cs typeface="Calibri" panose="020F0502020204030204" pitchFamily="34" charset="0"/>
              </a:rPr>
              <a:t>Çevr</a:t>
            </a:r>
            <a:r>
              <a:rPr lang="tr-TR" sz="1800" dirty="0">
                <a:latin typeface="+mn-lt"/>
                <a:cs typeface="Calibri" panose="020F0502020204030204" pitchFamily="34" charset="0"/>
              </a:rPr>
              <a:t>. Ed.; 6. basımdan çeviri). Nobel Akademik Yayıncılık. ISBN 978‑605‑320‑674‑3</a:t>
            </a:r>
          </a:p>
          <a:p>
            <a:pPr algn="just"/>
            <a:endParaRPr lang="tr-TR" sz="1800" dirty="0">
              <a:latin typeface="+mn-lt"/>
              <a:cs typeface="Calibri" panose="020F0502020204030204" pitchFamily="34" charset="0"/>
            </a:endParaRPr>
          </a:p>
          <a:p>
            <a:pPr algn="just"/>
            <a:r>
              <a:rPr lang="tr-TR" sz="1800" dirty="0">
                <a:latin typeface="+mn-lt"/>
              </a:rPr>
              <a:t>Keskin, M. H. (2018). </a:t>
            </a:r>
            <a:r>
              <a:rPr lang="tr-TR" sz="1800" i="1" dirty="0">
                <a:latin typeface="+mn-lt"/>
              </a:rPr>
              <a:t>Lojistik tedarik zinciri yönetimi: Geçmişi, değişimi, bugünü, geleceği</a:t>
            </a:r>
            <a:r>
              <a:rPr lang="tr-TR" sz="1800" dirty="0">
                <a:latin typeface="+mn-lt"/>
              </a:rPr>
              <a:t>. Nobel Akademik Yayıncılık.</a:t>
            </a:r>
          </a:p>
          <a:p>
            <a:pPr algn="just"/>
            <a:endParaRPr lang="tr-TR" sz="1800" dirty="0">
              <a:latin typeface="+mn-lt"/>
              <a:cs typeface="Calibri" panose="020F0502020204030204" pitchFamily="34" charset="0"/>
            </a:endParaRPr>
          </a:p>
          <a:p>
            <a:pPr algn="just"/>
            <a:r>
              <a:rPr lang="tr-TR" sz="1800" dirty="0" err="1">
                <a:latin typeface="+mn-lt"/>
              </a:rPr>
              <a:t>Petrunin</a:t>
            </a:r>
            <a:r>
              <a:rPr lang="tr-TR" sz="1800" dirty="0">
                <a:latin typeface="+mn-lt"/>
              </a:rPr>
              <a:t>, A. (2025, Ocak 31). </a:t>
            </a:r>
            <a:r>
              <a:rPr lang="tr-TR" sz="1800" i="1" dirty="0">
                <a:latin typeface="+mn-lt"/>
              </a:rPr>
              <a:t>Lojistik planlama: Tanım, türler, önem ve stratejiler</a:t>
            </a:r>
            <a:r>
              <a:rPr lang="tr-TR" sz="1800" dirty="0">
                <a:latin typeface="+mn-lt"/>
              </a:rPr>
              <a:t>. </a:t>
            </a:r>
            <a:r>
              <a:rPr lang="tr-TR" sz="1800" dirty="0" err="1">
                <a:latin typeface="+mn-lt"/>
              </a:rPr>
              <a:t>GetTransport</a:t>
            </a:r>
            <a:r>
              <a:rPr lang="tr-TR" sz="1800" dirty="0">
                <a:latin typeface="+mn-lt"/>
              </a:rPr>
              <a:t>. </a:t>
            </a:r>
            <a:r>
              <a:rPr lang="tr-TR" sz="1800" dirty="0">
                <a:latin typeface="+mn-lt"/>
                <a:hlinkClick r:id="rId2">
                  <a:extLst>
                    <a:ext uri="{A12FA001-AC4F-418D-AE19-62706E023703}">
                      <ahyp:hlinkClr xmlns:ahyp="http://schemas.microsoft.com/office/drawing/2018/hyperlinkcolor" val="tx"/>
                    </a:ext>
                  </a:extLst>
                </a:hlinkClick>
              </a:rPr>
              <a:t>https://blog.gettransport.com/tr/logistics-guide/logistics-planning-definition-types-importance-and-strategies/</a:t>
            </a:r>
            <a:endParaRPr lang="tr-TR" sz="1800" dirty="0">
              <a:latin typeface="+mn-lt"/>
            </a:endParaRPr>
          </a:p>
          <a:p>
            <a:pPr algn="just"/>
            <a:endParaRPr lang="tr-TR" sz="1800" dirty="0">
              <a:latin typeface="+mn-lt"/>
              <a:cs typeface="Calibri" panose="020F0502020204030204" pitchFamily="34" charset="0"/>
            </a:endParaRPr>
          </a:p>
          <a:p>
            <a:pPr algn="just"/>
            <a:r>
              <a:rPr lang="tr-TR" sz="1800" dirty="0">
                <a:latin typeface="+mn-lt"/>
              </a:rPr>
              <a:t>Gürgen, E. (2010). Lojistik planlama ve modelleme.</a:t>
            </a:r>
          </a:p>
          <a:p>
            <a:pPr algn="just"/>
            <a:endParaRPr lang="tr-TR" sz="1800" dirty="0">
              <a:latin typeface="+mn-lt"/>
              <a:cs typeface="Calibri" panose="020F0502020204030204" pitchFamily="34" charset="0"/>
            </a:endParaRPr>
          </a:p>
          <a:p>
            <a:pPr algn="just"/>
            <a:endParaRPr lang="tr-TR" sz="1800" dirty="0">
              <a:latin typeface="+mn-lt"/>
              <a:cs typeface="Calibri" panose="020F0502020204030204" pitchFamily="34" charset="0"/>
            </a:endParaRPr>
          </a:p>
          <a:p>
            <a:pPr algn="just"/>
            <a:endParaRPr lang="tr-TR" sz="1800" dirty="0">
              <a:latin typeface="+mn-lt"/>
              <a:cs typeface="Calibri" panose="020F0502020204030204" pitchFamily="34" charset="0"/>
            </a:endParaRPr>
          </a:p>
        </p:txBody>
      </p:sp>
    </p:spTree>
    <p:extLst>
      <p:ext uri="{BB962C8B-B14F-4D97-AF65-F5344CB8AC3E}">
        <p14:creationId xmlns:p14="http://schemas.microsoft.com/office/powerpoint/2010/main" val="14822104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BA928969-A0AE-44A3-BDFE-633AA7B446DC}"/>
              </a:ext>
            </a:extLst>
          </p:cNvPr>
          <p:cNvSpPr>
            <a:spLocks noGrp="1"/>
          </p:cNvSpPr>
          <p:nvPr>
            <p:ph type="title"/>
          </p:nvPr>
        </p:nvSpPr>
        <p:spPr/>
        <p:txBody>
          <a:bodyPr/>
          <a:lstStyle/>
          <a:p>
            <a:pPr algn="r"/>
            <a:r>
              <a:rPr lang="tr-TR" dirty="0">
                <a:solidFill>
                  <a:srgbClr val="FF0000"/>
                </a:solidFill>
                <a:latin typeface="+mn-lt"/>
              </a:rPr>
              <a:t>Teşekkürler…</a:t>
            </a:r>
          </a:p>
        </p:txBody>
      </p:sp>
    </p:spTree>
    <p:extLst>
      <p:ext uri="{BB962C8B-B14F-4D97-AF65-F5344CB8AC3E}">
        <p14:creationId xmlns:p14="http://schemas.microsoft.com/office/powerpoint/2010/main" val="3642323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856DCE-2A08-45B6-B26A-CC85619811C9}"/>
              </a:ext>
            </a:extLst>
          </p:cNvPr>
          <p:cNvSpPr>
            <a:spLocks noGrp="1"/>
          </p:cNvSpPr>
          <p:nvPr>
            <p:ph type="title"/>
          </p:nvPr>
        </p:nvSpPr>
        <p:spPr/>
        <p:txBody>
          <a:bodyPr>
            <a:normAutofit/>
          </a:bodyPr>
          <a:lstStyle/>
          <a:p>
            <a:r>
              <a:rPr lang="tr-TR" sz="3200" dirty="0">
                <a:solidFill>
                  <a:srgbClr val="FF0000"/>
                </a:solidFill>
                <a:latin typeface="+mn-lt"/>
              </a:rPr>
              <a:t>Planlama Kavramı ve Lojistikte Uygulanması</a:t>
            </a:r>
          </a:p>
        </p:txBody>
      </p:sp>
      <p:sp>
        <p:nvSpPr>
          <p:cNvPr id="3" name="İçerik Yer Tutucusu 2">
            <a:extLst>
              <a:ext uri="{FF2B5EF4-FFF2-40B4-BE49-F238E27FC236}">
                <a16:creationId xmlns:a16="http://schemas.microsoft.com/office/drawing/2014/main" id="{9505C7AC-105C-4C9E-BAEF-131D8AB23422}"/>
              </a:ext>
            </a:extLst>
          </p:cNvPr>
          <p:cNvSpPr>
            <a:spLocks noGrp="1"/>
          </p:cNvSpPr>
          <p:nvPr>
            <p:ph idx="1"/>
          </p:nvPr>
        </p:nvSpPr>
        <p:spPr>
          <a:xfrm>
            <a:off x="838200" y="1511896"/>
            <a:ext cx="10515600" cy="4534757"/>
          </a:xfrm>
        </p:spPr>
        <p:txBody>
          <a:bodyPr>
            <a:noAutofit/>
          </a:bodyPr>
          <a:lstStyle/>
          <a:p>
            <a:pPr algn="just"/>
            <a:r>
              <a:rPr lang="tr-TR" sz="2400" dirty="0">
                <a:latin typeface="+mn-lt"/>
              </a:rPr>
              <a:t>Planlama, belirli bir gelecekte nereye ulaşılmak istendiğinin ve oraya nasıl ulaşılacağının önceden belirlenmesidir. Planlama ile 5N 1K olarak kısaltılan neyin, niçin, nasıl, ne zaman, nerede, kim tarafından hangi kaynak ve maliyetlerle yapılacağı kararlaştırılır. Bununla amaçlanan konu, belirsizlikleri ve riski azaltmak, gelecekle ilgili tahmin yaparak üretim kapasitesini, kuruluş yerini, insan kaynakları ihtiyacını belirlemek ve en sonunda ise lojistik sistemin amaçlarına ulaşıp ulaşmadığını anlamak için performans değerlendirmesini yapmaktır. </a:t>
            </a:r>
          </a:p>
          <a:p>
            <a:pPr algn="just"/>
            <a:r>
              <a:rPr lang="tr-TR" sz="2400" dirty="0">
                <a:latin typeface="+mn-lt"/>
              </a:rPr>
              <a:t>Planlar, kapsadığı zaman dilimine göre, sürekli olup olmamasına göre, işletmenin genelini mi yoksa sadece bir bölümünü mü kapsadığına göre ve yönetim kademesinde hangi seviyede hazırlandığına göre sınıflandırmaya tabi tutulmaktadır. Ancak, çok yaygın olarak kullanılan sınıflandırma şekli, planların hazırlandığı birim ve kapsadığı alanları tanımlaması bakımından şöyle sıralanabilir: stratejik, taktiksel ve </a:t>
            </a:r>
            <a:r>
              <a:rPr lang="tr-TR" sz="2400" dirty="0" err="1">
                <a:latin typeface="+mn-lt"/>
              </a:rPr>
              <a:t>operasyonel</a:t>
            </a:r>
            <a:r>
              <a:rPr lang="tr-TR" sz="2400" dirty="0">
                <a:latin typeface="+mn-lt"/>
              </a:rPr>
              <a:t>.</a:t>
            </a:r>
          </a:p>
        </p:txBody>
      </p:sp>
      <p:pic>
        <p:nvPicPr>
          <p:cNvPr id="4" name="Resim 3">
            <a:extLst>
              <a:ext uri="{FF2B5EF4-FFF2-40B4-BE49-F238E27FC236}">
                <a16:creationId xmlns:a16="http://schemas.microsoft.com/office/drawing/2014/main" id="{8F2DFF40-E3B2-34BA-47CA-6F3C2E9BF6AF}"/>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51577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7610EF-C302-457B-B108-8867C935375F}"/>
              </a:ext>
            </a:extLst>
          </p:cNvPr>
          <p:cNvSpPr>
            <a:spLocks noGrp="1"/>
          </p:cNvSpPr>
          <p:nvPr>
            <p:ph idx="1"/>
          </p:nvPr>
        </p:nvSpPr>
        <p:spPr>
          <a:xfrm>
            <a:off x="838200" y="1805515"/>
            <a:ext cx="10515600" cy="4176185"/>
          </a:xfrm>
        </p:spPr>
        <p:txBody>
          <a:bodyPr>
            <a:normAutofit/>
          </a:bodyPr>
          <a:lstStyle/>
          <a:p>
            <a:pPr algn="just"/>
            <a:r>
              <a:rPr lang="tr-TR" sz="2400" dirty="0">
                <a:solidFill>
                  <a:srgbClr val="FF0000"/>
                </a:solidFill>
                <a:latin typeface="+mn-lt"/>
              </a:rPr>
              <a:t>Stratejik planlar, </a:t>
            </a:r>
            <a:r>
              <a:rPr lang="tr-TR" sz="2400" dirty="0">
                <a:latin typeface="+mn-lt"/>
              </a:rPr>
              <a:t>uzun zaman dilimini kapsayan, işletmenin tepe yönetimi tarafından hazırlanan planlardır. Bu planlarda tepe yönetimin görevi, işletme içi dinamikleri görerek dış çevreyle olan entegrasyonunu sağlamak ve şirketin uzun dönemde (genellikle en az 5 yıllık) nerede olması gerektiğinin hedeflenmesi biçiminde belirtilebilir. </a:t>
            </a:r>
          </a:p>
          <a:p>
            <a:pPr algn="just"/>
            <a:r>
              <a:rPr lang="tr-TR" sz="2400" dirty="0">
                <a:latin typeface="+mn-lt"/>
              </a:rPr>
              <a:t>Bu zaman dilimi şirketin faaliyetlerini sürdürdüğü sektörün ne kadar dinamik olduğu ve özellikle ürün yaşam eğrisinde nerede yer aldığı gibi; üretilen ürünün veya verilen hizmetin ekonomik ömrünün ne kadar olduğunun saptanarak stratejik planların süresinin belirlenmesine çalışmaktır. Stratejik planlarda kullanılan veriler genelde kesin olmamakla birlikte, çok genel ve eksiktir. Bunun sebebini de zaman sürecinin uzun olmasında ve belirsizliğin fazla olmasında aramak gerekir.</a:t>
            </a:r>
          </a:p>
        </p:txBody>
      </p:sp>
      <p:pic>
        <p:nvPicPr>
          <p:cNvPr id="2" name="Resim 1">
            <a:extLst>
              <a:ext uri="{FF2B5EF4-FFF2-40B4-BE49-F238E27FC236}">
                <a16:creationId xmlns:a16="http://schemas.microsoft.com/office/drawing/2014/main" id="{8FDF8959-AF95-6A3F-854E-FFC10BE4C159}"/>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734453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37D07B-2F12-4ED9-9DFF-FA788D47986B}"/>
              </a:ext>
            </a:extLst>
          </p:cNvPr>
          <p:cNvSpPr>
            <a:spLocks noGrp="1"/>
          </p:cNvSpPr>
          <p:nvPr>
            <p:ph idx="1"/>
          </p:nvPr>
        </p:nvSpPr>
        <p:spPr>
          <a:xfrm>
            <a:off x="914400" y="2357966"/>
            <a:ext cx="10515600" cy="2471210"/>
          </a:xfrm>
        </p:spPr>
        <p:txBody>
          <a:bodyPr>
            <a:normAutofit/>
          </a:bodyPr>
          <a:lstStyle/>
          <a:p>
            <a:pPr algn="just"/>
            <a:r>
              <a:rPr lang="tr-TR" sz="2400" dirty="0">
                <a:solidFill>
                  <a:srgbClr val="FF0000"/>
                </a:solidFill>
                <a:latin typeface="+mn-lt"/>
              </a:rPr>
              <a:t>Taktiksel planlar, </a:t>
            </a:r>
            <a:r>
              <a:rPr lang="tr-TR" sz="2400" dirty="0">
                <a:latin typeface="+mn-lt"/>
              </a:rPr>
              <a:t>orta dönem bir zaman dilimini içerir. Toplanan veriler stratejik planlara göre daha somut ve bütüncüldür. Orta kademe yöneticiler tarafından hazırlanır.</a:t>
            </a:r>
          </a:p>
          <a:p>
            <a:pPr algn="just"/>
            <a:r>
              <a:rPr lang="tr-TR" sz="2400" dirty="0">
                <a:solidFill>
                  <a:srgbClr val="FF0000"/>
                </a:solidFill>
                <a:latin typeface="+mn-lt"/>
              </a:rPr>
              <a:t>Operasyonel planlar </a:t>
            </a:r>
            <a:r>
              <a:rPr lang="tr-TR" sz="2400" dirty="0">
                <a:latin typeface="+mn-lt"/>
              </a:rPr>
              <a:t>ise kısa dönem zaman dilimini kapsar: aylık, günlük, haftalık, hatta saatlik operasyonel planlar bile yapılabilir. Operasyonel planlardaki veriler kesin ve doğru veri çerçevesinde yapılır.</a:t>
            </a:r>
          </a:p>
        </p:txBody>
      </p:sp>
      <p:pic>
        <p:nvPicPr>
          <p:cNvPr id="2" name="Resim 1">
            <a:extLst>
              <a:ext uri="{FF2B5EF4-FFF2-40B4-BE49-F238E27FC236}">
                <a16:creationId xmlns:a16="http://schemas.microsoft.com/office/drawing/2014/main" id="{75956405-D407-18C7-A523-CB514A161048}"/>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36739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4F1A10B-720C-468A-AB4E-143AE0C7438A}"/>
              </a:ext>
            </a:extLst>
          </p:cNvPr>
          <p:cNvSpPr>
            <a:spLocks noGrp="1"/>
          </p:cNvSpPr>
          <p:nvPr>
            <p:ph idx="1"/>
          </p:nvPr>
        </p:nvSpPr>
        <p:spPr>
          <a:xfrm>
            <a:off x="838200" y="2415116"/>
            <a:ext cx="10515600" cy="3557060"/>
          </a:xfrm>
        </p:spPr>
        <p:txBody>
          <a:bodyPr>
            <a:normAutofit/>
          </a:bodyPr>
          <a:lstStyle/>
          <a:p>
            <a:pPr algn="just"/>
            <a:r>
              <a:rPr lang="tr-TR" sz="2400" dirty="0">
                <a:latin typeface="+mn-lt"/>
              </a:rPr>
              <a:t>Hiyerarşik sıralamaya tabi tutacak olursak, stratejik planlar, taktiksel ve </a:t>
            </a:r>
            <a:r>
              <a:rPr lang="tr-TR" sz="2400" dirty="0" err="1">
                <a:latin typeface="+mn-lt"/>
              </a:rPr>
              <a:t>operasyonel</a:t>
            </a:r>
            <a:r>
              <a:rPr lang="tr-TR" sz="2400" dirty="0">
                <a:latin typeface="+mn-lt"/>
              </a:rPr>
              <a:t> planlara göre daha yüksek bir konumda kabul edilir. Taktiksel ve </a:t>
            </a:r>
            <a:r>
              <a:rPr lang="tr-TR" sz="2400" dirty="0" err="1">
                <a:latin typeface="+mn-lt"/>
              </a:rPr>
              <a:t>operasyonel</a:t>
            </a:r>
            <a:r>
              <a:rPr lang="tr-TR" sz="2400" dirty="0">
                <a:latin typeface="+mn-lt"/>
              </a:rPr>
              <a:t> planların, stratejik planlara uygun olarak uzun dönemde belirlenen hedefe ulaşmayı amaçlaması gerekmektedir. Süreç içerisinde yapılan kontrollerde eğer stratejik hedeflere ulaşılırken sapmalar olduğu anlaşılırsa, bu taktiksel ve </a:t>
            </a:r>
            <a:r>
              <a:rPr lang="tr-TR" sz="2400" dirty="0" err="1">
                <a:latin typeface="+mn-lt"/>
              </a:rPr>
              <a:t>operasyonel</a:t>
            </a:r>
            <a:r>
              <a:rPr lang="tr-TR" sz="2400" dirty="0">
                <a:latin typeface="+mn-lt"/>
              </a:rPr>
              <a:t> planların düzeltilmesi gerektiği sonucunu doğurur. Tablo 1, lojistikte bu üç karar örneklerini özetlemektedir.</a:t>
            </a:r>
          </a:p>
        </p:txBody>
      </p:sp>
      <p:pic>
        <p:nvPicPr>
          <p:cNvPr id="2" name="Resim 1">
            <a:extLst>
              <a:ext uri="{FF2B5EF4-FFF2-40B4-BE49-F238E27FC236}">
                <a16:creationId xmlns:a16="http://schemas.microsoft.com/office/drawing/2014/main" id="{1BEC35A7-01FE-0FFF-605C-3CA910B98B5A}"/>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031736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133F4A-44DF-4A38-91E7-DE38C104408E}"/>
              </a:ext>
            </a:extLst>
          </p:cNvPr>
          <p:cNvSpPr>
            <a:spLocks noGrp="1"/>
          </p:cNvSpPr>
          <p:nvPr>
            <p:ph type="title"/>
          </p:nvPr>
        </p:nvSpPr>
        <p:spPr/>
        <p:txBody>
          <a:bodyPr>
            <a:normAutofit/>
          </a:bodyPr>
          <a:lstStyle/>
          <a:p>
            <a:pPr algn="ctr"/>
            <a:r>
              <a:rPr lang="tr-TR" sz="3200" dirty="0">
                <a:solidFill>
                  <a:srgbClr val="FF0000"/>
                </a:solidFill>
                <a:latin typeface="+mn-lt"/>
              </a:rPr>
              <a:t>Lojistikte Karar Örnekleri</a:t>
            </a:r>
          </a:p>
        </p:txBody>
      </p:sp>
      <p:pic>
        <p:nvPicPr>
          <p:cNvPr id="5" name="İçerik Yer Tutucusu 4">
            <a:extLst>
              <a:ext uri="{FF2B5EF4-FFF2-40B4-BE49-F238E27FC236}">
                <a16:creationId xmlns:a16="http://schemas.microsoft.com/office/drawing/2014/main" id="{F3753278-E9CA-403D-9422-D884CA98225A}"/>
              </a:ext>
            </a:extLst>
          </p:cNvPr>
          <p:cNvPicPr>
            <a:picLocks noGrp="1" noChangeAspect="1"/>
          </p:cNvPicPr>
          <p:nvPr>
            <p:ph idx="1"/>
          </p:nvPr>
        </p:nvPicPr>
        <p:blipFill>
          <a:blip r:embed="rId2"/>
          <a:stretch>
            <a:fillRect/>
          </a:stretch>
        </p:blipFill>
        <p:spPr>
          <a:xfrm>
            <a:off x="1585912" y="2029619"/>
            <a:ext cx="9020175" cy="3438525"/>
          </a:xfrm>
        </p:spPr>
      </p:pic>
      <p:pic>
        <p:nvPicPr>
          <p:cNvPr id="3" name="Resim 2">
            <a:extLst>
              <a:ext uri="{FF2B5EF4-FFF2-40B4-BE49-F238E27FC236}">
                <a16:creationId xmlns:a16="http://schemas.microsoft.com/office/drawing/2014/main" id="{F46516C7-38E3-70A2-84E9-BEB2F7FC1E61}"/>
              </a:ext>
            </a:extLst>
          </p:cNvPr>
          <p:cNvPicPr>
            <a:picLocks noChangeAspect="1"/>
          </p:cNvPicPr>
          <p:nvPr/>
        </p:nvPicPr>
        <p:blipFill>
          <a:blip r:embed="rId3"/>
          <a:stretch>
            <a:fillRect/>
          </a:stretch>
        </p:blipFill>
        <p:spPr>
          <a:xfrm>
            <a:off x="11353800" y="6311"/>
            <a:ext cx="765277" cy="765722"/>
          </a:xfrm>
          <a:prstGeom prst="rect">
            <a:avLst/>
          </a:prstGeom>
        </p:spPr>
      </p:pic>
    </p:spTree>
    <p:extLst>
      <p:ext uri="{BB962C8B-B14F-4D97-AF65-F5344CB8AC3E}">
        <p14:creationId xmlns:p14="http://schemas.microsoft.com/office/powerpoint/2010/main" val="1675050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91E5D6-424D-4A23-BD38-72DF0DC68D45}"/>
              </a:ext>
            </a:extLst>
          </p:cNvPr>
          <p:cNvSpPr>
            <a:spLocks noGrp="1"/>
          </p:cNvSpPr>
          <p:nvPr>
            <p:ph type="title"/>
          </p:nvPr>
        </p:nvSpPr>
        <p:spPr/>
        <p:txBody>
          <a:bodyPr>
            <a:normAutofit/>
          </a:bodyPr>
          <a:lstStyle/>
          <a:p>
            <a:r>
              <a:rPr lang="tr-TR" sz="3200" dirty="0">
                <a:solidFill>
                  <a:srgbClr val="FF0000"/>
                </a:solidFill>
                <a:latin typeface="+mn-lt"/>
              </a:rPr>
              <a:t>Lojistikte Temel Planlama Alanları</a:t>
            </a:r>
          </a:p>
        </p:txBody>
      </p:sp>
      <p:sp>
        <p:nvSpPr>
          <p:cNvPr id="3" name="İçerik Yer Tutucusu 2">
            <a:extLst>
              <a:ext uri="{FF2B5EF4-FFF2-40B4-BE49-F238E27FC236}">
                <a16:creationId xmlns:a16="http://schemas.microsoft.com/office/drawing/2014/main" id="{4AAFE879-5FC3-4407-ADFD-E307CBD92769}"/>
              </a:ext>
            </a:extLst>
          </p:cNvPr>
          <p:cNvSpPr>
            <a:spLocks noGrp="1"/>
          </p:cNvSpPr>
          <p:nvPr>
            <p:ph idx="1"/>
          </p:nvPr>
        </p:nvSpPr>
        <p:spPr>
          <a:xfrm>
            <a:off x="771525" y="2748491"/>
            <a:ext cx="10515600" cy="1861610"/>
          </a:xfrm>
        </p:spPr>
        <p:txBody>
          <a:bodyPr>
            <a:noAutofit/>
          </a:bodyPr>
          <a:lstStyle/>
          <a:p>
            <a:pPr algn="just"/>
            <a:r>
              <a:rPr lang="tr-TR" sz="2400" dirty="0">
                <a:latin typeface="+mn-lt"/>
              </a:rPr>
              <a:t>Lojistik işletmelerinde de diğer işletmelerde olduğu gibi bütün birimlerinde planlama faaliyetleri yürütülmektedir. </a:t>
            </a:r>
          </a:p>
          <a:p>
            <a:pPr algn="just"/>
            <a:r>
              <a:rPr lang="tr-TR" sz="2400" dirty="0">
                <a:latin typeface="+mn-lt"/>
              </a:rPr>
              <a:t>Ancak, lojistikte yapılan en temel planlama faaliyetleri şu alanlarda toplanmaktadır: müşteri hizmet derecesi, tesis kuruluş yeri, envanter (stok) kararları ve taşımacılık kararları.</a:t>
            </a:r>
          </a:p>
        </p:txBody>
      </p:sp>
      <p:pic>
        <p:nvPicPr>
          <p:cNvPr id="4" name="Resim 3">
            <a:extLst>
              <a:ext uri="{FF2B5EF4-FFF2-40B4-BE49-F238E27FC236}">
                <a16:creationId xmlns:a16="http://schemas.microsoft.com/office/drawing/2014/main" id="{A6979B7E-34E3-9922-B4C9-821BB4B41871}"/>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16144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3952B4-778B-4C81-81A5-51A6AF4DA552}"/>
              </a:ext>
            </a:extLst>
          </p:cNvPr>
          <p:cNvSpPr>
            <a:spLocks noGrp="1"/>
          </p:cNvSpPr>
          <p:nvPr>
            <p:ph type="title"/>
          </p:nvPr>
        </p:nvSpPr>
        <p:spPr/>
        <p:txBody>
          <a:bodyPr>
            <a:normAutofit/>
          </a:bodyPr>
          <a:lstStyle/>
          <a:p>
            <a:r>
              <a:rPr lang="tr-TR" sz="3200" dirty="0">
                <a:solidFill>
                  <a:srgbClr val="FF0000"/>
                </a:solidFill>
                <a:latin typeface="+mn-lt"/>
              </a:rPr>
              <a:t>Müşteri Hizmet Derecesi</a:t>
            </a:r>
          </a:p>
        </p:txBody>
      </p:sp>
      <p:sp>
        <p:nvSpPr>
          <p:cNvPr id="3" name="İçerik Yer Tutucusu 2">
            <a:extLst>
              <a:ext uri="{FF2B5EF4-FFF2-40B4-BE49-F238E27FC236}">
                <a16:creationId xmlns:a16="http://schemas.microsoft.com/office/drawing/2014/main" id="{BECAE6D2-AAD5-49A9-9F47-1B9C59670127}"/>
              </a:ext>
            </a:extLst>
          </p:cNvPr>
          <p:cNvSpPr>
            <a:spLocks noGrp="1"/>
          </p:cNvSpPr>
          <p:nvPr>
            <p:ph idx="1"/>
          </p:nvPr>
        </p:nvSpPr>
        <p:spPr>
          <a:xfrm>
            <a:off x="838200" y="2632076"/>
            <a:ext cx="10515600" cy="2452160"/>
          </a:xfrm>
        </p:spPr>
        <p:txBody>
          <a:bodyPr>
            <a:noAutofit/>
          </a:bodyPr>
          <a:lstStyle/>
          <a:p>
            <a:pPr algn="just"/>
            <a:r>
              <a:rPr lang="tr-TR" sz="2400" dirty="0">
                <a:latin typeface="+mn-lt"/>
              </a:rPr>
              <a:t>Müşteri hizmet derecesi düşük olan firmalarda az sayıda yerde kurularak merkeziyetçi bir stoklama ve ucuz taşıma türlerini seçerek rekabetçi bir politika izlenmektedir. </a:t>
            </a:r>
          </a:p>
          <a:p>
            <a:pPr algn="just"/>
            <a:r>
              <a:rPr lang="tr-TR" sz="2400" dirty="0">
                <a:latin typeface="+mn-lt"/>
              </a:rPr>
              <a:t>Müşteri hizmetlerinin derecesi yükseldikçe bunun tam tersi bir politika izlenir, fakat bu da maliyetleri artırıcı bir etki yaratır. Burada dikkat edilecek husus, maliyetlerin hizmet seviyesinden daha büyük oranda bir artışa sebep olmamasını sağlamaktır.</a:t>
            </a:r>
          </a:p>
        </p:txBody>
      </p:sp>
      <p:pic>
        <p:nvPicPr>
          <p:cNvPr id="4" name="Resim 3">
            <a:extLst>
              <a:ext uri="{FF2B5EF4-FFF2-40B4-BE49-F238E27FC236}">
                <a16:creationId xmlns:a16="http://schemas.microsoft.com/office/drawing/2014/main" id="{0B119ACF-6EBD-CF46-6C3F-C5CE0AB80F15}"/>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7784119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1" id="{E186D569-A01C-4F45-AAF1-864DBE8C5190}" vid="{74AB5668-79A6-4A16-A75E-42D055DD1C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tasarım-şablon</Template>
  <TotalTime>446</TotalTime>
  <Words>2139</Words>
  <Application>Microsoft Macintosh PowerPoint</Application>
  <PresentationFormat>Geniş ekran</PresentationFormat>
  <Paragraphs>79</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Calibri</vt:lpstr>
      <vt:lpstr>Candara</vt:lpstr>
      <vt:lpstr>Office Teması</vt:lpstr>
      <vt:lpstr>LOJİSTİK PLANLAMA DERSİ  LOJİSTİK PLANLAMA DÜZEYLERİ</vt:lpstr>
      <vt:lpstr>Giriş</vt:lpstr>
      <vt:lpstr>Planlama Kavramı ve Lojistikte Uygulanması</vt:lpstr>
      <vt:lpstr>PowerPoint Sunusu</vt:lpstr>
      <vt:lpstr>PowerPoint Sunusu</vt:lpstr>
      <vt:lpstr>PowerPoint Sunusu</vt:lpstr>
      <vt:lpstr>Lojistikte Karar Örnekleri</vt:lpstr>
      <vt:lpstr>Lojistikte Temel Planlama Alanları</vt:lpstr>
      <vt:lpstr>Müşteri Hizmet Derecesi</vt:lpstr>
      <vt:lpstr>Tesis Kuruluş Yeri Stratejileri</vt:lpstr>
      <vt:lpstr>PowerPoint Sunusu</vt:lpstr>
      <vt:lpstr>Envanter (Stok) Kararları (Inventory Decisions)</vt:lpstr>
      <vt:lpstr>PowerPoint Sunusu</vt:lpstr>
      <vt:lpstr>PowerPoint Sunusu</vt:lpstr>
      <vt:lpstr>PowerPoint Sunusu</vt:lpstr>
      <vt:lpstr>Stok Yönetiminde Kullanılan Modeller</vt:lpstr>
      <vt:lpstr>PowerPoint Sunusu</vt:lpstr>
      <vt:lpstr>Talep Tahmini</vt:lpstr>
      <vt:lpstr>Tam Zamanında Sevkiyat (Just-in-Time JIT)</vt:lpstr>
      <vt:lpstr>Araç Tahsis Planlaması (Vehicle Allocation Planning)</vt:lpstr>
      <vt:lpstr>Araç Rotalama (Vehicle Routing):</vt:lpstr>
      <vt:lpstr>Bu optimizasyon işlemini gerçekleştirirken karşılaşılan kısıtlar ise şöyledir:</vt:lpstr>
      <vt:lpstr>İyi bir rotalama ve zaman çizelgesi hazırlamak için yapılması gereken konular şöyle özetlenebilir:</vt:lpstr>
      <vt:lpstr>KAYNAKÇA</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Yazar</dc:creator>
  <cp:lastModifiedBy>Nazlıcan Dindarik</cp:lastModifiedBy>
  <cp:revision>59</cp:revision>
  <dcterms:created xsi:type="dcterms:W3CDTF">2018-12-07T13:23:10Z</dcterms:created>
  <dcterms:modified xsi:type="dcterms:W3CDTF">2025-07-16T14:08:40Z</dcterms:modified>
</cp:coreProperties>
</file>