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3"/>
  </p:notesMasterIdLst>
  <p:sldIdLst>
    <p:sldId id="256" r:id="rId3"/>
    <p:sldId id="268" r:id="rId4"/>
    <p:sldId id="269" r:id="rId5"/>
    <p:sldId id="257" r:id="rId6"/>
    <p:sldId id="270" r:id="rId7"/>
    <p:sldId id="271" r:id="rId8"/>
    <p:sldId id="272" r:id="rId9"/>
    <p:sldId id="273" r:id="rId10"/>
    <p:sldId id="265"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710" autoAdjust="0"/>
  </p:normalViewPr>
  <p:slideViewPr>
    <p:cSldViewPr snapToGrid="0">
      <p:cViewPr varScale="1">
        <p:scale>
          <a:sx n="84" d="100"/>
          <a:sy n="84" d="100"/>
        </p:scale>
        <p:origin x="816" y="8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25.06.2026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25.06.2026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25.06.2026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25.06.2026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25.06.2026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25.06.2026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25.06.2026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25.06.2026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25.06.2026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25.06.2026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25.06.2026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25.06.2026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25.06.2026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a:latin typeface="Times New Roman" panose="02020603050405020304" pitchFamily="18" charset="0"/>
                <a:cs typeface="Times New Roman" panose="02020603050405020304" pitchFamily="18" charset="0"/>
              </a:rPr>
              <a:t>Ambulans Ekipmanları Dersi</a:t>
            </a:r>
            <a:endParaRPr lang="tr-TR" dirty="0"/>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a:xfrm>
            <a:off x="1524000" y="3670618"/>
            <a:ext cx="9144000" cy="1655762"/>
          </a:xfrm>
          <a:ln>
            <a:solidFill>
              <a:schemeClr val="bg1"/>
            </a:solidFill>
          </a:ln>
        </p:spPr>
        <p:txBody>
          <a:bodyPr>
            <a:normAutofit fontScale="92500"/>
          </a:bodyPr>
          <a:lstStyle/>
          <a:p>
            <a:r>
              <a:rPr lang="tr-TR" sz="3600" dirty="0"/>
              <a:t>1.HAFTA</a:t>
            </a:r>
          </a:p>
          <a:p>
            <a:r>
              <a:rPr lang="tr-TR" sz="3600" dirty="0"/>
              <a:t>Ders Tanıtımı</a:t>
            </a:r>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246CE92-E5A7-4FB1-86BB-01B07A86E621}"/>
              </a:ext>
            </a:extLst>
          </p:cNvPr>
          <p:cNvSpPr>
            <a:spLocks noGrp="1"/>
          </p:cNvSpPr>
          <p:nvPr>
            <p:ph idx="1"/>
          </p:nvPr>
        </p:nvSpPr>
        <p:spPr>
          <a:ln>
            <a:solidFill>
              <a:schemeClr val="bg1"/>
            </a:solidFill>
          </a:ln>
        </p:spPr>
        <p:txBody>
          <a:bodyPr>
            <a:normAutofit/>
          </a:bodyPr>
          <a:lstStyle/>
          <a:p>
            <a:pPr marL="0" indent="0" algn="ctr">
              <a:buNone/>
            </a:pPr>
            <a:r>
              <a:rPr lang="tr-TR" sz="3200" b="1" i="0" dirty="0">
                <a:solidFill>
                  <a:srgbClr val="1E3A8A"/>
                </a:solidFill>
                <a:effectLst/>
                <a:latin typeface="Times New Roman" panose="02020603050405020304" pitchFamily="18" charset="0"/>
                <a:cs typeface="Times New Roman" panose="02020603050405020304" pitchFamily="18" charset="0"/>
              </a:rPr>
              <a:t>Derse Giriş ve Temel Hedefler</a:t>
            </a:r>
          </a:p>
          <a:p>
            <a:pPr algn="ctr"/>
            <a:r>
              <a:rPr lang="tr-TR" sz="3200" b="0" i="0" dirty="0">
                <a:solidFill>
                  <a:srgbClr val="334155"/>
                </a:solidFill>
                <a:effectLst/>
                <a:latin typeface="Times New Roman" panose="02020603050405020304" pitchFamily="18" charset="0"/>
                <a:cs typeface="Times New Roman" panose="02020603050405020304" pitchFamily="18" charset="0"/>
              </a:rPr>
              <a:t>Hastane öncesi acil sağlık hizmetlerinde, zamanında ve doğru ekipman kullanımı ile hayatta kalma oranlarını artırmak dersimizin temel hedefidir.</a:t>
            </a:r>
          </a:p>
          <a:p>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2985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520AEBA-E5A7-4B03-ABA0-5C0EDEB908A5}"/>
              </a:ext>
            </a:extLst>
          </p:cNvPr>
          <p:cNvSpPr>
            <a:spLocks noGrp="1"/>
          </p:cNvSpPr>
          <p:nvPr>
            <p:ph type="title"/>
          </p:nvPr>
        </p:nvSpPr>
        <p:spPr>
          <a:xfrm>
            <a:off x="838200" y="1108710"/>
            <a:ext cx="10515600" cy="581978"/>
          </a:xfrm>
        </p:spPr>
        <p:txBody>
          <a:bodyPr>
            <a:normAutofit fontScale="90000"/>
          </a:bodyPr>
          <a:lstStyle/>
          <a:p>
            <a:r>
              <a:rPr lang="tr-TR" i="0" dirty="0">
                <a:solidFill>
                  <a:srgbClr val="0F172A"/>
                </a:solidFill>
                <a:effectLst/>
                <a:latin typeface="Times New Roman" panose="02020603050405020304" pitchFamily="18" charset="0"/>
                <a:cs typeface="Times New Roman" panose="02020603050405020304" pitchFamily="18" charset="0"/>
              </a:rPr>
              <a:t>Ekipman Bilgisinin Önemi</a:t>
            </a:r>
            <a:br>
              <a:rPr lang="tr-TR" i="0" dirty="0">
                <a:solidFill>
                  <a:srgbClr val="0F172A"/>
                </a:solidFill>
                <a:effectLst/>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C2B85A23-F839-4BC2-B46F-CCAB4E32C903}"/>
              </a:ext>
            </a:extLst>
          </p:cNvPr>
          <p:cNvSpPr>
            <a:spLocks noGrp="1"/>
          </p:cNvSpPr>
          <p:nvPr>
            <p:ph idx="1"/>
          </p:nvPr>
        </p:nvSpPr>
        <p:spPr>
          <a:xfrm>
            <a:off x="838200" y="1825625"/>
            <a:ext cx="9734550" cy="4351338"/>
          </a:xfrm>
          <a:ln>
            <a:solidFill>
              <a:schemeClr val="bg1"/>
            </a:solidFill>
          </a:ln>
        </p:spPr>
        <p:txBody>
          <a:bodyPr>
            <a:normAutofit/>
          </a:bodyPr>
          <a:lstStyle/>
          <a:p>
            <a:pPr algn="just">
              <a:lnSpc>
                <a:spcPct val="150000"/>
              </a:lnSpc>
            </a:pPr>
            <a:r>
              <a:rPr lang="tr-TR" sz="2400" b="0" i="0" dirty="0">
                <a:solidFill>
                  <a:srgbClr val="334155"/>
                </a:solidFill>
                <a:effectLst/>
                <a:latin typeface="Times New Roman" panose="02020603050405020304" pitchFamily="18" charset="0"/>
                <a:cs typeface="Times New Roman" panose="02020603050405020304" pitchFamily="18" charset="0"/>
              </a:rPr>
              <a:t>Sahada görev yapan bir paramediğin en önemli yardımcısı, ambulans içerisinde yer alan teknik ve tıbbi ekipmanlardır.</a:t>
            </a:r>
          </a:p>
          <a:p>
            <a:pPr algn="just">
              <a:lnSpc>
                <a:spcPct val="150000"/>
              </a:lnSpc>
            </a:pPr>
            <a:r>
              <a:rPr lang="tr-TR" sz="2400" b="0" i="0" dirty="0">
                <a:solidFill>
                  <a:srgbClr val="334155"/>
                </a:solidFill>
                <a:effectLst/>
                <a:latin typeface="Times New Roman" panose="02020603050405020304" pitchFamily="18" charset="0"/>
                <a:cs typeface="Times New Roman" panose="02020603050405020304" pitchFamily="18" charset="0"/>
              </a:rPr>
              <a:t>Ekipmanın yerini tam olarak bilmek, çalışma mantığına hakim olmak ve arıza durumunda çözüm üretebilmek acil müdahale kalitesini belirler.</a:t>
            </a:r>
          </a:p>
          <a:p>
            <a:pPr algn="just">
              <a:lnSpc>
                <a:spcPct val="150000"/>
              </a:lnSpc>
            </a:pPr>
            <a:r>
              <a:rPr lang="tr-TR" sz="2400" b="0" i="0" dirty="0">
                <a:solidFill>
                  <a:srgbClr val="334155"/>
                </a:solidFill>
                <a:effectLst/>
                <a:latin typeface="Times New Roman" panose="02020603050405020304" pitchFamily="18" charset="0"/>
                <a:cs typeface="Times New Roman" panose="02020603050405020304" pitchFamily="18" charset="0"/>
              </a:rPr>
              <a:t>Bu ders kapsamında cihazların sadece kullanımını değil; günlük kontrollerini, kalibrasyonlarını ve hijyen standartlarını da öğrenmek hedeflenmektedir.</a:t>
            </a:r>
          </a:p>
          <a:p>
            <a:pPr algn="just">
              <a:lnSpc>
                <a:spcPct val="150000"/>
              </a:lnSpc>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861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398C4E-026D-4BDA-9D4A-2C1C5C3D8E63}"/>
              </a:ext>
            </a:extLst>
          </p:cNvPr>
          <p:cNvSpPr>
            <a:spLocks noGrp="1"/>
          </p:cNvSpPr>
          <p:nvPr>
            <p:ph type="title"/>
          </p:nvPr>
        </p:nvSpPr>
        <p:spPr/>
        <p:txBody>
          <a:bodyPr>
            <a:normAutofit/>
          </a:bodyPr>
          <a:lstStyle/>
          <a:p>
            <a:r>
              <a:rPr lang="tr-TR" sz="4000" dirty="0">
                <a:solidFill>
                  <a:srgbClr val="C00000"/>
                </a:solidFill>
                <a:latin typeface="Times New Roman" panose="02020603050405020304" pitchFamily="18" charset="0"/>
                <a:cs typeface="Times New Roman" panose="02020603050405020304" pitchFamily="18" charset="0"/>
              </a:rPr>
              <a:t>Genel Bilgiler</a:t>
            </a:r>
          </a:p>
        </p:txBody>
      </p:sp>
      <p:sp>
        <p:nvSpPr>
          <p:cNvPr id="3" name="İçerik Yer Tutucusu 2">
            <a:extLst>
              <a:ext uri="{FF2B5EF4-FFF2-40B4-BE49-F238E27FC236}">
                <a16:creationId xmlns:a16="http://schemas.microsoft.com/office/drawing/2014/main" id="{621BFB05-A90D-4147-B86F-207AC582AFCE}"/>
              </a:ext>
            </a:extLst>
          </p:cNvPr>
          <p:cNvSpPr>
            <a:spLocks noGrp="1"/>
          </p:cNvSpPr>
          <p:nvPr>
            <p:ph idx="1"/>
          </p:nvPr>
        </p:nvSpPr>
        <p:spPr>
          <a:ln>
            <a:solidFill>
              <a:schemeClr val="bg1"/>
            </a:solidFill>
          </a:ln>
        </p:spPr>
        <p:txBody>
          <a:bodyPr>
            <a:normAutofit fontScale="92500" lnSpcReduction="20000"/>
          </a:bodyPr>
          <a:lstStyle/>
          <a:p>
            <a:pPr marL="0" indent="0" algn="just">
              <a:lnSpc>
                <a:spcPct val="150000"/>
              </a:lnSpc>
              <a:buNone/>
            </a:pPr>
            <a:r>
              <a:rPr lang="tr-TR" sz="2400" b="0" i="0" dirty="0">
                <a:solidFill>
                  <a:srgbClr val="337AB7"/>
                </a:solidFill>
                <a:effectLst/>
                <a:latin typeface="Times New Roman" panose="02020603050405020304" pitchFamily="18" charset="0"/>
                <a:cs typeface="Times New Roman" panose="02020603050405020304" pitchFamily="18" charset="0"/>
              </a:rPr>
              <a:t>Dersin Amacı</a:t>
            </a:r>
          </a:p>
          <a:p>
            <a:pPr algn="just">
              <a:lnSpc>
                <a:spcPct val="150000"/>
              </a:lnSpc>
            </a:pPr>
            <a:r>
              <a:rPr lang="tr-TR" sz="2400" b="0" i="0" dirty="0">
                <a:solidFill>
                  <a:srgbClr val="333333"/>
                </a:solidFill>
                <a:effectLst/>
                <a:latin typeface="Times New Roman" panose="02020603050405020304" pitchFamily="18" charset="0"/>
                <a:cs typeface="Times New Roman" panose="02020603050405020304" pitchFamily="18" charset="0"/>
              </a:rPr>
              <a:t>Bu dersin amacı, öğrencilerin ambulanslarda bulunan tıbbi cihaz ve ekipmanları tanımasını, kullanım amaçlarını ve çalışma prensiplerini kavrayarak doğru ve güvenli şekilde kullanabilmelerini sağlamaktır. Öğrencilerin, acil müdahale sırasında ekipmanları etkin biçimde kullanma, bakım ve kontrol süreçlerini yürütme, malzeme güvenliğini sağlama ve ekip çalışmasına uygun davranma becerilerini geliştirmeleri hedeflenmektedir. Ayrıca, ders kapsamında öğrencilerin ambulans donanımıyla ilgili standartları ve mevzuatı öğrenerek mesleki uygulamalarda profesyonel yeterlilik kazanmaları amaçlanmaktadır.</a:t>
            </a:r>
          </a:p>
          <a:p>
            <a:pPr algn="just">
              <a:lnSpc>
                <a:spcPct val="150000"/>
              </a:lnSpc>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3633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A399063-9C4E-49D8-902B-492B30BB1A27}"/>
              </a:ext>
            </a:extLst>
          </p:cNvPr>
          <p:cNvSpPr>
            <a:spLocks noGrp="1"/>
          </p:cNvSpPr>
          <p:nvPr>
            <p:ph idx="1"/>
          </p:nvPr>
        </p:nvSpPr>
        <p:spPr>
          <a:xfrm>
            <a:off x="621030" y="1094105"/>
            <a:ext cx="10515600" cy="4351338"/>
          </a:xfrm>
          <a:ln>
            <a:solidFill>
              <a:schemeClr val="bg1"/>
            </a:solidFill>
          </a:ln>
        </p:spPr>
        <p:txBody>
          <a:bodyPr>
            <a:normAutofit fontScale="92500"/>
          </a:bodyPr>
          <a:lstStyle/>
          <a:p>
            <a:pPr marL="0" indent="0" algn="just">
              <a:lnSpc>
                <a:spcPct val="150000"/>
              </a:lnSpc>
              <a:buNone/>
            </a:pPr>
            <a:r>
              <a:rPr lang="tr-TR" sz="2400" dirty="0">
                <a:solidFill>
                  <a:srgbClr val="0070C0"/>
                </a:solidFill>
                <a:latin typeface="Times New Roman" panose="02020603050405020304" pitchFamily="18" charset="0"/>
                <a:cs typeface="Times New Roman" panose="02020603050405020304" pitchFamily="18" charset="0"/>
              </a:rPr>
              <a:t>Dersin İçeriği</a:t>
            </a:r>
          </a:p>
          <a:p>
            <a:pPr algn="just">
              <a:lnSpc>
                <a:spcPct val="150000"/>
              </a:lnSpc>
            </a:pPr>
            <a:r>
              <a:rPr lang="tr-TR" sz="2400" dirty="0">
                <a:solidFill>
                  <a:srgbClr val="333333"/>
                </a:solidFill>
                <a:latin typeface="Times New Roman" panose="02020603050405020304" pitchFamily="18" charset="0"/>
                <a:cs typeface="Times New Roman" panose="02020603050405020304" pitchFamily="18" charset="0"/>
              </a:rPr>
              <a:t>Ambulansların sınıflandırılması, donanım özellikleri ve tıbbi ekipmanlarının kullanımına ilişkin temel bilgileri kapsamaktadır. Ders kapsamında; ambulanslarda bulunan acil müdahale setleri, taşıma ve sabitleme araçları, havayolu ve solunum ekipmanları, dolaşım destek ekipmanları, ilaç ve sarf malzemeleri ile haberleşme sistemleri ele alınır. Ayrıca ambulans araçlarının bakım, temizlik, malzeme kontrolü ve güvenli kullanımı konuları işlenir. Öğrencilerin, acil durumlarda ekipmanları doğru, hızlı ve güvenli biçimde kullanarak etkili müdahalede bulunma becerisi kazanmaları hedeflenmektedir.</a:t>
            </a:r>
          </a:p>
          <a:p>
            <a:pPr algn="just">
              <a:lnSpc>
                <a:spcPct val="150000"/>
              </a:lnSpc>
            </a:pPr>
            <a:endParaRPr lang="tr-TR" dirty="0"/>
          </a:p>
        </p:txBody>
      </p:sp>
    </p:spTree>
    <p:extLst>
      <p:ext uri="{BB962C8B-B14F-4D97-AF65-F5344CB8AC3E}">
        <p14:creationId xmlns:p14="http://schemas.microsoft.com/office/powerpoint/2010/main" val="441891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C640A0-5738-4351-8FEA-202F357B12D2}"/>
              </a:ext>
            </a:extLst>
          </p:cNvPr>
          <p:cNvSpPr>
            <a:spLocks noGrp="1"/>
          </p:cNvSpPr>
          <p:nvPr>
            <p:ph type="title"/>
          </p:nvPr>
        </p:nvSpPr>
        <p:spPr>
          <a:xfrm>
            <a:off x="2266950" y="223836"/>
            <a:ext cx="10515600" cy="871538"/>
          </a:xfrm>
        </p:spPr>
        <p:txBody>
          <a:bodyPr/>
          <a:lstStyle/>
          <a:p>
            <a:r>
              <a:rPr lang="tr-TR" dirty="0">
                <a:solidFill>
                  <a:srgbClr val="C00000"/>
                </a:solidFill>
                <a:latin typeface="Times New Roman" panose="02020603050405020304" pitchFamily="18" charset="0"/>
                <a:cs typeface="Times New Roman" panose="02020603050405020304" pitchFamily="18" charset="0"/>
              </a:rPr>
              <a:t>Haftalık İçerik</a:t>
            </a:r>
          </a:p>
        </p:txBody>
      </p:sp>
      <p:sp>
        <p:nvSpPr>
          <p:cNvPr id="3" name="İçerik Yer Tutucusu 2">
            <a:extLst>
              <a:ext uri="{FF2B5EF4-FFF2-40B4-BE49-F238E27FC236}">
                <a16:creationId xmlns:a16="http://schemas.microsoft.com/office/drawing/2014/main" id="{3A9ECFEB-7736-4DA1-A7CC-9A6A9BBAFFEF}"/>
              </a:ext>
            </a:extLst>
          </p:cNvPr>
          <p:cNvSpPr>
            <a:spLocks noGrp="1"/>
          </p:cNvSpPr>
          <p:nvPr>
            <p:ph idx="1"/>
          </p:nvPr>
        </p:nvSpPr>
        <p:spPr>
          <a:xfrm>
            <a:off x="838200" y="1095374"/>
            <a:ext cx="6168390" cy="5408295"/>
          </a:xfrm>
          <a:solidFill>
            <a:schemeClr val="bg1"/>
          </a:solidFill>
          <a:ln>
            <a:solidFill>
              <a:schemeClr val="bg1"/>
            </a:solidFill>
          </a:ln>
        </p:spPr>
        <p:txBody>
          <a:bodyPr>
            <a:noAutofit/>
          </a:bodyPr>
          <a:lstStyle/>
          <a:p>
            <a:pPr marL="342900" lvl="0" indent="-342900">
              <a:lnSpc>
                <a:spcPct val="107000"/>
              </a:lnSpc>
              <a:buFont typeface="+mj-lt"/>
              <a:buAutoNum type="arabicPeriod"/>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Dersin Tanıtımı ve Dersin Akışının Açıklanması</a:t>
            </a:r>
          </a:p>
          <a:p>
            <a:pPr marL="342900" lvl="0" indent="-342900">
              <a:lnSpc>
                <a:spcPct val="107000"/>
              </a:lnSpc>
              <a:buFont typeface="+mj-lt"/>
              <a:buAutoNum type="arabicPeriod"/>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Ambulans Tarihi</a:t>
            </a:r>
          </a:p>
          <a:p>
            <a:pPr marL="342900" lvl="0" indent="-342900">
              <a:lnSpc>
                <a:spcPct val="107000"/>
              </a:lnSpc>
              <a:buFont typeface="+mj-lt"/>
              <a:buAutoNum type="arabicPeriod"/>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Ambulans Türleri ve Donanımları</a:t>
            </a:r>
          </a:p>
          <a:p>
            <a:pPr marL="342900" lvl="0" indent="-342900">
              <a:lnSpc>
                <a:spcPct val="107000"/>
              </a:lnSpc>
              <a:buFont typeface="+mj-lt"/>
              <a:buAutoNum type="arabicPeriod"/>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Ambulans Ekipmanları ve Kullanımı</a:t>
            </a:r>
          </a:p>
          <a:p>
            <a:pPr marL="342900" lvl="0" indent="-342900">
              <a:lnSpc>
                <a:spcPct val="107000"/>
              </a:lnSpc>
              <a:buFont typeface="+mj-lt"/>
              <a:buAutoNum type="arabicPeriod"/>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Taşıma Ekipmanları I</a:t>
            </a:r>
          </a:p>
          <a:p>
            <a:pPr marL="342900" lvl="0" indent="-342900">
              <a:lnSpc>
                <a:spcPct val="107000"/>
              </a:lnSpc>
              <a:buFont typeface="+mj-lt"/>
              <a:buAutoNum type="arabicPeriod"/>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Taşıma Ekipmanları II</a:t>
            </a:r>
          </a:p>
          <a:p>
            <a:pPr marL="342900" lvl="0" indent="-342900">
              <a:lnSpc>
                <a:spcPct val="107000"/>
              </a:lnSpc>
              <a:buFont typeface="+mj-lt"/>
              <a:buAutoNum type="arabicPeriod"/>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Sabitleme Ekipmanları I</a:t>
            </a:r>
          </a:p>
          <a:p>
            <a:pPr marL="342900" lvl="0" indent="-342900">
              <a:lnSpc>
                <a:spcPct val="107000"/>
              </a:lnSpc>
              <a:buFont typeface="+mj-lt"/>
              <a:buAutoNum type="arabicPeriod"/>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Sabitleme Ekipmanları II</a:t>
            </a:r>
          </a:p>
          <a:p>
            <a:pPr marL="342900" lvl="0" indent="-342900">
              <a:lnSpc>
                <a:spcPct val="107000"/>
              </a:lnSpc>
              <a:buFont typeface="+mj-lt"/>
              <a:buAutoNum type="arabicPeriod"/>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Acil Yardım Ekipmanları I</a:t>
            </a:r>
          </a:p>
          <a:p>
            <a:pPr marL="342900" lvl="0" indent="-342900">
              <a:lnSpc>
                <a:spcPct val="107000"/>
              </a:lnSpc>
              <a:buFont typeface="+mj-lt"/>
              <a:buAutoNum type="arabicPeriod"/>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Acil Yardım Ekipmanları II</a:t>
            </a:r>
          </a:p>
          <a:p>
            <a:pPr marL="342900" lvl="0" indent="-342900">
              <a:lnSpc>
                <a:spcPct val="107000"/>
              </a:lnSpc>
              <a:buFont typeface="+mj-lt"/>
              <a:buAutoNum type="arabicPeriod"/>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Haberleşme Ekipmanları</a:t>
            </a:r>
          </a:p>
          <a:p>
            <a:pPr marL="342900" lvl="0" indent="-342900">
              <a:lnSpc>
                <a:spcPct val="107000"/>
              </a:lnSpc>
              <a:buFont typeface="+mj-lt"/>
              <a:buAutoNum type="arabicPeriod"/>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Güvenlik Ekipmanları</a:t>
            </a:r>
          </a:p>
          <a:p>
            <a:pPr marL="342900" lvl="0" indent="-342900">
              <a:lnSpc>
                <a:spcPct val="107000"/>
              </a:lnSpc>
              <a:buFont typeface="+mj-lt"/>
              <a:buAutoNum type="arabicPeriod"/>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Teknik Ekipmanlar</a:t>
            </a:r>
          </a:p>
          <a:p>
            <a:pPr marL="342900" lvl="0" indent="-342900">
              <a:lnSpc>
                <a:spcPct val="107000"/>
              </a:lnSpc>
              <a:spcAft>
                <a:spcPts val="800"/>
              </a:spcAft>
              <a:buFont typeface="+mj-lt"/>
              <a:buAutoNum type="arabicPeriod"/>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Ambulansta Kullanılan Formlar</a:t>
            </a:r>
          </a:p>
          <a:p>
            <a:endParaRPr lang="tr-TR"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9894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5AD66C-C511-45E9-887D-D07D1E93F499}"/>
              </a:ext>
            </a:extLst>
          </p:cNvPr>
          <p:cNvSpPr>
            <a:spLocks noGrp="1"/>
          </p:cNvSpPr>
          <p:nvPr>
            <p:ph type="title"/>
          </p:nvPr>
        </p:nvSpPr>
        <p:spPr/>
        <p:txBody>
          <a:bodyPr>
            <a:normAutofit/>
          </a:bodyPr>
          <a:lstStyle/>
          <a:p>
            <a:r>
              <a:rPr lang="tr-TR" sz="4000" dirty="0">
                <a:solidFill>
                  <a:srgbClr val="C00000"/>
                </a:solidFill>
                <a:latin typeface="Times New Roman" panose="02020603050405020304" pitchFamily="18" charset="0"/>
                <a:cs typeface="Times New Roman" panose="02020603050405020304" pitchFamily="18" charset="0"/>
              </a:rPr>
              <a:t>Öğrenme Çıktıları</a:t>
            </a:r>
          </a:p>
        </p:txBody>
      </p:sp>
      <p:sp>
        <p:nvSpPr>
          <p:cNvPr id="3" name="İçerik Yer Tutucusu 2">
            <a:extLst>
              <a:ext uri="{FF2B5EF4-FFF2-40B4-BE49-F238E27FC236}">
                <a16:creationId xmlns:a16="http://schemas.microsoft.com/office/drawing/2014/main" id="{AA665160-6215-4A0B-A9A3-C5F17C9904F0}"/>
              </a:ext>
            </a:extLst>
          </p:cNvPr>
          <p:cNvSpPr>
            <a:spLocks noGrp="1"/>
          </p:cNvSpPr>
          <p:nvPr>
            <p:ph idx="1"/>
          </p:nvPr>
        </p:nvSpPr>
        <p:spPr>
          <a:xfrm>
            <a:off x="483870" y="1690688"/>
            <a:ext cx="10869930" cy="2572702"/>
          </a:xfrm>
          <a:noFill/>
          <a:ln>
            <a:solidFill>
              <a:schemeClr val="bg1"/>
            </a:solidFill>
          </a:ln>
        </p:spPr>
        <p:txBody>
          <a:bodyPr>
            <a:normAutofit fontScale="92500" lnSpcReduction="10000"/>
          </a:bodyPr>
          <a:lstStyle/>
          <a:p>
            <a:pPr marL="0" indent="0" algn="l">
              <a:lnSpc>
                <a:spcPct val="200000"/>
              </a:lnSpc>
              <a:buNone/>
            </a:pPr>
            <a:r>
              <a:rPr lang="tr-TR" sz="1800" i="0" dirty="0">
                <a:solidFill>
                  <a:srgbClr val="333333"/>
                </a:solidFill>
                <a:effectLst/>
                <a:latin typeface="Times New Roman" panose="02020603050405020304" pitchFamily="18" charset="0"/>
                <a:cs typeface="Times New Roman" panose="02020603050405020304" pitchFamily="18" charset="0"/>
              </a:rPr>
              <a:t>Ambulansları kullanım amaçlarına göre tanımlar</a:t>
            </a:r>
            <a:br>
              <a:rPr lang="tr-TR" sz="1800" i="0" dirty="0">
                <a:solidFill>
                  <a:srgbClr val="333333"/>
                </a:solidFill>
                <a:effectLst/>
                <a:latin typeface="Times New Roman" panose="02020603050405020304" pitchFamily="18" charset="0"/>
                <a:cs typeface="Times New Roman" panose="02020603050405020304" pitchFamily="18" charset="0"/>
              </a:rPr>
            </a:br>
            <a:r>
              <a:rPr lang="tr-TR" sz="1800" i="0" dirty="0">
                <a:solidFill>
                  <a:srgbClr val="333333"/>
                </a:solidFill>
                <a:effectLst/>
                <a:latin typeface="Times New Roman" panose="02020603050405020304" pitchFamily="18" charset="0"/>
                <a:cs typeface="Times New Roman" panose="02020603050405020304" pitchFamily="18" charset="0"/>
              </a:rPr>
              <a:t>Ambulansta kullanılan malzemeleri tanımlar</a:t>
            </a:r>
            <a:br>
              <a:rPr lang="tr-TR" sz="1800" i="0" dirty="0">
                <a:solidFill>
                  <a:srgbClr val="333333"/>
                </a:solidFill>
                <a:effectLst/>
                <a:latin typeface="Times New Roman" panose="02020603050405020304" pitchFamily="18" charset="0"/>
                <a:cs typeface="Times New Roman" panose="02020603050405020304" pitchFamily="18" charset="0"/>
              </a:rPr>
            </a:br>
            <a:r>
              <a:rPr lang="tr-TR" sz="1800" i="0" dirty="0">
                <a:solidFill>
                  <a:srgbClr val="333333"/>
                </a:solidFill>
                <a:effectLst/>
                <a:latin typeface="Times New Roman" panose="02020603050405020304" pitchFamily="18" charset="0"/>
                <a:cs typeface="Times New Roman" panose="02020603050405020304" pitchFamily="18" charset="0"/>
              </a:rPr>
              <a:t>Ambulans temizliği ve atık yönetimini yapar</a:t>
            </a:r>
            <a:br>
              <a:rPr lang="tr-TR" sz="1800" i="0" dirty="0">
                <a:solidFill>
                  <a:srgbClr val="333333"/>
                </a:solidFill>
                <a:effectLst/>
                <a:latin typeface="Times New Roman" panose="02020603050405020304" pitchFamily="18" charset="0"/>
                <a:cs typeface="Times New Roman" panose="02020603050405020304" pitchFamily="18" charset="0"/>
              </a:rPr>
            </a:br>
            <a:r>
              <a:rPr lang="tr-TR" sz="1800" i="0" dirty="0">
                <a:solidFill>
                  <a:srgbClr val="333333"/>
                </a:solidFill>
                <a:effectLst/>
                <a:latin typeface="Times New Roman" panose="02020603050405020304" pitchFamily="18" charset="0"/>
                <a:cs typeface="Times New Roman" panose="02020603050405020304" pitchFamily="18" charset="0"/>
              </a:rPr>
              <a:t>Afetlerde ambulans hizmetlerini gerçekleştirir</a:t>
            </a:r>
            <a:br>
              <a:rPr lang="tr-TR" sz="1800" i="0" dirty="0">
                <a:solidFill>
                  <a:srgbClr val="333333"/>
                </a:solidFill>
                <a:effectLst/>
                <a:latin typeface="Times New Roman" panose="02020603050405020304" pitchFamily="18" charset="0"/>
                <a:cs typeface="Times New Roman" panose="02020603050405020304" pitchFamily="18" charset="0"/>
              </a:rPr>
            </a:br>
            <a:endParaRPr lang="tr-T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3697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91F7C9-1B06-47D8-B668-F6C4F8F3D6A0}"/>
              </a:ext>
            </a:extLst>
          </p:cNvPr>
          <p:cNvSpPr>
            <a:spLocks noGrp="1"/>
          </p:cNvSpPr>
          <p:nvPr>
            <p:ph type="title"/>
          </p:nvPr>
        </p:nvSpPr>
        <p:spPr/>
        <p:txBody>
          <a:bodyPr/>
          <a:lstStyle/>
          <a:p>
            <a:r>
              <a:rPr lang="tr-TR" dirty="0"/>
              <a:t>Program Çıktısı - Öğrenme Çıktısı İlişkisi</a:t>
            </a:r>
          </a:p>
        </p:txBody>
      </p:sp>
      <p:graphicFrame>
        <p:nvGraphicFramePr>
          <p:cNvPr id="4" name="İçerik Yer Tutucusu 3">
            <a:extLst>
              <a:ext uri="{FF2B5EF4-FFF2-40B4-BE49-F238E27FC236}">
                <a16:creationId xmlns:a16="http://schemas.microsoft.com/office/drawing/2014/main" id="{F05B0301-E736-48F4-99F5-32A2309C1F37}"/>
              </a:ext>
            </a:extLst>
          </p:cNvPr>
          <p:cNvGraphicFramePr>
            <a:graphicFrameLocks noGrp="1"/>
          </p:cNvGraphicFramePr>
          <p:nvPr>
            <p:ph idx="1"/>
          </p:nvPr>
        </p:nvGraphicFramePr>
        <p:xfrm>
          <a:off x="1360170" y="2340134"/>
          <a:ext cx="9898383" cy="1950720"/>
        </p:xfrm>
        <a:graphic>
          <a:graphicData uri="http://schemas.openxmlformats.org/drawingml/2006/table">
            <a:tbl>
              <a:tblPr/>
              <a:tblGrid>
                <a:gridCol w="899853">
                  <a:extLst>
                    <a:ext uri="{9D8B030D-6E8A-4147-A177-3AD203B41FA5}">
                      <a16:colId xmlns:a16="http://schemas.microsoft.com/office/drawing/2014/main" val="2879009622"/>
                    </a:ext>
                  </a:extLst>
                </a:gridCol>
                <a:gridCol w="899853">
                  <a:extLst>
                    <a:ext uri="{9D8B030D-6E8A-4147-A177-3AD203B41FA5}">
                      <a16:colId xmlns:a16="http://schemas.microsoft.com/office/drawing/2014/main" val="1175078341"/>
                    </a:ext>
                  </a:extLst>
                </a:gridCol>
                <a:gridCol w="899853">
                  <a:extLst>
                    <a:ext uri="{9D8B030D-6E8A-4147-A177-3AD203B41FA5}">
                      <a16:colId xmlns:a16="http://schemas.microsoft.com/office/drawing/2014/main" val="1232772890"/>
                    </a:ext>
                  </a:extLst>
                </a:gridCol>
                <a:gridCol w="899853">
                  <a:extLst>
                    <a:ext uri="{9D8B030D-6E8A-4147-A177-3AD203B41FA5}">
                      <a16:colId xmlns:a16="http://schemas.microsoft.com/office/drawing/2014/main" val="918052918"/>
                    </a:ext>
                  </a:extLst>
                </a:gridCol>
                <a:gridCol w="899853">
                  <a:extLst>
                    <a:ext uri="{9D8B030D-6E8A-4147-A177-3AD203B41FA5}">
                      <a16:colId xmlns:a16="http://schemas.microsoft.com/office/drawing/2014/main" val="3210629045"/>
                    </a:ext>
                  </a:extLst>
                </a:gridCol>
                <a:gridCol w="899853">
                  <a:extLst>
                    <a:ext uri="{9D8B030D-6E8A-4147-A177-3AD203B41FA5}">
                      <a16:colId xmlns:a16="http://schemas.microsoft.com/office/drawing/2014/main" val="2458663197"/>
                    </a:ext>
                  </a:extLst>
                </a:gridCol>
                <a:gridCol w="899853">
                  <a:extLst>
                    <a:ext uri="{9D8B030D-6E8A-4147-A177-3AD203B41FA5}">
                      <a16:colId xmlns:a16="http://schemas.microsoft.com/office/drawing/2014/main" val="1425687639"/>
                    </a:ext>
                  </a:extLst>
                </a:gridCol>
                <a:gridCol w="899853">
                  <a:extLst>
                    <a:ext uri="{9D8B030D-6E8A-4147-A177-3AD203B41FA5}">
                      <a16:colId xmlns:a16="http://schemas.microsoft.com/office/drawing/2014/main" val="4016751848"/>
                    </a:ext>
                  </a:extLst>
                </a:gridCol>
                <a:gridCol w="899853">
                  <a:extLst>
                    <a:ext uri="{9D8B030D-6E8A-4147-A177-3AD203B41FA5}">
                      <a16:colId xmlns:a16="http://schemas.microsoft.com/office/drawing/2014/main" val="479373422"/>
                    </a:ext>
                  </a:extLst>
                </a:gridCol>
                <a:gridCol w="899853">
                  <a:extLst>
                    <a:ext uri="{9D8B030D-6E8A-4147-A177-3AD203B41FA5}">
                      <a16:colId xmlns:a16="http://schemas.microsoft.com/office/drawing/2014/main" val="1117183982"/>
                    </a:ext>
                  </a:extLst>
                </a:gridCol>
                <a:gridCol w="899853">
                  <a:extLst>
                    <a:ext uri="{9D8B030D-6E8A-4147-A177-3AD203B41FA5}">
                      <a16:colId xmlns:a16="http://schemas.microsoft.com/office/drawing/2014/main" val="159793941"/>
                    </a:ext>
                  </a:extLst>
                </a:gridCol>
              </a:tblGrid>
              <a:tr h="0">
                <a:tc>
                  <a:txBody>
                    <a:bodyPr/>
                    <a:lstStyle/>
                    <a:p>
                      <a:pPr algn="ctr" fontAlgn="b"/>
                      <a:br>
                        <a:rPr lang="tr-TR" b="1">
                          <a:effectLst/>
                        </a:rPr>
                      </a:br>
                      <a:r>
                        <a:rPr lang="tr-TR" b="1">
                          <a:effectLst/>
                        </a:rPr>
                        <a:t>P.Ç.1</a:t>
                      </a:r>
                    </a:p>
                  </a:txBody>
                  <a:tcPr marL="30480" marR="30480" marT="30480" marB="30480" anchor="b">
                    <a:lnL w="7620" cap="flat" cmpd="sng" algn="ctr">
                      <a:solidFill>
                        <a:srgbClr val="F0F131"/>
                      </a:solidFill>
                      <a:prstDash val="solid"/>
                      <a:round/>
                      <a:headEnd type="none" w="med" len="med"/>
                      <a:tailEnd type="none" w="med" len="med"/>
                    </a:lnL>
                    <a:lnR w="7620" cap="flat" cmpd="sng" algn="ctr">
                      <a:solidFill>
                        <a:srgbClr val="A0E931"/>
                      </a:solidFill>
                      <a:prstDash val="solid"/>
                      <a:round/>
                      <a:headEnd type="none" w="med" len="med"/>
                      <a:tailEnd type="none" w="med" len="med"/>
                    </a:lnR>
                    <a:lnT>
                      <a:noFill/>
                    </a:lnT>
                    <a:lnB w="7620" cap="flat" cmpd="sng" algn="ctr">
                      <a:solidFill>
                        <a:srgbClr val="DDDDDD"/>
                      </a:solidFill>
                      <a:prstDash val="solid"/>
                      <a:round/>
                      <a:headEnd type="none" w="med" len="med"/>
                      <a:tailEnd type="none" w="med" len="med"/>
                    </a:lnB>
                    <a:solidFill>
                      <a:srgbClr val="FFFFFF"/>
                    </a:solidFill>
                  </a:tcPr>
                </a:tc>
                <a:tc>
                  <a:txBody>
                    <a:bodyPr/>
                    <a:lstStyle/>
                    <a:p>
                      <a:pPr algn="ctr" fontAlgn="b"/>
                      <a:r>
                        <a:rPr lang="tr-TR" b="1">
                          <a:effectLst/>
                        </a:rPr>
                        <a:t>P.Ç.2</a:t>
                      </a:r>
                    </a:p>
                  </a:txBody>
                  <a:tcPr marL="30480" marR="30480" marT="30480" marB="30480" anchor="b">
                    <a:lnL w="7620" cap="flat" cmpd="sng" algn="ctr">
                      <a:solidFill>
                        <a:srgbClr val="A0E931"/>
                      </a:solidFill>
                      <a:prstDash val="solid"/>
                      <a:round/>
                      <a:headEnd type="none" w="med" len="med"/>
                      <a:tailEnd type="none" w="med" len="med"/>
                    </a:lnL>
                    <a:lnR w="7620" cap="flat" cmpd="sng" algn="ctr">
                      <a:solidFill>
                        <a:srgbClr val="50F631"/>
                      </a:solidFill>
                      <a:prstDash val="solid"/>
                      <a:round/>
                      <a:headEnd type="none" w="med" len="med"/>
                      <a:tailEnd type="none" w="med" len="med"/>
                    </a:lnR>
                    <a:lnT>
                      <a:noFill/>
                    </a:lnT>
                    <a:lnB w="7620" cap="flat" cmpd="sng" algn="ctr">
                      <a:solidFill>
                        <a:srgbClr val="DDDDDD"/>
                      </a:solidFill>
                      <a:prstDash val="solid"/>
                      <a:round/>
                      <a:headEnd type="none" w="med" len="med"/>
                      <a:tailEnd type="none" w="med" len="med"/>
                    </a:lnB>
                    <a:solidFill>
                      <a:srgbClr val="FFFFFF"/>
                    </a:solidFill>
                  </a:tcPr>
                </a:tc>
                <a:tc>
                  <a:txBody>
                    <a:bodyPr/>
                    <a:lstStyle/>
                    <a:p>
                      <a:pPr algn="ctr" fontAlgn="b"/>
                      <a:r>
                        <a:rPr lang="tr-TR" b="1">
                          <a:effectLst/>
                        </a:rPr>
                        <a:t>P.Ç.3</a:t>
                      </a:r>
                    </a:p>
                  </a:txBody>
                  <a:tcPr marL="30480" marR="30480" marT="30480" marB="30480" anchor="b">
                    <a:lnL w="7620" cap="flat" cmpd="sng" algn="ctr">
                      <a:solidFill>
                        <a:srgbClr val="50F631"/>
                      </a:solidFill>
                      <a:prstDash val="solid"/>
                      <a:round/>
                      <a:headEnd type="none" w="med" len="med"/>
                      <a:tailEnd type="none" w="med" len="med"/>
                    </a:lnL>
                    <a:lnR w="7620" cap="flat" cmpd="sng" algn="ctr">
                      <a:solidFill>
                        <a:srgbClr val="F0DC31"/>
                      </a:solidFill>
                      <a:prstDash val="solid"/>
                      <a:round/>
                      <a:headEnd type="none" w="med" len="med"/>
                      <a:tailEnd type="none" w="med" len="med"/>
                    </a:lnR>
                    <a:lnT>
                      <a:noFill/>
                    </a:lnT>
                    <a:lnB w="7620" cap="flat" cmpd="sng" algn="ctr">
                      <a:solidFill>
                        <a:srgbClr val="DDDDDD"/>
                      </a:solidFill>
                      <a:prstDash val="solid"/>
                      <a:round/>
                      <a:headEnd type="none" w="med" len="med"/>
                      <a:tailEnd type="none" w="med" len="med"/>
                    </a:lnB>
                    <a:solidFill>
                      <a:srgbClr val="FFFFFF"/>
                    </a:solidFill>
                  </a:tcPr>
                </a:tc>
                <a:tc>
                  <a:txBody>
                    <a:bodyPr/>
                    <a:lstStyle/>
                    <a:p>
                      <a:pPr algn="ctr" fontAlgn="b"/>
                      <a:r>
                        <a:rPr lang="tr-TR" b="1">
                          <a:effectLst/>
                        </a:rPr>
                        <a:t>P.Ç.4</a:t>
                      </a:r>
                    </a:p>
                  </a:txBody>
                  <a:tcPr marL="30480" marR="30480" marT="30480" marB="30480" anchor="b">
                    <a:lnL w="7620" cap="flat" cmpd="sng" algn="ctr">
                      <a:solidFill>
                        <a:srgbClr val="F0DC31"/>
                      </a:solidFill>
                      <a:prstDash val="solid"/>
                      <a:round/>
                      <a:headEnd type="none" w="med" len="med"/>
                      <a:tailEnd type="none" w="med" len="med"/>
                    </a:lnL>
                    <a:lnR w="7620" cap="flat" cmpd="sng" algn="ctr">
                      <a:solidFill>
                        <a:srgbClr val="B0EC31"/>
                      </a:solidFill>
                      <a:prstDash val="solid"/>
                      <a:round/>
                      <a:headEnd type="none" w="med" len="med"/>
                      <a:tailEnd type="none" w="med" len="med"/>
                    </a:lnR>
                    <a:lnT>
                      <a:noFill/>
                    </a:lnT>
                    <a:lnB w="7620" cap="flat" cmpd="sng" algn="ctr">
                      <a:solidFill>
                        <a:srgbClr val="DDDDDD"/>
                      </a:solidFill>
                      <a:prstDash val="solid"/>
                      <a:round/>
                      <a:headEnd type="none" w="med" len="med"/>
                      <a:tailEnd type="none" w="med" len="med"/>
                    </a:lnB>
                    <a:solidFill>
                      <a:srgbClr val="FFFFFF"/>
                    </a:solidFill>
                  </a:tcPr>
                </a:tc>
                <a:tc>
                  <a:txBody>
                    <a:bodyPr/>
                    <a:lstStyle/>
                    <a:p>
                      <a:pPr algn="ctr" fontAlgn="b"/>
                      <a:r>
                        <a:rPr lang="tr-TR" b="1">
                          <a:effectLst/>
                        </a:rPr>
                        <a:t>P.Ç.5</a:t>
                      </a:r>
                    </a:p>
                  </a:txBody>
                  <a:tcPr marL="30480" marR="30480" marT="30480" marB="30480" anchor="b">
                    <a:lnL w="7620" cap="flat" cmpd="sng" algn="ctr">
                      <a:solidFill>
                        <a:srgbClr val="B0EC31"/>
                      </a:solidFill>
                      <a:prstDash val="solid"/>
                      <a:round/>
                      <a:headEnd type="none" w="med" len="med"/>
                      <a:tailEnd type="none" w="med" len="med"/>
                    </a:lnL>
                    <a:lnR w="7620" cap="flat" cmpd="sng" algn="ctr">
                      <a:solidFill>
                        <a:srgbClr val="60DD31"/>
                      </a:solidFill>
                      <a:prstDash val="solid"/>
                      <a:round/>
                      <a:headEnd type="none" w="med" len="med"/>
                      <a:tailEnd type="none" w="med" len="med"/>
                    </a:lnR>
                    <a:lnT>
                      <a:noFill/>
                    </a:lnT>
                    <a:lnB w="7620" cap="flat" cmpd="sng" algn="ctr">
                      <a:solidFill>
                        <a:srgbClr val="DDDDDD"/>
                      </a:solidFill>
                      <a:prstDash val="solid"/>
                      <a:round/>
                      <a:headEnd type="none" w="med" len="med"/>
                      <a:tailEnd type="none" w="med" len="med"/>
                    </a:lnB>
                    <a:solidFill>
                      <a:srgbClr val="FFFFFF"/>
                    </a:solidFill>
                  </a:tcPr>
                </a:tc>
                <a:tc>
                  <a:txBody>
                    <a:bodyPr/>
                    <a:lstStyle/>
                    <a:p>
                      <a:pPr algn="ctr" fontAlgn="b"/>
                      <a:r>
                        <a:rPr lang="tr-TR" b="1">
                          <a:effectLst/>
                        </a:rPr>
                        <a:t>P.Ç.6</a:t>
                      </a:r>
                    </a:p>
                  </a:txBody>
                  <a:tcPr marL="30480" marR="30480" marT="30480" marB="30480" anchor="b">
                    <a:lnL w="7620" cap="flat" cmpd="sng" algn="ctr">
                      <a:solidFill>
                        <a:srgbClr val="60DD31"/>
                      </a:solidFill>
                      <a:prstDash val="solid"/>
                      <a:round/>
                      <a:headEnd type="none" w="med" len="med"/>
                      <a:tailEnd type="none" w="med" len="med"/>
                    </a:lnL>
                    <a:lnR w="7620" cap="flat" cmpd="sng" algn="ctr">
                      <a:solidFill>
                        <a:srgbClr val="10F831"/>
                      </a:solidFill>
                      <a:prstDash val="solid"/>
                      <a:round/>
                      <a:headEnd type="none" w="med" len="med"/>
                      <a:tailEnd type="none" w="med" len="med"/>
                    </a:lnR>
                    <a:lnT>
                      <a:noFill/>
                    </a:lnT>
                    <a:lnB w="7620" cap="flat" cmpd="sng" algn="ctr">
                      <a:solidFill>
                        <a:srgbClr val="DDDDDD"/>
                      </a:solidFill>
                      <a:prstDash val="solid"/>
                      <a:round/>
                      <a:headEnd type="none" w="med" len="med"/>
                      <a:tailEnd type="none" w="med" len="med"/>
                    </a:lnB>
                    <a:solidFill>
                      <a:srgbClr val="FFFFFF"/>
                    </a:solidFill>
                  </a:tcPr>
                </a:tc>
                <a:tc>
                  <a:txBody>
                    <a:bodyPr/>
                    <a:lstStyle/>
                    <a:p>
                      <a:pPr algn="ctr" fontAlgn="b"/>
                      <a:r>
                        <a:rPr lang="tr-TR" b="1">
                          <a:effectLst/>
                        </a:rPr>
                        <a:t>P.Ç.7</a:t>
                      </a:r>
                    </a:p>
                  </a:txBody>
                  <a:tcPr marL="30480" marR="30480" marT="30480" marB="30480" anchor="b">
                    <a:lnL w="7620" cap="flat" cmpd="sng" algn="ctr">
                      <a:solidFill>
                        <a:srgbClr val="10F831"/>
                      </a:solidFill>
                      <a:prstDash val="solid"/>
                      <a:round/>
                      <a:headEnd type="none" w="med" len="med"/>
                      <a:tailEnd type="none" w="med" len="med"/>
                    </a:lnL>
                    <a:lnR w="7620" cap="flat" cmpd="sng" algn="ctr">
                      <a:solidFill>
                        <a:srgbClr val="00EE31"/>
                      </a:solidFill>
                      <a:prstDash val="solid"/>
                      <a:round/>
                      <a:headEnd type="none" w="med" len="med"/>
                      <a:tailEnd type="none" w="med" len="med"/>
                    </a:lnR>
                    <a:lnT>
                      <a:noFill/>
                    </a:lnT>
                    <a:lnB w="7620" cap="flat" cmpd="sng" algn="ctr">
                      <a:solidFill>
                        <a:srgbClr val="DDDDDD"/>
                      </a:solidFill>
                      <a:prstDash val="solid"/>
                      <a:round/>
                      <a:headEnd type="none" w="med" len="med"/>
                      <a:tailEnd type="none" w="med" len="med"/>
                    </a:lnB>
                    <a:solidFill>
                      <a:srgbClr val="FFFFFF"/>
                    </a:solidFill>
                  </a:tcPr>
                </a:tc>
                <a:tc>
                  <a:txBody>
                    <a:bodyPr/>
                    <a:lstStyle/>
                    <a:p>
                      <a:pPr algn="ctr" fontAlgn="b"/>
                      <a:r>
                        <a:rPr lang="tr-TR" b="1">
                          <a:effectLst/>
                        </a:rPr>
                        <a:t>P.Ç.8</a:t>
                      </a:r>
                    </a:p>
                  </a:txBody>
                  <a:tcPr marL="30480" marR="30480" marT="30480" marB="30480" anchor="b">
                    <a:lnL w="7620" cap="flat" cmpd="sng" algn="ctr">
                      <a:solidFill>
                        <a:srgbClr val="00EE31"/>
                      </a:solidFill>
                      <a:prstDash val="solid"/>
                      <a:round/>
                      <a:headEnd type="none" w="med" len="med"/>
                      <a:tailEnd type="none" w="med" len="med"/>
                    </a:lnL>
                    <a:lnR w="7620" cap="flat" cmpd="sng" algn="ctr">
                      <a:solidFill>
                        <a:srgbClr val="20ED31"/>
                      </a:solidFill>
                      <a:prstDash val="solid"/>
                      <a:round/>
                      <a:headEnd type="none" w="med" len="med"/>
                      <a:tailEnd type="none" w="med" len="med"/>
                    </a:lnR>
                    <a:lnT>
                      <a:noFill/>
                    </a:lnT>
                    <a:lnB w="7620" cap="flat" cmpd="sng" algn="ctr">
                      <a:solidFill>
                        <a:srgbClr val="DDDDDD"/>
                      </a:solidFill>
                      <a:prstDash val="solid"/>
                      <a:round/>
                      <a:headEnd type="none" w="med" len="med"/>
                      <a:tailEnd type="none" w="med" len="med"/>
                    </a:lnB>
                    <a:solidFill>
                      <a:srgbClr val="FFFFFF"/>
                    </a:solidFill>
                  </a:tcPr>
                </a:tc>
                <a:tc>
                  <a:txBody>
                    <a:bodyPr/>
                    <a:lstStyle/>
                    <a:p>
                      <a:pPr algn="ctr" fontAlgn="b"/>
                      <a:r>
                        <a:rPr lang="tr-TR" b="1">
                          <a:effectLst/>
                        </a:rPr>
                        <a:t>P.Ç.9</a:t>
                      </a:r>
                    </a:p>
                  </a:txBody>
                  <a:tcPr marL="30480" marR="30480" marT="30480" marB="30480" anchor="b">
                    <a:lnL w="7620" cap="flat" cmpd="sng" algn="ctr">
                      <a:solidFill>
                        <a:srgbClr val="20ED31"/>
                      </a:solidFill>
                      <a:prstDash val="solid"/>
                      <a:round/>
                      <a:headEnd type="none" w="med" len="med"/>
                      <a:tailEnd type="none" w="med" len="med"/>
                    </a:lnL>
                    <a:lnR w="7620" cap="flat" cmpd="sng" algn="ctr">
                      <a:solidFill>
                        <a:srgbClr val="B0DE31"/>
                      </a:solidFill>
                      <a:prstDash val="solid"/>
                      <a:round/>
                      <a:headEnd type="none" w="med" len="med"/>
                      <a:tailEnd type="none" w="med" len="med"/>
                    </a:lnR>
                    <a:lnT>
                      <a:noFill/>
                    </a:lnT>
                    <a:lnB w="7620" cap="flat" cmpd="sng" algn="ctr">
                      <a:solidFill>
                        <a:srgbClr val="DDDDDD"/>
                      </a:solidFill>
                      <a:prstDash val="solid"/>
                      <a:round/>
                      <a:headEnd type="none" w="med" len="med"/>
                      <a:tailEnd type="none" w="med" len="med"/>
                    </a:lnB>
                    <a:solidFill>
                      <a:srgbClr val="FFFFFF"/>
                    </a:solidFill>
                  </a:tcPr>
                </a:tc>
                <a:tc>
                  <a:txBody>
                    <a:bodyPr/>
                    <a:lstStyle/>
                    <a:p>
                      <a:pPr algn="ctr" fontAlgn="b"/>
                      <a:r>
                        <a:rPr lang="tr-TR" b="1">
                          <a:effectLst/>
                        </a:rPr>
                        <a:t>P.Ç.10</a:t>
                      </a:r>
                    </a:p>
                  </a:txBody>
                  <a:tcPr marL="30480" marR="30480" marT="30480" marB="30480" anchor="b">
                    <a:lnL w="7620" cap="flat" cmpd="sng" algn="ctr">
                      <a:solidFill>
                        <a:srgbClr val="B0DE31"/>
                      </a:solidFill>
                      <a:prstDash val="solid"/>
                      <a:round/>
                      <a:headEnd type="none" w="med" len="med"/>
                      <a:tailEnd type="none" w="med" len="med"/>
                    </a:lnL>
                    <a:lnR w="7620" cap="flat" cmpd="sng" algn="ctr">
                      <a:solidFill>
                        <a:srgbClr val="B0DE31"/>
                      </a:solidFill>
                      <a:prstDash val="solid"/>
                      <a:round/>
                      <a:headEnd type="none" w="med" len="med"/>
                      <a:tailEnd type="none" w="med" len="med"/>
                    </a:lnR>
                    <a:lnT>
                      <a:noFill/>
                    </a:lnT>
                    <a:lnB w="7620" cap="flat" cmpd="sng" algn="ctr">
                      <a:solidFill>
                        <a:srgbClr val="DDDDDD"/>
                      </a:solidFill>
                      <a:prstDash val="solid"/>
                      <a:round/>
                      <a:headEnd type="none" w="med" len="med"/>
                      <a:tailEnd type="none" w="med" len="med"/>
                    </a:lnB>
                    <a:solidFill>
                      <a:srgbClr val="FFFFFF"/>
                    </a:solidFill>
                  </a:tcPr>
                </a:tc>
                <a:tc>
                  <a:txBody>
                    <a:bodyPr/>
                    <a:lstStyle/>
                    <a:p>
                      <a:endParaRPr lang="tr-TR"/>
                    </a:p>
                  </a:txBody>
                  <a:tcPr>
                    <a:lnL w="7620" cap="flat" cmpd="sng" algn="ctr">
                      <a:solidFill>
                        <a:srgbClr val="B0DE31"/>
                      </a:solidFill>
                      <a:prstDash val="solid"/>
                      <a:round/>
                      <a:headEnd type="none" w="med" len="med"/>
                      <a:tailEnd type="none" w="med" len="med"/>
                    </a:lnL>
                    <a:lnB w="762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1114239567"/>
                  </a:ext>
                </a:extLst>
              </a:tr>
              <a:tr h="0">
                <a:tc>
                  <a:txBody>
                    <a:bodyPr/>
                    <a:lstStyle/>
                    <a:p>
                      <a:pPr algn="ctr" fontAlgn="t"/>
                      <a:r>
                        <a:rPr lang="tr-TR">
                          <a:effectLst/>
                        </a:rPr>
                        <a:t>Ö.Ç.1</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5</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5</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3</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3</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3</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4</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3</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3</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5</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3</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221410043"/>
                  </a:ext>
                </a:extLst>
              </a:tr>
              <a:tr h="0">
                <a:tc>
                  <a:txBody>
                    <a:bodyPr/>
                    <a:lstStyle/>
                    <a:p>
                      <a:pPr algn="ctr" fontAlgn="t"/>
                      <a:r>
                        <a:rPr lang="tr-TR">
                          <a:effectLst/>
                        </a:rPr>
                        <a:t>Ö.Ç.2</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4</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4</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4</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4</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2</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3</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4</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3</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5</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4</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990724064"/>
                  </a:ext>
                </a:extLst>
              </a:tr>
              <a:tr h="0">
                <a:tc>
                  <a:txBody>
                    <a:bodyPr/>
                    <a:lstStyle/>
                    <a:p>
                      <a:pPr algn="ctr" fontAlgn="t"/>
                      <a:r>
                        <a:rPr lang="tr-TR">
                          <a:effectLst/>
                        </a:rPr>
                        <a:t>Ö.Ç.3</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4</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3</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4</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4</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3</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3</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4</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2</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5</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3</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53875829"/>
                  </a:ext>
                </a:extLst>
              </a:tr>
              <a:tr h="0">
                <a:tc>
                  <a:txBody>
                    <a:bodyPr/>
                    <a:lstStyle/>
                    <a:p>
                      <a:pPr algn="ctr" fontAlgn="t"/>
                      <a:r>
                        <a:rPr lang="tr-TR">
                          <a:effectLst/>
                        </a:rPr>
                        <a:t>Ö.Ç.4</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5</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4</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4</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3</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2</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4</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3</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4</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a:effectLst/>
                        </a:rPr>
                        <a:t>5</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ctr" fontAlgn="t"/>
                      <a:r>
                        <a:rPr lang="tr-TR" dirty="0">
                          <a:effectLst/>
                        </a:rPr>
                        <a:t>3</a:t>
                      </a:r>
                    </a:p>
                  </a:txBody>
                  <a:tcPr marL="30480" marR="30480" marT="30480" marB="3048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52454188"/>
                  </a:ext>
                </a:extLst>
              </a:tr>
            </a:tbl>
          </a:graphicData>
        </a:graphic>
      </p:graphicFrame>
    </p:spTree>
    <p:extLst>
      <p:ext uri="{BB962C8B-B14F-4D97-AF65-F5344CB8AC3E}">
        <p14:creationId xmlns:p14="http://schemas.microsoft.com/office/powerpoint/2010/main" val="755985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E2AC4610-C018-DEF8-B0E1-91A61AAB7D2E}"/>
              </a:ext>
            </a:extLst>
          </p:cNvPr>
          <p:cNvSpPr>
            <a:spLocks noGrp="1"/>
          </p:cNvSpPr>
          <p:nvPr>
            <p:ph idx="1"/>
          </p:nvPr>
        </p:nvSpPr>
        <p:spPr/>
        <p:txBody>
          <a:bodyPr/>
          <a:lstStyle/>
          <a:p>
            <a:r>
              <a:rPr lang="tr-TR" dirty="0"/>
              <a:t>https://taskopru.kastamonu.edu.tr/</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9</a:t>
            </a:fld>
            <a:endParaRPr lang="tr-TR"/>
          </a:p>
        </p:txBody>
      </p:sp>
    </p:spTree>
    <p:extLst>
      <p:ext uri="{BB962C8B-B14F-4D97-AF65-F5344CB8AC3E}">
        <p14:creationId xmlns:p14="http://schemas.microsoft.com/office/powerpoint/2010/main" val="283172584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TotalTime>
  <Words>456</Words>
  <Application>Microsoft Office PowerPoint</Application>
  <PresentationFormat>Geniş ekran</PresentationFormat>
  <Paragraphs>90</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10</vt:i4>
      </vt:variant>
    </vt:vector>
  </HeadingPairs>
  <TitlesOfParts>
    <vt:vector size="16" baseType="lpstr">
      <vt:lpstr>Aptos</vt:lpstr>
      <vt:lpstr>Aptos Display</vt:lpstr>
      <vt:lpstr>Arial</vt:lpstr>
      <vt:lpstr>Times New Roman</vt:lpstr>
      <vt:lpstr>Office Teması</vt:lpstr>
      <vt:lpstr>Özel Tasarım</vt:lpstr>
      <vt:lpstr>Ambulans Ekipmanları Dersi</vt:lpstr>
      <vt:lpstr>PowerPoint Sunusu</vt:lpstr>
      <vt:lpstr>Ekipman Bilgisinin Önemi </vt:lpstr>
      <vt:lpstr>Genel Bilgiler</vt:lpstr>
      <vt:lpstr>PowerPoint Sunusu</vt:lpstr>
      <vt:lpstr>Haftalık İçerik</vt:lpstr>
      <vt:lpstr>Öğrenme Çıktıları</vt:lpstr>
      <vt:lpstr>Program Çıktısı - Öğrenme Çıktısı İlişkisi</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Ambulans Ekipmanları Dersi</dc:title>
  <dc:creator>EÖ</dc:creator>
  <cp:lastModifiedBy>YUSUF UYAN</cp:lastModifiedBy>
  <cp:revision>5</cp:revision>
  <dcterms:created xsi:type="dcterms:W3CDTF">2026-04-02T07:47:59Z</dcterms:created>
  <dcterms:modified xsi:type="dcterms:W3CDTF">2026-06-25T08:33:14Z</dcterms:modified>
</cp:coreProperties>
</file>