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19"/>
  </p:notesMasterIdLst>
  <p:sldIdLst>
    <p:sldId id="256" r:id="rId3"/>
    <p:sldId id="257" r:id="rId4"/>
    <p:sldId id="258" r:id="rId5"/>
    <p:sldId id="307" r:id="rId6"/>
    <p:sldId id="308" r:id="rId7"/>
    <p:sldId id="309" r:id="rId8"/>
    <p:sldId id="310" r:id="rId9"/>
    <p:sldId id="311" r:id="rId10"/>
    <p:sldId id="312" r:id="rId11"/>
    <p:sldId id="313" r:id="rId12"/>
    <p:sldId id="314" r:id="rId13"/>
    <p:sldId id="315" r:id="rId14"/>
    <p:sldId id="316" r:id="rId15"/>
    <p:sldId id="317" r:id="rId16"/>
    <p:sldId id="265" r:id="rId17"/>
    <p:sldId id="267"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10" autoAdjust="0"/>
  </p:normalViewPr>
  <p:slideViewPr>
    <p:cSldViewPr snapToGrid="0">
      <p:cViewPr varScale="1">
        <p:scale>
          <a:sx n="45" d="100"/>
          <a:sy n="45" d="100"/>
        </p:scale>
        <p:origin x="62" y="7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23.06.2026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23.06.2026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23.06.2026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23.06.2026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23.06.2026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23.06.2026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23.06.2026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23.06.2026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23.06.2026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23.06.2026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23.06.2026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23.06.2026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smtClean="0"/>
              <a:t>HALK SAĞLIĞI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a:t>7</a:t>
            </a:r>
            <a:r>
              <a:rPr lang="tr-TR" dirty="0" smtClean="0"/>
              <a:t>. </a:t>
            </a:r>
            <a:r>
              <a:rPr lang="tr-TR" dirty="0" smtClean="0"/>
              <a:t>HAFTA </a:t>
            </a:r>
            <a:r>
              <a:rPr lang="tr-TR" dirty="0"/>
              <a:t>HALK SAĞLIĞI: </a:t>
            </a:r>
            <a:r>
              <a:rPr lang="tr-TR" dirty="0"/>
              <a:t>YETİŞKİN SAĞLIĞI VE SAĞLIKLI YAŞAM</a:t>
            </a:r>
            <a:endParaRPr lang="tr-TR" dirty="0"/>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Fiziksel Aktivite ve Egzersiz</a:t>
            </a:r>
          </a:p>
          <a:p>
            <a:r>
              <a:rPr lang="tr-TR" dirty="0"/>
              <a:t>Düzenli fiziksel aktivite; vücut yağının azalmasına, kan basıncı ve dinlenme nabzının düşmesine, kas kütlesi ve dayanıklılığın artmasına, eklem fonksiyonlarının korunmasına ve kemik sağlığının geliştirilmesine katkı sağlar. Ayrıca ruh sağlığını, öz güveni, uyku kalitesini, iş verimini ve genel yaşam kalitesini olumlu etkiler.</a:t>
            </a:r>
          </a:p>
          <a:p>
            <a:r>
              <a:rPr lang="tr-TR" dirty="0"/>
              <a:t>Yetişkinler için yürüyüş, yüzme, bisiklet, dans, bahçe işleri ve benzeri orta yoğunlukta etkinlikler uygun seçeneklerdir. Egzersize düşük süre ve yoğunlukla başlanmalı, süre ve yoğunluk bireyin sağlık durumuna göre kademeli olarak artırılmalıdır. Süreklilik, egzersizin sağlık yararlarının ortaya çıkması açısından temel öneme sahiptir.</a:t>
            </a:r>
          </a:p>
          <a:p>
            <a:r>
              <a:rPr lang="tr-TR" dirty="0"/>
              <a:t>Göğüs ağrısı, çeneye veya kola yayılan ağrı, belirgin nefes darlığı, düzensiz kalp atımı, baş dönmesi, bayılma, bulantı, eklem şişliği, denge kaybı veya aşırı yorgunluk gelişmesi durumunda egzersiz sonlandırılmalı ve sağlık değerlendirmesi yapılmalıdır.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460370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Tütün ve Bağımlılık Yapıcı Maddeler</a:t>
            </a:r>
          </a:p>
          <a:p>
            <a:r>
              <a:rPr lang="tr-TR" dirty="0"/>
              <a:t>Tütün kullanımı akciğer kanseri başta olmak üzere çok sayıda kanser, kronik solunum sistemi hastalığı, kalp-damar hastalığı ve erken ölümle ilişkilidir. Risk, tütüne başlama yaşı, kullanım süresi ve tüketim miktarı arttıkça yükselir. Puro, pipo ve nargile kullanımı da güvenli değildir. Pasif tütün dumanına maruz kalma, tütün kullanmayan bireylerde de önemli sağlık riskleri oluşturur.</a:t>
            </a:r>
          </a:p>
          <a:p>
            <a:r>
              <a:rPr lang="tr-TR" dirty="0"/>
              <a:t>Tütün kullanımının bırakılması her yaşta sağlık yararı sağlar. Bırakma sürecinde davranışsal danışmanlık, sosyal destek ve gerektiğinde farmakolojik tedavilerden yararlanılabilir. Alkol ve yasa dışı madde kullanımı da fiziksel hastalıklar, ruh sağlığı sorunları, kazalar, şiddet ve sosyal kayıplarla ilişkilidir.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11</a:t>
            </a:fld>
            <a:endParaRPr lang="tr-TR"/>
          </a:p>
        </p:txBody>
      </p:sp>
    </p:spTree>
    <p:extLst>
      <p:ext uri="{BB962C8B-B14F-4D97-AF65-F5344CB8AC3E}">
        <p14:creationId xmlns:p14="http://schemas.microsoft.com/office/powerpoint/2010/main" val="4164468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Kanserden Korunma ve Erken Tanı</a:t>
            </a:r>
          </a:p>
          <a:p>
            <a:r>
              <a:rPr lang="tr-TR" dirty="0"/>
              <a:t>Kanser gelişiminde genetik yatkınlık, yaş, </a:t>
            </a:r>
            <a:r>
              <a:rPr lang="tr-TR" dirty="0" err="1"/>
              <a:t>hormonal</a:t>
            </a:r>
            <a:r>
              <a:rPr lang="tr-TR" dirty="0"/>
              <a:t> faktörler, enfeksiyonlar, çevresel ve mesleki </a:t>
            </a:r>
            <a:r>
              <a:rPr lang="tr-TR" dirty="0" err="1"/>
              <a:t>maruziyetler</a:t>
            </a:r>
            <a:r>
              <a:rPr lang="tr-TR" dirty="0"/>
              <a:t> etkili olabilir. Tütün kullanımı, sağlıksız beslenme, fiziksel hareketsizlik, </a:t>
            </a:r>
            <a:r>
              <a:rPr lang="tr-TR" dirty="0" err="1"/>
              <a:t>obezite</a:t>
            </a:r>
            <a:r>
              <a:rPr lang="tr-TR" dirty="0"/>
              <a:t> ve güvenli olmayan cinsel davranışlar değiştirilebilir risk etmenleridir.</a:t>
            </a:r>
          </a:p>
          <a:p>
            <a:r>
              <a:rPr lang="tr-TR" dirty="0"/>
              <a:t>Hepatit B virüsü, insan </a:t>
            </a:r>
            <a:r>
              <a:rPr lang="tr-TR" dirty="0" err="1"/>
              <a:t>papilloma</a:t>
            </a:r>
            <a:r>
              <a:rPr lang="tr-TR" dirty="0"/>
              <a:t> virüsü ve </a:t>
            </a:r>
            <a:r>
              <a:rPr lang="tr-TR" dirty="0" err="1"/>
              <a:t>Helicobacter</a:t>
            </a:r>
            <a:r>
              <a:rPr lang="tr-TR" dirty="0"/>
              <a:t> </a:t>
            </a:r>
            <a:r>
              <a:rPr lang="tr-TR" dirty="0" err="1"/>
              <a:t>pylori</a:t>
            </a:r>
            <a:r>
              <a:rPr lang="tr-TR" dirty="0"/>
              <a:t> gibi bazı enfeksiyonlar belirli kanser türleriyle ilişkilidir. Bağışıklama, enfeksiyonlardan korunma ve uygun tedavi uygulamaları kanser riskinin azaltılmasına katkı sağlar.</a:t>
            </a:r>
          </a:p>
          <a:p>
            <a:r>
              <a:rPr lang="tr-TR" dirty="0"/>
              <a:t>Kanser taramaları yaş, cinsiyet ve bireysel risk düzeyine göre planlanmalıdır. </a:t>
            </a:r>
            <a:r>
              <a:rPr lang="tr-TR" dirty="0" err="1"/>
              <a:t>Kolorektal</a:t>
            </a:r>
            <a:r>
              <a:rPr lang="tr-TR" dirty="0"/>
              <a:t>, meme ve </a:t>
            </a:r>
            <a:r>
              <a:rPr lang="tr-TR" dirty="0" err="1"/>
              <a:t>serviks</a:t>
            </a:r>
            <a:r>
              <a:rPr lang="tr-TR" dirty="0"/>
              <a:t> kanserlerine yönelik ulusal tarama programları erken tanı açısından önemlidir. Prostat kanseri taraması ise bireyin yaşı, risk durumu, olası yararları ve zararları değerlendirilerek ortak karar verme yaklaşımıyla ele alınmalıdır.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12</a:t>
            </a:fld>
            <a:endParaRPr lang="tr-TR"/>
          </a:p>
        </p:txBody>
      </p:sp>
    </p:spTree>
    <p:extLst>
      <p:ext uri="{BB962C8B-B14F-4D97-AF65-F5344CB8AC3E}">
        <p14:creationId xmlns:p14="http://schemas.microsoft.com/office/powerpoint/2010/main" val="31672190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Sağlıklı Yaşam Biçimi Davranışları</a:t>
            </a:r>
          </a:p>
          <a:p>
            <a:r>
              <a:rPr lang="tr-TR" dirty="0"/>
              <a:t>Sağlıklı yaşam; dengeli beslenme, düzenli fiziksel aktivite, sağlıklı vücut ağırlığının korunması, yeterli uyku, stres yönetimi, tütün ve zararlı madde kullanımından kaçınma, güvenli cinsel davranışlar ve düzenli sağlık kontrollerinden oluşur.</a:t>
            </a:r>
          </a:p>
          <a:p>
            <a:r>
              <a:rPr lang="tr-TR" dirty="0"/>
              <a:t>Davranış değişikliği sürecinde bireyin sağlık okuryazarlığı, motivasyonu, sosyal çevresi ve ekonomik koşulları dikkate alınmalıdır. Sağlıklı davranışların sürdürülebilmesi yalnızca bireysel iradeye bağlı değildir; erişilebilir sağlık hizmetleri, güvenli çevre, sağlıklı gıdaya ulaşım ve fiziksel aktiviteyi destekleyen toplumsal düzenlemeler de gereklidir.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13</a:t>
            </a:fld>
            <a:endParaRPr lang="tr-TR"/>
          </a:p>
        </p:txBody>
      </p:sp>
    </p:spTree>
    <p:extLst>
      <p:ext uri="{BB962C8B-B14F-4D97-AF65-F5344CB8AC3E}">
        <p14:creationId xmlns:p14="http://schemas.microsoft.com/office/powerpoint/2010/main" val="6549130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Genel Değerlendirme</a:t>
            </a:r>
          </a:p>
          <a:p>
            <a:r>
              <a:rPr lang="tr-TR" dirty="0"/>
              <a:t>Yetişkinlik döneminde hastalık ve erken ölümlerin önemli bir bölümü değiştirilebilir risk etmenleriyle ilişkilidir. Hipertansiyon, </a:t>
            </a:r>
            <a:r>
              <a:rPr lang="tr-TR" dirty="0" err="1"/>
              <a:t>dislipidemi</a:t>
            </a:r>
            <a:r>
              <a:rPr lang="tr-TR" dirty="0"/>
              <a:t>, </a:t>
            </a:r>
            <a:r>
              <a:rPr lang="tr-TR" dirty="0" err="1"/>
              <a:t>obezite</a:t>
            </a:r>
            <a:r>
              <a:rPr lang="tr-TR" dirty="0"/>
              <a:t>, diyabet, fiziksel hareketsizlik ve tütün kullanımı çoğu zaman bir arada bulunarak </a:t>
            </a:r>
            <a:r>
              <a:rPr lang="tr-TR" dirty="0" err="1"/>
              <a:t>kardiyovasküler</a:t>
            </a:r>
            <a:r>
              <a:rPr lang="tr-TR" dirty="0"/>
              <a:t> ve </a:t>
            </a:r>
            <a:r>
              <a:rPr lang="tr-TR" dirty="0" err="1"/>
              <a:t>metabolik</a:t>
            </a:r>
            <a:r>
              <a:rPr lang="tr-TR" dirty="0"/>
              <a:t> riski artırır.</a:t>
            </a:r>
          </a:p>
          <a:p>
            <a:r>
              <a:rPr lang="tr-TR" dirty="0"/>
              <a:t>Yetişkin sağlığının geliştirilmesi; bireysel risk değerlendirmesi, yaşam biçimi danışmanlığı, düzenli taramalar, erken tanı ve gerektiğinde uygun tedavinin birlikte yürütülmesini gerektirir. Sağlıklı yaşam davranışlarının desteklenmesi, kronik hastalıkların önlenmesi ve yaşam kalitesinin yükseltilmesinin temelidir.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14</a:t>
            </a:fld>
            <a:endParaRPr lang="tr-TR"/>
          </a:p>
        </p:txBody>
      </p:sp>
    </p:spTree>
    <p:extLst>
      <p:ext uri="{BB962C8B-B14F-4D97-AF65-F5344CB8AC3E}">
        <p14:creationId xmlns:p14="http://schemas.microsoft.com/office/powerpoint/2010/main" val="4221339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15</a:t>
            </a:fld>
            <a:endParaRPr lang="tr-TR"/>
          </a:p>
        </p:txBody>
      </p:sp>
      <p:sp>
        <p:nvSpPr>
          <p:cNvPr id="8" name="Rectangle 2"/>
          <p:cNvSpPr>
            <a:spLocks noGrp="1" noChangeArrowheads="1"/>
          </p:cNvSpPr>
          <p:nvPr>
            <p:ph idx="1"/>
          </p:nvPr>
        </p:nvSpPr>
        <p:spPr bwMode="auto">
          <a:xfrm>
            <a:off x="541866" y="2321091"/>
            <a:ext cx="11650133" cy="2934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Erci</a:t>
            </a:r>
            <a:r>
              <a:rPr kumimoji="0" lang="tr-TR" altLang="tr-TR" sz="1400" b="0" i="0" u="none" strike="noStrike" cap="none" normalizeH="0" baseline="0" dirty="0" smtClean="0">
                <a:ln>
                  <a:noFill/>
                </a:ln>
                <a:solidFill>
                  <a:schemeClr val="tx1"/>
                </a:solidFill>
                <a:effectLst/>
                <a:latin typeface="+mj-lt"/>
              </a:rPr>
              <a:t>, B. (Ed.). (2019). </a:t>
            </a:r>
            <a:r>
              <a:rPr kumimoji="0" lang="tr-TR" altLang="tr-TR" sz="1400" b="0" i="1" u="none" strike="noStrike" cap="none" normalizeH="0" baseline="0" dirty="0" smtClean="0">
                <a:ln>
                  <a:noFill/>
                </a:ln>
                <a:solidFill>
                  <a:schemeClr val="tx1"/>
                </a:solidFill>
                <a:effectLst/>
                <a:latin typeface="+mj-lt"/>
              </a:rPr>
              <a:t>Halk sağlığı hemşireliği</a:t>
            </a:r>
            <a:r>
              <a:rPr kumimoji="0" lang="tr-TR" altLang="tr-TR" sz="1400" b="0" i="0" u="none" strike="noStrike" cap="none" normalizeH="0" baseline="0" dirty="0" smtClean="0">
                <a:ln>
                  <a:noFill/>
                </a:ln>
                <a:solidFill>
                  <a:schemeClr val="tx1"/>
                </a:solidFill>
                <a:effectLst/>
                <a:latin typeface="+mj-lt"/>
              </a:rPr>
              <a:t> (3. bs.). Anadolu Nobel Tıp Kitabevleri.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smtClean="0">
                <a:ln>
                  <a:noFill/>
                </a:ln>
                <a:solidFill>
                  <a:schemeClr val="tx1"/>
                </a:solidFill>
                <a:effectLst/>
                <a:latin typeface="+mj-lt"/>
              </a:rPr>
              <a:t>Güler, Ç., &amp; Akın, L. (Ed.). (2012). </a:t>
            </a:r>
            <a:r>
              <a:rPr kumimoji="0" lang="tr-TR" altLang="tr-TR" sz="1400" b="0" i="1" u="none" strike="noStrike" cap="none" normalizeH="0" baseline="0" dirty="0" smtClean="0">
                <a:ln>
                  <a:noFill/>
                </a:ln>
                <a:solidFill>
                  <a:schemeClr val="tx1"/>
                </a:solidFill>
                <a:effectLst/>
                <a:latin typeface="+mj-lt"/>
              </a:rPr>
              <a:t>Halk sağlığı: Temel bilgiler</a:t>
            </a:r>
            <a:r>
              <a:rPr kumimoji="0" lang="tr-TR" altLang="tr-TR" sz="1400" b="0" i="0" u="none" strike="noStrike" cap="none" normalizeH="0" baseline="0" dirty="0" smtClean="0">
                <a:ln>
                  <a:noFill/>
                </a:ln>
                <a:solidFill>
                  <a:schemeClr val="tx1"/>
                </a:solidFill>
                <a:effectLst/>
                <a:latin typeface="+mj-lt"/>
              </a:rPr>
              <a:t> (2. bs., Cilt 1–3). Hacettepe Üniversitesi Yayınları.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Öztek</a:t>
            </a:r>
            <a:r>
              <a:rPr kumimoji="0" lang="tr-TR" altLang="tr-TR" sz="1400" b="0" i="0" u="none" strike="noStrike" cap="none" normalizeH="0" baseline="0" dirty="0" smtClean="0">
                <a:ln>
                  <a:noFill/>
                </a:ln>
                <a:solidFill>
                  <a:schemeClr val="tx1"/>
                </a:solidFill>
                <a:effectLst/>
                <a:latin typeface="+mj-lt"/>
              </a:rPr>
              <a:t>, Z. (Ed.). (2025). </a:t>
            </a:r>
            <a:r>
              <a:rPr kumimoji="0" lang="tr-TR" altLang="tr-TR" sz="1400" b="0" i="1" u="none" strike="noStrike" cap="none" normalizeH="0" baseline="0" dirty="0" smtClean="0">
                <a:ln>
                  <a:noFill/>
                </a:ln>
                <a:solidFill>
                  <a:schemeClr val="tx1"/>
                </a:solidFill>
                <a:effectLst/>
                <a:latin typeface="+mj-lt"/>
              </a:rPr>
              <a:t>Halk sağlığı el kitabı</a:t>
            </a:r>
            <a:r>
              <a:rPr kumimoji="0" lang="tr-TR" altLang="tr-TR" sz="1400" b="0" i="0" u="none" strike="noStrike" cap="none" normalizeH="0" baseline="0" dirty="0" smtClean="0">
                <a:ln>
                  <a:noFill/>
                </a:ln>
                <a:solidFill>
                  <a:schemeClr val="tx1"/>
                </a:solidFill>
                <a:effectLst/>
                <a:latin typeface="+mj-lt"/>
              </a:rPr>
              <a:t>. Nobel Tıp Kitabevleri</a:t>
            </a:r>
            <a:r>
              <a:rPr kumimoji="0" lang="tr-TR" altLang="tr-TR" sz="1400" b="0" i="0" u="none" strike="noStrike" cap="none" normalizeH="0" baseline="0" dirty="0" smtClean="0">
                <a:ln>
                  <a:noFill/>
                </a:ln>
                <a:solidFill>
                  <a:schemeClr val="tx1"/>
                </a:solidFill>
                <a:effectLst/>
                <a:latin typeface="+mj-lt"/>
              </a:rPr>
              <a:t>.</a:t>
            </a:r>
          </a:p>
          <a:p>
            <a:r>
              <a:rPr lang="tr-TR" sz="1400" dirty="0"/>
              <a:t>T.C. Sağlık Bakanlığı, Halk Sağlığı Genel Müdürlüğü. (2014). </a:t>
            </a:r>
            <a:r>
              <a:rPr lang="tr-TR" sz="1400" i="1" dirty="0"/>
              <a:t>Türkiye fiziksel aktivite rehberi</a:t>
            </a:r>
            <a:r>
              <a:rPr lang="tr-TR" sz="1400" dirty="0"/>
              <a:t>. T.C. Sağlık Bakanlığı.</a:t>
            </a:r>
          </a:p>
          <a:p>
            <a:r>
              <a:rPr lang="tr-TR" sz="1400" dirty="0"/>
              <a:t>T.C. Sağlık Bakanlığı, Türkiye Halk Sağlığı Kurumu. (2013). </a:t>
            </a:r>
            <a:r>
              <a:rPr lang="tr-TR" sz="1400" i="1" dirty="0"/>
              <a:t>Türkiye kronik hastalıklar ve risk faktörleri sıklığı çalışması</a:t>
            </a:r>
            <a:r>
              <a:rPr lang="tr-TR" sz="1400" dirty="0"/>
              <a:t>. T.C. </a:t>
            </a:r>
            <a:r>
              <a:rPr lang="tr-TR" sz="1400"/>
              <a:t>Sağlık Bakanlığı.</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tr-TR" altLang="tr-TR" sz="14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28317258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a:t>öğretim elemanı / kurumsal e-posta (isteğe bağlı)</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002D10-CDEE-630F-84E8-315F610ED730}"/>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729ECFE3-8E08-29DC-717C-FDDC26AC9E69}"/>
              </a:ext>
            </a:extLst>
          </p:cNvPr>
          <p:cNvSpPr>
            <a:spLocks noGrp="1"/>
          </p:cNvSpPr>
          <p:nvPr>
            <p:ph idx="1"/>
          </p:nvPr>
        </p:nvSpPr>
        <p:spPr>
          <a:xfrm>
            <a:off x="714584" y="812800"/>
            <a:ext cx="10165081" cy="5386388"/>
          </a:xfrm>
        </p:spPr>
        <p:txBody>
          <a:bodyPr>
            <a:normAutofit fontScale="62500" lnSpcReduction="20000"/>
          </a:bodyPr>
          <a:lstStyle/>
          <a:p>
            <a:r>
              <a:rPr lang="tr-TR" dirty="0"/>
              <a:t>Yetişkin sağlığını etkileyen temel riskler </a:t>
            </a:r>
            <a:endParaRPr lang="tr-TR" dirty="0" smtClean="0"/>
          </a:p>
          <a:p>
            <a:r>
              <a:rPr lang="tr-TR" dirty="0" smtClean="0"/>
              <a:t>• </a:t>
            </a:r>
            <a:r>
              <a:rPr lang="tr-TR" dirty="0"/>
              <a:t>Sosyoekonomik ve çevresel belirleyiciler </a:t>
            </a:r>
            <a:endParaRPr lang="tr-TR" dirty="0" smtClean="0"/>
          </a:p>
          <a:p>
            <a:r>
              <a:rPr lang="tr-TR" dirty="0" smtClean="0"/>
              <a:t>• </a:t>
            </a:r>
            <a:r>
              <a:rPr lang="tr-TR" dirty="0"/>
              <a:t>Beslenme ve fiziksel hareketsizlik </a:t>
            </a:r>
            <a:endParaRPr lang="tr-TR" dirty="0" smtClean="0"/>
          </a:p>
          <a:p>
            <a:r>
              <a:rPr lang="tr-TR" dirty="0" smtClean="0"/>
              <a:t>• </a:t>
            </a:r>
            <a:r>
              <a:rPr lang="tr-TR" dirty="0"/>
              <a:t>Hipertansiyon </a:t>
            </a:r>
            <a:endParaRPr lang="tr-TR" dirty="0" smtClean="0"/>
          </a:p>
          <a:p>
            <a:r>
              <a:rPr lang="tr-TR" dirty="0" smtClean="0"/>
              <a:t>• </a:t>
            </a:r>
            <a:r>
              <a:rPr lang="tr-TR" dirty="0" err="1"/>
              <a:t>Ateroskleroz</a:t>
            </a:r>
            <a:r>
              <a:rPr lang="tr-TR" dirty="0"/>
              <a:t> ve koroner kalp hastalıkları </a:t>
            </a:r>
            <a:endParaRPr lang="tr-TR" dirty="0" smtClean="0"/>
          </a:p>
          <a:p>
            <a:r>
              <a:rPr lang="tr-TR" dirty="0" smtClean="0"/>
              <a:t>• </a:t>
            </a:r>
            <a:r>
              <a:rPr lang="tr-TR" dirty="0"/>
              <a:t>Kolesterol ve </a:t>
            </a:r>
            <a:r>
              <a:rPr lang="tr-TR" dirty="0" err="1"/>
              <a:t>dislipidemi</a:t>
            </a:r>
            <a:r>
              <a:rPr lang="tr-TR" dirty="0"/>
              <a:t> </a:t>
            </a:r>
            <a:endParaRPr lang="tr-TR" dirty="0" smtClean="0"/>
          </a:p>
          <a:p>
            <a:r>
              <a:rPr lang="tr-TR" dirty="0" smtClean="0"/>
              <a:t>• </a:t>
            </a:r>
            <a:r>
              <a:rPr lang="tr-TR" dirty="0" err="1"/>
              <a:t>Obezite</a:t>
            </a:r>
            <a:r>
              <a:rPr lang="tr-TR" dirty="0"/>
              <a:t> ve beden kütle indeksi </a:t>
            </a:r>
            <a:endParaRPr lang="tr-TR" dirty="0" smtClean="0"/>
          </a:p>
          <a:p>
            <a:r>
              <a:rPr lang="tr-TR" dirty="0" smtClean="0"/>
              <a:t>• </a:t>
            </a:r>
            <a:r>
              <a:rPr lang="tr-TR" dirty="0" err="1"/>
              <a:t>Diyabetes</a:t>
            </a:r>
            <a:r>
              <a:rPr lang="tr-TR" dirty="0"/>
              <a:t> </a:t>
            </a:r>
            <a:r>
              <a:rPr lang="tr-TR" dirty="0" err="1"/>
              <a:t>mellitus</a:t>
            </a:r>
            <a:r>
              <a:rPr lang="tr-TR" dirty="0"/>
              <a:t> • Düzenli fiziksel aktivite </a:t>
            </a:r>
            <a:endParaRPr lang="tr-TR" dirty="0" smtClean="0"/>
          </a:p>
          <a:p>
            <a:r>
              <a:rPr lang="tr-TR" dirty="0" smtClean="0"/>
              <a:t>• </a:t>
            </a:r>
            <a:r>
              <a:rPr lang="tr-TR" dirty="0"/>
              <a:t>Tütün ve bağımlılık yapıcı maddeler </a:t>
            </a:r>
            <a:endParaRPr lang="tr-TR" dirty="0" smtClean="0"/>
          </a:p>
          <a:p>
            <a:r>
              <a:rPr lang="tr-TR" dirty="0" smtClean="0"/>
              <a:t>• </a:t>
            </a:r>
            <a:r>
              <a:rPr lang="tr-TR" dirty="0"/>
              <a:t>Kanser riskleri ve erken tanı </a:t>
            </a:r>
            <a:endParaRPr lang="tr-TR" dirty="0" smtClean="0"/>
          </a:p>
          <a:p>
            <a:r>
              <a:rPr lang="tr-TR" dirty="0" smtClean="0"/>
              <a:t>• </a:t>
            </a:r>
            <a:r>
              <a:rPr lang="tr-TR" dirty="0"/>
              <a:t>Sağlıklı yaşam biçimi davranışları</a:t>
            </a:r>
            <a:endParaRPr lang="tr-TR" dirty="0"/>
          </a:p>
        </p:txBody>
      </p:sp>
      <p:sp>
        <p:nvSpPr>
          <p:cNvPr id="4" name="Veri Yer Tutucusu 3">
            <a:extLst>
              <a:ext uri="{FF2B5EF4-FFF2-40B4-BE49-F238E27FC236}">
                <a16:creationId xmlns:a16="http://schemas.microsoft.com/office/drawing/2014/main" id="{1124543B-6AFE-55A3-80A0-09DB04541176}"/>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4D6B48A8-A3F3-3BDC-C970-636850E9091E}"/>
              </a:ext>
            </a:extLst>
          </p:cNvPr>
          <p:cNvSpPr>
            <a:spLocks noGrp="1"/>
          </p:cNvSpPr>
          <p:nvPr>
            <p:ph type="ftr" sz="quarter" idx="11"/>
          </p:nvPr>
        </p:nvSpPr>
        <p:spPr/>
        <p:txBody>
          <a:bodyPr/>
          <a:lstStyle/>
          <a:p>
            <a:r>
              <a:rPr lang="tr-TR" dirty="0" err="1" smtClean="0"/>
              <a:t>Öğr</a:t>
            </a:r>
            <a:r>
              <a:rPr lang="tr-TR" dirty="0" smtClean="0"/>
              <a:t>. Gör. Dr. Ayşe ÖZEFLANİLİ</a:t>
            </a:r>
            <a:endParaRPr lang="tr-TR" dirty="0"/>
          </a:p>
        </p:txBody>
      </p:sp>
      <p:sp>
        <p:nvSpPr>
          <p:cNvPr id="6" name="Slayt Numarası Yer Tutucusu 5">
            <a:extLst>
              <a:ext uri="{FF2B5EF4-FFF2-40B4-BE49-F238E27FC236}">
                <a16:creationId xmlns:a16="http://schemas.microsoft.com/office/drawing/2014/main" id="{2175ADDD-A240-51FF-6001-D894A710A3C9}"/>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51531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a:xfrm>
            <a:off x="1188719" y="1825625"/>
            <a:ext cx="10165080" cy="635264"/>
          </a:xfrm>
        </p:spPr>
        <p:txBody>
          <a:bodyPr>
            <a:normAutofit fontScale="90000"/>
          </a:bodyPr>
          <a:lstStyle/>
          <a:p>
            <a:r>
              <a:rPr lang="tr-TR" dirty="0"/>
              <a:t>Yetişkin Sağlığının Kapsamı</a:t>
            </a:r>
            <a:r>
              <a:rPr lang="tr-TR" b="1" dirty="0"/>
              <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endParaRPr lang="tr-TR" dirty="0"/>
          </a:p>
        </p:txBody>
      </p:sp>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p:txBody>
          <a:bodyPr>
            <a:normAutofit fontScale="55000" lnSpcReduction="20000"/>
          </a:bodyPr>
          <a:lstStyle/>
          <a:p>
            <a:r>
              <a:rPr lang="tr-TR" dirty="0"/>
              <a:t>Yetişkin sağlığı, bireyin fiziksel, ruhsal ve sosyal iyilik hâlinin korunması, kronik hastalıkların önlenmesi ve yaşam kalitesinin geliştirilmesini kapsayan bütüncül bir sağlık alanıdır. Yetişkinlik döneminde sağlık düzeyi yalnızca genetik özelliklerle değil; beslenme, fiziksel aktivite, tütün ve alkol kullanımı, çalışma koşulları, çevresel </a:t>
            </a:r>
            <a:r>
              <a:rPr lang="tr-TR" dirty="0" err="1"/>
              <a:t>maruziyetler</a:t>
            </a:r>
            <a:r>
              <a:rPr lang="tr-TR" dirty="0"/>
              <a:t>, sağlık hizmetlerine erişim ve sosyoekonomik durum gibi çok sayıda belirleyici tarafından şekillenir.</a:t>
            </a:r>
          </a:p>
          <a:p>
            <a:r>
              <a:rPr lang="tr-TR" dirty="0"/>
              <a:t>Sağlıklı yaşam yaklaşımı, hastalık ortaya çıktıktan sonra tedavi edilmesinden çok, değiştirilebilir risk etmenlerinin erken dönemde belirlenmesini ve kontrol altına alınmasını amaçlar. Bu nedenle yetişkin sağlığında koruyucu sağlık hizmetleri, periyodik sağlık değerlendirmeleri, taramalar ve davranış değişikliği danışmanlığı önemli bir yer tutar.</a:t>
            </a:r>
          </a:p>
          <a:p>
            <a:endParaRPr lang="tr-TR" dirty="0"/>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204214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Yetişkin Sağlığını Etkileyen Temel Riskler</a:t>
            </a:r>
          </a:p>
          <a:p>
            <a:r>
              <a:rPr lang="tr-TR" dirty="0"/>
              <a:t>Yetişkinlerde hastalık yükünü artıran başlıca riskler arasında yetersiz ve dengesiz beslenme, yüksek kan basıncı, yüksek kan şekeri, </a:t>
            </a:r>
            <a:r>
              <a:rPr lang="tr-TR" dirty="0" err="1"/>
              <a:t>dislipidemi</a:t>
            </a:r>
            <a:r>
              <a:rPr lang="tr-TR" dirty="0"/>
              <a:t>, fazla kiloluluk ve </a:t>
            </a:r>
            <a:r>
              <a:rPr lang="tr-TR" dirty="0" err="1"/>
              <a:t>obezite</a:t>
            </a:r>
            <a:r>
              <a:rPr lang="tr-TR" dirty="0"/>
              <a:t>, yetersiz sebze-meyve tüketimi ve fiziksel hareketsizlik yer alır. Tütün, alkol ve diğer bağımlılık yapıcı maddeler de </a:t>
            </a:r>
            <a:r>
              <a:rPr lang="tr-TR" dirty="0" err="1"/>
              <a:t>kardiyovasküler</a:t>
            </a:r>
            <a:r>
              <a:rPr lang="tr-TR" dirty="0"/>
              <a:t> hastalıklar, kanser, solunum sistemi hastalıkları ve yaralanmalar açısından önemli risk oluşturmaktadır.</a:t>
            </a:r>
          </a:p>
          <a:p>
            <a:r>
              <a:rPr lang="tr-TR" dirty="0"/>
              <a:t>Güvenli olmayan cinsel davranışlar, </a:t>
            </a:r>
            <a:r>
              <a:rPr lang="tr-TR" dirty="0" err="1"/>
              <a:t>kontraseptif</a:t>
            </a:r>
            <a:r>
              <a:rPr lang="tr-TR" dirty="0"/>
              <a:t> yöntemlere erişememe, temiz su ve sanitasyon yetersizliği, hava kirliliği, iklim değişikliği, kurşun </a:t>
            </a:r>
            <a:r>
              <a:rPr lang="tr-TR" dirty="0" err="1"/>
              <a:t>maruziyeti</a:t>
            </a:r>
            <a:r>
              <a:rPr lang="tr-TR" dirty="0"/>
              <a:t> ve mesleki riskler yetişkin sağlığını olumsuz etkileyen diğer etmenlerdir. Şiddet, istismar ve güvenli olmayan sağlık uygulamaları da bireyin fiziksel ve ruhsal sağlığını tehdit edebilir.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3927709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Hipertansiyon</a:t>
            </a:r>
          </a:p>
          <a:p>
            <a:r>
              <a:rPr lang="tr-TR" dirty="0"/>
              <a:t>Hipertansiyon, kalp-damar hastalıkları, inme, böbrek hastalığı ve erken ölüm açısından önemli bir risk faktörüdür. Çoğu zaman belirti vermeden ilerlediği için düzenli kan basıncı ölçümü erken tanı açısından önemlidir.</a:t>
            </a:r>
          </a:p>
          <a:p>
            <a:r>
              <a:rPr lang="tr-TR" dirty="0"/>
              <a:t>Hipertansiyonun önlenmesi ve kontrolünde sağlıklı beslenme, tuz tüketiminin azaltılması, uygun vücut ağırlığının korunması, düzenli fiziksel aktivite, tütün kullanımından kaçınma ve alkol tüketiminin sınırlandırılması temel yaklaşımlardır. Yaşam biçimi değişikliklerinin yetersiz kaldığı durumlarda hekim değerlendirmesiyle ilaç tedavisi uygulanır.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3368897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err="1"/>
              <a:t>Ateroskleroz</a:t>
            </a:r>
            <a:r>
              <a:rPr lang="tr-TR" b="1" dirty="0"/>
              <a:t> ve Koroner Kalp Hastalıkları</a:t>
            </a:r>
          </a:p>
          <a:p>
            <a:r>
              <a:rPr lang="tr-TR" dirty="0" err="1"/>
              <a:t>Ateroskleroz</a:t>
            </a:r>
            <a:r>
              <a:rPr lang="tr-TR" dirty="0"/>
              <a:t>, damar duvarında yağ, kolesterol ve diğer maddelerin birikmesiyle gelişen kronik bir süreçtir. Hastalık uzun yıllar belirti vermeden ilerleyebilir ve damar daralması kritik düzeye ulaştığında </a:t>
            </a:r>
            <a:r>
              <a:rPr lang="tr-TR" dirty="0" err="1"/>
              <a:t>miyokard</a:t>
            </a:r>
            <a:r>
              <a:rPr lang="tr-TR" dirty="0"/>
              <a:t> </a:t>
            </a:r>
            <a:r>
              <a:rPr lang="tr-TR" dirty="0" err="1"/>
              <a:t>iskemisi</a:t>
            </a:r>
            <a:r>
              <a:rPr lang="tr-TR" dirty="0"/>
              <a:t>, </a:t>
            </a:r>
            <a:r>
              <a:rPr lang="tr-TR" dirty="0" err="1"/>
              <a:t>anjina</a:t>
            </a:r>
            <a:r>
              <a:rPr lang="tr-TR" dirty="0"/>
              <a:t> veya kalp krizi ortaya çıkabilir.</a:t>
            </a:r>
          </a:p>
          <a:p>
            <a:r>
              <a:rPr lang="tr-TR" dirty="0"/>
              <a:t>Sigara kullanımı, hipertansiyon, </a:t>
            </a:r>
            <a:r>
              <a:rPr lang="tr-TR" dirty="0" err="1"/>
              <a:t>dislipidemi</a:t>
            </a:r>
            <a:r>
              <a:rPr lang="tr-TR" dirty="0"/>
              <a:t>, diyabet, </a:t>
            </a:r>
            <a:r>
              <a:rPr lang="tr-TR" dirty="0" err="1"/>
              <a:t>obezite</a:t>
            </a:r>
            <a:r>
              <a:rPr lang="tr-TR" dirty="0"/>
              <a:t> ve fiziksel hareketsizlik değiştirilebilir risk faktörleridir. Yaş, erkek cinsiyet, genetik yatkınlık ve aile öyküsü ise değiştirilemeyen riskler arasında yer alır. Koroner kalp hastalıklarının önlenmesinde risk faktörlerinin birlikte değerlendirilmesi ve bütüncül biçimde kontrol edilmesi gerekir.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1165432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Kolesterol ve </a:t>
            </a:r>
            <a:r>
              <a:rPr lang="tr-TR" b="1" dirty="0" err="1"/>
              <a:t>Dislipidemi</a:t>
            </a:r>
            <a:endParaRPr lang="tr-TR" b="1" dirty="0"/>
          </a:p>
          <a:p>
            <a:r>
              <a:rPr lang="tr-TR" dirty="0"/>
              <a:t>Kolesterol, hücre yapısı ve hormon sentezi için gerekli olmakla birlikte kandaki düzeyinin ve </a:t>
            </a:r>
            <a:r>
              <a:rPr lang="tr-TR" dirty="0" err="1"/>
              <a:t>lipoprotein</a:t>
            </a:r>
            <a:r>
              <a:rPr lang="tr-TR" dirty="0"/>
              <a:t> dağılımının uygun sınırlar içinde olması gerekir. Düşük yoğunluklu </a:t>
            </a:r>
            <a:r>
              <a:rPr lang="tr-TR" dirty="0" err="1"/>
              <a:t>lipoprotein</a:t>
            </a:r>
            <a:r>
              <a:rPr lang="tr-TR" dirty="0"/>
              <a:t> kolesterol, kolesterolün damar duvarına taşınmasında etkili olduğu için </a:t>
            </a:r>
            <a:r>
              <a:rPr lang="tr-TR" dirty="0" err="1"/>
              <a:t>aterosklerozla</a:t>
            </a:r>
            <a:r>
              <a:rPr lang="tr-TR" dirty="0"/>
              <a:t> ilişkilidir. Yüksek yoğunluklu </a:t>
            </a:r>
            <a:r>
              <a:rPr lang="tr-TR" dirty="0" err="1"/>
              <a:t>lipoprotein</a:t>
            </a:r>
            <a:r>
              <a:rPr lang="tr-TR" dirty="0"/>
              <a:t> kolesterol ise kolesterolün dokulardan karaciğere taşınmasına katkıda bulunur.</a:t>
            </a:r>
          </a:p>
          <a:p>
            <a:r>
              <a:rPr lang="tr-TR" dirty="0" err="1"/>
              <a:t>Dislipideminin</a:t>
            </a:r>
            <a:r>
              <a:rPr lang="tr-TR" dirty="0"/>
              <a:t> yönetiminde doymuş ve trans yağ tüketiminin azaltılması, sebze, meyve, tam tahıl ve posa tüketiminin artırılması, düzenli egzersiz, sağlıklı vücut ağırlığının korunması ve sigaranın bırakılması önemlidir. Bireyin toplam </a:t>
            </a:r>
            <a:r>
              <a:rPr lang="tr-TR" dirty="0" err="1"/>
              <a:t>kardiyovasküler</a:t>
            </a:r>
            <a:r>
              <a:rPr lang="tr-TR" dirty="0"/>
              <a:t> riskine göre ilaç tedavisi gerekebilir. Kolesterol değerleri tek başına değil; yaş, diyabet, hipertansiyon, sigara kullanımı ve diğer risklerle birlikte değerlendirilmelidir.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3740468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r>
              <a:rPr lang="tr-TR" b="1" dirty="0" err="1"/>
              <a:t>Obezite</a:t>
            </a:r>
            <a:endParaRPr lang="tr-TR" b="1" dirty="0"/>
          </a:p>
          <a:p>
            <a:r>
              <a:rPr lang="tr-TR" dirty="0" err="1"/>
              <a:t>Obezite</a:t>
            </a:r>
            <a:r>
              <a:rPr lang="tr-TR" dirty="0"/>
              <a:t>, vücutta sağlığı bozacak düzeyde aşırı yağ birikimiyle karakterize kronik ve çok etkenli bir hastalıktır. Genetik yatkınlık, yüksek enerjili beslenme, fiziksel aktivite yetersizliği, çevresel koşullar ve kültürel alışkanlıklar </a:t>
            </a:r>
            <a:r>
              <a:rPr lang="tr-TR" dirty="0" err="1"/>
              <a:t>obezite</a:t>
            </a:r>
            <a:r>
              <a:rPr lang="tr-TR" dirty="0"/>
              <a:t> gelişiminde rol oynar.</a:t>
            </a:r>
          </a:p>
          <a:p>
            <a:r>
              <a:rPr lang="tr-TR" dirty="0"/>
              <a:t>Yetişkinlerde beden kütle indeksi, vücut ağırlığının kilogram cinsinden değerinin boyun metre cinsinden karesine bölünmesiyle hesaplanır. Beden kütle indeksi 18,5–24,9 kg/m² aralığında normal, 25,0–29,9 kg/m² aralığında fazla kilolu ve 30 kg/m² ve üzerinde </a:t>
            </a:r>
            <a:r>
              <a:rPr lang="tr-TR" dirty="0" err="1"/>
              <a:t>obezite</a:t>
            </a:r>
            <a:r>
              <a:rPr lang="tr-TR" dirty="0"/>
              <a:t> olarak sınıflandırılır. Ancak bel çevresi ve </a:t>
            </a:r>
            <a:r>
              <a:rPr lang="tr-TR" dirty="0" err="1"/>
              <a:t>metabolik</a:t>
            </a:r>
            <a:r>
              <a:rPr lang="tr-TR" dirty="0"/>
              <a:t> risk faktörleri de değerlendirmeye dâhil edilmelidir.</a:t>
            </a:r>
          </a:p>
          <a:p>
            <a:r>
              <a:rPr lang="tr-TR" dirty="0" err="1"/>
              <a:t>Obezite</a:t>
            </a:r>
            <a:r>
              <a:rPr lang="tr-TR" dirty="0"/>
              <a:t>; tip 2 diyabet, hipertansiyon, </a:t>
            </a:r>
            <a:r>
              <a:rPr lang="tr-TR" dirty="0" err="1"/>
              <a:t>dislipidemi</a:t>
            </a:r>
            <a:r>
              <a:rPr lang="tr-TR" dirty="0"/>
              <a:t>, kalp-damar hastalıkları, bazı kanserler, uyku </a:t>
            </a:r>
            <a:r>
              <a:rPr lang="tr-TR" dirty="0" err="1"/>
              <a:t>apnesi</a:t>
            </a:r>
            <a:r>
              <a:rPr lang="tr-TR" dirty="0"/>
              <a:t> ve kas-iskelet sistemi sorunlarıyla ilişkilidir. Vücut ağırlığında başlangıç ağırlığının yaklaşık yüzde 5–10’u kadar azalma bile </a:t>
            </a:r>
            <a:r>
              <a:rPr lang="tr-TR" dirty="0" err="1"/>
              <a:t>metabolik</a:t>
            </a:r>
            <a:r>
              <a:rPr lang="tr-TR" dirty="0"/>
              <a:t> risklerde anlamlı iyileşme sağlayabilir.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4133298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err="1"/>
              <a:t>Diyabetes</a:t>
            </a:r>
            <a:r>
              <a:rPr lang="tr-TR" b="1" dirty="0"/>
              <a:t> </a:t>
            </a:r>
            <a:r>
              <a:rPr lang="tr-TR" b="1" dirty="0" err="1"/>
              <a:t>Mellitus</a:t>
            </a:r>
            <a:endParaRPr lang="tr-TR" b="1" dirty="0"/>
          </a:p>
          <a:p>
            <a:r>
              <a:rPr lang="tr-TR" dirty="0"/>
              <a:t>Tip 2 diyabetin gelişiminde </a:t>
            </a:r>
            <a:r>
              <a:rPr lang="tr-TR" dirty="0" err="1"/>
              <a:t>obezite</a:t>
            </a:r>
            <a:r>
              <a:rPr lang="tr-TR" dirty="0"/>
              <a:t>, fiziksel hareketsizlik, sağlıksız beslenme, yaş, aile öyküsü ve </a:t>
            </a:r>
            <a:r>
              <a:rPr lang="tr-TR" dirty="0" err="1"/>
              <a:t>metabolik</a:t>
            </a:r>
            <a:r>
              <a:rPr lang="tr-TR" dirty="0"/>
              <a:t> riskler önemli rol oynar. Diyabetin kontrol altına alınamaması göz, böbrek, sinir sistemi, kalp ve damarlarla ilgili ciddi komplikasyonlara yol açabilir.</a:t>
            </a:r>
          </a:p>
          <a:p>
            <a:r>
              <a:rPr lang="tr-TR" dirty="0"/>
              <a:t>Diyabetin önlenmesi ve yönetiminde sağlıklı beslenme, düzenli fiziksel aktivite, kilo kontrolü, kan şekeri izlemi ve önerilen ilaçların düzenli kullanımı önemlidir. Diyabetli bireylerde kan basıncı, kan lipitleri, böbrek fonksiyonları, ayak sağlığı ve göz bulguları düzenli olarak değerlendirilmelidir.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401562314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41</TotalTime>
  <Words>1540</Words>
  <Application>Microsoft Office PowerPoint</Application>
  <PresentationFormat>Geniş ekran</PresentationFormat>
  <Paragraphs>103</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16</vt:i4>
      </vt:variant>
    </vt:vector>
  </HeadingPairs>
  <TitlesOfParts>
    <vt:vector size="21" baseType="lpstr">
      <vt:lpstr>Aptos</vt:lpstr>
      <vt:lpstr>Aptos Display</vt:lpstr>
      <vt:lpstr>Arial</vt:lpstr>
      <vt:lpstr>Office Teması</vt:lpstr>
      <vt:lpstr>Özel Tasarım</vt:lpstr>
      <vt:lpstr>HALK SAĞLIĞI</vt:lpstr>
      <vt:lpstr>PowerPoint Sunusu</vt:lpstr>
      <vt:lpstr>Yetişkin Sağlığının Kapsamı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SAĞLIĞI</dc:title>
  <dc:creator>EÖ</dc:creator>
  <cp:lastModifiedBy>xxxx</cp:lastModifiedBy>
  <cp:revision>11</cp:revision>
  <dcterms:created xsi:type="dcterms:W3CDTF">2026-04-02T07:47:59Z</dcterms:created>
  <dcterms:modified xsi:type="dcterms:W3CDTF">2026-06-23T10:23:25Z</dcterms:modified>
</cp:coreProperties>
</file>