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69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54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79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61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27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61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98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6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7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32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35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34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DED151-54A5-F2CD-A420-F2589A933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180" y="1248696"/>
            <a:ext cx="10923639" cy="218030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  <a:br>
              <a:rPr lang="tr-TR" dirty="0"/>
            </a:br>
            <a:r>
              <a:rPr lang="tr-TR" dirty="0"/>
              <a:t>TURİZM FAKÜLTESİ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865A34-AF2B-F547-72AE-2A02686BE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64" y="4052313"/>
            <a:ext cx="8637072" cy="977621"/>
          </a:xfrm>
        </p:spPr>
        <p:txBody>
          <a:bodyPr/>
          <a:lstStyle/>
          <a:p>
            <a:pPr algn="ctr"/>
            <a:r>
              <a:rPr lang="tr-TR" dirty="0"/>
              <a:t>GASTRONOMİ VE MUTFAK SANATLARI BÖLÜMÜ</a:t>
            </a:r>
          </a:p>
          <a:p>
            <a:pPr algn="ctr"/>
            <a:r>
              <a:rPr lang="tr-TR" dirty="0"/>
              <a:t>SATIN ALMA VE ÜRÜN BELİRLEME DERSİ</a:t>
            </a:r>
          </a:p>
        </p:txBody>
      </p:sp>
    </p:spTree>
    <p:extLst>
      <p:ext uri="{BB962C8B-B14F-4D97-AF65-F5344CB8AC3E}">
        <p14:creationId xmlns:p14="http://schemas.microsoft.com/office/powerpoint/2010/main" val="371023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A0A82E-6D98-A61F-4769-5602BD05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2E2C1C-ABCF-7042-03FC-EA908D01D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RİSKLE İLGİLİ KAVRAMLAR</a:t>
            </a:r>
          </a:p>
          <a:p>
            <a:r>
              <a:rPr lang="tr-TR" b="1" dirty="0"/>
              <a:t>Risk</a:t>
            </a:r>
          </a:p>
          <a:p>
            <a:r>
              <a:rPr lang="tr-TR" dirty="0"/>
              <a:t>Risk, ISO 31000: 2018 risk yönetimi kılavuzunda “Belirsizliğin hedefler üzerindeki etkisi” olarak tanımlanmaktadır. Buradaki </a:t>
            </a:r>
            <a:r>
              <a:rPr lang="tr-TR" i="1" dirty="0"/>
              <a:t>etki, </a:t>
            </a:r>
            <a:r>
              <a:rPr lang="tr-TR" dirty="0"/>
              <a:t>beklenen sonuçtan olumlu ya da olumsuz sapmayı, </a:t>
            </a:r>
            <a:r>
              <a:rPr lang="tr-TR" i="1" dirty="0"/>
              <a:t>hedef </a:t>
            </a:r>
            <a:r>
              <a:rPr lang="tr-TR" dirty="0"/>
              <a:t>ise arzu edilen ya da beklenen sonucu ifade etmektedir. Risk kavramı genellikle potansiyel bir </a:t>
            </a:r>
            <a:r>
              <a:rPr lang="tr-TR" i="1" dirty="0"/>
              <a:t>olaya ve </a:t>
            </a:r>
            <a:r>
              <a:rPr lang="tr-TR" dirty="0"/>
              <a:t>sonuçlarına veya bunların kombinasyonuna göre nitelendirilmekte ve </a:t>
            </a:r>
            <a:r>
              <a:rPr lang="tr-TR" i="1" dirty="0"/>
              <a:t>olasılık </a:t>
            </a:r>
            <a:r>
              <a:rPr lang="tr-TR" dirty="0"/>
              <a:t>ile ilişkilendirilmektedir.</a:t>
            </a:r>
          </a:p>
        </p:txBody>
      </p:sp>
    </p:spTree>
    <p:extLst>
      <p:ext uri="{BB962C8B-B14F-4D97-AF65-F5344CB8AC3E}">
        <p14:creationId xmlns:p14="http://schemas.microsoft.com/office/powerpoint/2010/main" val="371745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F59CD3-0186-5EA9-A8B7-2556C79B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03B182-419C-ACF4-E803-A739D3D2F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Risk İştahı</a:t>
            </a:r>
          </a:p>
          <a:p>
            <a:r>
              <a:rPr lang="tr-TR" dirty="0"/>
              <a:t>Organizasyonun hedefleri doğrultusunda kabul etmeye (tolere etmeye/maruz kalmaya/önlem almamaya) hazır olduğu veya sürdürmeye razı olduğu en yüksek risk düzeyidir. Risk iştahı kavramı, bu düzeyin üzerindeki risklerin organizasyon tarafından kabul edilemeyeceğini ve önlem alınması gerektiğini ifade etmektedir.</a:t>
            </a:r>
          </a:p>
        </p:txBody>
      </p:sp>
    </p:spTree>
    <p:extLst>
      <p:ext uri="{BB962C8B-B14F-4D97-AF65-F5344CB8AC3E}">
        <p14:creationId xmlns:p14="http://schemas.microsoft.com/office/powerpoint/2010/main" val="207908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946B27-9A63-184A-6C79-FB61A22D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02AA4-14A8-D3DD-D9E6-C1C2D56A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Risk Toleransı</a:t>
            </a:r>
          </a:p>
          <a:p>
            <a:r>
              <a:rPr lang="tr-TR" dirty="0"/>
              <a:t>Risk toleransı, organizasyonun veya paydaşlarının </a:t>
            </a:r>
            <a:r>
              <a:rPr lang="fi-FI" dirty="0"/>
              <a:t>hedeflerine ulaşabilmek için riskin etkisini</a:t>
            </a:r>
            <a:r>
              <a:rPr lang="tr-TR" dirty="0"/>
              <a:t> ya da olasılığını azaltmaya yönelik belirli önlemleri aldıktan sonra riske katlanmaya hazır olmasını ifade etmektedir. Başka bir deyişle risk toleransı, hedefler etrafındaki kabul edilebilir bir değişkenliği belirtmektedir.</a:t>
            </a:r>
          </a:p>
        </p:txBody>
      </p:sp>
    </p:spTree>
    <p:extLst>
      <p:ext uri="{BB962C8B-B14F-4D97-AF65-F5344CB8AC3E}">
        <p14:creationId xmlns:p14="http://schemas.microsoft.com/office/powerpoint/2010/main" val="85408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57046C-7EF8-C357-B45A-EC43D634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3B03B-DCC2-28B3-E7B2-8A09243BE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Artık Risk</a:t>
            </a:r>
          </a:p>
          <a:p>
            <a:r>
              <a:rPr lang="tr-TR" dirty="0"/>
              <a:t>Artık risk, organizasyonun riskin gerçekleşme olasılığını ve/veya etkisini azaltmak için riske yanıt vermesi aşamasında aldığı önlemlerden sonra kalan riski ifade etmektedir.</a:t>
            </a:r>
          </a:p>
        </p:txBody>
      </p:sp>
    </p:spTree>
    <p:extLst>
      <p:ext uri="{BB962C8B-B14F-4D97-AF65-F5344CB8AC3E}">
        <p14:creationId xmlns:p14="http://schemas.microsoft.com/office/powerpoint/2010/main" val="246491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1EF541-3050-A86E-DBFB-64E826C22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1F3411-CD02-C1AB-B037-2488C487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Risk Yönetimi</a:t>
            </a:r>
          </a:p>
          <a:p>
            <a:r>
              <a:rPr lang="tr-TR" dirty="0"/>
              <a:t>Risk yönetimi, bir organizasyonun riski yönetmek ve kontrol altına almak için uyguladığı koordineli faaliyetler bütünüdür.</a:t>
            </a:r>
          </a:p>
        </p:txBody>
      </p:sp>
    </p:spTree>
    <p:extLst>
      <p:ext uri="{BB962C8B-B14F-4D97-AF65-F5344CB8AC3E}">
        <p14:creationId xmlns:p14="http://schemas.microsoft.com/office/powerpoint/2010/main" val="39132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C75710-511F-FB43-7F96-553DF3F4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CC4F01-EC67-D901-F483-6456F2EFD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“Risk Yönetiminin 4T”si</a:t>
            </a:r>
          </a:p>
          <a:p>
            <a:r>
              <a:rPr lang="tr-TR" dirty="0"/>
              <a:t>• Riske katlanmak (</a:t>
            </a:r>
            <a:r>
              <a:rPr lang="tr-TR" dirty="0" err="1"/>
              <a:t>Tolerate</a:t>
            </a:r>
            <a:r>
              <a:rPr lang="tr-TR" dirty="0"/>
              <a:t>)</a:t>
            </a:r>
          </a:p>
          <a:p>
            <a:r>
              <a:rPr lang="tr-TR" dirty="0"/>
              <a:t>• Riski azaltmak (</a:t>
            </a:r>
            <a:r>
              <a:rPr lang="tr-TR" dirty="0" err="1"/>
              <a:t>Treat</a:t>
            </a:r>
            <a:r>
              <a:rPr lang="tr-TR" dirty="0"/>
              <a:t>)</a:t>
            </a:r>
          </a:p>
          <a:p>
            <a:r>
              <a:rPr lang="tr-TR" dirty="0"/>
              <a:t>• Riski paylaşmak (Transfer)</a:t>
            </a:r>
          </a:p>
          <a:p>
            <a:r>
              <a:rPr lang="tr-TR" dirty="0"/>
              <a:t>• Riski ortadan kaldırmak (</a:t>
            </a:r>
            <a:r>
              <a:rPr lang="tr-TR" dirty="0" err="1"/>
              <a:t>Terminate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3040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B34DA7-DF74-5273-1C5F-576D4C02D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27825D-FDBC-8617-CD10-DD73956A9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/>
              <a:t>Riskin Değerlendirilmesi</a:t>
            </a:r>
          </a:p>
          <a:p>
            <a:r>
              <a:rPr lang="tr-TR" dirty="0"/>
              <a:t>Genel olarak risk değerlendirmesi aşağıda verilen sorulara cevap aramaktadır:</a:t>
            </a:r>
          </a:p>
          <a:p>
            <a:r>
              <a:rPr lang="nn-NO" dirty="0"/>
              <a:t>Ne olabilir ve neden olabilir?</a:t>
            </a:r>
          </a:p>
          <a:p>
            <a:r>
              <a:rPr lang="tr-TR" dirty="0"/>
              <a:t>Sonuçları nelerdir?</a:t>
            </a:r>
          </a:p>
          <a:p>
            <a:r>
              <a:rPr lang="tr-TR" dirty="0"/>
              <a:t>Gerçekleşme olasılığı nedir?</a:t>
            </a:r>
          </a:p>
          <a:p>
            <a:r>
              <a:rPr lang="tr-TR" dirty="0"/>
              <a:t>Sonuçların (etkilerin) ve/veya gerçekleşme olasılığının azaltılmasına yönelik yapılabilecek bir şey var mı?</a:t>
            </a:r>
          </a:p>
          <a:p>
            <a:r>
              <a:rPr lang="tr-TR" dirty="0"/>
              <a:t>Riskin seviyesi kabul edilebilir bir düzeyde mi yoksa seviyeyi düşürmek için daha fazla önlem almak gerekir mi?</a:t>
            </a:r>
          </a:p>
        </p:txBody>
      </p:sp>
    </p:spTree>
    <p:extLst>
      <p:ext uri="{BB962C8B-B14F-4D97-AF65-F5344CB8AC3E}">
        <p14:creationId xmlns:p14="http://schemas.microsoft.com/office/powerpoint/2010/main" val="2094034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8EB543-8B10-D157-70DB-AA796CED7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E38377-45D1-CCDC-DA3B-71B680252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/>
              <a:t>Risk Analizi</a:t>
            </a:r>
          </a:p>
          <a:p>
            <a:r>
              <a:rPr lang="fi-FI" dirty="0"/>
              <a:t>Riskin niteliğini anlama ve seviyesini belirleme</a:t>
            </a:r>
            <a:r>
              <a:rPr lang="tr-TR" dirty="0"/>
              <a:t> </a:t>
            </a:r>
            <a:r>
              <a:rPr lang="sv-SE" dirty="0"/>
              <a:t>sürecidir. Risk analizi; riske ait olasılık ve etki</a:t>
            </a:r>
            <a:r>
              <a:rPr lang="tr-TR" dirty="0"/>
              <a:t> değerlerinin belirlenmesiyle riskin derecelendirilmesine ve riske karşı ne yapılacağına, riskin hangi metotlar ve stratejiler kullanılarak </a:t>
            </a:r>
            <a:r>
              <a:rPr lang="tr-TR"/>
              <a:t>işleneceğine yönelik kararlara </a:t>
            </a:r>
            <a:r>
              <a:rPr lang="tr-TR" dirty="0"/>
              <a:t>temel oluşturulmaktadır.</a:t>
            </a:r>
          </a:p>
        </p:txBody>
      </p:sp>
    </p:spTree>
    <p:extLst>
      <p:ext uri="{BB962C8B-B14F-4D97-AF65-F5344CB8AC3E}">
        <p14:creationId xmlns:p14="http://schemas.microsoft.com/office/powerpoint/2010/main" val="60263121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</TotalTime>
  <Words>350</Words>
  <Application>Microsoft Office PowerPoint</Application>
  <PresentationFormat>Geniş ekran</PresentationFormat>
  <Paragraphs>28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T.C.  KASTAMONU ÜNİVERSİTESİ TURİZM FAKÜLTESİ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3</cp:revision>
  <dcterms:created xsi:type="dcterms:W3CDTF">2026-05-05T19:00:29Z</dcterms:created>
  <dcterms:modified xsi:type="dcterms:W3CDTF">2026-05-05T20:21:27Z</dcterms:modified>
</cp:coreProperties>
</file>