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3" r:id="rId4"/>
    <p:sldId id="268" r:id="rId5"/>
    <p:sldId id="269" r:id="rId6"/>
    <p:sldId id="270" r:id="rId7"/>
    <p:sldId id="271" r:id="rId8"/>
    <p:sldId id="272" r:id="rId9"/>
    <p:sldId id="265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BANKA VE SİGORTA 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9.HAFTA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Sigorta ve Reasürans Şirketlerinin Kuruluşu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Türkiye'de faaliyet gösterecek sigorta ve reasürans şirketleri;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Anonim şirket</a:t>
            </a:r>
            <a:r>
              <a:rPr lang="tr-TR" dirty="0"/>
              <a:t> veya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Kooperatif</a:t>
            </a:r>
            <a:r>
              <a:rPr lang="tr-TR" dirty="0"/>
              <a:t> </a:t>
            </a:r>
          </a:p>
          <a:p>
            <a:r>
              <a:rPr lang="tr-TR" dirty="0"/>
              <a:t>şeklinde kurulabilir.</a:t>
            </a:r>
          </a:p>
          <a:p>
            <a:r>
              <a:rPr lang="tr-TR" dirty="0"/>
              <a:t>Bu şirketler yalnızca </a:t>
            </a:r>
            <a:r>
              <a:rPr lang="tr-TR" b="1" dirty="0"/>
              <a:t>sigortacılık faaliyetleri ve bunlarla doğrudan ilgili işleri</a:t>
            </a:r>
            <a:r>
              <a:rPr lang="tr-TR" dirty="0"/>
              <a:t> yapabilirler. Başka ticari faaliyetlerde bulunamazlar.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 dirty="0"/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B5933EA4-7785-4C13-A55F-09B08A093DB0}"/>
              </a:ext>
            </a:extLst>
          </p:cNvPr>
          <p:cNvSpPr>
            <a:spLocks noGrp="1"/>
          </p:cNvSpPr>
          <p:nvPr/>
        </p:nvSpPr>
        <p:spPr>
          <a:xfrm>
            <a:off x="1013460" y="2766218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B3D647-2A8E-48A9-9BD3-CB2419219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b="1" dirty="0"/>
              <a:t>Anonim şirket olarak kurulacak şirketlerde;</a:t>
            </a:r>
          </a:p>
          <a:p>
            <a:pPr marL="0" indent="0">
              <a:buNone/>
            </a:pPr>
            <a:r>
              <a:rPr lang="tr-TR" dirty="0"/>
              <a:t>Kurucuların;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mali güce sahip olması,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iflas etmemiş olması,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yüz kızartıcı suçlardan hüküm giymemiş olması,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sigortacılık yapabilecek itibara sahip olması gerekir.</a:t>
            </a:r>
          </a:p>
          <a:p>
            <a:pPr marL="0" indent="0">
              <a:buNone/>
            </a:pPr>
            <a:r>
              <a:rPr lang="tr-TR" dirty="0"/>
              <a:t>Ayrıca;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hisse senetleri nakit karşılığı çıkarılır.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halka açık olmayan hisseler nama yazılıdır.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316727-5C77-414A-9011-7D8908022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631C32A-B342-4DC6-9774-87130AED0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B6357E-2DA1-412D-BBCC-EE008DF6D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309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012B62-0830-414B-BC84-1D2AC0994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Kooperatif şeklinde kurulacak şirketlerde;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Karşılıklı (</a:t>
            </a:r>
            <a:r>
              <a:rPr lang="tr-TR" dirty="0" err="1"/>
              <a:t>mütüel</a:t>
            </a:r>
            <a:r>
              <a:rPr lang="tr-TR" dirty="0"/>
              <a:t>) sigortacılık yapılır.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En az </a:t>
            </a:r>
            <a:r>
              <a:rPr lang="tr-TR" b="1" dirty="0"/>
              <a:t>200 ortak</a:t>
            </a:r>
            <a:r>
              <a:rPr lang="tr-TR" dirty="0"/>
              <a:t> bulunmalıdır.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Yöneticilere ayrıcalık tanınamaz. </a:t>
            </a:r>
          </a:p>
          <a:p>
            <a:r>
              <a:rPr lang="tr-TR" dirty="0"/>
              <a:t>Kooperatiflerin üyeleri dışındaki kişilere sigorta yapabilmesi Hazine'nin (ilgili otoritenin) iznine bağlıdır.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565B22-B184-4219-B2E1-9DC445675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02CBE8-A3EF-47EC-90F2-3B7F11886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255E35-7BD5-4120-8968-5028B5866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652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FEA2B7-417B-4328-BC9A-9181554D2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Şirketlerin Teşkilatı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90150C-FE4E-4456-807B-374A1E8EA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Yönetim Kurulu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En az </a:t>
            </a:r>
            <a:r>
              <a:rPr lang="tr-TR" b="1" dirty="0"/>
              <a:t>5 üyeden</a:t>
            </a:r>
            <a:r>
              <a:rPr lang="tr-TR" dirty="0"/>
              <a:t> oluşur.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Genel Müdür yönetim kurulunun doğal üyesidir. </a:t>
            </a:r>
          </a:p>
          <a:p>
            <a:pPr marL="0" indent="0">
              <a:buNone/>
            </a:pPr>
            <a:r>
              <a:rPr lang="tr-TR" b="1" dirty="0"/>
              <a:t>Denetçiler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En az </a:t>
            </a:r>
            <a:r>
              <a:rPr lang="tr-TR" b="1" dirty="0"/>
              <a:t>2 kişi</a:t>
            </a:r>
            <a:r>
              <a:rPr lang="tr-TR" dirty="0"/>
              <a:t> olmalıdır.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703DDBA-56F1-4985-AA9E-BB7EB246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45A6AB-BAB6-407C-8DC2-CF0164F0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353023-47D4-4AC6-9531-063388477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086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60CBE9-E5AF-40DF-8679-670D0C396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tr-TR" b="1" dirty="0"/>
              <a:t>Genel Müdür</a:t>
            </a:r>
          </a:p>
          <a:p>
            <a:pPr marL="0" indent="0" algn="l">
              <a:buNone/>
            </a:pPr>
            <a:r>
              <a:rPr lang="tr-TR" dirty="0"/>
              <a:t>Genel müdür;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dirty="0"/>
              <a:t>dört yıllık üniversite mezunu olmalıdır.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dirty="0"/>
              <a:t>en az </a:t>
            </a:r>
            <a:r>
              <a:rPr lang="tr-TR" b="1" dirty="0"/>
              <a:t>10 yıl mesleki deneyime</a:t>
            </a:r>
            <a:r>
              <a:rPr lang="tr-TR" dirty="0"/>
              <a:t> sahip olmalıdır. </a:t>
            </a:r>
          </a:p>
          <a:p>
            <a:pPr marL="0" indent="0" algn="l">
              <a:buNone/>
            </a:pPr>
            <a:r>
              <a:rPr lang="tr-TR" dirty="0"/>
              <a:t>Genel müdür yardımcılarının ise görev alanına göre en az </a:t>
            </a:r>
            <a:r>
              <a:rPr lang="tr-TR" b="1" dirty="0"/>
              <a:t>7 yıllık deneyime</a:t>
            </a:r>
            <a:r>
              <a:rPr lang="tr-TR" dirty="0"/>
              <a:t> sahip olması gerekir.</a:t>
            </a:r>
          </a:p>
          <a:p>
            <a:pPr algn="l"/>
            <a:r>
              <a:rPr lang="tr-TR" b="1" dirty="0"/>
              <a:t>İç Kontrol Sistemi</a:t>
            </a:r>
          </a:p>
          <a:p>
            <a:pPr algn="l"/>
            <a:r>
              <a:rPr lang="tr-TR" dirty="0"/>
              <a:t>Her sigorta şirketi;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dirty="0"/>
              <a:t>iç kontrol,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dirty="0"/>
              <a:t>iç denetim,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dirty="0"/>
              <a:t>risk yönetimi </a:t>
            </a:r>
          </a:p>
          <a:p>
            <a:pPr algn="l"/>
            <a:r>
              <a:rPr lang="tr-TR" dirty="0"/>
              <a:t>sistemlerini kurmak zorundadır.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5A8BDB-BCD1-4E98-93C7-E968ABED5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8F2C03-C32E-45EE-95E8-FEEDF9B90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D89C81-6834-4E16-98BB-8A516A9F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A780B155-CBF9-498E-9516-7DB1663067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4356" y="620889"/>
            <a:ext cx="8692443" cy="5556074"/>
          </a:xfrm>
          <a:prstGeom prst="rect">
            <a:avLst/>
          </a:prstGeo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373F78-6570-4D9B-9E98-05EC6D020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DADB0A-2A35-4356-A863-D7C3BB40E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6E2B80-0DCF-40C2-A950-6673E7CE5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9636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5684 sayılı Sigortacılık Kanunu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252</Words>
  <Application>Microsoft Office PowerPoint</Application>
  <PresentationFormat>Geniş ekran</PresentationFormat>
  <Paragraphs>64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Office Teması</vt:lpstr>
      <vt:lpstr>Özel Tasarım</vt:lpstr>
      <vt:lpstr>BANKA VE SİGORTA HUKUKU</vt:lpstr>
      <vt:lpstr>Sigorta ve Reasürans Şirketlerinin Kuruluşu</vt:lpstr>
      <vt:lpstr>PowerPoint Sunusu</vt:lpstr>
      <vt:lpstr>PowerPoint Sunusu</vt:lpstr>
      <vt:lpstr>Şirketlerin Teşkilatı 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HUKUKU</dc:title>
  <dc:creator>EÖ</dc:creator>
  <cp:lastModifiedBy>EDIBE YIGIT</cp:lastModifiedBy>
  <cp:revision>16</cp:revision>
  <dcterms:created xsi:type="dcterms:W3CDTF">2026-04-02T07:47:59Z</dcterms:created>
  <dcterms:modified xsi:type="dcterms:W3CDTF">2026-07-02T10:46:39Z</dcterms:modified>
</cp:coreProperties>
</file>