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3" r:id="rId50"/>
    <p:sldId id="305" r:id="rId51"/>
    <p:sldId id="306" r:id="rId52"/>
    <p:sldId id="309" r:id="rId53"/>
    <p:sldId id="308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 autoAdjust="0"/>
    <p:restoredTop sz="88944"/>
  </p:normalViewPr>
  <p:slideViewPr>
    <p:cSldViewPr snapToGrid="0">
      <p:cViewPr varScale="1">
        <p:scale>
          <a:sx n="109" d="100"/>
          <a:sy n="109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FF9-A6DB-D340-BC5B-A15D231CF4C3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3392C-374F-EC41-8F3F-A134797F53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81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Alma ve gönderme, torna işlemi, frezeleme, delme, taşlama, montaj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3392C-374F-EC41-8F3F-A134797F53A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01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33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30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8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53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71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9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47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33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66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99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EE57-5FC4-4836-9B7D-497A4B913947}" type="datetimeFigureOut">
              <a:rPr lang="tr-TR" smtClean="0"/>
              <a:t>16.07.2025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A9EE-C9E4-4282-A1A2-1695ECDC08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93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0" y="0"/>
            <a:ext cx="1217275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38217" y="3337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181724"/>
            <a:ext cx="765277" cy="76572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824658" y="6212114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3106057" y="60724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511661" y="2051259"/>
            <a:ext cx="9284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atin typeface="Poppins" pitchFamily="2" charset="0"/>
                <a:cs typeface="Poppins" pitchFamily="2" charset="0"/>
              </a:rPr>
              <a:t>LOJİSTİK PLANLAMA DERSİ</a:t>
            </a:r>
          </a:p>
          <a:p>
            <a:pPr algn="ctr"/>
            <a:endParaRPr lang="tr-TR" sz="3600" b="1" dirty="0">
              <a:latin typeface="Poppins" pitchFamily="2" charset="0"/>
              <a:cs typeface="Poppins" pitchFamily="2" charset="0"/>
            </a:endParaRPr>
          </a:p>
          <a:p>
            <a:pPr algn="ctr"/>
            <a:r>
              <a:rPr lang="tr-TR" sz="3600" b="1" dirty="0">
                <a:latin typeface="Poppins" pitchFamily="2" charset="0"/>
                <a:cs typeface="Poppins" pitchFamily="2" charset="0"/>
              </a:rPr>
              <a:t>Lojistik Yönetim Süreçleri/Tesis Yerleşimi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3045540" y="5056799"/>
            <a:ext cx="621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4.HAFTA</a:t>
            </a:r>
          </a:p>
          <a:p>
            <a:pPr algn="ctr"/>
            <a:r>
              <a:rPr lang="tr-TR" sz="2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Dr. Öğr. Üyesi Nazlıcan DİNDARİK</a:t>
            </a:r>
          </a:p>
          <a:p>
            <a:pPr algn="ctr"/>
            <a:r>
              <a:rPr lang="tr-TR" sz="2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ndindarik@kastamonu.edu.tr</a:t>
            </a:r>
          </a:p>
        </p:txBody>
      </p:sp>
    </p:spTree>
    <p:extLst>
      <p:ext uri="{BB962C8B-B14F-4D97-AF65-F5344CB8AC3E}">
        <p14:creationId xmlns:p14="http://schemas.microsoft.com/office/powerpoint/2010/main" val="43763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4CEDA-7276-4EC5-94A7-E89605C97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13A49C-9372-0414-D1BE-65900C2A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2. Üretim Lojistiği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B62876-22F1-7D1B-E25A-5F0C6F878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7574" cy="3858732"/>
          </a:xfrm>
        </p:spPr>
        <p:txBody>
          <a:bodyPr>
            <a:normAutofit/>
          </a:bodyPr>
          <a:lstStyle/>
          <a:p>
            <a:pPr algn="just"/>
            <a:r>
              <a:rPr lang="tr-TR" sz="1800" dirty="0">
                <a:cs typeface="Times New Roman" panose="02020603050405020304" pitchFamily="18" charset="0"/>
              </a:rPr>
              <a:t>Malzemelerin </a:t>
            </a:r>
            <a:r>
              <a:rPr lang="tr-TR" sz="1800" b="1" u="sng" dirty="0">
                <a:cs typeface="Times New Roman" panose="02020603050405020304" pitchFamily="18" charset="0"/>
              </a:rPr>
              <a:t>fabrika içerisindeki hareketleri</a:t>
            </a:r>
            <a:r>
              <a:rPr lang="tr-TR" sz="1800" dirty="0">
                <a:cs typeface="Times New Roman" panose="02020603050405020304" pitchFamily="18" charset="0"/>
              </a:rPr>
              <a:t> ile ilgili faaliyetleri kapsar. </a:t>
            </a:r>
          </a:p>
          <a:p>
            <a:pPr algn="just"/>
            <a:endParaRPr lang="tr-TR" sz="1800" dirty="0">
              <a:cs typeface="Times New Roman" panose="02020603050405020304" pitchFamily="18" charset="0"/>
            </a:endParaRPr>
          </a:p>
          <a:p>
            <a:pPr algn="just"/>
            <a:r>
              <a:rPr lang="tr-TR" sz="1800" b="1" u="sng" dirty="0">
                <a:cs typeface="Times New Roman" panose="02020603050405020304" pitchFamily="18" charset="0"/>
              </a:rPr>
              <a:t>Üretim noktası içerisinde gerçekleştirilen tüm lojistik faaliyetler</a:t>
            </a:r>
            <a:r>
              <a:rPr lang="tr-TR" sz="1800" dirty="0">
                <a:cs typeface="Times New Roman" panose="02020603050405020304" pitchFamily="18" charset="0"/>
              </a:rPr>
              <a:t> ile ilgilenmektedir. </a:t>
            </a:r>
          </a:p>
          <a:p>
            <a:pPr algn="just"/>
            <a:endParaRPr lang="tr-TR" sz="1800" dirty="0">
              <a:cs typeface="Times New Roman" panose="02020603050405020304" pitchFamily="18" charset="0"/>
            </a:endParaRPr>
          </a:p>
          <a:p>
            <a:pPr algn="just"/>
            <a:r>
              <a:rPr lang="tr-TR" sz="1800" b="1" u="sng" dirty="0">
                <a:cs typeface="Times New Roman" panose="02020603050405020304" pitchFamily="18" charset="0"/>
              </a:rPr>
              <a:t>Bu faaliyetler</a:t>
            </a:r>
            <a:r>
              <a:rPr lang="tr-TR" sz="1800" dirty="0">
                <a:cs typeface="Times New Roman" panose="02020603050405020304" pitchFamily="18" charset="0"/>
              </a:rPr>
              <a:t> çoğunlukla </a:t>
            </a:r>
            <a:r>
              <a:rPr lang="tr-TR" sz="1800" b="1" u="sng" dirty="0">
                <a:cs typeface="Times New Roman" panose="02020603050405020304" pitchFamily="18" charset="0"/>
              </a:rPr>
              <a:t>hammadde yönetimi</a:t>
            </a:r>
            <a:r>
              <a:rPr lang="tr-TR" sz="1800" dirty="0">
                <a:cs typeface="Times New Roman" panose="02020603050405020304" pitchFamily="18" charset="0"/>
              </a:rPr>
              <a:t>; </a:t>
            </a:r>
            <a:r>
              <a:rPr lang="tr-TR" sz="1800" b="1" u="sng" dirty="0">
                <a:cs typeface="Times New Roman" panose="02020603050405020304" pitchFamily="18" charset="0"/>
              </a:rPr>
              <a:t>üretilen</a:t>
            </a:r>
            <a:r>
              <a:rPr lang="tr-TR" sz="1800" dirty="0">
                <a:cs typeface="Times New Roman" panose="02020603050405020304" pitchFamily="18" charset="0"/>
              </a:rPr>
              <a:t>, </a:t>
            </a:r>
            <a:r>
              <a:rPr lang="tr-TR" sz="1800" b="1" u="sng" dirty="0">
                <a:cs typeface="Times New Roman" panose="02020603050405020304" pitchFamily="18" charset="0"/>
              </a:rPr>
              <a:t>seçilen</a:t>
            </a:r>
            <a:r>
              <a:rPr lang="tr-TR" sz="1800" dirty="0">
                <a:cs typeface="Times New Roman" panose="02020603050405020304" pitchFamily="18" charset="0"/>
              </a:rPr>
              <a:t>, </a:t>
            </a:r>
            <a:r>
              <a:rPr lang="tr-TR" sz="1800" b="1" u="sng" dirty="0">
                <a:cs typeface="Times New Roman" panose="02020603050405020304" pitchFamily="18" charset="0"/>
              </a:rPr>
              <a:t>montaj</a:t>
            </a: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tr-TR" sz="1800" b="1" u="sng" dirty="0">
                <a:cs typeface="Times New Roman" panose="02020603050405020304" pitchFamily="18" charset="0"/>
              </a:rPr>
              <a:t>ile ilgili</a:t>
            </a:r>
            <a:r>
              <a:rPr lang="tr-TR" sz="1800" dirty="0">
                <a:cs typeface="Times New Roman" panose="02020603050405020304" pitchFamily="18" charset="0"/>
              </a:rPr>
              <a:t> olan </a:t>
            </a:r>
            <a:r>
              <a:rPr lang="tr-TR" sz="1800" b="1" u="sng" dirty="0">
                <a:cs typeface="Times New Roman" panose="02020603050405020304" pitchFamily="18" charset="0"/>
              </a:rPr>
              <a:t>parçalar</a:t>
            </a: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tr-TR" sz="1800" b="1" dirty="0">
                <a:cs typeface="Times New Roman" panose="02020603050405020304" pitchFamily="18" charset="0"/>
              </a:rPr>
              <a:t>ile</a:t>
            </a: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tr-TR" sz="1800" b="1" u="sng" dirty="0">
                <a:cs typeface="Times New Roman" panose="02020603050405020304" pitchFamily="18" charset="0"/>
              </a:rPr>
              <a:t>üretim içi stokların yönetimi</a:t>
            </a:r>
            <a:r>
              <a:rPr lang="tr-TR" sz="1800" dirty="0">
                <a:cs typeface="Times New Roman" panose="02020603050405020304" pitchFamily="18" charset="0"/>
              </a:rPr>
              <a:t> gibi faaliyetleri içerir.</a:t>
            </a:r>
          </a:p>
          <a:p>
            <a:endParaRPr lang="tr-TR" sz="1800" dirty="0"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0ACD7D9-FA28-D6C2-0C1F-F13F862C2A15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1CA9987-C0F7-0CEA-186C-6D964F48BA80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70DA21B-4053-1E5D-99AC-9D0CC212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5407D51-7302-4085-98B5-546E8D4C36D0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11E6817B-E3E2-76C9-3027-139BE9953942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lgü Depoculuk">
            <a:extLst>
              <a:ext uri="{FF2B5EF4-FFF2-40B4-BE49-F238E27FC236}">
                <a16:creationId xmlns:a16="http://schemas.microsoft.com/office/drawing/2014/main" id="{EE0DD4A5-5109-0A38-E1CF-19EBAB79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42" y="4484928"/>
            <a:ext cx="3969157" cy="15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4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1EBF-FE1E-5647-1CF8-D9ECD2229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1DD6DF-561B-6444-1DED-989980FA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2. Üretim Lojistiği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8ECF837-00F4-7FB5-C6E2-49608D93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/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Ağırlıklı olarak gelen malzeme ve yarı mamullerin ürüne dönüştürülmesi sırasında yapılan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fabrika içi taşımaları </a:t>
            </a:r>
            <a:r>
              <a:rPr lang="tr-TR" dirty="0"/>
              <a:t>ve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geçici depolama </a:t>
            </a:r>
            <a:r>
              <a:rPr lang="tr-TR" dirty="0"/>
              <a:t>işlemlerini içerir.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Üretim lojistiği tedarik lojistiğini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tamamlayan</a:t>
            </a:r>
            <a:r>
              <a:rPr lang="tr-TR" dirty="0"/>
              <a:t> süreçtir. Bu süreçteki lojistik faaliyetler malzemenin hareket ettirilmesi şeklinde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tamamen işletme içi </a:t>
            </a:r>
            <a:r>
              <a:rPr lang="tr-TR" dirty="0"/>
              <a:t>bir fonksiyon olarak gerçekleşir.</a:t>
            </a:r>
            <a:endParaRPr lang="tr-TR" altLang="tr-TR" b="1" i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tr-TR" altLang="tr-TR" b="1" i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5291B88-9DC0-9C87-49C1-7C6D1A4BF028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507BAA6-23D7-5E90-10D0-483F555174B1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07747A2-86F1-345B-7A3C-B42EA5F8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9C61571-7AE3-089D-810E-DF91DC0C37A5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58BBB6E1-47D9-F819-88F0-F22651CA7D02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2b Üretim Lojistiği">
            <a:extLst>
              <a:ext uri="{FF2B5EF4-FFF2-40B4-BE49-F238E27FC236}">
                <a16:creationId xmlns:a16="http://schemas.microsoft.com/office/drawing/2014/main" id="{06B76786-EE07-1617-C1D4-0ACCA5A6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3" y="3713016"/>
            <a:ext cx="6144078" cy="24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1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4386-7ECC-D682-4272-CD7A5F60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20693B-993C-30A0-DB47-5DD31709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2. Üretim Lojistiği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1ECA3C0-9CF4-D56B-48B9-4CCCE8AD4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altLang="tr-TR" sz="1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Üretim lojistiği aşağıda yer alan aşamalardan oluşur;</a:t>
            </a:r>
          </a:p>
          <a:p>
            <a:pPr algn="just">
              <a:lnSpc>
                <a:spcPct val="90000"/>
              </a:lnSpc>
            </a:pPr>
            <a:endParaRPr lang="tr-TR" altLang="tr-TR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* Malzeme İhtiyaç Planlamasının çalıştırılması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* Planlı siparişlerin ve satın alma taleplerinin oluşturulması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* Üretim siparişi açma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* Üretim için depodan mal çekme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* Üretim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* Depoya giriş</a:t>
            </a:r>
          </a:p>
          <a:p>
            <a:endParaRPr lang="tr-TR" sz="1800" dirty="0"/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128C339-0AFD-1E18-35E7-AE065FE20A02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7F8B93-3AF6-2DEB-932B-8CF061FDB3EF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CB5B718-4155-82C8-6008-E6F720E6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1E57BCF-4AE9-FC7D-990D-893BF2A50587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0F6694B-765B-9CA3-BEB1-4B270A3FB78F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50869-7D7E-3346-6870-C5F0C4A3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A77149-1A07-4DF1-360C-D4F3CAE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3ABF5B-986B-524A-4DC6-FCC5256EB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İşletmeler, sahip oldukları kaynaklardan en etkin şekilde yararlanmayı amaçlarlar. Bu da ancak </a:t>
            </a:r>
            <a:r>
              <a:rPr lang="tr-TR" sz="2000" b="1" dirty="0">
                <a:solidFill>
                  <a:srgbClr val="FF0000"/>
                </a:solidFill>
              </a:rPr>
              <a:t>verimli bir imalat </a:t>
            </a:r>
            <a:r>
              <a:rPr lang="tr-TR" sz="2000" dirty="0"/>
              <a:t>ya da </a:t>
            </a:r>
            <a:r>
              <a:rPr lang="tr-TR" sz="2000" b="1" dirty="0">
                <a:solidFill>
                  <a:srgbClr val="FF0000"/>
                </a:solidFill>
              </a:rPr>
              <a:t>hizmet sistemine </a:t>
            </a:r>
            <a:r>
              <a:rPr lang="tr-TR" sz="2000" dirty="0"/>
              <a:t>sahip olmakla mümkündür.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İmalattaki toplam işleyiş maliyetinin %20 - %50 sini malzeme taşıma maliyetleri oluşturmaktadır ve etkin bir yerleşim bu maliyetleri en azından %10 - %30 oranında azaltabilir. </a:t>
            </a:r>
          </a:p>
          <a:p>
            <a:endParaRPr lang="tr-TR" sz="20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C364DAF-F7E2-E420-F1D0-30D165CB57B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42FFB8F-48E2-BF85-9A38-AA6764222400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4E6CE22-BF69-A0C2-E3B2-1F624D5C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984D343-45C0-FFAF-241E-C70192815E5A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FCD4D08-1099-E224-761C-2F5A9164BB5F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8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ADAA-F72F-0282-FA09-B2C3338D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E9B453-F56F-013C-2EE8-6287A65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776979-5287-F241-A2DB-8DAA312DA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Bu konuda </a:t>
            </a:r>
            <a:r>
              <a:rPr lang="tr-TR" sz="1800" u="sng" dirty="0">
                <a:cs typeface="Times New Roman" panose="02020603050405020304" pitchFamily="18" charset="0"/>
              </a:rPr>
              <a:t>verilecek kararları önemli kılan</a:t>
            </a: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tr-TR" sz="1800" b="1" u="sng" dirty="0">
                <a:cs typeface="Times New Roman" panose="02020603050405020304" pitchFamily="18" charset="0"/>
              </a:rPr>
              <a:t>üç neden </a:t>
            </a:r>
            <a:r>
              <a:rPr lang="tr-TR" sz="1800" dirty="0">
                <a:cs typeface="Times New Roman" panose="02020603050405020304" pitchFamily="18" charset="0"/>
              </a:rPr>
              <a:t>bulunmaktadır. Bunlar;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1-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Tesislerin inşası </a:t>
            </a:r>
            <a:r>
              <a:rPr lang="tr-TR" sz="1800" dirty="0">
                <a:cs typeface="Times New Roman" panose="02020603050405020304" pitchFamily="18" charset="0"/>
              </a:rPr>
              <a:t>için oldukça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büyük emek</a:t>
            </a: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ve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sermaye</a:t>
            </a:r>
            <a:r>
              <a:rPr lang="tr-TR" sz="1800" dirty="0">
                <a:cs typeface="Times New Roman" panose="02020603050405020304" pitchFamily="18" charset="0"/>
              </a:rPr>
              <a:t> harcandığından oluşabilecek herhangi bir yanlış tercihin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telafisi kolay olmamaktadır</a:t>
            </a:r>
            <a:r>
              <a:rPr lang="tr-TR" sz="1800" dirty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2- Verilen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kararlar uzunca bir dönemi etkileyeceği </a:t>
            </a:r>
            <a:r>
              <a:rPr lang="tr-TR" sz="1800" dirty="0">
                <a:cs typeface="Times New Roman" panose="02020603050405020304" pitchFamily="18" charset="0"/>
              </a:rPr>
              <a:t>için yapılacak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hataların düzeltilmesi oldukça zor </a:t>
            </a:r>
            <a:r>
              <a:rPr lang="tr-TR" sz="1800" dirty="0">
                <a:cs typeface="Times New Roman" panose="02020603050405020304" pitchFamily="18" charset="0"/>
              </a:rPr>
              <a:t>olacaktır.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3- Verilen kararların işletmenin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rekabet gücünü</a:t>
            </a: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de doğrudan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etkileyecek</a:t>
            </a:r>
            <a:r>
              <a:rPr lang="tr-TR" sz="1800" dirty="0">
                <a:cs typeface="Times New Roman" panose="02020603050405020304" pitchFamily="18" charset="0"/>
              </a:rPr>
              <a:t> olması da önemlidir.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44DDE63-906E-2B5F-08BB-BE6AFD7BBFCD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2723C5-48EA-2F92-4F28-A9D8BB9AE41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BBF0017-FAE6-67E3-CFF1-E3EBDD2A5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60A02BD-E792-110F-35D3-6BA9CA3D8C8A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5B13B883-9E89-40EC-D512-D56119D3C2EF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6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A2CA-11BF-0406-0F83-7E107147C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58299B-0353-2C04-15CC-5018430D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ADB7EC-9367-B527-2316-F4EA2626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Tesis yerleşimini tasarlarken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dikkat edilmesi gereken konular</a:t>
            </a: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aşağıda sıralanmıştır:</a:t>
            </a: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1. Güvenlik:</a:t>
            </a: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tr-TR" sz="1800" dirty="0">
                <a:cs typeface="Times New Roman" panose="02020603050405020304" pitchFamily="18" charset="0"/>
              </a:rPr>
              <a:t>Müşteri ve personel için </a:t>
            </a:r>
            <a:r>
              <a:rPr lang="tr-TR" sz="1800" b="1" dirty="0">
                <a:cs typeface="Times New Roman" panose="02020603050405020304" pitchFamily="18" charset="0"/>
              </a:rPr>
              <a:t>tehlike oluşturabilecek</a:t>
            </a:r>
            <a:r>
              <a:rPr lang="tr-TR" sz="1800" dirty="0">
                <a:cs typeface="Times New Roman" panose="02020603050405020304" pitchFamily="18" charset="0"/>
              </a:rPr>
              <a:t> tüm süreç ve mekânlara </a:t>
            </a:r>
            <a:r>
              <a:rPr lang="tr-TR" sz="1800" b="1" dirty="0">
                <a:cs typeface="Times New Roman" panose="02020603050405020304" pitchFamily="18" charset="0"/>
              </a:rPr>
              <a:t>yetkisiz ulaşımın engellenmesi</a:t>
            </a:r>
            <a:r>
              <a:rPr lang="tr-TR" sz="1800" dirty="0">
                <a:cs typeface="Times New Roman" panose="02020603050405020304" pitchFamily="18" charset="0"/>
              </a:rPr>
              <a:t> gereklidir. Ayrıca </a:t>
            </a:r>
            <a:r>
              <a:rPr lang="tr-TR" sz="1800" b="1" dirty="0">
                <a:cs typeface="Times New Roman" panose="02020603050405020304" pitchFamily="18" charset="0"/>
              </a:rPr>
              <a:t>yangın, hırsızlık, </a:t>
            </a:r>
            <a:r>
              <a:rPr lang="tr-TR" sz="1800" dirty="0">
                <a:cs typeface="Times New Roman" panose="02020603050405020304" pitchFamily="18" charset="0"/>
              </a:rPr>
              <a:t>vb. durumları dikkate alacak şekilde tasarlanmalıdır. Stratejik olarak yerleştirilmiş yangın söndürücüler ve yangın çıkışları olmalıdır. Zehirli kimyasallar ve çevreye temas minimum olmalıdır.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2. Akış:</a:t>
            </a: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Üretim sürecindeki </a:t>
            </a:r>
            <a:r>
              <a:rPr lang="tr-TR" sz="1800" b="1" dirty="0">
                <a:cs typeface="Times New Roman" panose="02020603050405020304" pitchFamily="18" charset="0"/>
              </a:rPr>
              <a:t>malzeme, enformasyon</a:t>
            </a:r>
            <a:r>
              <a:rPr lang="tr-TR" sz="1800" dirty="0">
                <a:cs typeface="Times New Roman" panose="02020603050405020304" pitchFamily="18" charset="0"/>
              </a:rPr>
              <a:t> ve </a:t>
            </a:r>
            <a:r>
              <a:rPr lang="tr-TR" sz="1800" b="1" dirty="0">
                <a:cs typeface="Times New Roman" panose="02020603050405020304" pitchFamily="18" charset="0"/>
              </a:rPr>
              <a:t>müşteri hareket alanları</a:t>
            </a:r>
            <a:r>
              <a:rPr lang="tr-TR" sz="1800" dirty="0">
                <a:cs typeface="Times New Roman" panose="02020603050405020304" pitchFamily="18" charset="0"/>
              </a:rPr>
              <a:t> uygun olarak tasarlanmalıdır. </a:t>
            </a: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Ayrıca tüm malzemeler ve üretim elemanları </a:t>
            </a: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aynı yönde </a:t>
            </a:r>
            <a:r>
              <a:rPr lang="tr-TR" sz="1800" dirty="0">
                <a:solidFill>
                  <a:srgbClr val="FFC000"/>
                </a:solidFill>
                <a:cs typeface="Times New Roman" panose="02020603050405020304" pitchFamily="18" charset="0"/>
              </a:rPr>
              <a:t>ürün ve hizmetin tamamlanma aşamasına doğru </a:t>
            </a:r>
            <a:r>
              <a:rPr lang="tr-TR" sz="1800" dirty="0">
                <a:cs typeface="Times New Roman" panose="02020603050405020304" pitchFamily="18" charset="0"/>
              </a:rPr>
              <a:t>hareket etmelidir.</a:t>
            </a: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Örneğin; Bir imalat tesisinde malzeme akışının minimuma indirilmesi hedeflenirken bir alışveriş merkezinde müşteri gezinti rotası maksimuma çıkarılmak istenebilir.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F09376E-79D7-B7E2-65C0-453D595D5842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CE2BCDF-9C3E-A9D7-CB12-FE9D11466476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4E4D233-4BD8-35E0-30EE-40362122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4784150-CD75-46FA-8DC2-D8FBEAB4D039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7C6C930-9C4E-2DA6-00DC-B0B8663DEBED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6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54F09-DD86-B6A5-45BF-D9602B81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D7E03B-241A-45AA-F503-317BEDFE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4EFC351-0F8B-F499-EC5B-278CF355B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3. Konfor: </a:t>
            </a:r>
            <a:r>
              <a:rPr lang="tr-TR" dirty="0">
                <a:cs typeface="Times New Roman" panose="02020603050405020304" pitchFamily="18" charset="0"/>
              </a:rPr>
              <a:t>Üretim sürecinde çalışan </a:t>
            </a:r>
            <a:r>
              <a:rPr lang="tr-TR" b="1" dirty="0">
                <a:cs typeface="Times New Roman" panose="02020603050405020304" pitchFamily="18" charset="0"/>
              </a:rPr>
              <a:t>personelin çalışma şartları</a:t>
            </a:r>
            <a:r>
              <a:rPr lang="tr-TR" dirty="0">
                <a:cs typeface="Times New Roman" panose="02020603050405020304" pitchFamily="18" charset="0"/>
              </a:rPr>
              <a:t>nın uygun olmasının sağlanması gerekir. </a:t>
            </a:r>
          </a:p>
          <a:p>
            <a:pPr marL="0" indent="0" algn="just">
              <a:buNone/>
            </a:pPr>
            <a:r>
              <a:rPr lang="tr-TR" b="1" dirty="0">
                <a:cs typeface="Times New Roman" panose="02020603050405020304" pitchFamily="18" charset="0"/>
              </a:rPr>
              <a:t>Gürültü, sıcaklık, aydınlatma </a:t>
            </a:r>
            <a:r>
              <a:rPr lang="tr-TR" dirty="0">
                <a:cs typeface="Times New Roman" panose="02020603050405020304" pitchFamily="18" charset="0"/>
              </a:rPr>
              <a:t>gibi ergonomik faktörler yerleşim planlamasında dikkat edilmesi gereken özelliklerdir.</a:t>
            </a:r>
          </a:p>
          <a:p>
            <a:pPr marL="0" indent="0" algn="just">
              <a:buNone/>
            </a:pPr>
            <a:endParaRPr lang="tr-TR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4. Koordinasyon: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Tesis içerisinde </a:t>
            </a:r>
            <a:r>
              <a:rPr lang="tr-TR" b="1" dirty="0">
                <a:cs typeface="Times New Roman" panose="02020603050405020304" pitchFamily="18" charset="0"/>
              </a:rPr>
              <a:t>iletişim</a:t>
            </a:r>
            <a:r>
              <a:rPr lang="tr-TR" dirty="0">
                <a:cs typeface="Times New Roman" panose="02020603050405020304" pitchFamily="18" charset="0"/>
              </a:rPr>
              <a:t>in sağlanması önemli bir konudur. Personelin üretim sürecinde iletişimi için telefon, monitör gibi cihazlara ulaşımı sağlanmalıdır.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863ADFC-B721-3E56-411C-DDA6F55FB25B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99D3DD4-F71E-02C5-1D32-913C7B74493E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B7AE65A-CB97-0011-40FC-09999663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494D311-740A-3D4B-25C1-5A1E07D5446D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9D93C22-77F8-4F47-CA29-D45F8CB7DF30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abrika Yerleşim Planı - Olympos Tasarım">
            <a:extLst>
              <a:ext uri="{FF2B5EF4-FFF2-40B4-BE49-F238E27FC236}">
                <a16:creationId xmlns:a16="http://schemas.microsoft.com/office/drawing/2014/main" id="{E34E1B6C-4CA6-6E17-1974-D3D6EC1C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4" y="3554686"/>
            <a:ext cx="460367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3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72BD-38D7-F13F-0F00-F7D7A987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786272-5C13-A640-8B64-4BFB958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0B6F75F-2093-0513-5FC0-B335EC517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500" b="1" dirty="0">
                <a:solidFill>
                  <a:srgbClr val="0070C0"/>
                </a:solidFill>
                <a:cs typeface="Times New Roman" panose="02020603050405020304" pitchFamily="18" charset="0"/>
              </a:rPr>
              <a:t>5. Erişim</a:t>
            </a:r>
            <a:r>
              <a:rPr lang="tr-TR" sz="15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tr-TR" sz="1500" dirty="0">
                <a:cs typeface="Times New Roman" panose="02020603050405020304" pitchFamily="18" charset="0"/>
              </a:rPr>
              <a:t>Tüm </a:t>
            </a:r>
            <a:r>
              <a:rPr lang="tr-TR" sz="1500" b="1" dirty="0">
                <a:cs typeface="Times New Roman" panose="02020603050405020304" pitchFamily="18" charset="0"/>
              </a:rPr>
              <a:t>makine </a:t>
            </a:r>
            <a:r>
              <a:rPr lang="tr-TR" sz="1500" dirty="0">
                <a:cs typeface="Times New Roman" panose="02020603050405020304" pitchFamily="18" charset="0"/>
              </a:rPr>
              <a:t>ve</a:t>
            </a:r>
            <a:r>
              <a:rPr lang="tr-TR" sz="1500" b="1" dirty="0">
                <a:cs typeface="Times New Roman" panose="02020603050405020304" pitchFamily="18" charset="0"/>
              </a:rPr>
              <a:t> teçhizatın temizliği, bakımı </a:t>
            </a:r>
            <a:r>
              <a:rPr lang="tr-TR" sz="1500" dirty="0">
                <a:cs typeface="Times New Roman" panose="02020603050405020304" pitchFamily="18" charset="0"/>
              </a:rPr>
              <a:t>ve</a:t>
            </a:r>
            <a:r>
              <a:rPr lang="tr-TR" sz="1500" b="1" dirty="0">
                <a:cs typeface="Times New Roman" panose="02020603050405020304" pitchFamily="18" charset="0"/>
              </a:rPr>
              <a:t> tamir</a:t>
            </a:r>
            <a:r>
              <a:rPr lang="tr-TR" sz="1500" dirty="0">
                <a:cs typeface="Times New Roman" panose="02020603050405020304" pitchFamily="18" charset="0"/>
              </a:rPr>
              <a:t> edilebilmesi için </a:t>
            </a:r>
            <a:r>
              <a:rPr lang="tr-TR" sz="1500" b="1" dirty="0">
                <a:cs typeface="Times New Roman" panose="02020603050405020304" pitchFamily="18" charset="0"/>
              </a:rPr>
              <a:t>ulaşılabilir </a:t>
            </a:r>
            <a:r>
              <a:rPr lang="tr-TR" sz="1500" dirty="0">
                <a:cs typeface="Times New Roman" panose="02020603050405020304" pitchFamily="18" charset="0"/>
              </a:rPr>
              <a:t>şekilde yerleştirilmesi gereklidir. Koridorlar engellerden arındırılmış olmalıdır. Üretim ve hizmet araçları mümkün olduğunca ilgili birimlere yakın yerleştirilmelidir.</a:t>
            </a:r>
          </a:p>
          <a:p>
            <a:pPr marL="0" indent="0" algn="just">
              <a:buNone/>
            </a:pPr>
            <a:endParaRPr lang="tr-TR" sz="15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500" b="1" dirty="0">
                <a:solidFill>
                  <a:srgbClr val="0070C0"/>
                </a:solidFill>
                <a:cs typeface="Times New Roman" panose="02020603050405020304" pitchFamily="18" charset="0"/>
              </a:rPr>
              <a:t>6. Alan Kullanımı: </a:t>
            </a:r>
            <a:r>
              <a:rPr lang="tr-TR" sz="1500" dirty="0">
                <a:cs typeface="Times New Roman" panose="02020603050405020304" pitchFamily="18" charset="0"/>
              </a:rPr>
              <a:t>Tesislerin </a:t>
            </a:r>
            <a:r>
              <a:rPr lang="tr-TR" sz="1500" b="1" dirty="0">
                <a:cs typeface="Times New Roman" panose="02020603050405020304" pitchFamily="18" charset="0"/>
              </a:rPr>
              <a:t>yerleşim düzeni</a:t>
            </a:r>
            <a:r>
              <a:rPr lang="tr-TR" sz="1500" dirty="0">
                <a:cs typeface="Times New Roman" panose="02020603050405020304" pitchFamily="18" charset="0"/>
              </a:rPr>
              <a:t>nde alanlar en uygun şekilde kullanılmalıdır. </a:t>
            </a:r>
          </a:p>
          <a:p>
            <a:pPr marL="0" indent="0" algn="just">
              <a:buNone/>
            </a:pPr>
            <a:r>
              <a:rPr lang="tr-TR" sz="1500" dirty="0">
                <a:cs typeface="Times New Roman" panose="02020603050405020304" pitchFamily="18" charset="0"/>
              </a:rPr>
              <a:t>Bir </a:t>
            </a:r>
            <a:r>
              <a:rPr lang="tr-TR" sz="1500" b="1" dirty="0">
                <a:cs typeface="Times New Roman" panose="02020603050405020304" pitchFamily="18" charset="0"/>
              </a:rPr>
              <a:t>imalat</a:t>
            </a:r>
            <a:r>
              <a:rPr lang="tr-TR" sz="1500" dirty="0">
                <a:cs typeface="Times New Roman" panose="02020603050405020304" pitchFamily="18" charset="0"/>
              </a:rPr>
              <a:t> tesisinde </a:t>
            </a:r>
            <a:r>
              <a:rPr lang="tr-TR" sz="1500" u="sng" dirty="0">
                <a:cs typeface="Times New Roman" panose="02020603050405020304" pitchFamily="18" charset="0"/>
              </a:rPr>
              <a:t>boş alanların minimuma indirilmesi </a:t>
            </a:r>
            <a:r>
              <a:rPr lang="tr-TR" sz="1500" dirty="0">
                <a:cs typeface="Times New Roman" panose="02020603050405020304" pitchFamily="18" charset="0"/>
              </a:rPr>
              <a:t>hedeflenirken </a:t>
            </a:r>
            <a:r>
              <a:rPr lang="tr-TR" sz="1500" b="1" dirty="0">
                <a:cs typeface="Times New Roman" panose="02020603050405020304" pitchFamily="18" charset="0"/>
              </a:rPr>
              <a:t>lüks bir otel </a:t>
            </a:r>
            <a:r>
              <a:rPr lang="tr-TR" sz="1500" dirty="0">
                <a:cs typeface="Times New Roman" panose="02020603050405020304" pitchFamily="18" charset="0"/>
              </a:rPr>
              <a:t>için </a:t>
            </a:r>
            <a:r>
              <a:rPr lang="tr-TR" sz="1500" u="sng" dirty="0">
                <a:cs typeface="Times New Roman" panose="02020603050405020304" pitchFamily="18" charset="0"/>
              </a:rPr>
              <a:t>tasarlanan alanların geniş </a:t>
            </a:r>
            <a:r>
              <a:rPr lang="tr-TR" sz="1500" dirty="0">
                <a:cs typeface="Times New Roman" panose="02020603050405020304" pitchFamily="18" charset="0"/>
              </a:rPr>
              <a:t>olması istenebilir.</a:t>
            </a:r>
          </a:p>
          <a:p>
            <a:pPr marL="0" indent="0" algn="just">
              <a:buNone/>
            </a:pPr>
            <a:endParaRPr lang="tr-TR" sz="15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500" b="1" dirty="0">
                <a:solidFill>
                  <a:srgbClr val="0070C0"/>
                </a:solidFill>
                <a:cs typeface="Times New Roman" panose="02020603050405020304" pitchFamily="18" charset="0"/>
              </a:rPr>
              <a:t>7. Esneklik: </a:t>
            </a:r>
            <a:r>
              <a:rPr lang="tr-TR" sz="1500" dirty="0">
                <a:solidFill>
                  <a:schemeClr val="tx1"/>
                </a:solidFill>
                <a:cs typeface="Times New Roman" panose="02020603050405020304" pitchFamily="18" charset="0"/>
              </a:rPr>
              <a:t>Tesis yerleşim düzeni sabit olmamalı ve değiştirilebilme esnekliğine sahip olmalıdır. </a:t>
            </a:r>
            <a:r>
              <a:rPr lang="tr-TR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Teknolojideki gelişmeler</a:t>
            </a:r>
            <a:r>
              <a:rPr lang="tr-TR" sz="1500" dirty="0">
                <a:cs typeface="Times New Roman" panose="02020603050405020304" pitchFamily="18" charset="0"/>
              </a:rPr>
              <a:t>, </a:t>
            </a:r>
            <a:r>
              <a:rPr lang="tr-TR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ürün tasarımındaki yenilikler </a:t>
            </a:r>
            <a:r>
              <a:rPr lang="tr-TR" sz="1500" dirty="0">
                <a:cs typeface="Times New Roman" panose="02020603050405020304" pitchFamily="18" charset="0"/>
              </a:rPr>
              <a:t>ve buna benzer değişimler tesis yerleşiminin yeniden düzenlenmesini gerektirebilir. Bu nedenle iyi bir yerleşim ileride gerçekleşebilecek </a:t>
            </a:r>
            <a:r>
              <a:rPr lang="tr-TR" sz="1500" b="1" dirty="0">
                <a:cs typeface="Times New Roman" panose="02020603050405020304" pitchFamily="18" charset="0"/>
              </a:rPr>
              <a:t>olası değişiklikleri öngörmeli </a:t>
            </a:r>
            <a:r>
              <a:rPr lang="tr-TR" sz="1500" dirty="0">
                <a:cs typeface="Times New Roman" panose="02020603050405020304" pitchFamily="18" charset="0"/>
              </a:rPr>
              <a:t>ve</a:t>
            </a:r>
            <a:r>
              <a:rPr lang="tr-TR" sz="1500" b="1" dirty="0">
                <a:cs typeface="Times New Roman" panose="02020603050405020304" pitchFamily="18" charset="0"/>
              </a:rPr>
              <a:t> bu değişikliklere uyum sağlayabilecek</a:t>
            </a:r>
            <a:r>
              <a:rPr lang="tr-TR" sz="1500" dirty="0">
                <a:cs typeface="Times New Roman" panose="02020603050405020304" pitchFamily="18" charset="0"/>
              </a:rPr>
              <a:t> şekilde tasarlanmalıdır.</a:t>
            </a:r>
          </a:p>
          <a:p>
            <a:pPr marL="0" indent="0" algn="just">
              <a:buNone/>
            </a:pPr>
            <a:endParaRPr lang="tr-TR" sz="15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500" b="1" dirty="0">
                <a:solidFill>
                  <a:srgbClr val="0070C0"/>
                </a:solidFill>
                <a:cs typeface="Times New Roman" panose="02020603050405020304" pitchFamily="18" charset="0"/>
              </a:rPr>
              <a:t>8. Darboğazlar</a:t>
            </a:r>
            <a:r>
              <a:rPr lang="tr-TR" sz="15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tr-TR" sz="1500" dirty="0">
                <a:cs typeface="Times New Roman" panose="02020603050405020304" pitchFamily="18" charset="0"/>
              </a:rPr>
              <a:t>Tesisin yerleşim planlamasında </a:t>
            </a:r>
            <a:r>
              <a:rPr lang="tr-TR" sz="1500" b="1" dirty="0">
                <a:cs typeface="Times New Roman" panose="02020603050405020304" pitchFamily="18" charset="0"/>
              </a:rPr>
              <a:t>üretim süreci, kapasite planlaması, makine kullanım oranları, gibi değişkenler dikkate alınmalı</a:t>
            </a:r>
            <a:r>
              <a:rPr lang="tr-TR" sz="1500" dirty="0">
                <a:cs typeface="Times New Roman" panose="02020603050405020304" pitchFamily="18" charset="0"/>
              </a:rPr>
              <a:t>dır. Bu sayede </a:t>
            </a:r>
            <a:r>
              <a:rPr lang="tr-TR" sz="1500" b="1" dirty="0">
                <a:cs typeface="Times New Roman" panose="02020603050405020304" pitchFamily="18" charset="0"/>
              </a:rPr>
              <a:t>olası darboğaz</a:t>
            </a:r>
            <a:r>
              <a:rPr lang="tr-TR" sz="1500" dirty="0">
                <a:cs typeface="Times New Roman" panose="02020603050405020304" pitchFamily="18" charset="0"/>
              </a:rPr>
              <a:t> oluşumunun önüne geçilebilecektir.</a:t>
            </a:r>
          </a:p>
          <a:p>
            <a:pPr marL="0" indent="0" algn="just">
              <a:buNone/>
            </a:pPr>
            <a:endParaRPr lang="tr-TR" sz="1500" dirty="0"/>
          </a:p>
          <a:p>
            <a:endParaRPr lang="tr-TR" sz="15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C031910-31BF-416B-A629-E38AF541C829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F6C4F2-99E8-EE97-9287-DA4EC8C28836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0AE0369-719E-9460-6126-2B5351501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8AB3FB0-0D2B-96BA-DC91-13B11768F090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F4C59DAF-779C-8C8F-579A-0D1B5325C468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2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6ABF0-BB3A-BCFB-EB1D-5B9A2293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61E8E2-F9CF-E90F-6758-A8FBA395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630088-78A0-2253-167C-8E9AF9D50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 Dört temel </a:t>
            </a:r>
            <a:r>
              <a:rPr lang="tr-TR" sz="1800" dirty="0">
                <a:cs typeface="Times New Roman" panose="02020603050405020304" pitchFamily="18" charset="0"/>
              </a:rPr>
              <a:t>yerleşim türü vardır:   </a:t>
            </a:r>
          </a:p>
          <a:p>
            <a:pPr marL="0" indent="0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• Sabit konumlu yerleşim düzeni   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• Sürece göre yerleşim düzeni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• Ürüne göre yerleşim düzeni   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• Hücresel yerleşim düzeni</a:t>
            </a:r>
          </a:p>
          <a:p>
            <a:pPr marL="0" indent="0">
              <a:buNone/>
            </a:pPr>
            <a:r>
              <a:rPr lang="tr-TR" sz="1800" b="1" dirty="0">
                <a:cs typeface="Times New Roman" panose="02020603050405020304" pitchFamily="18" charset="0"/>
              </a:rPr>
              <a:t> </a:t>
            </a:r>
            <a:endParaRPr lang="tr-TR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/>
              <a:t> </a:t>
            </a:r>
          </a:p>
          <a:p>
            <a:pPr marL="0" indent="0">
              <a:buNone/>
            </a:pPr>
            <a:endParaRPr lang="tr-TR" sz="1800" dirty="0"/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ED032C4-8073-6C65-A7FC-ED3473022005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8682656-DD5B-66CD-636C-12DD93B52F2E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F4ED414-ED26-682E-C76D-CBCA2E19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4BB298E-D12C-37AF-6AB3-226C8EC9D3A8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22E1747-B8DD-38BE-F43F-86BD405A9249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1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38A6E-384F-2694-2D39-0EB88AEF2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56CBA6-F3AA-2616-D439-7DEF3E27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A29992-88BC-229C-CE97-BD0A92D44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r>
              <a:rPr lang="tr-TR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Sabit Konumlu Yerleşim Düzeni</a:t>
            </a:r>
            <a:endParaRPr lang="tr-TR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Ürün, yapısı ve büyüklüğü nedeniyle </a:t>
            </a:r>
            <a:r>
              <a:rPr lang="tr-TR" b="1" dirty="0">
                <a:cs typeface="Times New Roman" panose="02020603050405020304" pitchFamily="18" charset="0"/>
              </a:rPr>
              <a:t>hareket ettirilmez. Bunun yerine üretim kaynakları ürün etrafında hareket ettirilir.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b="1" dirty="0">
                <a:cs typeface="Times New Roman" panose="02020603050405020304" pitchFamily="18" charset="0"/>
              </a:rPr>
              <a:t>Proje tipi üretim</a:t>
            </a:r>
            <a:r>
              <a:rPr lang="tr-TR" dirty="0">
                <a:cs typeface="Times New Roman" panose="02020603050405020304" pitchFamily="18" charset="0"/>
              </a:rPr>
              <a:t> için uygundur.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Bunun en temel nedeni üretilen ürün veya hizmetin taşınamayacak kadar büyük olmasıdır.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Baraj ve bina inşaatı, gemi ve uçak imalatı, otoyol inşaatı, petrol ve maden çıkarma </a:t>
            </a:r>
            <a:r>
              <a:rPr lang="tr-TR" dirty="0">
                <a:cs typeface="Times New Roman" panose="02020603050405020304" pitchFamily="18" charset="0"/>
              </a:rPr>
              <a:t>örnek olarak verilebilir.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CBFFB97-CFDA-02EF-E5E5-E08FED0C109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9C7B2B-E29E-F974-79C3-068FDE476400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ECF4639-B62F-C3C2-B145-31BB1B88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FC2DD50-A5A9-06EB-9F64-8A712A31F465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E58E4C2-2051-3946-0587-CB19BD74902A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EB61F7EE-3903-2337-89A4-D7AD6C095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9" t="52395" r="36402" b="21510"/>
          <a:stretch/>
        </p:blipFill>
        <p:spPr>
          <a:xfrm>
            <a:off x="3863438" y="4471632"/>
            <a:ext cx="4581237" cy="23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Lojistik Yönetim Süreçleri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algn="just"/>
            <a:r>
              <a:rPr lang="tr-TR" sz="1800" dirty="0"/>
              <a:t>Lojistik iş süreçleri tedarik ve tüketim noktaları arasında gerekli lojistik faaliyetlerin yerine getirildiği süreçlerdir. Bu süreçler bir anlamda lojistik ağ veya başka bir deyişle tedarik zinciri üzerinde </a:t>
            </a:r>
            <a:r>
              <a:rPr lang="tr-TR" sz="1800" b="1" dirty="0"/>
              <a:t>malzemenin hareket ettirilmesi </a:t>
            </a:r>
            <a:r>
              <a:rPr lang="tr-TR" sz="1800" dirty="0"/>
              <a:t>ve </a:t>
            </a:r>
            <a:r>
              <a:rPr lang="tr-TR" sz="1800" b="1" dirty="0"/>
              <a:t>depolama</a:t>
            </a:r>
            <a:r>
              <a:rPr lang="tr-TR" sz="1800" dirty="0"/>
              <a:t> işlemlerinin gerçekleştirilmesidir.</a:t>
            </a:r>
          </a:p>
          <a:p>
            <a:pPr algn="just">
              <a:lnSpc>
                <a:spcPct val="90000"/>
              </a:lnSpc>
            </a:pPr>
            <a:r>
              <a:rPr lang="tr-TR" altLang="tr-TR" sz="1800" dirty="0">
                <a:cs typeface="Times New Roman" panose="02020603050405020304" pitchFamily="18" charset="0"/>
              </a:rPr>
              <a:t>Günümüzde lojistik, işletmelerin kendilerini pazarda farklılaştırabilmelerine olanak sağlayan önemli bir araç konumuna gelmiştir. Bir işletmenin iyi bir lojistik sistemine sahip olması daha iyi ürün sunma olanağı arttırmaktadır. </a:t>
            </a:r>
          </a:p>
          <a:p>
            <a:pPr algn="just">
              <a:lnSpc>
                <a:spcPct val="90000"/>
              </a:lnSpc>
            </a:pPr>
            <a:endParaRPr lang="tr-TR" altLang="tr-TR" sz="1800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cs typeface="Times New Roman" panose="02020603050405020304" pitchFamily="18" charset="0"/>
              </a:rPr>
              <a:t>İyi bir lojistik sistemi ile sağlanacak avantajlardan biri </a:t>
            </a:r>
            <a:r>
              <a:rPr lang="tr-TR" altLang="tr-TR" sz="1800" b="1" dirty="0">
                <a:cs typeface="Times New Roman" panose="02020603050405020304" pitchFamily="18" charset="0"/>
              </a:rPr>
              <a:t>lojistik sisteminin maliyetleri düşürücü etkisidir</a:t>
            </a:r>
            <a:r>
              <a:rPr lang="tr-TR" altLang="tr-TR" sz="1800" dirty="0"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cs typeface="Times New Roman" panose="02020603050405020304" pitchFamily="18" charset="0"/>
              </a:rPr>
              <a:t>İyi bir lojistik sistemi müşteri memnuniyeti sağlarken sistemin etkin bir şekilde işletilmesi de </a:t>
            </a:r>
            <a:r>
              <a:rPr lang="tr-TR" altLang="tr-TR" sz="1800" b="1" dirty="0">
                <a:cs typeface="Times New Roman" panose="02020603050405020304" pitchFamily="18" charset="0"/>
              </a:rPr>
              <a:t>masrafların azaltılmasını </a:t>
            </a:r>
            <a:r>
              <a:rPr lang="tr-TR" altLang="tr-TR" sz="1800" dirty="0">
                <a:cs typeface="Times New Roman" panose="02020603050405020304" pitchFamily="18" charset="0"/>
              </a:rPr>
              <a:t>sağlar.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1800" dirty="0">
                <a:cs typeface="Times New Roman" panose="02020603050405020304" pitchFamily="18" charset="0"/>
              </a:rPr>
              <a:t>     Bu iki önemli avantaj işletmenin </a:t>
            </a:r>
            <a:r>
              <a:rPr lang="tr-TR" altLang="tr-TR" sz="1800" b="1" dirty="0">
                <a:cs typeface="Times New Roman" panose="02020603050405020304" pitchFamily="18" charset="0"/>
              </a:rPr>
              <a:t>rekabet gücünü olumlu </a:t>
            </a:r>
            <a:r>
              <a:rPr lang="tr-TR" altLang="tr-TR" sz="1800" dirty="0">
                <a:cs typeface="Times New Roman" panose="02020603050405020304" pitchFamily="18" charset="0"/>
              </a:rPr>
              <a:t>yönde etkiler.</a:t>
            </a:r>
          </a:p>
          <a:p>
            <a:pPr algn="just"/>
            <a:endParaRPr lang="tr-TR" sz="1800" dirty="0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85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4E50-3BDF-9D60-F36F-8C53DA63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6CE3AA-5D2A-4FB1-047A-7B371BEA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E78E94-9AB9-0DF6-6356-66F8AA76B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/>
          <a:lstStyle/>
          <a:p>
            <a:r>
              <a:rPr lang="tr-TR" dirty="0">
                <a:cs typeface="Times New Roman" panose="02020603050405020304" pitchFamily="18" charset="0"/>
              </a:rPr>
              <a:t>Gemi, uçak gibi taşınması güç, büyük ve ağır ürünler sabit bir konumda (kızak veya montaj kolaylığının üzeri, temel, zemin, vb.) dururlar, gerektiğinde işçiler ve makineler bu ürünün ilgili noktalarına gelirler.</a:t>
            </a: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642A4B7-AA66-D374-E8AA-C35030187FBF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76C86D-7600-8177-8B09-4D258569A282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3361E61-9589-2C7D-6041-32AFF433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0680D26-668F-61B3-0910-C40779937B84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13BE598-E6A4-2515-EE5B-4F574CB4A073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is Yerleşim Tipleri - Industryolog Blog Tesis Yerleşim Tipleri">
            <a:extLst>
              <a:ext uri="{FF2B5EF4-FFF2-40B4-BE49-F238E27FC236}">
                <a16:creationId xmlns:a16="http://schemas.microsoft.com/office/drawing/2014/main" id="{4DD5DBAF-6423-6821-1EEA-7F8A753A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25" y="2810905"/>
            <a:ext cx="6910086" cy="40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5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3F659-6748-C21E-F3A1-9B779A517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4440AE-3C7E-DA8A-5E1A-4058CD4C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8E44C31-8138-9F43-C26C-DDA7F84B4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r>
              <a:rPr lang="tr-TR" sz="18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Sürece Göre Yerleşim Düzeni</a:t>
            </a:r>
            <a:endParaRPr lang="tr-TR" sz="1800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b="1" dirty="0">
                <a:cs typeface="Times New Roman" panose="02020603050405020304" pitchFamily="18" charset="0"/>
              </a:rPr>
              <a:t> </a:t>
            </a:r>
            <a:endParaRPr lang="tr-TR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b="1" dirty="0">
                <a:cs typeface="Times New Roman" panose="02020603050405020304" pitchFamily="18" charset="0"/>
              </a:rPr>
              <a:t>Benzer süreç </a:t>
            </a:r>
            <a:r>
              <a:rPr lang="tr-TR" sz="1800" dirty="0">
                <a:cs typeface="Times New Roman" panose="02020603050405020304" pitchFamily="18" charset="0"/>
              </a:rPr>
              <a:t>ve</a:t>
            </a:r>
            <a:r>
              <a:rPr lang="tr-TR" sz="1800" b="1" dirty="0">
                <a:cs typeface="Times New Roman" panose="02020603050405020304" pitchFamily="18" charset="0"/>
              </a:rPr>
              <a:t> fonksiyon</a:t>
            </a:r>
            <a:r>
              <a:rPr lang="tr-TR" sz="1800" dirty="0">
                <a:cs typeface="Times New Roman" panose="02020603050405020304" pitchFamily="18" charset="0"/>
              </a:rPr>
              <a:t>lara dayalı olarak </a:t>
            </a:r>
            <a:r>
              <a:rPr lang="tr-TR" sz="1800" b="1" dirty="0">
                <a:cs typeface="Times New Roman" panose="02020603050405020304" pitchFamily="18" charset="0"/>
              </a:rPr>
              <a:t>üretim kaynaklarının gruplandırıldığı</a:t>
            </a:r>
            <a:r>
              <a:rPr lang="tr-TR" sz="1800" dirty="0">
                <a:cs typeface="Times New Roman" panose="02020603050405020304" pitchFamily="18" charset="0"/>
              </a:rPr>
              <a:t> bir yerleşim düzenidir. </a:t>
            </a:r>
            <a:endParaRPr lang="tr-TR" sz="1800" b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tr-TR" sz="1800" b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cs typeface="Times New Roman" panose="02020603050405020304" pitchFamily="18" charset="0"/>
              </a:rPr>
              <a:t>Tesis yerleşim düzeni, çeşitli işlevleri veya süreçleri temel alarak belirlendiği için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fonksiyonel yerleşim düzeni </a:t>
            </a:r>
            <a:r>
              <a:rPr lang="tr-TR" sz="1800" dirty="0">
                <a:cs typeface="Times New Roman" panose="02020603050405020304" pitchFamily="18" charset="0"/>
              </a:rPr>
              <a:t>olarak da adlandırılır 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1800" b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b="1" dirty="0">
                <a:cs typeface="Times New Roman" panose="02020603050405020304" pitchFamily="18" charset="0"/>
              </a:rPr>
              <a:t>Atölye </a:t>
            </a:r>
            <a:r>
              <a:rPr lang="tr-TR" sz="1800" dirty="0">
                <a:cs typeface="Times New Roman" panose="02020603050405020304" pitchFamily="18" charset="0"/>
              </a:rPr>
              <a:t>ve</a:t>
            </a:r>
            <a:r>
              <a:rPr lang="tr-TR" sz="1800" b="1" dirty="0">
                <a:cs typeface="Times New Roman" panose="02020603050405020304" pitchFamily="18" charset="0"/>
              </a:rPr>
              <a:t> parti tipi üretim</a:t>
            </a:r>
            <a:r>
              <a:rPr lang="tr-TR" sz="1800" dirty="0">
                <a:cs typeface="Times New Roman" panose="02020603050405020304" pitchFamily="18" charset="0"/>
              </a:rPr>
              <a:t> süreçleri için uygun bir yerleşim türüdür. </a:t>
            </a:r>
          </a:p>
          <a:p>
            <a:pPr marL="0" indent="0">
              <a:buNone/>
            </a:pPr>
            <a:r>
              <a:rPr lang="tr-TR" sz="1800" dirty="0">
                <a:cs typeface="Times New Roman" panose="02020603050405020304" pitchFamily="18" charset="0"/>
              </a:rPr>
              <a:t> </a:t>
            </a: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B76360B-D6CB-E42E-346E-788FB9E5948C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DF5DFF-C5A7-4F35-C29D-45852643968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BC063D4-2B38-21BC-BB64-9F7846851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A67C25E-46DB-D568-09A1-47E8F8522112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4FAE463-3818-76CC-60FA-78CF55D4E7E8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8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5311-2BF7-4A74-CAB4-6265319D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20BF18-F8ED-C1E2-3203-019A9F66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A12CE8-2CCD-8609-006D-86F17A127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cs typeface="Times New Roman" panose="02020603050405020304" pitchFamily="18" charset="0"/>
              </a:rPr>
              <a:t>Üretim süreci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çok sayıda parçanın bir araya getirilmesinden </a:t>
            </a:r>
            <a:r>
              <a:rPr lang="tr-TR" dirty="0">
                <a:cs typeface="Times New Roman" panose="02020603050405020304" pitchFamily="18" charset="0"/>
              </a:rPr>
              <a:t>oluşan bir süreç ise bu model oldukça kullanışlıdır. </a:t>
            </a:r>
          </a:p>
          <a:p>
            <a:pPr algn="just"/>
            <a:endParaRPr lang="tr-TR" dirty="0"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cs typeface="Times New Roman" panose="02020603050405020304" pitchFamily="18" charset="0"/>
              </a:rPr>
              <a:t>Sürece göre yerleşim türünde </a:t>
            </a:r>
            <a:r>
              <a:rPr lang="tr-TR" b="1" dirty="0">
                <a:cs typeface="Times New Roman" panose="02020603050405020304" pitchFamily="18" charset="0"/>
              </a:rPr>
              <a:t>parçalar forklift gibi esnek taşıma yöntemleri ile atölyeler arasında </a:t>
            </a:r>
            <a:r>
              <a:rPr lang="tr-TR" dirty="0">
                <a:cs typeface="Times New Roman" panose="02020603050405020304" pitchFamily="18" charset="0"/>
              </a:rPr>
              <a:t>taşınır. </a:t>
            </a:r>
          </a:p>
          <a:p>
            <a:pPr algn="just"/>
            <a:endParaRPr lang="tr-TR" dirty="0"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cs typeface="Times New Roman" panose="02020603050405020304" pitchFamily="18" charset="0"/>
              </a:rPr>
              <a:t>Hizmet sektöründe </a:t>
            </a:r>
            <a:r>
              <a:rPr lang="tr-TR" dirty="0">
                <a:cs typeface="Times New Roman" panose="02020603050405020304" pitchFamily="18" charset="0"/>
              </a:rPr>
              <a:t>ise </a:t>
            </a:r>
            <a:r>
              <a:rPr lang="tr-TR" b="1" dirty="0">
                <a:cs typeface="Times New Roman" panose="02020603050405020304" pitchFamily="18" charset="0"/>
              </a:rPr>
              <a:t>hastaneler sürece göre yerleşim düzeni </a:t>
            </a:r>
            <a:r>
              <a:rPr lang="tr-TR" dirty="0">
                <a:cs typeface="Times New Roman" panose="02020603050405020304" pitchFamily="18" charset="0"/>
              </a:rPr>
              <a:t>uygulanan tesislerdir. </a:t>
            </a:r>
            <a:r>
              <a:rPr lang="tr-TR" dirty="0"/>
              <a:t>(Farklı bölümler: ameliyathane, acil servis, laboratuvar vb.)</a:t>
            </a:r>
          </a:p>
          <a:p>
            <a:pPr algn="just"/>
            <a:endParaRPr lang="tr-TR" dirty="0"/>
          </a:p>
          <a:p>
            <a:pPr algn="just"/>
            <a:r>
              <a:rPr lang="tr-TR" dirty="0">
                <a:cs typeface="Times New Roman" panose="02020603050405020304" pitchFamily="18" charset="0"/>
              </a:rPr>
              <a:t>Sürece Göre Yerleşim Düzeninde her bölüm tipik olarak fonksiyonel gruplar halinde düzenlenmiştir. </a:t>
            </a:r>
          </a:p>
          <a:p>
            <a:pPr algn="just"/>
            <a:endParaRPr lang="tr-TR" dirty="0"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cs typeface="Times New Roman" panose="02020603050405020304" pitchFamily="18" charset="0"/>
              </a:rPr>
              <a:t>Örneğin</a:t>
            </a:r>
            <a:r>
              <a:rPr lang="tr-TR" dirty="0">
                <a:cs typeface="Times New Roman" panose="02020603050405020304" pitchFamily="18" charset="0"/>
              </a:rPr>
              <a:t> tüm torna işlemi torna bölümünde, delme işlemi delme bölümünde, freze işlemi freze bölümünde organize edilmektedir.</a:t>
            </a:r>
          </a:p>
          <a:p>
            <a:pPr algn="just"/>
            <a:endParaRPr lang="tr-TR" dirty="0"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cs typeface="Times New Roman" panose="02020603050405020304" pitchFamily="18" charset="0"/>
              </a:rPr>
              <a:t>En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yaygın</a:t>
            </a:r>
            <a:r>
              <a:rPr lang="tr-TR" dirty="0">
                <a:cs typeface="Times New Roman" panose="02020603050405020304" pitchFamily="18" charset="0"/>
              </a:rPr>
              <a:t> olan yerleşim şekli</a:t>
            </a: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81AEBDA-C748-08B5-C0F6-B737676D74A9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80BDE42-8553-F9F0-426A-7AADF17C2B78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7AE0BFE-C38F-26F0-5B2C-4330B8AE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E272166-FD36-2CF6-36F8-BD693BA60E18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A0970D3-8C45-8063-412B-02D49FA87016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4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8A079-5F9C-AF9E-9E8C-BB211780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CD1CA6-477F-C1F1-612F-39A356F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895BBB0-2416-7FA2-7585-B713D61FA92E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A4E0855-C242-AB22-01DE-17C8050E68D1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2E18D3D-4FF6-BDFE-C7BE-43E62770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8F9C385-10C7-7CC7-6B32-057A1B6E66D4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A2E21A8-60F5-3FE1-F8A9-28BECB38966C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56EC2C28-4D87-FC8A-62C6-0D0CDCD5C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3" t="21021" r="22578" b="13758"/>
          <a:stretch/>
        </p:blipFill>
        <p:spPr>
          <a:xfrm>
            <a:off x="2677471" y="2088609"/>
            <a:ext cx="6953171" cy="45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86E05-C79A-9697-6B23-5F8373172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960C15A-379B-F3F1-0C91-CFF83603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6040D5A-053E-E713-137E-2EBDAF672183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A63B9EE-E7DA-7CC4-B69B-C955538A9E40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B00FCC8-19AA-1DFD-4C95-C321F265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54A693F-0BD0-A522-1900-D05DC638D626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A07900C-60CF-3339-BB41-7A1EF88E3F74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9C046BBD-C582-2A9A-C5E1-0D9AFA44B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" t="18015" r="63277" b="39151"/>
          <a:stretch/>
        </p:blipFill>
        <p:spPr>
          <a:xfrm>
            <a:off x="2519120" y="2162406"/>
            <a:ext cx="7505700" cy="46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C5A68-7C7E-7636-CC7E-8514042B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435EDB-D698-D138-549F-C4DE6AAC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31CC3-ECDA-E204-0D73-8E2E902C0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Yararları </a:t>
            </a:r>
            <a:r>
              <a:rPr lang="tr-TR" b="1" dirty="0">
                <a:solidFill>
                  <a:schemeClr val="tx1"/>
                </a:solidFill>
                <a:cs typeface="Times New Roman" panose="02020603050405020304" pitchFamily="18" charset="0"/>
              </a:rPr>
              <a:t>şunlardır</a:t>
            </a:r>
            <a:r>
              <a:rPr lang="tr-TR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Makine kullanım</a:t>
            </a:r>
            <a:r>
              <a:rPr lang="tr-TR" dirty="0">
                <a:cs typeface="Times New Roman" panose="02020603050405020304" pitchFamily="18" charset="0"/>
              </a:rPr>
              <a:t> oranları </a:t>
            </a:r>
            <a:r>
              <a:rPr lang="tr-TR" b="1" dirty="0">
                <a:cs typeface="Times New Roman" panose="02020603050405020304" pitchFamily="18" charset="0"/>
              </a:rPr>
              <a:t>yüksektir</a:t>
            </a:r>
            <a:r>
              <a:rPr lang="tr-TR" dirty="0">
                <a:cs typeface="Times New Roman" panose="02020603050405020304" pitchFamily="18" charset="0"/>
              </a:rPr>
              <a:t> ve </a:t>
            </a:r>
            <a:r>
              <a:rPr lang="tr-TR" b="1" dirty="0">
                <a:cs typeface="Times New Roman" panose="02020603050405020304" pitchFamily="18" charset="0"/>
              </a:rPr>
              <a:t>daha az sayıda makine</a:t>
            </a:r>
            <a:r>
              <a:rPr lang="tr-TR" dirty="0">
                <a:cs typeface="Times New Roman" panose="02020603050405020304" pitchFamily="18" charset="0"/>
              </a:rPr>
              <a:t> gerektirir.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Makine ve teçhizat için gerekli </a:t>
            </a:r>
            <a:r>
              <a:rPr lang="tr-TR" b="1" dirty="0">
                <a:cs typeface="Times New Roman" panose="02020603050405020304" pitchFamily="18" charset="0"/>
              </a:rPr>
              <a:t>sermaye maliyeti düşüktür</a:t>
            </a:r>
            <a:r>
              <a:rPr lang="tr-TR" dirty="0"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Üretim kaynaklarının esnek kullanımı</a:t>
            </a:r>
            <a:r>
              <a:rPr lang="tr-TR" dirty="0">
                <a:cs typeface="Times New Roman" panose="02020603050405020304" pitchFamily="18" charset="0"/>
              </a:rPr>
              <a:t> mümkündür.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Daha düşük yatırım maliyeti</a:t>
            </a:r>
            <a:r>
              <a:rPr lang="tr-TR" dirty="0">
                <a:cs typeface="Times New Roman" panose="02020603050405020304" pitchFamily="18" charset="0"/>
              </a:rPr>
              <a:t> gerektirir.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Üretim tesisinin kullanım oranı </a:t>
            </a:r>
            <a:r>
              <a:rPr lang="tr-TR" dirty="0">
                <a:cs typeface="Times New Roman" panose="02020603050405020304" pitchFamily="18" charset="0"/>
              </a:rPr>
              <a:t>yüksektir.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İş dağılımında esneklik düzeyi</a:t>
            </a:r>
            <a:r>
              <a:rPr lang="tr-TR" dirty="0">
                <a:cs typeface="Times New Roman" panose="02020603050405020304" pitchFamily="18" charset="0"/>
              </a:rPr>
              <a:t> yüksektir.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İş çeşitliliği </a:t>
            </a:r>
            <a:r>
              <a:rPr lang="tr-TR" dirty="0">
                <a:cs typeface="Times New Roman" panose="02020603050405020304" pitchFamily="18" charset="0"/>
              </a:rPr>
              <a:t>ve </a:t>
            </a:r>
            <a:r>
              <a:rPr lang="tr-TR" b="1" dirty="0">
                <a:cs typeface="Times New Roman" panose="02020603050405020304" pitchFamily="18" charset="0"/>
              </a:rPr>
              <a:t>görev farklılıklarının</a:t>
            </a:r>
            <a:r>
              <a:rPr lang="tr-TR" dirty="0">
                <a:cs typeface="Times New Roman" panose="02020603050405020304" pitchFamily="18" charset="0"/>
              </a:rPr>
              <a:t> olması </a:t>
            </a:r>
            <a:r>
              <a:rPr lang="tr-TR" b="1" dirty="0">
                <a:cs typeface="Times New Roman" panose="02020603050405020304" pitchFamily="18" charset="0"/>
              </a:rPr>
              <a:t>personelin tatmini</a:t>
            </a:r>
            <a:r>
              <a:rPr lang="tr-TR" dirty="0">
                <a:cs typeface="Times New Roman" panose="02020603050405020304" pitchFamily="18" charset="0"/>
              </a:rPr>
              <a:t>ni sağlar.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679A7A5-D90A-19EE-DE6A-E2C21AB99950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CA3602C-5E4F-2D0B-9134-CC0CFD69A87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8175D1F-38C9-CFE4-95D4-2B482452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E9D2BFF-E419-DF45-1406-EC3AB8041B2E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67A619C-04C8-32CE-E7B9-CB72977492A3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2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239D-D8C0-5E7C-70BB-78530BDDA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27744C-1B55-1405-79C7-2E2520BD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F364A8-F817-6772-ABEA-B16B97635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Zararları</a:t>
            </a: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ise şunlardır: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Malzemelerin bölümler arasında taşınmasının gerektiği durumlarda </a:t>
            </a:r>
            <a:r>
              <a:rPr lang="tr-TR" b="1" dirty="0">
                <a:cs typeface="Times New Roman" panose="02020603050405020304" pitchFamily="18" charset="0"/>
              </a:rPr>
              <a:t>işgücüne dayalı taşıma </a:t>
            </a:r>
            <a:r>
              <a:rPr lang="tr-TR" dirty="0">
                <a:cs typeface="Times New Roman" panose="02020603050405020304" pitchFamily="18" charset="0"/>
              </a:rPr>
              <a:t>ve </a:t>
            </a:r>
            <a:r>
              <a:rPr lang="tr-TR" b="1" dirty="0">
                <a:cs typeface="Times New Roman" panose="02020603050405020304" pitchFamily="18" charset="0"/>
              </a:rPr>
              <a:t>geriye dönüşlerden</a:t>
            </a:r>
            <a:r>
              <a:rPr lang="tr-TR" dirty="0">
                <a:cs typeface="Times New Roman" panose="02020603050405020304" pitchFamily="18" charset="0"/>
              </a:rPr>
              <a:t> dolayı daha fazla malzeme hareketi ve malzeme </a:t>
            </a:r>
            <a:r>
              <a:rPr lang="tr-TR" b="1" dirty="0">
                <a:cs typeface="Times New Roman" panose="02020603050405020304" pitchFamily="18" charset="0"/>
              </a:rPr>
              <a:t>taşıma maliyetlerinde artış </a:t>
            </a:r>
            <a:r>
              <a:rPr lang="tr-TR" dirty="0">
                <a:cs typeface="Times New Roman" panose="02020603050405020304" pitchFamily="18" charset="0"/>
              </a:rPr>
              <a:t>söz konusudur.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Tesis içindeki malzeme hareketi yavaş olduğundan </a:t>
            </a:r>
            <a:r>
              <a:rPr lang="tr-TR" b="1" dirty="0">
                <a:cs typeface="Times New Roman" panose="02020603050405020304" pitchFamily="18" charset="0"/>
              </a:rPr>
              <a:t>stoklama yüksektir </a:t>
            </a:r>
            <a:r>
              <a:rPr lang="tr-TR" dirty="0">
                <a:cs typeface="Times New Roman" panose="02020603050405020304" pitchFamily="18" charset="0"/>
              </a:rPr>
              <a:t>ve daha </a:t>
            </a:r>
            <a:r>
              <a:rPr lang="tr-TR" b="1" dirty="0">
                <a:cs typeface="Times New Roman" panose="02020603050405020304" pitchFamily="18" charset="0"/>
              </a:rPr>
              <a:t>geniş depolama </a:t>
            </a:r>
            <a:r>
              <a:rPr lang="tr-TR" dirty="0">
                <a:cs typeface="Times New Roman" panose="02020603050405020304" pitchFamily="18" charset="0"/>
              </a:rPr>
              <a:t>alanı gerektirir.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Taşıma sisteminin otomasyonu </a:t>
            </a:r>
            <a:r>
              <a:rPr lang="tr-TR" dirty="0">
                <a:cs typeface="Times New Roman" panose="02020603050405020304" pitchFamily="18" charset="0"/>
              </a:rPr>
              <a:t>mümkün değildir.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Makinelerin hazırlık süreleri </a:t>
            </a:r>
            <a:r>
              <a:rPr lang="tr-TR" dirty="0">
                <a:cs typeface="Times New Roman" panose="02020603050405020304" pitchFamily="18" charset="0"/>
              </a:rPr>
              <a:t>düşük verimliliğe neden olur.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>
                <a:cs typeface="Times New Roman" panose="02020603050405020304" pitchFamily="18" charset="0"/>
              </a:rPr>
              <a:t>Üretim süresi </a:t>
            </a:r>
            <a:r>
              <a:rPr lang="tr-TR" dirty="0">
                <a:cs typeface="Times New Roman" panose="02020603050405020304" pitchFamily="18" charset="0"/>
              </a:rPr>
              <a:t>diğer yerleşimlere oranla </a:t>
            </a:r>
            <a:r>
              <a:rPr lang="tr-TR" b="1" dirty="0">
                <a:cs typeface="Times New Roman" panose="02020603050405020304" pitchFamily="18" charset="0"/>
              </a:rPr>
              <a:t>fazladır</a:t>
            </a:r>
            <a:r>
              <a:rPr lang="tr-TR" dirty="0"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Süreçteki </a:t>
            </a:r>
            <a:r>
              <a:rPr lang="tr-TR" b="1" dirty="0">
                <a:cs typeface="Times New Roman" panose="02020603050405020304" pitchFamily="18" charset="0"/>
              </a:rPr>
              <a:t>stokların fazla olması, alan ve sermaye israfına</a:t>
            </a:r>
            <a:r>
              <a:rPr lang="tr-TR" dirty="0">
                <a:cs typeface="Times New Roman" panose="02020603050405020304" pitchFamily="18" charset="0"/>
              </a:rPr>
              <a:t> yol açar.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Herhangi bir ekipmanda meydana gelen </a:t>
            </a:r>
            <a:r>
              <a:rPr lang="tr-TR" b="1" dirty="0">
                <a:cs typeface="Times New Roman" panose="02020603050405020304" pitchFamily="18" charset="0"/>
              </a:rPr>
              <a:t>hata ve arıza </a:t>
            </a:r>
            <a:r>
              <a:rPr lang="tr-TR" dirty="0">
                <a:cs typeface="Times New Roman" panose="02020603050405020304" pitchFamily="18" charset="0"/>
              </a:rPr>
              <a:t>tüm sistemin</a:t>
            </a:r>
            <a:r>
              <a:rPr lang="tr-TR" b="1" dirty="0">
                <a:cs typeface="Times New Roman" panose="02020603050405020304" pitchFamily="18" charset="0"/>
              </a:rPr>
              <a:t> durmasına </a:t>
            </a:r>
            <a:r>
              <a:rPr lang="tr-TR" dirty="0">
                <a:cs typeface="Times New Roman" panose="02020603050405020304" pitchFamily="18" charset="0"/>
              </a:rPr>
              <a:t>neden olabilir.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Verimli bir </a:t>
            </a:r>
            <a:r>
              <a:rPr lang="tr-TR" b="1" dirty="0">
                <a:cs typeface="Times New Roman" panose="02020603050405020304" pitchFamily="18" charset="0"/>
              </a:rPr>
              <a:t>koordinasyon</a:t>
            </a:r>
            <a:r>
              <a:rPr lang="tr-TR" dirty="0">
                <a:cs typeface="Times New Roman" panose="02020603050405020304" pitchFamily="18" charset="0"/>
              </a:rPr>
              <a:t> gereklidir.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cs typeface="Times New Roman" panose="02020603050405020304" pitchFamily="18" charset="0"/>
              </a:rPr>
              <a:t>İş çeşitliliğinden dolayı ihtiyaç duyulan beceriler için </a:t>
            </a:r>
            <a:r>
              <a:rPr lang="tr-TR" b="1" dirty="0">
                <a:cs typeface="Times New Roman" panose="02020603050405020304" pitchFamily="18" charset="0"/>
              </a:rPr>
              <a:t>nitelikli işgücü </a:t>
            </a:r>
            <a:r>
              <a:rPr lang="tr-TR" dirty="0">
                <a:cs typeface="Times New Roman" panose="02020603050405020304" pitchFamily="18" charset="0"/>
              </a:rPr>
              <a:t>gereklidir.</a:t>
            </a:r>
          </a:p>
          <a:p>
            <a:endParaRPr lang="tr-TR" dirty="0"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5C445F2-04EC-2415-7DA0-4F3EFCB83AB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7947D77-2CB9-BDC3-7C6A-11CEE15D3933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9CC14A7-59CD-7236-1B94-6F2A2D2C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82A7F2C-EE6D-3B7E-4858-83A63F1C653D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A01C0FE-9E66-EEEC-C666-64BF63028145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0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FBF5F-340F-1A55-191E-FB4B509E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0D26BA-B842-2636-EBA3-D48CC183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AC92ED6-04CB-920A-CA68-115643946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 lnSpcReduction="10000"/>
          </a:bodyPr>
          <a:lstStyle/>
          <a:p>
            <a:r>
              <a:rPr lang="tr-TR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Ürüne Göre Yerleşim Düzeni</a:t>
            </a:r>
            <a:endParaRPr lang="tr-TR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u="sng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Ürüne göre yerleşim düzeni,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montaj hattı tesis yerleşim düzenlemesi </a:t>
            </a:r>
            <a:r>
              <a:rPr lang="tr-TR" dirty="0">
                <a:cs typeface="Times New Roman" panose="02020603050405020304" pitchFamily="18" charset="0"/>
              </a:rPr>
              <a:t>olarak da adlandırılmaktadır. Bu şekilde adlandırılmasının sebebi </a:t>
            </a:r>
            <a:r>
              <a:rPr lang="tr-TR" i="1" dirty="0">
                <a:cs typeface="Times New Roman" panose="02020603050405020304" pitchFamily="18" charset="0"/>
              </a:rPr>
              <a:t>ilk olarak </a:t>
            </a:r>
            <a:r>
              <a:rPr lang="tr-TR" b="1" dirty="0">
                <a:cs typeface="Times New Roman" panose="02020603050405020304" pitchFamily="18" charset="0"/>
              </a:rPr>
              <a:t>ABD otomobil montaj hattında </a:t>
            </a:r>
            <a:r>
              <a:rPr lang="tr-TR" dirty="0">
                <a:cs typeface="Times New Roman" panose="02020603050405020304" pitchFamily="18" charset="0"/>
              </a:rPr>
              <a:t>kullanılmasından kaynaklanmaktadır. </a:t>
            </a:r>
          </a:p>
          <a:p>
            <a:pPr marL="0" indent="0" algn="just">
              <a:buNone/>
            </a:pPr>
            <a:endParaRPr lang="tr-TR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Bu yerleşim düzeni modelinde </a:t>
            </a:r>
            <a:r>
              <a:rPr lang="tr-TR" b="1" dirty="0">
                <a:cs typeface="Times New Roman" panose="02020603050405020304" pitchFamily="18" charset="0"/>
              </a:rPr>
              <a:t>makineler ve ekipmanlar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bir ürün üzerinde işlemleri gerçekleştirmek için gerekli sırayla düzenlenmiştir.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i="1" dirty="0">
                <a:cs typeface="Times New Roman" panose="02020603050405020304" pitchFamily="18" charset="0"/>
              </a:rPr>
              <a:t>Örneğin </a:t>
            </a:r>
            <a:r>
              <a:rPr lang="tr-TR" dirty="0">
                <a:cs typeface="Times New Roman" panose="02020603050405020304" pitchFamily="18" charset="0"/>
              </a:rPr>
              <a:t>bir üretim işleminde kesme, parlatma ve boyama sırasına göre gerçekleşiyorsa ekipmanların bu sırayla düzenlenmesi gerekir.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Ürüne göre yerleşim düzeni, yapısı nedeniyle </a:t>
            </a:r>
            <a:r>
              <a:rPr lang="tr-TR" b="1" dirty="0">
                <a:cs typeface="Times New Roman" panose="02020603050405020304" pitchFamily="18" charset="0"/>
              </a:rPr>
              <a:t>üretim hattı</a:t>
            </a:r>
            <a:r>
              <a:rPr lang="tr-TR" dirty="0">
                <a:cs typeface="Times New Roman" panose="02020603050405020304" pitchFamily="18" charset="0"/>
              </a:rPr>
              <a:t> olarak da anılmaktadır.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Bu düzen, </a:t>
            </a:r>
            <a:r>
              <a:rPr lang="tr-TR" b="1" dirty="0">
                <a:cs typeface="Times New Roman" panose="02020603050405020304" pitchFamily="18" charset="0"/>
              </a:rPr>
              <a:t>ürün çeşitliliği az, standart ürün</a:t>
            </a:r>
            <a:r>
              <a:rPr lang="tr-TR" dirty="0">
                <a:cs typeface="Times New Roman" panose="02020603050405020304" pitchFamily="18" charset="0"/>
              </a:rPr>
              <a:t> veya </a:t>
            </a:r>
            <a:r>
              <a:rPr lang="tr-TR" b="1" dirty="0">
                <a:cs typeface="Times New Roman" panose="02020603050405020304" pitchFamily="18" charset="0"/>
              </a:rPr>
              <a:t>hizmet </a:t>
            </a:r>
            <a:r>
              <a:rPr lang="tr-TR" dirty="0">
                <a:cs typeface="Times New Roman" panose="02020603050405020304" pitchFamily="18" charset="0"/>
              </a:rPr>
              <a:t>üreten tesislerin </a:t>
            </a:r>
            <a:r>
              <a:rPr lang="tr-TR" b="1" dirty="0">
                <a:cs typeface="Times New Roman" panose="02020603050405020304" pitchFamily="18" charset="0"/>
              </a:rPr>
              <a:t>yüksek hızda üretim</a:t>
            </a:r>
            <a:r>
              <a:rPr lang="tr-TR" dirty="0">
                <a:cs typeface="Times New Roman" panose="02020603050405020304" pitchFamily="18" charset="0"/>
              </a:rPr>
              <a:t> yapabilmesine olanak sağlar. Otomobil montaj hatları, elektronik ürünlerin üretiminde bu yerleşim türü uygulanmaktadır.</a:t>
            </a:r>
            <a:endParaRPr lang="tr-TR" sz="1100" dirty="0">
              <a:cs typeface="Times New Roman" panose="02020603050405020304" pitchFamily="18" charset="0"/>
            </a:endParaRPr>
          </a:p>
          <a:p>
            <a:endParaRPr lang="tr-TR" sz="300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8057631-E89F-5947-62AD-8ED06CB99BFE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31EDE0C-4148-DB91-BEA4-84B6594819E4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EFC58D2-ED62-DBB4-5864-F05C6A02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2431586-E806-131D-F4B4-FEA13620B85C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98575A05-6F7C-8C44-B623-DACF59C486A9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78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CC7EF-9263-FEE1-6EAF-B1BD26A4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4AD645-49B1-9728-46FE-9092758C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1ADCCB-AFDB-11A1-B7F4-4FA85547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Ürüne göre yerleşim düzeninin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genel özellikleri</a:t>
            </a:r>
            <a:r>
              <a:rPr lang="tr-TR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şunlardır: 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dirty="0">
                <a:cs typeface="Times New Roman" panose="02020603050405020304" pitchFamily="18" charset="0"/>
              </a:rPr>
              <a:t>Kaynaklar amaca uygun</a:t>
            </a:r>
            <a:r>
              <a:rPr lang="tr-TR" dirty="0">
                <a:cs typeface="Times New Roman" panose="02020603050405020304" pitchFamily="18" charset="0"/>
              </a:rPr>
              <a:t> olarak düzenlenmiştir. Bu yerleşimde kaynaklar </a:t>
            </a:r>
            <a:r>
              <a:rPr lang="tr-TR" b="1" dirty="0">
                <a:cs typeface="Times New Roman" panose="02020603050405020304" pitchFamily="18" charset="0"/>
              </a:rPr>
              <a:t>büyük miktarlarda ürün üretmek üzere</a:t>
            </a:r>
            <a:r>
              <a:rPr lang="tr-TR" dirty="0">
                <a:cs typeface="Times New Roman" panose="02020603050405020304" pitchFamily="18" charset="0"/>
              </a:rPr>
              <a:t> tasarlanmıştır.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dirty="0">
                <a:cs typeface="Times New Roman" panose="02020603050405020304" pitchFamily="18" charset="0"/>
              </a:rPr>
              <a:t>Tesisin maliyeti </a:t>
            </a:r>
            <a:r>
              <a:rPr lang="tr-TR" dirty="0">
                <a:cs typeface="Times New Roman" panose="02020603050405020304" pitchFamily="18" charset="0"/>
              </a:rPr>
              <a:t>oldukça yüksektir. </a:t>
            </a:r>
            <a:r>
              <a:rPr lang="tr-TR" b="1" dirty="0">
                <a:cs typeface="Times New Roman" panose="02020603050405020304" pitchFamily="18" charset="0"/>
              </a:rPr>
              <a:t>Otomasyon sistemleri </a:t>
            </a:r>
            <a:r>
              <a:rPr lang="tr-TR" dirty="0">
                <a:cs typeface="Times New Roman" panose="02020603050405020304" pitchFamily="18" charset="0"/>
              </a:rPr>
              <a:t>yoğun kullanılır. 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dirty="0">
                <a:cs typeface="Times New Roman" panose="02020603050405020304" pitchFamily="18" charset="0"/>
              </a:rPr>
              <a:t>Üretim hızı </a:t>
            </a:r>
            <a:r>
              <a:rPr lang="tr-TR" dirty="0">
                <a:cs typeface="Times New Roman" panose="02020603050405020304" pitchFamily="18" charset="0"/>
              </a:rPr>
              <a:t>daha yüksektir. 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dirty="0">
                <a:cs typeface="Times New Roman" panose="02020603050405020304" pitchFamily="18" charset="0"/>
              </a:rPr>
              <a:t>Malzeme taşıma maliyeti </a:t>
            </a:r>
            <a:r>
              <a:rPr lang="tr-TR" dirty="0">
                <a:cs typeface="Times New Roman" panose="02020603050405020304" pitchFamily="18" charset="0"/>
              </a:rPr>
              <a:t>daha düşüktür. 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dirty="0">
                <a:cs typeface="Times New Roman" panose="02020603050405020304" pitchFamily="18" charset="0"/>
              </a:rPr>
              <a:t>Envanter için gerekli olan depo </a:t>
            </a:r>
            <a:r>
              <a:rPr lang="tr-TR" dirty="0">
                <a:cs typeface="Times New Roman" panose="02020603050405020304" pitchFamily="18" charset="0"/>
              </a:rPr>
              <a:t>ihtiyacı daha düşüktür. Nedeni: </a:t>
            </a:r>
            <a:r>
              <a:rPr lang="tr-TR" b="1" dirty="0">
                <a:cs typeface="Times New Roman" panose="02020603050405020304" pitchFamily="18" charset="0"/>
              </a:rPr>
              <a:t>Üretim hızının yüksek olması süreçteki ürün sayısını ve hatlar arası stokları azaltır</a:t>
            </a:r>
            <a:r>
              <a:rPr lang="tr-TR" dirty="0"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dirty="0">
                <a:cs typeface="Times New Roman" panose="02020603050405020304" pitchFamily="18" charset="0"/>
              </a:rPr>
              <a:t>Esnekliği azdır.</a:t>
            </a:r>
            <a:r>
              <a:rPr lang="tr-TR" dirty="0">
                <a:cs typeface="Times New Roman" panose="02020603050405020304" pitchFamily="18" charset="0"/>
              </a:rPr>
              <a:t> Tüm tesis ve kaynaklar </a:t>
            </a:r>
            <a:r>
              <a:rPr lang="tr-TR" b="1" dirty="0">
                <a:cs typeface="Times New Roman" panose="02020603050405020304" pitchFamily="18" charset="0"/>
              </a:rPr>
              <a:t>belirli ürünlerin üretimi</a:t>
            </a:r>
            <a:r>
              <a:rPr lang="tr-TR" dirty="0">
                <a:cs typeface="Times New Roman" panose="02020603050405020304" pitchFamily="18" charset="0"/>
              </a:rPr>
              <a:t> için özelleştirildiğinden yeni bir ürün üretiminin sisteme eklenmesi ya da ürün üzerindeki esaslı değişiklik konusunda esneklik yoktur.</a:t>
            </a:r>
          </a:p>
          <a:p>
            <a:pPr algn="just"/>
            <a:endParaRPr lang="tr-TR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1277358-DEE6-3455-CA94-C17D307F46CA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57FDAD9-03C1-191B-D198-19F8597C687E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33DA1A5-224D-DB67-8863-68DFB5FE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872CDBE-3A7D-2B51-DB6E-5855C3035578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D49F7A0-D29E-308C-9BC6-C5194C5F0F44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71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9128-DF62-8D19-90A8-9B665EDC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0FA579-732B-C660-2061-EA8D929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25AA18D-4B16-7998-332E-99EA660B0BA3}"/>
              </a:ext>
            </a:extLst>
          </p:cNvPr>
          <p:cNvSpPr/>
          <p:nvPr/>
        </p:nvSpPr>
        <p:spPr>
          <a:xfrm>
            <a:off x="0" y="11575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974F6C5-98F4-0B48-946E-4069917FEA42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CDD186D-0B99-6497-F680-65FD2B15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73851AB-060E-7B17-97CB-E0A6A3FDCC03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E2944CB-2FB8-BF9F-272D-8AB36AAFCB65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8267E20E-B8C2-A342-E422-F22601FE4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0" t="36823" r="35196" b="32790"/>
          <a:stretch/>
        </p:blipFill>
        <p:spPr>
          <a:xfrm>
            <a:off x="2596017" y="2619396"/>
            <a:ext cx="6831673" cy="40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8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8531A-BC9F-4E12-AD63-16294DB0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D0A811-3A1F-43D4-5252-B7F93203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Lojistik Yönetim Süreçleri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E2B11F-9CD5-A791-FBE8-BF3AFE42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altLang="tr-TR" sz="2000" b="1" dirty="0">
                <a:latin typeface="+mj-lt"/>
                <a:cs typeface="Times New Roman" panose="02020603050405020304" pitchFamily="18" charset="0"/>
              </a:rPr>
              <a:t>Lojistik, </a:t>
            </a: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ürün için gerekli olan </a:t>
            </a:r>
            <a:r>
              <a:rPr lang="tr-TR" altLang="tr-TR" sz="2000" b="1" dirty="0">
                <a:latin typeface="+mj-lt"/>
                <a:cs typeface="Times New Roman" panose="02020603050405020304" pitchFamily="18" charset="0"/>
              </a:rPr>
              <a:t>hizmetlerin</a:t>
            </a: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 ve </a:t>
            </a:r>
            <a:r>
              <a:rPr lang="tr-TR" altLang="tr-TR" sz="2000" b="1" dirty="0">
                <a:latin typeface="+mj-lt"/>
                <a:cs typeface="Times New Roman" panose="02020603050405020304" pitchFamily="18" charset="0"/>
              </a:rPr>
              <a:t>bilginin kaynaktan</a:t>
            </a: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 müşteriye kadar ulaşımında verimliliği sağlayan ve planlayan bir fonksiyondur. </a:t>
            </a:r>
          </a:p>
          <a:p>
            <a:pPr algn="just">
              <a:lnSpc>
                <a:spcPct val="90000"/>
              </a:lnSpc>
            </a:pPr>
            <a:endParaRPr lang="tr-TR" altLang="tr-TR" sz="20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Bu fonksiyon; </a:t>
            </a:r>
          </a:p>
          <a:p>
            <a:pPr algn="just">
              <a:lnSpc>
                <a:spcPct val="90000"/>
              </a:lnSpc>
            </a:pPr>
            <a:endParaRPr lang="tr-TR" altLang="tr-TR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tedarik lojistiği,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üretim lojistiği ve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dağıtım lojistiği ile birlikte </a:t>
            </a:r>
            <a:r>
              <a:rPr lang="tr-TR" altLang="tr-TR" sz="2000" b="1" dirty="0">
                <a:latin typeface="+mj-lt"/>
                <a:cs typeface="Times New Roman" panose="02020603050405020304" pitchFamily="18" charset="0"/>
              </a:rPr>
              <a:t>üç temel iş </a:t>
            </a: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sürecinden oluşmaktadır. </a:t>
            </a:r>
          </a:p>
          <a:p>
            <a:pPr algn="just">
              <a:lnSpc>
                <a:spcPct val="90000"/>
              </a:lnSpc>
            </a:pPr>
            <a:endParaRPr lang="tr-TR" altLang="tr-TR" sz="20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000" dirty="0">
                <a:latin typeface="+mj-lt"/>
                <a:cs typeface="Times New Roman" panose="02020603050405020304" pitchFamily="18" charset="0"/>
              </a:rPr>
              <a:t>Son yıllarda geri dönüş lojistiği de bu temel süreçlerle birlikte ele alınmaktadır.</a:t>
            </a:r>
          </a:p>
          <a:p>
            <a:endParaRPr lang="tr-TR" sz="20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7C086E-F56B-606E-01CC-0BDD99EEB533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8857E9C-03B4-22E5-F188-952F761395FF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9632176-3C1C-D4CF-5A4B-4A3872D7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D59C27F-B35B-1AC7-5ED7-B29804210CBE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526BA1E-999D-BEB0-6A45-188834D1024E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51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200D3-C1A6-4B92-DFEA-5D5D09AC4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03BE60-9AD3-DAAE-8957-49533576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A08D734-E6BC-766C-02FF-FEF46A3B6D16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6280DAB-B6D2-D09A-1181-FF2D2159523B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E611312-69D5-B239-5D06-1D55A2DB3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DCAD26A-7C4D-1C9D-8450-676A437D74F3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B42DAEE-E064-5537-DC73-6DC488D02E3D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FE09C050-FC6B-92F7-CAC8-31B675DC7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1" t="22269" r="33693" b="14002"/>
          <a:stretch/>
        </p:blipFill>
        <p:spPr>
          <a:xfrm>
            <a:off x="3106057" y="2282089"/>
            <a:ext cx="6289240" cy="42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51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6D9FF-3B15-4628-8A4A-7D391E5E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2FE2723-5497-8CFC-FB2C-4B7CDEE04C48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C3716CE-6776-0A6A-E0BB-93571FB56F2E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E1E0FBC-AB6E-761E-1182-EEF62663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6FB1B17-00C6-A650-A799-EDFA12A5BCBD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FF6345B6-7C12-B399-21EA-2C22B3584B28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3E1608BC-D831-5DF1-1080-D75F0B6CB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8" t="18014" r="30309" b="20039"/>
          <a:stretch/>
        </p:blipFill>
        <p:spPr>
          <a:xfrm>
            <a:off x="571024" y="1563024"/>
            <a:ext cx="5934386" cy="434575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ED82C15-ABAC-8DED-361E-EE59D8830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20" t="11215" r="27401" b="16418"/>
          <a:stretch/>
        </p:blipFill>
        <p:spPr>
          <a:xfrm>
            <a:off x="6505410" y="2035437"/>
            <a:ext cx="5346356" cy="43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BE4A0-9D1B-CDCE-8220-76D984D9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6C7556-D5FA-8F2A-D357-CB689AD3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68EF134-0083-BC37-39EB-33EE08F4A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Ürüne göre yerleşim düzeninin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Avantajları</a:t>
            </a:r>
            <a:r>
              <a:rPr lang="tr-TR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tr-TR" dirty="0">
              <a:cs typeface="Times New Roman" panose="02020603050405020304" pitchFamily="18" charset="0"/>
            </a:endParaRPr>
          </a:p>
          <a:p>
            <a:r>
              <a:rPr lang="tr-TR" sz="1600" dirty="0">
                <a:cs typeface="Times New Roman" panose="02020603050405020304" pitchFamily="18" charset="0"/>
              </a:rPr>
              <a:t>İş akışı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akıcı ve hızlıdır. </a:t>
            </a:r>
          </a:p>
          <a:p>
            <a:r>
              <a:rPr lang="tr-TR" sz="1600" dirty="0">
                <a:cs typeface="Times New Roman" panose="02020603050405020304" pitchFamily="18" charset="0"/>
              </a:rPr>
              <a:t>Ürün çeşidinin az ve akışın hızlı olduğu için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kalifiye elemana ihtiyaç duyulmaz</a:t>
            </a:r>
            <a:r>
              <a:rPr lang="tr-TR" sz="1600" dirty="0">
                <a:cs typeface="Times New Roman" panose="02020603050405020304" pitchFamily="18" charset="0"/>
              </a:rPr>
              <a:t>. Bu sayede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işçilik giderleri azalmış </a:t>
            </a:r>
            <a:r>
              <a:rPr lang="tr-TR" sz="1600" dirty="0">
                <a:cs typeface="Times New Roman" panose="02020603050405020304" pitchFamily="18" charset="0"/>
              </a:rPr>
              <a:t>olur.</a:t>
            </a:r>
          </a:p>
          <a:p>
            <a:r>
              <a:rPr lang="tr-TR" sz="1600" dirty="0">
                <a:cs typeface="Times New Roman" panose="02020603050405020304" pitchFamily="18" charset="0"/>
              </a:rPr>
              <a:t> Yarı mamul stoğu en az seviyede olduğu için,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stok giderleri azdır</a:t>
            </a:r>
            <a:r>
              <a:rPr lang="tr-TR" sz="1600" dirty="0">
                <a:cs typeface="Times New Roman" panose="02020603050405020304" pitchFamily="18" charset="0"/>
              </a:rPr>
              <a:t>. </a:t>
            </a:r>
          </a:p>
          <a:p>
            <a:r>
              <a:rPr lang="tr-TR" sz="1600" dirty="0">
                <a:cs typeface="Times New Roman" panose="02020603050405020304" pitchFamily="18" charset="0"/>
              </a:rPr>
              <a:t>Üretim süreleri kısa olduğu için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teslimat süreleri de kısadır</a:t>
            </a:r>
            <a:r>
              <a:rPr lang="tr-TR" sz="1600" dirty="0">
                <a:cs typeface="Times New Roman" panose="02020603050405020304" pitchFamily="18" charset="0"/>
              </a:rPr>
              <a:t>. </a:t>
            </a:r>
          </a:p>
          <a:p>
            <a:r>
              <a:rPr lang="tr-TR" sz="1600" dirty="0">
                <a:cs typeface="Times New Roman" panose="02020603050405020304" pitchFamily="18" charset="0"/>
              </a:rPr>
              <a:t>Üretim düz bir akış içinde olduğu için,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üretim planlama ve kontrol kolaydır</a:t>
            </a:r>
            <a:r>
              <a:rPr lang="tr-TR" sz="1600" dirty="0">
                <a:cs typeface="Times New Roman" panose="02020603050405020304" pitchFamily="18" charset="0"/>
              </a:rPr>
              <a:t>.</a:t>
            </a:r>
          </a:p>
          <a:p>
            <a:r>
              <a:rPr lang="tr-TR" sz="1600" dirty="0">
                <a:cs typeface="Times New Roman" panose="02020603050405020304" pitchFamily="18" charset="0"/>
              </a:rPr>
              <a:t>Ürün gerektiğinden fazla dolaşmadan sonuca ulaşacağı için,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taşıma maliyeti azdır </a:t>
            </a:r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(Karadaş,2016).</a:t>
            </a:r>
          </a:p>
          <a:p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Ürüne yönelik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kontrol standartlaşmıştır </a:t>
            </a:r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ve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kolay şekilde </a:t>
            </a:r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gerçekleştirilir.</a:t>
            </a:r>
          </a:p>
          <a:p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İşlem süreçlerinin gerçekleştirilmesi için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daha az alan </a:t>
            </a:r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gereklidir, daha az uygun alanın kullanımı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tıkanıklığı azaltır.</a:t>
            </a:r>
          </a:p>
          <a:p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Birim üretim başına </a:t>
            </a:r>
            <a:r>
              <a:rPr lang="tr-T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düşen </a:t>
            </a:r>
            <a:r>
              <a:rPr lang="tr-TR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maliyet düşüktür.</a:t>
            </a: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7718FB2-A515-350E-0CC7-E3AA4D5EC8E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DF7EB66-E401-C61B-03B4-6D3E29FA95F2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24AAE26-1F8B-1B37-5E01-81C5030E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49FCA53-96B6-657C-0AE5-268D87C346E9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AE5F16E-30A3-8ADE-3981-512D0ED9107F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7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AF292-82C5-FF4D-16C8-ADB2E69D8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FCB316-5B1D-BF8C-751B-73E7FE63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792131-5CB4-020E-2A12-D8A688361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cs typeface="Times New Roman" panose="02020603050405020304" pitchFamily="18" charset="0"/>
              </a:rPr>
              <a:t>Ürüne göre yerleşim düzeninin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Dezavantajları:</a:t>
            </a:r>
          </a:p>
          <a:p>
            <a:pPr marL="0" indent="0">
              <a:buNone/>
            </a:pPr>
            <a:endParaRPr lang="tr-TR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Hat üzerinde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bir makinenin arızalanması bütün üretimi durdurarak </a:t>
            </a:r>
            <a:r>
              <a:rPr 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işletmeyi büyük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zarara </a:t>
            </a:r>
            <a:r>
              <a:rPr 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uğratabilir.</a:t>
            </a:r>
          </a:p>
          <a:p>
            <a:pPr algn="just"/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Üründe değişikliğe gidilmesi </a:t>
            </a:r>
            <a:r>
              <a:rPr 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durumunda sistem buna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esnek</a:t>
            </a:r>
            <a:r>
              <a:rPr lang="tr-T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bir şekilde cevap veremez. </a:t>
            </a:r>
            <a:r>
              <a:rPr lang="tr-TR" sz="1800" dirty="0">
                <a:cs typeface="Times New Roman" panose="02020603050405020304" pitchFamily="18" charset="0"/>
              </a:rPr>
              <a:t>Yerleşim düzenini değiştirmek zaman alacağı için müşterinin beklentisine geç cevap verilir. Müşteri memnuniyetindeki azalmaya neden olarak,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rekabet gücünü </a:t>
            </a:r>
            <a:r>
              <a:rPr lang="tr-TR" sz="1800" dirty="0">
                <a:cs typeface="Times New Roman" panose="02020603050405020304" pitchFamily="18" charset="0"/>
              </a:rPr>
              <a:t>zayıflatır.</a:t>
            </a:r>
          </a:p>
          <a:p>
            <a:pPr algn="just"/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Ürün çeşitliliği azdır</a:t>
            </a:r>
            <a:r>
              <a:rPr lang="tr-TR" sz="1800" dirty="0">
                <a:cs typeface="Times New Roman" panose="02020603050405020304" pitchFamily="18" charset="0"/>
              </a:rPr>
              <a:t>.</a:t>
            </a:r>
            <a:endParaRPr lang="tr-TR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1800" b="1" dirty="0">
                <a:cs typeface="Times New Roman" panose="02020603050405020304" pitchFamily="18" charset="0"/>
              </a:rPr>
              <a:t>Her makinenin birim zamandaki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üretim miktarları farklı </a:t>
            </a:r>
            <a:r>
              <a:rPr lang="tr-TR" sz="1800" dirty="0">
                <a:cs typeface="Times New Roman" panose="02020603050405020304" pitchFamily="18" charset="0"/>
              </a:rPr>
              <a:t>olduğu için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hat dengeleme problemi </a:t>
            </a:r>
            <a:r>
              <a:rPr lang="tr-TR" sz="1800" dirty="0">
                <a:cs typeface="Times New Roman" panose="02020603050405020304" pitchFamily="18" charset="0"/>
              </a:rPr>
              <a:t>ortaya çıkacaktır. </a:t>
            </a:r>
            <a:endParaRPr lang="tr-TR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784BAC1-423F-B8CB-F168-26F35122FC79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D6FC44E-7415-C007-09EB-2016199AD38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A6DCF39-E3B4-CCE6-B90A-C71312A6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1C59C89-6542-B986-D745-F09D6BAAF268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1681EA44-BACD-1BA4-DC7B-1B19FAA8EDA3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50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A5692-456F-EC16-67EC-0417BAF04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B26DB2-1E0C-760B-BE80-71C8AAF7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408C36-C031-43E8-13DD-5C7F41427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Hücresel Yerleşim Düzeni</a:t>
            </a:r>
            <a:endParaRPr lang="tr-TR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cs typeface="Times New Roman" panose="02020603050405020304" pitchFamily="18" charset="0"/>
              </a:rPr>
              <a:t> </a:t>
            </a:r>
            <a:endParaRPr lang="tr-TR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Melez ya da karma yerleşim düzeni olarak da adlandırılan hücresel yerleşim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hem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ürüne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 hem de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sürece göre yerleşim </a:t>
            </a:r>
            <a:r>
              <a:rPr lang="tr-TR" dirty="0">
                <a:cs typeface="Times New Roman" panose="02020603050405020304" pitchFamily="18" charset="0"/>
              </a:rPr>
              <a:t>düzeninin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üstün yanlarını bir arada </a:t>
            </a:r>
            <a:r>
              <a:rPr lang="tr-TR" dirty="0">
                <a:cs typeface="Times New Roman" panose="02020603050405020304" pitchFamily="18" charset="0"/>
              </a:rPr>
              <a:t>uygulayan yerleşim düzenidir.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Parça çeşidi fazla olan,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büyük ölçekli üretim sistemlerinin bulunduğu </a:t>
            </a:r>
            <a:r>
              <a:rPr lang="tr-TR" dirty="0">
                <a:cs typeface="Times New Roman" panose="02020603050405020304" pitchFamily="18" charset="0"/>
              </a:rPr>
              <a:t>işletmelerin kullandığı üretim tekniklerinden biridir. </a:t>
            </a:r>
          </a:p>
          <a:p>
            <a:pPr marL="0" indent="0">
              <a:buNone/>
            </a:pPr>
            <a:endParaRPr lang="tr-TR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Benzer parça ve işlemleri bir araya toplayarak işlenmesini </a:t>
            </a:r>
            <a:r>
              <a:rPr lang="tr-TR" dirty="0">
                <a:cs typeface="Times New Roman" panose="02020603050405020304" pitchFamily="18" charset="0"/>
              </a:rPr>
              <a:t>öngören bu üretim felsefesinin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en önemli uygulamaları arasında</a:t>
            </a:r>
            <a:r>
              <a:rPr lang="tr-TR" b="1" dirty="0"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hücresel imalat, tam zamanında üretim (JIT), esnek imalat sistemleri </a:t>
            </a:r>
            <a:r>
              <a:rPr lang="tr-TR" dirty="0">
                <a:cs typeface="Times New Roman" panose="02020603050405020304" pitchFamily="18" charset="0"/>
              </a:rPr>
              <a:t>yer alır.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Bu düzende, makine kullanım oranının artırılması, üretim süresinin kısaltılması, ara stokların azaltılması sağlanarak </a:t>
            </a:r>
            <a:r>
              <a:rPr lang="tr-TR" b="1" u="sng" dirty="0">
                <a:cs typeface="Times New Roman" panose="02020603050405020304" pitchFamily="18" charset="0"/>
              </a:rPr>
              <a:t>süreçteki parça sayısı azaltılmış</a:t>
            </a:r>
            <a:r>
              <a:rPr lang="tr-TR" dirty="0">
                <a:cs typeface="Times New Roman" panose="02020603050405020304" pitchFamily="18" charset="0"/>
              </a:rPr>
              <a:t> olur.</a:t>
            </a: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D520A89-4E08-CF59-BE19-24CEF3A084E8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BBD5D3C-1201-DCA4-EE41-665898D1BA1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81A3EC2-C648-EDFB-0C04-393C153A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336D50A-65E2-EF27-4755-7922045B2FAF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2DB59058-453C-56FF-DEEF-33783B213A20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97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C583-7124-0E01-A3B8-F2580AEF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361280-5E73-2A7B-A00B-29BCB9C3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2882FE8-CD78-65E6-1469-671F226DE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algn="just"/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Amaç,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ürün gruplarını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bireysel olarak farklı hücrelerde</a:t>
            </a:r>
            <a:r>
              <a:rPr lang="tr-TR" sz="1800" dirty="0">
                <a:cs typeface="Times New Roman" panose="02020603050405020304" pitchFamily="18" charset="0"/>
              </a:rPr>
              <a:t> üretmektir. Bütün sistem içerisindeki karmaşık yapıdan uzaklaşılmış olunur.</a:t>
            </a:r>
          </a:p>
          <a:p>
            <a:pPr algn="just"/>
            <a:r>
              <a:rPr lang="tr-TR" sz="1800" dirty="0">
                <a:cs typeface="Times New Roman" panose="02020603050405020304" pitchFamily="18" charset="0"/>
              </a:rPr>
              <a:t>Her bir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işlem</a:t>
            </a: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kendi hücresi içerisinde </a:t>
            </a:r>
            <a:r>
              <a:rPr lang="tr-TR" sz="1800" dirty="0">
                <a:cs typeface="Times New Roman" panose="02020603050405020304" pitchFamily="18" charset="0"/>
              </a:rPr>
              <a:t>gerçekleştirilir ve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makineler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ortak bir akış sağlamak üzere yerleştirilmiştir</a:t>
            </a:r>
            <a:r>
              <a:rPr lang="tr-TR" sz="1800" dirty="0"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tr-TR" sz="1800" dirty="0">
                <a:cs typeface="Times New Roman" panose="02020603050405020304" pitchFamily="18" charset="0"/>
              </a:rPr>
              <a:t>Benzer parçaları ve ürünleri içeren küçük üretim süreçleri ile üretim kaynaklarını organize ederek üretim verimliliğini arttırır.</a:t>
            </a:r>
          </a:p>
          <a:p>
            <a:pPr algn="just"/>
            <a:r>
              <a:rPr lang="tr-TR" sz="1800" dirty="0">
                <a:cs typeface="Times New Roman" panose="02020603050405020304" pitchFamily="18" charset="0"/>
              </a:rPr>
              <a:t>Aynı işlemleri gören parçalar, aynı hücrelerde üretilir. Bir üretim hücresinde, o parça ailesini üreten birkaç tezgah, o tezgahları kullanan birkaç işçi (bazı durumlarda da tezgahlar arasında malzeme aktarma işlemlerini yapan bazı donanımla, bunların tümünü koordine eden bir bilgisayar sistemi) yer almaktadır.</a:t>
            </a: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0A5EC66-CA6C-E561-2EE4-6003B06623D9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FE91ECB-92A9-0BDB-93BD-F1043DA8BCF0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EBEDF79-F4DF-A9F7-35DA-CA93C5FA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437503A-A6C0-9052-1E81-EE7CA1670FDA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489F972-0F67-921C-F49D-D49FABA86B7F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05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CDC3-E8C8-7BA1-3BC3-A304C13FA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6E0E8B-E57A-023B-E872-4F4F9706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574E88C-50D7-A44B-2F6A-44F8405F3340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78FAF1-F7EC-597C-B379-5986F8D22F23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C0E55B8-D36B-7C8E-EA2C-D8A4E5F9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AA57B38-63D3-BE4B-DCD5-30A69820B9DE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72AA2A5-53E2-0502-4803-2A7682C4C330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CC377932-CFD7-29AF-88E3-C84FA6C5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8" t="19505" r="34043" b="48374"/>
          <a:stretch/>
        </p:blipFill>
        <p:spPr>
          <a:xfrm>
            <a:off x="2710054" y="2079769"/>
            <a:ext cx="6888005" cy="40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8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6F7EE-B906-DD99-5CD4-B149DE38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92CB8EF-F87E-15A8-CD68-7DEAEC9D896B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71D8D1D-49D3-2984-24DB-BF852E1F3729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3B6C2B0-08C7-53BD-373E-019F5E4E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2F819CE-55AA-39C6-7F8C-DDD4FE3244A7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ED31115-3DA9-DB85-8089-422FD53B1B9C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Resim 10">
            <a:extLst>
              <a:ext uri="{FF2B5EF4-FFF2-40B4-BE49-F238E27FC236}">
                <a16:creationId xmlns:a16="http://schemas.microsoft.com/office/drawing/2014/main" id="{31F66681-266B-C1A3-5569-3CE14DD4A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2" t="9941" r="23664" b="15147"/>
          <a:stretch/>
        </p:blipFill>
        <p:spPr>
          <a:xfrm>
            <a:off x="1956239" y="104228"/>
            <a:ext cx="7690118" cy="59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4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76B1B-ECF2-9020-EDF6-4EE3EA35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23754D4-9CDE-D3DA-3E13-94E381329995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F2EF6F2-8194-0D5E-F443-E7661AD281E9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697C3CC-9ED2-9D76-04C0-2E642DEC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A6AB8D9-40ED-A538-E623-E9D77F0F9BA0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BB7FBEC-9B32-D3D6-D259-5C37F9FD6FB7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Resim 10">
            <a:extLst>
              <a:ext uri="{FF2B5EF4-FFF2-40B4-BE49-F238E27FC236}">
                <a16:creationId xmlns:a16="http://schemas.microsoft.com/office/drawing/2014/main" id="{7C424760-2038-CD60-8B53-8942B68B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6" t="30099" r="23756" b="12530"/>
          <a:stretch/>
        </p:blipFill>
        <p:spPr>
          <a:xfrm>
            <a:off x="229891" y="1620982"/>
            <a:ext cx="5781963" cy="374996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BC202D6-298D-2400-38D1-29DB1DCC53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84" t="35371" r="26534" b="9695"/>
          <a:stretch/>
        </p:blipFill>
        <p:spPr>
          <a:xfrm>
            <a:off x="6096000" y="1620982"/>
            <a:ext cx="5568172" cy="361603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AC384425-B38B-1B8E-BE6D-0EB38C2D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5459477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>
                <a:cs typeface="Times New Roman" panose="02020603050405020304" pitchFamily="18" charset="0"/>
              </a:rPr>
              <a:t>Alma ve gönderme, torna işlemi, frezeleme, delme, taşlama, montaj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628196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9B00-CA34-D396-2156-14A6896A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20EC03C-C0D8-B336-5C82-E750B4734903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DF2F9B-9FF1-6203-4BD9-112485CF2DF1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2637D61-7C2C-9A1D-4569-7D593DA8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2344E2F-BFB6-7E8C-EEFE-185D91FFA616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9FDEBEB-3300-B401-C0A7-C9A4C9454210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ACAC640E-5291-E108-CEBB-05332B350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1" t="25951" r="26269" b="18267"/>
          <a:stretch/>
        </p:blipFill>
        <p:spPr>
          <a:xfrm>
            <a:off x="234162" y="1808020"/>
            <a:ext cx="5541818" cy="359191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9AD04AC-C4ED-CE82-D482-24CF91FBC0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59" t="18512" r="25536" b="28015"/>
          <a:stretch/>
        </p:blipFill>
        <p:spPr>
          <a:xfrm>
            <a:off x="6154057" y="1789546"/>
            <a:ext cx="5803781" cy="36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870F8-538D-3AB5-0E9F-B0A67955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D3AB29D-786D-449D-FFBE-2B4682C99373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8D5AC56-0211-F2FB-18CC-506DD304BC35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F4169DB-43F2-125C-44FC-2A4E2353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C4A0618-A387-FC59-4AC5-C691F7C18A65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6D116833-D1C1-C4CA-F2B5-164CA74FF72D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EC14ED6E-8490-FD1E-F1E9-1DAE0028D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7" t="19613" r="23875" b="24380"/>
          <a:stretch/>
        </p:blipFill>
        <p:spPr>
          <a:xfrm>
            <a:off x="1309225" y="1276227"/>
            <a:ext cx="9405257" cy="51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9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B69E5-8D53-62BB-8579-F7F58DF3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72913A4-4E1D-E684-EE29-B85A900F8EA6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22E4C7C-D869-99CC-BEE0-4894EEC086E4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D75EA05-AE5F-2107-5DDF-17FF92F7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28E232E-0870-F1BC-17ED-2AEA46DB3BCB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6515186A-EC4F-6470-108E-7A0B464EE43C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DBA67E1D-74AD-BBD8-C12E-7BCE35390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8" t="23564" r="24370" b="5052"/>
          <a:stretch/>
        </p:blipFill>
        <p:spPr>
          <a:xfrm>
            <a:off x="1717468" y="102220"/>
            <a:ext cx="8569450" cy="62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1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26FFD-B418-5E61-C513-F8FB73A2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D3D077B-AC8D-E758-B91A-FCA884DB84AA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036CE5-0B36-7E60-DE16-43A149869758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7D8E7-F8BB-C955-6B06-9F1A31098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D558971-6B8E-7FAD-02A7-ABAD95D302F1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985C6DEE-F72F-0779-2E3D-E0ED960FD004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851FEB57-5CE5-6697-CF79-36DC35E44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9" t="15310" r="22315" b="10943"/>
          <a:stretch/>
        </p:blipFill>
        <p:spPr>
          <a:xfrm>
            <a:off x="1643832" y="244718"/>
            <a:ext cx="8549100" cy="63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3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85A5-CBC9-77E4-DC4B-727A769F7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46AF29B-F62D-DFED-6B45-46F3ECEC3F66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5FB7CA7-F375-1D41-38A2-E773191BE9DB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C51A272-8CFA-E7D9-13D2-79EA8BEA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6BCB23C-F057-4962-0609-2C718925BBDD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B1207A6-1DA7-D574-D9CE-294A2E91ED69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B1041F14-E637-9E0A-E6FB-C38082D2E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1" t="20710" r="21364" b="5618"/>
          <a:stretch/>
        </p:blipFill>
        <p:spPr>
          <a:xfrm>
            <a:off x="1960880" y="207124"/>
            <a:ext cx="8270240" cy="60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A8BCA-1BB4-F83A-6453-985D32DBF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B2BACBE-8BB8-6335-8524-BB0EADC81C2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F56D1E0-7335-1E19-6D16-357490D3853B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ED99FE9-EF90-096E-C74F-7D502921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A644EAE-50A4-0094-E589-19652ADBC014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2BDA22D-203C-B9CD-82F5-F019C1569614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E62FD1BF-7B99-82BB-8D0F-B21E5F783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2" t="11775" r="23102" b="11970"/>
          <a:stretch/>
        </p:blipFill>
        <p:spPr>
          <a:xfrm>
            <a:off x="2020451" y="197011"/>
            <a:ext cx="7982806" cy="61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8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D7F1-DE26-9EEA-85E1-100BC3A08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A25130-96A6-03E2-1A16-D8C69456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76EF36-D713-A076-2AD3-62BFF314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Hücresel Düzenleme </a:t>
            </a:r>
            <a:r>
              <a:rPr lang="tr-TR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Avantajları:</a:t>
            </a:r>
          </a:p>
          <a:p>
            <a:pPr algn="just"/>
            <a:endParaRPr lang="tr-TR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Makineleri gruplamak, makine verimliliğini arttırır. </a:t>
            </a: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Benzer ürün grupları bir yerde toplandığı için malzeme taşıma maliyeti düşer. </a:t>
            </a: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Üretim daha spesifik hal alacağı için hazırlık zamanları azalmış olur. </a:t>
            </a: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Hücre içerisindeki işçiler benzer ürünler üzerinde uzmanlaşacağı için kalite artar. </a:t>
            </a: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Daha küçük miktarlı partilerle üretim yapılacağı için iş akışı düzgünleşir, üretim kontrol ve planlama kolaylaşır. </a:t>
            </a: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Takım çalışması ruhunun yaratılması daha kolaydır. Bu sayede motivasyon artar. </a:t>
            </a:r>
          </a:p>
          <a:p>
            <a:pPr algn="just">
              <a:buFontTx/>
              <a:buChar char="֍"/>
            </a:pP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 İşçiler benzer ürün grupları üzerine yoğunlaşacağı için daha kaliteli iş yaparlar. İş geliştirme üzerine vereceği önerilerin de değeri artar.</a:t>
            </a:r>
            <a:endParaRPr lang="tr-TR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BCBAE33-F7E3-460C-F185-B8586169A22A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F4FEA0E-6F84-90F6-5B25-F253A59B5267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3C87933-A4A5-9AB9-64B1-348536A0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A786EA6-885E-C8A1-9454-E3CE2FE0896F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2FD40F9-82EB-F1E7-C71F-EE68C0AB4E63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62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463FB-D446-F2D4-27BF-990C485FE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E1B05D-92E1-3A5A-730D-9E8120DF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Türleri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7E74F82-C670-D2A7-14C0-DD6DC6061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cs typeface="Times New Roman" panose="02020603050405020304" pitchFamily="18" charset="0"/>
              </a:rPr>
              <a:t>Hücresel Düzenlemenin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Dezavantajları:</a:t>
            </a:r>
          </a:p>
          <a:p>
            <a:pPr marL="0" indent="0">
              <a:buNone/>
            </a:pPr>
            <a:endParaRPr lang="tr-TR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Takım çalışmasına ayak uydurabilecek kalifiye işçi gereklidir.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Hücre içi ve hücreler arası hat dengelemesi gerekir.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Hücrelere ayırma sonucu fazla makine ihtiyaçları ortaya çıkabilir.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Spesifik tezgah kullanma şansı azalmış olur (Karadaş,2016).</a:t>
            </a:r>
            <a:endParaRPr lang="tr-TR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F3C9B26-5A8F-55FF-6650-468C2A5C4DE7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47C9F45-D63F-C4D8-0893-2AF17CC85677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C4A79E-C71B-5791-620B-4CE7E232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B8A37BD-BBB0-8684-6A6B-A7C1A91F3F0F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2B19204-AD4F-274C-1799-5C034474E04E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747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6187E-74B3-9798-A4F8-0A94D924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F7D4D5-F3EB-1BFF-5DFD-0C8A0370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Tasarımı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90F975-2750-6693-E034-304ED6CA1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İşletmelerde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</a:t>
            </a:r>
            <a:r>
              <a:rPr lang="tr-TR" sz="1800" dirty="0">
                <a:cs typeface="Times New Roman" panose="02020603050405020304" pitchFamily="18" charset="0"/>
              </a:rPr>
              <a:t>türünün belirlenmesinde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en önemli kriterlerden</a:t>
            </a:r>
            <a:r>
              <a:rPr lang="tr-TR" sz="1800" dirty="0">
                <a:cs typeface="Times New Roman" panose="02020603050405020304" pitchFamily="18" charset="0"/>
              </a:rPr>
              <a:t> biri </a:t>
            </a:r>
            <a:r>
              <a:rPr lang="tr-TR" sz="1800" b="1" u="sng" dirty="0">
                <a:cs typeface="Times New Roman" panose="02020603050405020304" pitchFamily="18" charset="0"/>
              </a:rPr>
              <a:t>ham maddenin ürün hâline gelinceye kadar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izlediği yoldur. 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Akışın</a:t>
            </a: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yani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malzeme hareketinin </a:t>
            </a:r>
            <a:r>
              <a:rPr lang="tr-TR" sz="1800" dirty="0">
                <a:cs typeface="Times New Roman" panose="02020603050405020304" pitchFamily="18" charset="0"/>
              </a:rPr>
              <a:t>iyi planlanması </a:t>
            </a:r>
            <a:r>
              <a:rPr lang="tr-TR" sz="1800" b="1" dirty="0">
                <a:cs typeface="Times New Roman" panose="02020603050405020304" pitchFamily="18" charset="0"/>
              </a:rPr>
              <a:t>üretim sisteminin performansını belirleyen </a:t>
            </a:r>
            <a:r>
              <a:rPr lang="tr-TR" sz="1800" dirty="0">
                <a:cs typeface="Times New Roman" panose="02020603050405020304" pitchFamily="18" charset="0"/>
              </a:rPr>
              <a:t>etmenlerden biridir. </a:t>
            </a: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Tesis yerleşiminde </a:t>
            </a:r>
            <a:r>
              <a:rPr lang="tr-TR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üretim miktarı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(hacim) ve </a:t>
            </a:r>
            <a:r>
              <a:rPr lang="tr-TR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farklı ürün sayısı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(çeşitlilik) önemli kriterlerdir.</a:t>
            </a:r>
          </a:p>
          <a:p>
            <a:pPr marL="0" indent="0" algn="just">
              <a:buNone/>
            </a:pPr>
            <a:endParaRPr lang="tr-TR" sz="18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algn="just"/>
            <a:endParaRPr lang="tr-TR" sz="1800" dirty="0"/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1E73C77-FD1B-5B4E-E6C8-655A5DEC7E9A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305496-C849-C6B0-6D2F-9EDFE8225E5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286F1E9-EA96-FFA2-2999-DB94D795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12FEBB3-B4B4-469B-D39E-8960ABDD14A0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C607DD5-5D83-C314-43BE-368AC606CD7C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37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8CBF-E257-CDD3-8F19-B29ACC03F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0CA3B0-949A-9518-6DF4-6CFD0221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Tasarımı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F74E88-92BF-5396-1DA0-7E8599AF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Sabit Konumlu Yerleşim Tasarımı</a:t>
            </a:r>
            <a:endParaRPr lang="tr-TR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Sabit konumlu yerleşimde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ürün büyüklüğü nedeniyle ürünün hareket ettirilmesi yerine üretim kaynakları ürünün yanına</a:t>
            </a:r>
            <a:r>
              <a:rPr lang="tr-TR" sz="1800" dirty="0">
                <a:cs typeface="Times New Roman" panose="02020603050405020304" pitchFamily="18" charset="0"/>
              </a:rPr>
              <a:t> taşınır. 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Bu yerleşim türünde </a:t>
            </a: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amaç,</a:t>
            </a:r>
            <a:r>
              <a:rPr lang="tr-TR" sz="1800" b="1" dirty="0">
                <a:cs typeface="Times New Roman" panose="02020603050405020304" pitchFamily="18" charset="0"/>
              </a:rPr>
              <a:t> kaynakların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en yüksek katkıyı </a:t>
            </a:r>
            <a:r>
              <a:rPr lang="tr-TR" sz="1800" b="1" dirty="0">
                <a:cs typeface="Times New Roman" panose="02020603050405020304" pitchFamily="18" charset="0"/>
              </a:rPr>
              <a:t>sağlayacak şekilde düzenlemesi</a:t>
            </a:r>
            <a:r>
              <a:rPr lang="tr-TR" sz="1800" dirty="0">
                <a:cs typeface="Times New Roman" panose="02020603050405020304" pitchFamily="18" charset="0"/>
              </a:rPr>
              <a:t>ni sağlamaktır. </a:t>
            </a:r>
          </a:p>
          <a:p>
            <a:pPr marL="0" indent="0" algn="just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cs typeface="Times New Roman" panose="02020603050405020304" pitchFamily="18" charset="0"/>
              </a:rPr>
              <a:t>Sabit konumlu yerleşimin tasarlanması diğer yerleşim türlerinin tasarlanmasına oranla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daha az karmaşıktır. </a:t>
            </a:r>
          </a:p>
          <a:p>
            <a:endParaRPr lang="tr-TR" sz="1800" dirty="0"/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22865C7-0198-D799-E7B3-2EDE1BA98A2D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7708D07-80CE-7E71-DF97-86BD228069B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1769577-9B35-A0D9-31D4-B519D5C8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0E1CF23-3EC9-F8BB-330E-F77C7A351AFA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E25A2F1-DEFD-710B-FC69-FD79715FEB31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36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7F159-F978-D84E-5E6A-A8DF9C5A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3782026-5BDB-1D9B-765E-C6483BDF34D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CD4A4B9-F2F5-AEE8-3943-3AF22A08EBCD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992392-AC31-881E-D6FD-82B40F90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8991105-A4B5-DB5D-F080-52A8571436F8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2077C617-BCA1-7AA3-D150-D46094E43975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435D9471-1B03-8058-D1CE-B48334334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1" t="20507" r="25547" b="11792"/>
          <a:stretch/>
        </p:blipFill>
        <p:spPr>
          <a:xfrm>
            <a:off x="1887222" y="197011"/>
            <a:ext cx="8229941" cy="61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65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CB0A5-E54B-3925-2FAE-924E4766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CF53E4-2049-6BB7-3EC7-A0206137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Tasarımı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4C2FA6-503E-5A74-6C9B-77F9EABE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Sürece Göre Yerleşim Tasarımı</a:t>
            </a:r>
          </a:p>
          <a:p>
            <a:pPr marL="0" indent="0">
              <a:buNone/>
            </a:pPr>
            <a:r>
              <a:rPr lang="tr-TR" sz="2000" dirty="0">
                <a:cs typeface="Times New Roman" panose="02020603050405020304" pitchFamily="18" charset="0"/>
              </a:rPr>
              <a:t> </a:t>
            </a:r>
          </a:p>
          <a:p>
            <a:r>
              <a:rPr lang="tr-TR" dirty="0">
                <a:cs typeface="Times New Roman" panose="02020603050405020304" pitchFamily="18" charset="0"/>
              </a:rPr>
              <a:t>Karar verilmesi gereken konu </a:t>
            </a:r>
            <a:r>
              <a:rPr lang="tr-TR" b="1" dirty="0">
                <a:solidFill>
                  <a:srgbClr val="FFC000"/>
                </a:solidFill>
                <a:cs typeface="Times New Roman" panose="02020603050405020304" pitchFamily="18" charset="0"/>
              </a:rPr>
              <a:t>iş merkezlerinin birbirlerine göre nasıl yerleştirileceğini </a:t>
            </a:r>
            <a:r>
              <a:rPr lang="tr-TR" dirty="0">
                <a:cs typeface="Times New Roman" panose="02020603050405020304" pitchFamily="18" charset="0"/>
              </a:rPr>
              <a:t>belirlemektir.</a:t>
            </a:r>
          </a:p>
          <a:p>
            <a:r>
              <a:rPr lang="tr-TR" dirty="0">
                <a:cs typeface="Times New Roman" panose="02020603050405020304" pitchFamily="18" charset="0"/>
              </a:rPr>
              <a:t>Sürece göre yerleşimde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farklı yerleşim sayısı </a:t>
            </a:r>
            <a:r>
              <a:rPr lang="tr-TR" b="1" dirty="0">
                <a:solidFill>
                  <a:srgbClr val="FFC000"/>
                </a:solidFill>
                <a:cs typeface="Times New Roman" panose="02020603050405020304" pitchFamily="18" charset="0"/>
              </a:rPr>
              <a:t>iş merkezi sayısının </a:t>
            </a:r>
            <a:r>
              <a:rPr lang="tr-TR" b="1" dirty="0">
                <a:cs typeface="Times New Roman" panose="02020603050405020304" pitchFamily="18" charset="0"/>
              </a:rPr>
              <a:t>faktöriyeli</a:t>
            </a:r>
            <a:r>
              <a:rPr lang="tr-TR" dirty="0">
                <a:cs typeface="Times New Roman" panose="02020603050405020304" pitchFamily="18" charset="0"/>
              </a:rPr>
              <a:t> ile hesaplanır. </a:t>
            </a:r>
            <a:endParaRPr lang="tr-TR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Örneğin</a:t>
            </a:r>
            <a:r>
              <a:rPr lang="tr-TR" b="1" dirty="0">
                <a:cs typeface="Times New Roman" panose="02020603050405020304" pitchFamily="18" charset="0"/>
              </a:rPr>
              <a:t> 8 iş merkezi olan bir tesiste 8!=1x2x3x4..x8=40320 adet farklı yerleşim kombinasyonu </a:t>
            </a:r>
            <a:r>
              <a:rPr lang="tr-TR" dirty="0">
                <a:cs typeface="Times New Roman" panose="02020603050405020304" pitchFamily="18" charset="0"/>
              </a:rPr>
              <a:t>mümkündür.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Sürece göre detaylı yerleşimin gerçekleştirilmesi için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toplanması gereken bilgiler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şöyledir: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u="sng" dirty="0">
                <a:cs typeface="Times New Roman" panose="02020603050405020304" pitchFamily="18" charset="0"/>
              </a:rPr>
              <a:t>Her iş merkezi</a:t>
            </a:r>
            <a:r>
              <a:rPr lang="tr-TR" u="sng" dirty="0"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için gerekli olacak </a:t>
            </a:r>
            <a:r>
              <a:rPr lang="tr-TR" b="1" u="sng" dirty="0">
                <a:cs typeface="Times New Roman" panose="02020603050405020304" pitchFamily="18" charset="0"/>
              </a:rPr>
              <a:t>alan miktarının belirlenmesi</a:t>
            </a:r>
            <a:r>
              <a:rPr lang="tr-TR" dirty="0"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u="sng" dirty="0">
                <a:cs typeface="Times New Roman" panose="02020603050405020304" pitchFamily="18" charset="0"/>
              </a:rPr>
              <a:t>İş merkezlerinin yerleştirileceği bina</a:t>
            </a:r>
            <a:r>
              <a:rPr lang="tr-TR" dirty="0">
                <a:cs typeface="Times New Roman" panose="02020603050405020304" pitchFamily="18" charset="0"/>
              </a:rPr>
              <a:t> ya da </a:t>
            </a:r>
            <a:r>
              <a:rPr lang="tr-TR" b="1" u="sng" dirty="0">
                <a:cs typeface="Times New Roman" panose="02020603050405020304" pitchFamily="18" charset="0"/>
              </a:rPr>
              <a:t>alanın kısıtlarının belirlen</a:t>
            </a:r>
            <a:r>
              <a:rPr lang="tr-TR" dirty="0">
                <a:cs typeface="Times New Roman" panose="02020603050405020304" pitchFamily="18" charset="0"/>
              </a:rPr>
              <a:t>mesi,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• İş merkezleri arasında olası </a:t>
            </a:r>
            <a:r>
              <a:rPr lang="tr-TR" b="1" u="sng" dirty="0">
                <a:cs typeface="Times New Roman" panose="02020603050405020304" pitchFamily="18" charset="0"/>
              </a:rPr>
              <a:t>iş akışı şekli </a:t>
            </a:r>
            <a:r>
              <a:rPr lang="tr-TR" u="sng" dirty="0">
                <a:cs typeface="Times New Roman" panose="02020603050405020304" pitchFamily="18" charset="0"/>
              </a:rPr>
              <a:t>ve</a:t>
            </a:r>
            <a:r>
              <a:rPr lang="tr-TR" b="1" u="sng" dirty="0">
                <a:cs typeface="Times New Roman" panose="02020603050405020304" pitchFamily="18" charset="0"/>
              </a:rPr>
              <a:t> miktarının listelen</a:t>
            </a:r>
            <a:r>
              <a:rPr lang="tr-TR" dirty="0">
                <a:cs typeface="Times New Roman" panose="02020603050405020304" pitchFamily="18" charset="0"/>
              </a:rPr>
              <a:t>mesi,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• </a:t>
            </a:r>
            <a:r>
              <a:rPr lang="tr-TR" b="1" u="sng" dirty="0">
                <a:cs typeface="Times New Roman" panose="02020603050405020304" pitchFamily="18" charset="0"/>
              </a:rPr>
              <a:t>İş merkezlerinin birbirleri ile yakın</a:t>
            </a:r>
            <a:r>
              <a:rPr lang="tr-TR" dirty="0">
                <a:cs typeface="Times New Roman" panose="02020603050405020304" pitchFamily="18" charset="0"/>
              </a:rPr>
              <a:t> ya da </a:t>
            </a:r>
            <a:r>
              <a:rPr lang="tr-TR" b="1" u="sng" dirty="0">
                <a:cs typeface="Times New Roman" panose="02020603050405020304" pitchFamily="18" charset="0"/>
              </a:rPr>
              <a:t>uzak olma kısıtlarının listelen</a:t>
            </a:r>
            <a:r>
              <a:rPr lang="tr-TR" dirty="0">
                <a:cs typeface="Times New Roman" panose="02020603050405020304" pitchFamily="18" charset="0"/>
              </a:rPr>
              <a:t>mesi.</a:t>
            </a:r>
          </a:p>
          <a:p>
            <a:pPr marL="0" indent="0">
              <a:buNone/>
            </a:pPr>
            <a:endParaRPr lang="tr-TR" sz="200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8DE640A-8C3D-9441-A147-12E5FA13735C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44658FD-286B-8D23-F638-793EE06AD7F3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F4459E9-F8E0-DB04-1E01-70655EAF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6B17C56-996F-8E8F-8759-E43B6DE3AFE8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8BA41BE-1666-4ACE-65AC-6109BB3E65F0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7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9C28E-FAAE-D947-12AE-32B1E3ACA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C77D46-109A-2392-8A89-F82F846C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1. Tedarik Lojistiği (</a:t>
            </a:r>
            <a:r>
              <a:rPr lang="tr-TR" b="1" dirty="0" err="1">
                <a:solidFill>
                  <a:srgbClr val="FF0000"/>
                </a:solidFill>
              </a:rPr>
              <a:t>Inbound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Logistics</a:t>
            </a:r>
            <a:r>
              <a:rPr lang="tr-TR" b="1" dirty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7FD41D-75CF-4385-5DD2-3B644132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/>
              <a:t>Tedarik lojistiği ,işletmeye değer katan temel işlevleri içermektedir.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/>
              <a:t>Üretimin konusu olan </a:t>
            </a:r>
            <a:r>
              <a:rPr lang="tr-TR" sz="1800" b="1" dirty="0">
                <a:solidFill>
                  <a:schemeClr val="accent5">
                    <a:lumMod val="75000"/>
                  </a:schemeClr>
                </a:solidFill>
              </a:rPr>
              <a:t>ham madde/ yarı mamul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planlaması ve tedariğini</a:t>
            </a:r>
            <a:r>
              <a:rPr lang="tr-TR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800" dirty="0"/>
              <a:t>konu alan lojistik faaliyetlerdir.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Tedarikçi</a:t>
            </a:r>
            <a:r>
              <a:rPr lang="tr-TR" sz="1800" dirty="0"/>
              <a:t> ile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üretici</a:t>
            </a:r>
            <a:r>
              <a:rPr lang="tr-TR" sz="1800" dirty="0"/>
              <a:t> firmanın arasındaki </a:t>
            </a:r>
            <a:r>
              <a:rPr lang="tr-TR" sz="1800" b="1" dirty="0"/>
              <a:t>lojistik faaliyetleri </a:t>
            </a:r>
            <a:r>
              <a:rPr lang="tr-TR" sz="1800" dirty="0"/>
              <a:t>konu alan bu terim; konu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malzeme/hizmet arzından</a:t>
            </a:r>
            <a:r>
              <a:rPr lang="tr-TR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üretim bandına</a:t>
            </a:r>
            <a:r>
              <a:rPr lang="tr-TR" sz="1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1800" dirty="0"/>
              <a:t>veya üreticinin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deposuna kadar olan süreci </a:t>
            </a:r>
            <a:r>
              <a:rPr lang="tr-TR" sz="1800" dirty="0"/>
              <a:t>kapsamaktadır.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/>
              <a:t>Bu nedenle; </a:t>
            </a:r>
            <a:r>
              <a:rPr lang="tr-TR" sz="1800" b="1" dirty="0">
                <a:solidFill>
                  <a:schemeClr val="accent5">
                    <a:lumMod val="75000"/>
                  </a:schemeClr>
                </a:solidFill>
              </a:rPr>
              <a:t>malzeme elden geçirme, stok kontrol, muayene, taşıma, depolama</a:t>
            </a:r>
            <a:r>
              <a:rPr lang="tr-TR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1800" dirty="0"/>
              <a:t>gibi süreçlerle doğrudan bir etkileşim söz konusudur.</a:t>
            </a:r>
          </a:p>
          <a:p>
            <a:pPr algn="just"/>
            <a:endParaRPr lang="tr-TR" sz="1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800" dirty="0"/>
              <a:t>Bu süreç </a:t>
            </a:r>
            <a:r>
              <a:rPr lang="tr-TR" sz="1800" b="1" dirty="0"/>
              <a:t>üretim öncesi </a:t>
            </a:r>
            <a:r>
              <a:rPr lang="tr-TR" sz="1800" dirty="0"/>
              <a:t>gerçekleştirilen ve kaynakların üretim hattına ulaştırılmasına yardımcı olan bir süreçtir. </a:t>
            </a:r>
          </a:p>
          <a:p>
            <a:pPr algn="just"/>
            <a:endParaRPr lang="tr-T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800" dirty="0"/>
          </a:p>
          <a:p>
            <a:pPr algn="just"/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45096F9-62D5-5648-E75C-87E8A552BA44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F4A5AAB-A9B0-6C93-80E6-B2151BBEFCB8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F4F6B3D-29C0-2E17-3ACD-2AD2B91D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F4D2F3E-A6C7-CD2C-0367-E745FFD920A2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1DA6C27-BC85-29FB-4B93-C85510FE2E5D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73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1EFD-998B-932E-1A50-AC25637B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D899B7-2D6F-0719-9DCE-4D97C75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Tasarımı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29A987-6E1D-3EFA-6A01-BAADF98A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3. Ürüne Göre Yerleşim Tasarımı</a:t>
            </a:r>
            <a:endParaRPr lang="tr-TR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cs typeface="Times New Roman" panose="02020603050405020304" pitchFamily="18" charset="0"/>
              </a:rPr>
              <a:t>Ürünün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tek yönde geri dönüş olmadan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ilerlemesi için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bir hat üzerinde sıralanması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durumudur. </a:t>
            </a:r>
          </a:p>
          <a:p>
            <a:pPr algn="just"/>
            <a:endParaRPr lang="tr-TR" b="1" dirty="0"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Montaj hatları </a:t>
            </a:r>
            <a:r>
              <a:rPr lang="tr-TR" dirty="0">
                <a:cs typeface="Times New Roman" panose="02020603050405020304" pitchFamily="18" charset="0"/>
              </a:rPr>
              <a:t>ürüne göre yerleşimin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en bilinen özel durumlarıdır.</a:t>
            </a:r>
            <a:endParaRPr lang="tr-TR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cs typeface="Times New Roman" panose="02020603050405020304" pitchFamily="18" charset="0"/>
              </a:rPr>
              <a:t>Bu düzenin tasarlanmasında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istasyonlar arasındaki iş yüklerinin dengelenmesi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ve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görevlerin istasyonlara en uygun şekilde atanmaları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gerekmektedir. </a:t>
            </a:r>
          </a:p>
          <a:p>
            <a:pPr marL="0" indent="0" algn="just">
              <a:buNone/>
            </a:pPr>
            <a:endParaRPr lang="tr-TR" b="1" dirty="0"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Hat dengelemesi adı verilen bu planlama</a:t>
            </a:r>
            <a:r>
              <a:rPr lang="tr-TR" dirty="0">
                <a:cs typeface="Times New Roman" panose="02020603050405020304" pitchFamily="18" charset="0"/>
              </a:rPr>
              <a:t> faaliyeti </a:t>
            </a:r>
            <a:r>
              <a:rPr lang="tr-TR" b="1" dirty="0">
                <a:solidFill>
                  <a:srgbClr val="0070C0"/>
                </a:solidFill>
                <a:cs typeface="Times New Roman" panose="02020603050405020304" pitchFamily="18" charset="0"/>
              </a:rPr>
              <a:t>istasyonlar arasındaki hız farklarının en aza indirilmesi</a:t>
            </a:r>
            <a:r>
              <a:rPr lang="tr-TR" dirty="0">
                <a:solidFill>
                  <a:srgbClr val="0070C0"/>
                </a:solidFill>
                <a:cs typeface="Times New Roman" panose="02020603050405020304" pitchFamily="18" charset="0"/>
              </a:rPr>
              <a:t>ni hedefler. </a:t>
            </a:r>
          </a:p>
          <a:p>
            <a:pPr marL="0" indent="0" algn="just">
              <a:buNone/>
            </a:pPr>
            <a:r>
              <a:rPr lang="tr-TR" dirty="0"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5685416-6FBF-FDF3-D26D-1045930900EE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45BA561-1CE9-73DA-59D5-94A5CFF9870B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0EEBA24-9E93-A07B-D40E-EE8C861C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41415BB-F6DA-5347-5FC6-A425259FCA9A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F143AB1F-4C7B-7FFC-A125-B8715B217577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89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BD70B-020A-8699-3E81-5907D489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3A0701-726B-91E4-18EC-383B92BC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Tesis Yerleşim Tasarımı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C23BD63-1F79-6F95-AF50-01F759465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Hücresel Yerleşim Tasarımı</a:t>
            </a:r>
            <a:endParaRPr lang="tr-TR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1800" dirty="0">
                <a:cs typeface="Times New Roman" panose="02020603050405020304" pitchFamily="18" charset="0"/>
              </a:rPr>
              <a:t>Bu tasarım </a:t>
            </a:r>
            <a:r>
              <a:rPr lang="tr-T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karmaşık</a:t>
            </a: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olduğundan, tasarımı basitleştirmek için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ürün ve sürece göre yerleşim</a:t>
            </a: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türlerine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odaklanmak</a:t>
            </a:r>
            <a:r>
              <a:rPr lang="tr-TR" sz="1800" dirty="0">
                <a:cs typeface="Times New Roman" panose="02020603050405020304" pitchFamily="18" charset="0"/>
              </a:rPr>
              <a:t> önemlidir. </a:t>
            </a:r>
          </a:p>
          <a:p>
            <a:endParaRPr lang="tr-TR" sz="1800" dirty="0">
              <a:cs typeface="Times New Roman" panose="02020603050405020304" pitchFamily="18" charset="0"/>
            </a:endParaRPr>
          </a:p>
          <a:p>
            <a:pPr algn="just"/>
            <a:r>
              <a:rPr lang="tr-TR" sz="1800" dirty="0">
                <a:cs typeface="Times New Roman" panose="02020603050405020304" pitchFamily="18" charset="0"/>
              </a:rPr>
              <a:t>Bu tasarımda 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her tür süreç incelenir</a:t>
            </a:r>
            <a:r>
              <a:rPr lang="tr-T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sz="1800" dirty="0">
                <a:cs typeface="Times New Roman" panose="02020603050405020304" pitchFamily="18" charset="0"/>
              </a:rPr>
              <a:t>ve bir </a:t>
            </a:r>
            <a:r>
              <a:rPr lang="tr-TR" sz="18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ürünün ya da parçanın diğer süreçlerle olası ilişkisi</a:t>
            </a:r>
            <a:r>
              <a:rPr lang="tr-TR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sorgulanır. </a:t>
            </a:r>
          </a:p>
          <a:p>
            <a:pPr marL="0" indent="0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A7E748E-5F8A-8282-2277-2550146F6DEB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9720BE7-1456-8A2E-D225-82CB71ED37CB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F3BDECF-3A95-2BC3-6D21-476821EB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88E852E-BA70-F819-56D3-0EB287FD0423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F073672-2870-237A-90DD-B8964CC6693B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219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4AD1-0028-C26C-E51A-C84D2CC0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2A7992-CE44-36C0-E639-BCB633F3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KAYNAKÇA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8E43A2E-6DE7-A502-AF69-6702C7E24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/>
              <a:t>Eker, Ö. (2006). Lojistik yönetimi ve tedarik lojistiği sürecinde performansın arttırılması.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8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/>
              <a:t>Özgüner, Z. (2019). </a:t>
            </a:r>
            <a:r>
              <a:rPr lang="tr-TR" sz="1800" i="1" dirty="0"/>
              <a:t>Üretim işletmelerinin lojistik faaliyetlerinde süreçsel etkinliğin başarı dinamikleri</a:t>
            </a:r>
            <a:r>
              <a:rPr lang="tr-TR" sz="1800" dirty="0"/>
              <a:t> (s. 288). </a:t>
            </a:r>
            <a:r>
              <a:rPr lang="tr-TR" sz="1800" dirty="0" err="1"/>
              <a:t>Hiperlink</a:t>
            </a:r>
            <a:r>
              <a:rPr lang="tr-TR" sz="1800"/>
              <a:t> Yayınları.</a:t>
            </a:r>
            <a:endParaRPr lang="tr-T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8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800" dirty="0" err="1"/>
              <a:t>Cezayirlioğlu</a:t>
            </a:r>
            <a:r>
              <a:rPr lang="tr-TR" sz="1800" dirty="0"/>
              <a:t>, H. R. (2019). </a:t>
            </a:r>
            <a:r>
              <a:rPr lang="tr-TR" sz="1800" i="1" dirty="0"/>
              <a:t>Süreç yönetimi ile lojistik ve ötesi</a:t>
            </a:r>
            <a:r>
              <a:rPr lang="tr-TR" sz="1800" dirty="0"/>
              <a:t> (1. baskı, 144 s.). Der Yayınları.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8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800" dirty="0">
              <a:cs typeface="Times New Roman" panose="02020603050405020304" pitchFamily="18" charset="0"/>
            </a:endParaRPr>
          </a:p>
          <a:p>
            <a:pPr algn="just"/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9F4045-D507-F371-D5B4-14F5D113F425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D90F231-6AD2-5610-57D5-8830652E5E02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9FC2F47-DC9D-398B-7B31-E3727A5B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9502825-9F2D-87EB-493B-16FF342EF2A7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0958684-2E00-AD80-5D9A-101527E56685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36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D7C0D-2A4A-40C3-819C-88E7FCB1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4E9154-7E55-0E39-222E-46625F0D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3887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Teşekkürler…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2EEC711-46E1-9FCC-556F-0030EBFC23A8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221A8DD-ADF8-AA60-1A78-1D5BB09B7658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4D94387-7ED4-FFDA-17E7-A2BDEFC7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AD5488C-B5B3-6ECC-DCE3-2DFC81DF125D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1095572-1001-0152-3B15-917D25654BA9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CA0B1-2239-0805-8AC9-AB7CC4C33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8D3B2C-33D8-88A0-452C-69C11CA1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1. Tedarik Lojistiği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82C600-2351-09A5-A689-AC58D8A45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Tedarik lojistiğinin temel esası</a:t>
            </a:r>
            <a:r>
              <a:rPr lang="tr-TR" sz="1800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tr-T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tedarik piyasaları </a:t>
            </a:r>
            <a:r>
              <a:rPr lang="tr-TR" sz="1800" dirty="0"/>
              <a:t>ile</a:t>
            </a:r>
            <a:r>
              <a:rPr lang="tr-T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üretim </a:t>
            </a:r>
            <a:r>
              <a:rPr lang="tr-TR" sz="1800" dirty="0"/>
              <a:t>arasında bağlantıyı kurmak ve burada bir </a:t>
            </a:r>
            <a:r>
              <a:rPr lang="tr-T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köprü</a:t>
            </a:r>
            <a:r>
              <a:rPr lang="tr-TR" sz="1800" dirty="0"/>
              <a:t> görevi görmektir.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800" dirty="0"/>
              <a:t>Bir başka tanıma göre </a:t>
            </a:r>
            <a:r>
              <a:rPr lang="tr-TR" sz="1800" b="1" dirty="0">
                <a:solidFill>
                  <a:schemeClr val="accent5">
                    <a:lumMod val="75000"/>
                  </a:schemeClr>
                </a:solidFill>
              </a:rPr>
              <a:t>Tedarik lojistiği,</a:t>
            </a:r>
            <a:r>
              <a:rPr lang="tr-TR" sz="1800" dirty="0"/>
              <a:t> tamamen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üretim öncesi gerçekleştirilen</a:t>
            </a:r>
            <a:r>
              <a:rPr lang="tr-TR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800" dirty="0"/>
              <a:t>ve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kaynakların üretim hattına taşınmasına </a:t>
            </a:r>
            <a:r>
              <a:rPr lang="tr-TR" sz="1800" dirty="0"/>
              <a:t>hizmet eden bir süreçtir. </a:t>
            </a:r>
          </a:p>
          <a:p>
            <a:pPr algn="just"/>
            <a:endParaRPr lang="tr-T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800" dirty="0"/>
              <a:t>İşletmeye giren bütün mal akışlarının ve onlara ait bilgi akışlarının 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planlanmasını, yönetimini ve kontrolünü </a:t>
            </a:r>
            <a:r>
              <a:rPr lang="tr-TR" sz="1800" dirty="0"/>
              <a:t>kapsamaktadır.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Örneğin</a:t>
            </a:r>
            <a:r>
              <a:rPr lang="tr-TR" sz="1800" dirty="0"/>
              <a:t> ham maddenin üretim öncesinde depoya taşınması bu süreçte gerçekleştirilen işlemlerden bir tanesidir.</a:t>
            </a:r>
          </a:p>
          <a:p>
            <a:pPr algn="just"/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C593E88-7CF0-56B1-75C9-9BDCB8EDBA47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9A3DBD-778D-7403-B194-AF7631AE88B9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DC736CC-338A-C179-EBF7-22B7F1FF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94ECFAE-4E90-714A-EE19-7EF6CD7E2F90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C2B975D-2416-D917-6DFE-62D2FD266FC6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7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67ED4-A60F-F30E-5217-8F5C0DEF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331A21-2184-B4A4-95E6-DD07287E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1. Tedarik Lojistiği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6047ED0-B663-D21A-BBCA-129390A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Bu süreçte;</a:t>
            </a:r>
          </a:p>
          <a:p>
            <a:pPr algn="just">
              <a:lnSpc>
                <a:spcPct val="90000"/>
              </a:lnSpc>
            </a:pPr>
            <a:endParaRPr lang="tr-TR" altLang="tr-TR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Hangi malzeme kullanılacak, bu malzeme ne zaman ve ne miktar sipariş edilecek?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Hangi malzeme hangi firmadan satın alınacak?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Tedarik kaynaklarının(tedarikçilerin) değerlendirilmesinde nasıl bir yol izlenecek?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Malzemenin üretim merkezine taşınmasında hangi taşıma araçları kullanılacak?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Gelen malzeme üretim merkezine gelince ne şekilde kabul edilecek ve nasıl depolanacak? vb. kararlar verilir.</a:t>
            </a:r>
          </a:p>
          <a:p>
            <a:pPr algn="just">
              <a:lnSpc>
                <a:spcPct val="90000"/>
              </a:lnSpc>
            </a:pPr>
            <a:endParaRPr lang="tr-TR" altLang="tr-TR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E75712E-94FF-DF10-CF1D-AA3BC364F0DE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3B1DB4-A644-CEE6-E2BB-7838149059FF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38A6409-5E67-725E-0056-FAC9EA1C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C380C4F-33DB-A7F2-3491-CF5B7BA9C1A3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B68ADF3-FCC4-33E0-69FA-FD15B7F1B936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8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6AA4-9119-28ED-360E-133006C1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8A8A75-7460-DDA6-71C0-B90E10AD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1. Tedarik Lojistiği </a:t>
            </a:r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B7DC9B-5DFA-F971-F82F-CC2959270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Bütün lojistik faaliyetlerinde olduğu gibi tedarik lojistik operasyonlarında da bütün sürecin kontrol altında tutulmasına imkan veren </a:t>
            </a:r>
            <a:r>
              <a:rPr lang="tr-TR" sz="1800" b="1" dirty="0">
                <a:solidFill>
                  <a:srgbClr val="00B0F0"/>
                </a:solidFill>
              </a:rPr>
              <a:t>karşılıklı bilgi akışı </a:t>
            </a:r>
            <a:r>
              <a:rPr lang="tr-TR" sz="1800" dirty="0"/>
              <a:t>mevcuttur.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Tedarik lojistiği sisteminin iletişimde olduğu; stok kontrol, planlama ve depolama süreçleri sayesinde, </a:t>
            </a:r>
            <a:r>
              <a:rPr lang="tr-TR" sz="1800" b="1" dirty="0">
                <a:solidFill>
                  <a:srgbClr val="00B0F0"/>
                </a:solidFill>
              </a:rPr>
              <a:t>belirsizlik ve öngörülemeyen sorunların </a:t>
            </a:r>
            <a:r>
              <a:rPr lang="tr-TR" sz="1800" dirty="0"/>
              <a:t>önüne geçilebilmektedir. 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Bu sayede </a:t>
            </a:r>
            <a:r>
              <a:rPr lang="tr-TR" sz="1800" b="1" dirty="0">
                <a:solidFill>
                  <a:srgbClr val="00B0F0"/>
                </a:solidFill>
              </a:rPr>
              <a:t>üretim maliyetlerinde </a:t>
            </a:r>
            <a:r>
              <a:rPr lang="tr-TR" sz="1800" b="1" dirty="0">
                <a:solidFill>
                  <a:schemeClr val="accent5">
                    <a:lumMod val="50000"/>
                  </a:schemeClr>
                </a:solidFill>
              </a:rPr>
              <a:t>düşüş </a:t>
            </a:r>
            <a:r>
              <a:rPr lang="tr-TR" sz="1800" dirty="0"/>
              <a:t>sağlanırken, </a:t>
            </a:r>
            <a:r>
              <a:rPr lang="tr-TR" sz="1800" b="1" dirty="0">
                <a:solidFill>
                  <a:srgbClr val="00B0F0"/>
                </a:solidFill>
              </a:rPr>
              <a:t>müşteri memnuniyetinde </a:t>
            </a:r>
            <a:r>
              <a:rPr lang="tr-TR" sz="1800" b="1" dirty="0">
                <a:solidFill>
                  <a:schemeClr val="accent5">
                    <a:lumMod val="50000"/>
                  </a:schemeClr>
                </a:solidFill>
              </a:rPr>
              <a:t>artış</a:t>
            </a:r>
            <a:r>
              <a:rPr lang="tr-TR" sz="1800" dirty="0"/>
              <a:t> elde edilebilmektedir.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Taahhüt edilen plan ve kurallar dahilinde sunulan servis sürekliliği; </a:t>
            </a:r>
            <a:r>
              <a:rPr lang="tr-TR" sz="1800" b="1" dirty="0">
                <a:solidFill>
                  <a:schemeClr val="accent5">
                    <a:lumMod val="50000"/>
                  </a:schemeClr>
                </a:solidFill>
              </a:rPr>
              <a:t>süreçlerin iyileştirilmesi </a:t>
            </a:r>
            <a:r>
              <a:rPr lang="tr-TR" sz="1800" dirty="0"/>
              <a:t>bakımından verimlilik sağlarken, etkileşimde olduğu bölümler sayesinde; </a:t>
            </a:r>
            <a:r>
              <a:rPr lang="tr-TR" sz="1800" b="1" dirty="0">
                <a:solidFill>
                  <a:schemeClr val="accent5">
                    <a:lumMod val="50000"/>
                  </a:schemeClr>
                </a:solidFill>
              </a:rPr>
              <a:t>doğru yük, doğru teslimat, ve doğru zaman</a:t>
            </a:r>
            <a:r>
              <a:rPr lang="tr-TR" sz="1800" dirty="0"/>
              <a:t> prensiplerinin yer aldığı bir iş akışı getirmektedir.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800" dirty="0"/>
          </a:p>
          <a:p>
            <a:endParaRPr lang="tr-TR" sz="1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36F5B29-5EBD-3E8E-F3BA-CA0F367EBEB1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7FCCDDB-7AEE-0063-F782-4C4C57E2241A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1801207-2F92-F835-E604-8FEFB819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C33E36C-6525-3E28-A56A-37080AEFA57B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63ABE9D-B42A-4143-5379-837738EC9FB7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5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BCBF3-6094-D77F-3371-D700A1D9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61B9DE-EA15-5DDD-2732-6DA345F2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1460500"/>
            <a:ext cx="7505700" cy="530225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1. Tedarik Lojistiği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E2DC8B-B842-2EC5-A160-DA720C025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699" y="2184400"/>
            <a:ext cx="10591962" cy="3858732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Tedarik lojistiği süreci şirketlere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üretim öncesi masraflarında önemli avantajlar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/>
              <a:t>sağlamaktadır. 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Bir işletme hizmet sağlayıcısını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doğru seçmek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stok yönetimini iyi yapmak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/>
              <a:t>ve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hammadde sağlayıcılarla devamlı iletişimi korumak</a:t>
            </a:r>
            <a:r>
              <a:rPr lang="tr-TR" dirty="0"/>
              <a:t> ve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yük akışının kombinasyonunu en uygun hale getirmek </a:t>
            </a:r>
            <a:r>
              <a:rPr lang="tr-TR" dirty="0"/>
              <a:t>suretiyle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az sayıdaki stoklarla üretim faaliyetlerini sürdürme imkanına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/>
              <a:t>kavuşabilmektedir. 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Bu durum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</a:rPr>
              <a:t>üretim öncesi için maliyet avantajı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/>
              <a:t>sağlamaktadır.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Stoğun büyük bir kısmı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bitmiş ürün </a:t>
            </a:r>
            <a:r>
              <a:rPr lang="tr-TR" dirty="0"/>
              <a:t>olarak değil, düzenleme ve imalat talimatını bekleyen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yarı mamul </a:t>
            </a:r>
            <a:r>
              <a:rPr lang="tr-TR" dirty="0"/>
              <a:t>olarak tutulmalıdır.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tr-TR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Malzeme tedariği</a:t>
            </a:r>
            <a:r>
              <a:rPr lang="tr-TR" dirty="0"/>
              <a:t>,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sevkiyat kalitesi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dirty="0"/>
              <a:t>ve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performansına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güvenilebilen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az sayıda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imalatçıdan </a:t>
            </a:r>
            <a:r>
              <a:rPr lang="tr-TR" dirty="0"/>
              <a:t>yapılmalıdır. 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/>
              <a:t>Ancak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doğru teknolojinin tedarik zinciri ağına entegrasyonu  </a:t>
            </a:r>
            <a:r>
              <a:rPr lang="tr-TR" dirty="0"/>
              <a:t>bu ana hatlar belirlendikten sonra etkili bir şekilde gerçekleştirilebilir.</a:t>
            </a:r>
            <a:r>
              <a:rPr lang="tr-TR" b="1" u="sng" dirty="0"/>
              <a:t> 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6DB1B4D-C539-16F4-978D-B8FA1B1F3D98}"/>
              </a:ext>
            </a:extLst>
          </p:cNvPr>
          <p:cNvSpPr/>
          <p:nvPr/>
        </p:nvSpPr>
        <p:spPr>
          <a:xfrm>
            <a:off x="0" y="0"/>
            <a:ext cx="12192000" cy="1124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8BC0322-2AA6-DFB2-5C0B-48E61CA43C04}"/>
              </a:ext>
            </a:extLst>
          </p:cNvPr>
          <p:cNvSpPr txBox="1"/>
          <p:nvPr/>
        </p:nvSpPr>
        <p:spPr>
          <a:xfrm>
            <a:off x="3538217" y="359152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Kastamonu               Üniversitesi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29C47D1-AB4C-A2D9-A868-EB0E7F9F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6" y="207124"/>
            <a:ext cx="765277" cy="76572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D437D63-FA1B-8537-BFD4-A62D164DEF8E}"/>
              </a:ext>
            </a:extLst>
          </p:cNvPr>
          <p:cNvSpPr txBox="1"/>
          <p:nvPr/>
        </p:nvSpPr>
        <p:spPr>
          <a:xfrm>
            <a:off x="4824658" y="6381193"/>
            <a:ext cx="2542684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www.kastamonu.edu.tr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8BD314E-50C4-8E36-28EA-8E74C229043A}"/>
              </a:ext>
            </a:extLst>
          </p:cNvPr>
          <p:cNvCxnSpPr/>
          <p:nvPr/>
        </p:nvCxnSpPr>
        <p:spPr>
          <a:xfrm>
            <a:off x="3106057" y="6212162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3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3364</Words>
  <Application>Microsoft Macintosh PowerPoint</Application>
  <PresentationFormat>Geniş ekran</PresentationFormat>
  <Paragraphs>420</Paragraphs>
  <Slides>53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Poppins</vt:lpstr>
      <vt:lpstr>Tahoma</vt:lpstr>
      <vt:lpstr>Times New Roman</vt:lpstr>
      <vt:lpstr>Wingdings</vt:lpstr>
      <vt:lpstr>Office Teması</vt:lpstr>
      <vt:lpstr>PowerPoint Sunusu</vt:lpstr>
      <vt:lpstr>Lojistik Yönetim Süreçleri</vt:lpstr>
      <vt:lpstr>Lojistik Yönetim Süreçleri</vt:lpstr>
      <vt:lpstr>PowerPoint Sunusu</vt:lpstr>
      <vt:lpstr>1. Tedarik Lojistiği (Inbound Logistics)</vt:lpstr>
      <vt:lpstr>1. Tedarik Lojistiği </vt:lpstr>
      <vt:lpstr>1. Tedarik Lojistiği </vt:lpstr>
      <vt:lpstr>1. Tedarik Lojistiği </vt:lpstr>
      <vt:lpstr>1. Tedarik Lojistiği </vt:lpstr>
      <vt:lpstr>2. Üretim Lojistiği</vt:lpstr>
      <vt:lpstr>2. Üretim Lojistiği</vt:lpstr>
      <vt:lpstr>2. Üretim Lojistiği</vt:lpstr>
      <vt:lpstr>Tesis Yerleşimi</vt:lpstr>
      <vt:lpstr>Tesis Yerleşimi</vt:lpstr>
      <vt:lpstr>Tesis Yerleşimi</vt:lpstr>
      <vt:lpstr>Tesis Yerleşimi</vt:lpstr>
      <vt:lpstr>Tesis Yerleşimi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PowerPoint Sunusu</vt:lpstr>
      <vt:lpstr>Tesis Yerleşim Türleri</vt:lpstr>
      <vt:lpstr>Tesis Yerleşim Türleri</vt:lpstr>
      <vt:lpstr>Tesis Yerleşim Türleri</vt:lpstr>
      <vt:lpstr>Tesis Yerleşim Türleri</vt:lpstr>
      <vt:lpstr>Tesis Yerleşim Türleri</vt:lpstr>
      <vt:lpstr>PowerPoint Sunusu</vt:lpstr>
      <vt:lpstr>Alma ve gönderme, torna işlemi, frezeleme, delme, taşlama, montaj</vt:lpstr>
      <vt:lpstr>PowerPoint Sunusu</vt:lpstr>
      <vt:lpstr>PowerPoint Sunusu</vt:lpstr>
      <vt:lpstr>PowerPoint Sunusu</vt:lpstr>
      <vt:lpstr>PowerPoint Sunusu</vt:lpstr>
      <vt:lpstr>PowerPoint Sunusu</vt:lpstr>
      <vt:lpstr>Tesis Yerleşim Türleri</vt:lpstr>
      <vt:lpstr>Tesis Yerleşim Türleri</vt:lpstr>
      <vt:lpstr>Tesis Yerleşim Tasarımı</vt:lpstr>
      <vt:lpstr>Tesis Yerleşim Tasarımı</vt:lpstr>
      <vt:lpstr>PowerPoint Sunusu</vt:lpstr>
      <vt:lpstr>Tesis Yerleşim Tasarımı</vt:lpstr>
      <vt:lpstr>Tesis Yerleşim Tasarımı</vt:lpstr>
      <vt:lpstr>Tesis Yerleşim Tasarımı</vt:lpstr>
      <vt:lpstr>KAYNAKÇA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MEFA</dc:creator>
  <cp:lastModifiedBy>Nazlıcan Dindarik</cp:lastModifiedBy>
  <cp:revision>17</cp:revision>
  <dcterms:created xsi:type="dcterms:W3CDTF">2021-02-07T11:29:55Z</dcterms:created>
  <dcterms:modified xsi:type="dcterms:W3CDTF">2025-07-16T13:37:37Z</dcterms:modified>
</cp:coreProperties>
</file>