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9" r:id="rId5"/>
    <p:sldId id="275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1</a:t>
            </a:r>
            <a:r>
              <a:rPr lang="tr-TR" dirty="0">
                <a:cs typeface="Times New Roman" panose="02020603050405020304" pitchFamily="18" charset="0"/>
              </a:rPr>
              <a:t>0</a:t>
            </a:r>
            <a:r>
              <a:rPr lang="tr-TR">
                <a:cs typeface="Times New Roman" panose="02020603050405020304" pitchFamily="18" charset="0"/>
              </a:rPr>
              <a:t>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>
                <a:cs typeface="Times New Roman" panose="02020603050405020304" pitchFamily="18" charset="0"/>
              </a:rPr>
              <a:t>ÖZEL HASTANELER Yönetmeliği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2BD249-678E-4E01-8441-2B5806FE2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</a:t>
            </a:r>
            <a:r>
              <a:rPr lang="es-ES" dirty="0"/>
              <a:t>Hasta hakları ve hasta güvenliği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60F07-5B6E-4013-96FE-9D99E17BB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Hastaların mahremiyetinin korunması, bilgilendirilmesi ve güvenli sağlık hizmeti almasına yönelik düzenlemeler yer almaktadır. </a:t>
            </a:r>
          </a:p>
          <a:p>
            <a:pPr>
              <a:lnSpc>
                <a:spcPct val="200000"/>
              </a:lnSpc>
            </a:pPr>
            <a:r>
              <a:rPr lang="tr-TR" dirty="0"/>
              <a:t>Sağlık hizmetlerinde kalite ve hasta memnuniyetinin artırılması amaçlanmaktadır.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AE880F-1BE1-4800-9B73-AD12CD897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97BB1B0-A38B-4A4F-8DBA-63C997B1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887A43-0AA0-43A4-A102-D45D4FA04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71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0FE46F-FCBF-40EB-BD8C-E107B5B8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Kayıt, arşiv ve bilgi yönetimi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E58494-71A0-489D-B7D9-14273C201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 dosyalarının düzenlenmesi, tıbbi kayıtların tutulması ve arşivlenmesine ilişkin kurallar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düzenlemeler hizmetlerin izlenebilirliği ve hukuki güvenilirliği açısından önem taşımaktadır.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1A53E8-E7A8-4650-9186-8E7970FB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3B6FCC-9582-41F1-BD54-6ACABB7A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BE5523-0B94-44AE-9807-CD4767685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318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9EBCFE-3EF8-41AC-AD70-74629465C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Denetim ve idari yaptırımlar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783A88-9240-4625-9D9B-9D51DB27B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Özel hastanelerin faaliyetleri Sağlık Bakanlığı tarafından denetlenir.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Yönetmelik hükümlerine aykırı durumlarda uygulanacak idari yaptırımlar ve faaliyetle ilgili işlemler düzenlenmiştir.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CBEBF3-4E04-4DFC-AE79-F2FCC629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B9251-9D8C-4C7F-84A1-11A81E82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9A4DC20-6EED-43AD-8B86-F16138ABC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0345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60E950-ACD1-4913-8885-5796A31DD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Kalite yönetimi ve enfeksiyon kontrolü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808444-0641-41DE-9B72-30E5CFBFA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Hastanelerde kalite standartlarının uygulanması, enfeksiyonların önlenmesi ve hasta güvenliğinin sağlanmasına ilişkin esaslar belirlenmiştir</a:t>
            </a:r>
            <a:r>
              <a:rPr lang="tr-TR"/>
              <a:t>. </a:t>
            </a:r>
          </a:p>
          <a:p>
            <a:pPr>
              <a:lnSpc>
                <a:spcPct val="200000"/>
              </a:lnSpc>
            </a:pPr>
            <a:r>
              <a:rPr lang="tr-TR"/>
              <a:t>Bu düzenlemeler, sağlık hizmetlerinin sürekli iyileştirilmesini desteklemektedir.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2DD20B-01A7-4BAF-8F5E-D499F347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79B214-558C-4ED3-8684-4B0922A96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5ABCE1A-35DD-4400-9FEA-60C28E4A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29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Özel Hastaneler Yönetmeliği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Özel Hastaneler Yönetmeliğinin Amacı</a:t>
            </a:r>
          </a:p>
          <a:p>
            <a:pPr marL="514350" indent="-514350">
              <a:buFont typeface="+mj-lt"/>
              <a:buAutoNum type="arabicPeriod"/>
            </a:pPr>
            <a:r>
              <a:rPr lang="tr-TR" b="0" i="0" dirty="0">
                <a:solidFill>
                  <a:srgbClr val="212529"/>
                </a:solidFill>
                <a:effectLst/>
              </a:rPr>
              <a:t>Özel Hastaneler Yönetmeliğinin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b="0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Özel Hastaneler </a:t>
            </a:r>
            <a:r>
              <a:rPr lang="tr-TR" b="1" dirty="0">
                <a:cs typeface="Times New Roman" panose="02020603050405020304" pitchFamily="18" charset="0"/>
              </a:rPr>
              <a:t>Yönetmeliği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0" i="0" dirty="0">
                <a:solidFill>
                  <a:srgbClr val="212529"/>
                </a:solidFill>
                <a:effectLst/>
                <a:latin typeface="Roboto" panose="02000000000000000000" pitchFamily="2" charset="0"/>
              </a:rPr>
              <a:t>Hasta Hakları Yönetmeliği 27.03.2002 tarihinde yürürlüğe girmiştir.</a:t>
            </a:r>
          </a:p>
          <a:p>
            <a:endParaRPr lang="tr-TR" b="0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  <a:p>
            <a:r>
              <a:rPr lang="tr-TR" dirty="0"/>
              <a:t>Bu yönetmeliğin temel amacı, özel hastanelerin kuruluş, işleyiş ve denetimine ilişkin esasları düzenleyerek sağlık hizmetlerinin güvenli, kaliteli, etkin ve hasta haklarına uygun şekilde sunulmasını sağlamaktır.</a:t>
            </a:r>
          </a:p>
          <a:p>
            <a:endParaRPr lang="tr-TR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Özel Hastaneler </a:t>
            </a:r>
            <a:r>
              <a:rPr lang="tr-TR" b="1" dirty="0">
                <a:cs typeface="Times New Roman" panose="02020603050405020304" pitchFamily="18" charset="0"/>
              </a:rPr>
              <a:t>Yönetmeliğinin 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yönetmelik,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r-TR" dirty="0"/>
              <a:t>özel hastanelerin açılması, ruhsatlandırılması, faaliyet göstermesi, denetlenmesi ve </a:t>
            </a: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tr-TR" dirty="0"/>
              <a:t>sağlık hizmetlerinin kaliteli, güvenli, etkin ve hasta haklarına uygun şekilde sunulmasına ilişkin usul ve esasları</a:t>
            </a:r>
          </a:p>
          <a:p>
            <a:r>
              <a:rPr lang="tr-TR" dirty="0"/>
              <a:t>düzenlemek amacıyla hazırlanmıştır.</a:t>
            </a:r>
            <a:endParaRPr lang="tr-TR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0B1359-EF5E-4463-A24D-869D7558B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0" dirty="0">
                <a:solidFill>
                  <a:srgbClr val="212529"/>
                </a:solidFill>
                <a:effectLst/>
              </a:rPr>
              <a:t>Özel Hastaneler </a:t>
            </a:r>
            <a:r>
              <a:rPr lang="tr-TR" b="1" dirty="0">
                <a:cs typeface="Times New Roman" panose="02020603050405020304" pitchFamily="18" charset="0"/>
              </a:rPr>
              <a:t>Yönetmeliğinin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097322-A5CA-48D2-90A9-54826B27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Özel hastanelerin açılması ve ruhsatlandırılması</a:t>
            </a:r>
          </a:p>
          <a:p>
            <a:r>
              <a:rPr lang="tr-TR" dirty="0"/>
              <a:t>Fiziki yapı ve tıbbi donanım standartları</a:t>
            </a:r>
          </a:p>
          <a:p>
            <a:r>
              <a:rPr lang="es-ES" dirty="0"/>
              <a:t>Personel planlaması ve çalışma esasları</a:t>
            </a:r>
            <a:endParaRPr lang="tr-TR" dirty="0"/>
          </a:p>
          <a:p>
            <a:r>
              <a:rPr lang="tr-TR" dirty="0"/>
              <a:t>Sağlık hizmetlerinin sunumu</a:t>
            </a:r>
          </a:p>
          <a:p>
            <a:r>
              <a:rPr lang="es-ES" dirty="0"/>
              <a:t>Hasta hakları ve hasta güvenliği</a:t>
            </a:r>
            <a:endParaRPr lang="tr-TR" dirty="0"/>
          </a:p>
          <a:p>
            <a:r>
              <a:rPr lang="tr-TR" dirty="0"/>
              <a:t>Kayıt, arşiv ve bilgi yönetimi</a:t>
            </a:r>
          </a:p>
          <a:p>
            <a:r>
              <a:rPr lang="tr-TR" dirty="0"/>
              <a:t>Denetim ve idari yaptırımlar</a:t>
            </a:r>
          </a:p>
          <a:p>
            <a:r>
              <a:rPr lang="tr-TR" dirty="0"/>
              <a:t>Kalite yönetimi ve enfeksiyon kontrolü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D28596-6A45-4D95-AB1B-5F9C21D8F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5EA03EE-ACEF-4E2A-BA7A-B46DB8F4B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B8D2157-B6E7-405E-9DCF-190AC072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274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B30655-60E8-4CFD-8463-C3BBB6EA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Özel hastanelerin açılması ve ruhsatlandırılması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9AF1D-D57B-4537-A370-0F05C3150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Yönetmelik, özel hastanelerin kuruluşunda aranacak fiziki, teknik ve hukuki şartları belirler. </a:t>
            </a:r>
          </a:p>
          <a:p>
            <a:pPr>
              <a:lnSpc>
                <a:spcPct val="200000"/>
              </a:lnSpc>
            </a:pPr>
            <a:r>
              <a:rPr lang="tr-TR" dirty="0"/>
              <a:t>Ruhsatlandırma ve faaliyet izinlerine ilişkin usul ve esaslar düzenlenmiştir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477CF3-93CA-499F-8716-2C746D576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2C60F65-B33B-45A3-B2CC-09A45A154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04C64-1207-4177-8EE1-4C7682856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3868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E8F277-6888-4254-8C6F-1D00CD842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Fiziki yapı ve tıbbi donanım standartları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79DE1-6977-4B33-876C-28FE6F29A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Hastanelerin bina özellikleri, yatak kapasitesi, tıbbi cihazları ve teknik altyapısına ilişkin asgari standartlar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standartlar, güvenli ve kaliteli sağlık hizmeti sunulmasını amaçlamaktadır.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669E08-3092-4438-AC14-F47F552E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72F62E-BFB7-4B66-83E0-C4D304296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A211989-2B9F-4A5B-9667-9B69F2B4E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918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C19054-6902-4607-A7E3-0805545D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es-ES" dirty="0"/>
              <a:t>Personel planlaması ve çalışma esasları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51A15C-91E9-4D98-A152-D9B9B2DE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Hekim, hemşire ve diğer sağlık personelinin nitelikleri, istihdamı ve görevlerine ilişkin hükümler düzenlenmiştir.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Amaç, sağlık hizmetlerinin yeterli ve yetkin personel tarafından sunulmasını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A3292C-B020-46DF-AE45-D2D36512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8E6B133-B6B8-48BD-AF6B-40CD205F8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E9BBC3-99D1-40B3-9231-CDFB428B4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3267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EC8821-46DF-45A1-8D4B-CB97F340D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Sağlık hizmetlerinin sunumu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767F5A-FDB0-4AB4-A4EC-D1E289E00A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Muayene, tanı, tedavi, ameliyat, acil sağlık hizmetleri ve hasta bakım süreçlerinin yürütülmesine ilişkin esaslar belirlenmiştir. </a:t>
            </a:r>
          </a:p>
          <a:p>
            <a:pPr>
              <a:lnSpc>
                <a:spcPct val="200000"/>
              </a:lnSpc>
            </a:pPr>
            <a:r>
              <a:rPr lang="tr-TR" dirty="0"/>
              <a:t>Hizmetlerin tıbbi etik kurallarına ve hasta haklarına uygun olarak sunulması hedeflenmiştir.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0AEE91-8B7B-454B-B2BC-B9254011D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8A0009-0AB7-4278-B9D1-D3A464260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C36DBB-0D43-42F7-8737-212AEC7C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4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469</Words>
  <Application>Microsoft Office PowerPoint</Application>
  <PresentationFormat>Geniş ekran</PresentationFormat>
  <Paragraphs>92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Courier New</vt:lpstr>
      <vt:lpstr>Roboto</vt:lpstr>
      <vt:lpstr>Office Teması</vt:lpstr>
      <vt:lpstr>Özel Tasarım</vt:lpstr>
      <vt:lpstr>SAĞLIK MEVZUATI</vt:lpstr>
      <vt:lpstr>İÇERİK</vt:lpstr>
      <vt:lpstr>Özel Hastaneler Yönetmeliği</vt:lpstr>
      <vt:lpstr>Özel Hastaneler Yönetmeliğinin Amacı</vt:lpstr>
      <vt:lpstr>Özel Hastaneler Yönetmeliğinin  Başlıca Konuları</vt:lpstr>
      <vt:lpstr>1. Özel hastanelerin açılması ve ruhsatlandırılması</vt:lpstr>
      <vt:lpstr>2. Fiziki yapı ve tıbbi donanım standartları</vt:lpstr>
      <vt:lpstr>3. Personel planlaması ve çalışma esasları</vt:lpstr>
      <vt:lpstr>4. Sağlık hizmetlerinin sunumu</vt:lpstr>
      <vt:lpstr>5. Hasta hakları ve hasta güvenliği</vt:lpstr>
      <vt:lpstr>6. Kayıt, arşiv ve bilgi yönetimi</vt:lpstr>
      <vt:lpstr>7. Denetim ve idari yaptırımlar</vt:lpstr>
      <vt:lpstr>8. Kalite yönetimi ve enfeksiyon kontrolü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42</cp:revision>
  <dcterms:created xsi:type="dcterms:W3CDTF">2026-04-02T07:47:59Z</dcterms:created>
  <dcterms:modified xsi:type="dcterms:W3CDTF">2026-07-03T13:42:10Z</dcterms:modified>
</cp:coreProperties>
</file>