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18"/>
  </p:notesMasterIdLst>
  <p:sldIdLst>
    <p:sldId id="256" r:id="rId3"/>
    <p:sldId id="257" r:id="rId4"/>
    <p:sldId id="259" r:id="rId5"/>
    <p:sldId id="275" r:id="rId6"/>
    <p:sldId id="279" r:id="rId7"/>
    <p:sldId id="280" r:id="rId8"/>
    <p:sldId id="281" r:id="rId9"/>
    <p:sldId id="282" r:id="rId10"/>
    <p:sldId id="283" r:id="rId11"/>
    <p:sldId id="284" r:id="rId12"/>
    <p:sldId id="285" r:id="rId13"/>
    <p:sldId id="286" r:id="rId14"/>
    <p:sldId id="287" r:id="rId15"/>
    <p:sldId id="265" r:id="rId16"/>
    <p:sldId id="267" r:id="rId1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710" autoAdjust="0"/>
  </p:normalViewPr>
  <p:slideViewPr>
    <p:cSldViewPr snapToGrid="0">
      <p:cViewPr varScale="1">
        <p:scale>
          <a:sx n="108" d="100"/>
          <a:sy n="108" d="100"/>
        </p:scale>
        <p:origin x="714" y="11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C0EA4C-3CB9-41B9-993F-C5E9FE752049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2732D3-B5C6-46FE-A7A4-D7AB75A976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200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183C16-B983-A090-02DD-3A327714FD4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dirty="0"/>
              <a:t>DERS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2EA4D01-3725-4321-55A4-B35FBE578C8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dirty="0"/>
              <a:t>HAFTA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C83165B-D989-8151-23EE-E777C9C83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EA893-7C0C-4563-A7B3-3AAF4E7619B5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0A4A97C-EC8E-82D0-C4BB-7F1837304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D1CB181-A1FD-268C-8ED4-254453547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27AED295-D59B-09B4-5BFA-2A4858A94B96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  <p:pic>
        <p:nvPicPr>
          <p:cNvPr id="8" name="Picture 2" descr="Kastamonu Üniversitesi Taşköprü Meslek Yüksekokulu">
            <a:extLst>
              <a:ext uri="{FF2B5EF4-FFF2-40B4-BE49-F238E27FC236}">
                <a16:creationId xmlns:a16="http://schemas.microsoft.com/office/drawing/2014/main" id="{E49264DF-D7EC-DFAA-1227-B39A33FD0AE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0428" y="58213"/>
            <a:ext cx="2557940" cy="998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6815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02F156-400A-90E5-A7C9-9E05BA612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C458E96-9093-DBBA-8D4C-AC6F07ACDC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D0A213C-EC03-CEEC-1D2A-10DDFA079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28792-112C-4D2E-BF3A-8D7530A05941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026C095-364E-776F-17C0-CE0AF13FC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8920B3B-DC51-ADF6-D80C-83C469903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0730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43C74F6-8890-DF90-10AA-DD0D35CCB0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11D8111-6F95-80E0-D149-9B8750AA0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A0BBE2-E88D-2A28-C6B2-E616A188F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8C00E-8FAA-43A5-A41E-ACD841201B1F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CB2C068-5E5C-1EF0-BFE9-72D724CD2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D20562E-E7D7-682D-3C14-4A86A830E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6386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1B9ACB-9341-6ABF-F527-A0073888CE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6E234E5-AEF1-E78C-9E4F-B14B0C4920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13EF8F-B148-565D-A225-56D0439A9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09D099B-73EE-280C-DDB0-173B94BF8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7A15AC2-4B12-53D4-8E7D-1BAC8831C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69662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DC8647-F32A-CFA5-6EAC-522FA4725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F18EFC-E7A4-2522-5DD1-CB1A6EC7A6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E8C32FA-F273-5B4F-4C6D-694D0EFFD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9CA7EA8-50A1-E323-9D33-450C3E74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DB86F0D-545A-8D1D-643E-2C8764ABA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56568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086450-734F-D756-C5F5-435D9D9C6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F87F6EF-8E8C-A9AC-A50E-CAFDA4E8EA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171B36E-B4FA-AD6A-F70E-E5EA71E10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36BFAC0-CF17-D37F-20F9-DF6100256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86EF2D6-94FA-DE3E-4454-48A7533BF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10965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DB06F8A-7D76-179A-49FE-855471DE0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9F24245-439E-B5BC-9AD8-B20A55A070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4622A3D-8688-FBB6-54FB-78E3AEF59A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631EC54-AE94-BC55-69BB-8A1E19E14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FC1BEE6-67C2-3221-015B-7922A632C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62CEED0-67B7-B03D-3428-FCEB6D913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8235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B72CDF-F43C-9BA0-DD72-81232FBD5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56AE4B6-0687-7911-A70F-3AD9D9076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7095ABB-EAD2-4E1C-83CC-BC29A3A024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84F174C-F2D0-6B9F-F3DA-AA1E2F407A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1703A831-DCE7-7479-73BD-84D9174817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F8C6109-7F67-493E-3420-B6E4DB2EC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AE46383-270F-2CF7-B05E-F665FBD5E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23096FB7-6438-74C1-5D65-8ABE7A363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20169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41D141-05F2-ACE1-84DB-E3E6CCF1D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6441D00-0E66-956B-8E77-66A408930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DB79452-032D-D2FF-C22D-BD05590D9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FEF24E4-1689-DB56-C4EA-699C23054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99667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568CE5D-5E89-0F77-9041-9CC18EB3C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7425017-AFAB-88E9-8E05-A38923ED5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686E839-3407-8988-783D-47515BD6F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53669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205FA7-0FD4-9C76-C496-64EE61C94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4EDF812-C791-7952-EC89-7D640268D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FF33595-2B8E-81C7-E575-58CFAE7E8C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C55534C-4534-E10F-C35E-E56B69477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34B669D-95B1-D80E-A214-1155CDA7B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A84C5-0BF1-41C8-E0D1-8922F820C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3483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E66603-00C2-D304-0F49-DBD968F61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40F2B9-BED7-A6AC-DA50-3E4CCB2B4C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FA4DF1A-A84F-0FDA-F40D-297E054F6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CD19252-AB5E-6EA3-E0B8-149FBD259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811AD6A-7A64-D226-07AA-B81D27F29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64349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25CD60B-B77B-BCC5-61C6-3ED9A00BF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9697742-523F-D85C-114C-DA464EDEAA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5617908-7BCF-3739-9A82-7EB8F10DE7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060CE51-AD79-409B-DC03-9AA6FD27A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EF05653-3957-BF56-FB90-2AB31CBAD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94FDD86-E92B-A8A2-7DC4-9BB98FC9D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05455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A3106D-E665-028D-ED5B-B08B8B769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71C2C65-99FE-F9EE-F026-9D2B2405E1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73A877F-3573-2751-0561-546A738F9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8F6D856-9200-DC5A-EE21-1AC20D566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4B5CE31-C758-CE15-77D8-1DA746B38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3420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04110B2-4CAE-A572-F077-DD3E9FF6B8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802D4A9-0FB5-8F7F-AE3A-041DF2ECBB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A6699DA-4364-C8E9-98C5-6CE1D0F3D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50371E0-DFDE-95E1-1D1D-95BBDFDAF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48D49F3-1C9B-C23D-F70D-A90D4C3D5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2782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FFA3E6-C620-28D2-3955-B214AA557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1E0D841-1A1A-E8E0-5FD6-C3EC3087F4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514C637-476D-F3D1-DE9D-2D701735F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19CC4-FED9-449D-BCEC-9104E45EF66F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656D0AB-3513-3F58-ECB2-3D3C040DF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1FE0E90-8D99-5294-EBBB-49EE9A40E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1103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BB2CBE-DC94-8057-739F-D4F1AC7FA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876134-D3D6-B384-2C25-BF339A5EBC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B81846B-0935-EB88-BE32-4AADF3BB96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EA9E647-15D9-3529-A510-CB332E1DE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E88C6-7C08-4873-BD38-E8952F2790FA}" type="datetime1">
              <a:rPr lang="tr-TR" smtClean="0"/>
              <a:t>3.07.2026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6E11F2B-5AFF-0685-481D-7845E8D35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1029C08-CF4B-53F5-98E5-D8D3505F2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8921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8851378-62E5-FD11-7D3D-6395E44E2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9620259-66F4-680B-EF21-0F38AAAA79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F2E9394-47E0-600B-B2C5-7AF7BC4940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4AD5C2BC-7A56-033A-613C-9950B3554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4B5B5C0-C876-AD3E-BBA6-1431ABB3E4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50D5FFB-C8B6-E2C6-6972-35E2F1E40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C05CB-9D74-4EB3-B932-F2415694B02B}" type="datetime1">
              <a:rPr lang="tr-TR" smtClean="0"/>
              <a:t>3.07.2026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1FE20207-F2AE-B89E-4947-CC05F51B1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4DBE0AC6-BFA3-19CE-89AD-1311EE3E8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0528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46B43B-B12F-4ADD-0B7C-C87FD8D8A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7294FEE-7A8A-BBC0-C3F2-417A23838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EA6FF-6278-4042-A2D2-2EB48B45FDC2}" type="datetime1">
              <a:rPr lang="tr-TR" smtClean="0"/>
              <a:t>3.07.2026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CD0CA0E-BED6-C6FD-BEF0-18F6AC68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29496F7-A38F-385C-0B03-AEAB847A5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972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0459AEC1-9127-AE52-9601-3ED7209FD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A50D-93F4-4D4C-9F56-C634CE3364E7}" type="datetime1">
              <a:rPr lang="tr-TR" smtClean="0"/>
              <a:t>3.07.2026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594F2669-6387-1FDA-CD98-18E841C08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21AF9F5-AD89-2C62-88AD-481C8B8C7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74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691C1B-918B-B1F8-4ECE-83551E5D0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95D609-431F-E148-54C1-97EC5DB952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E71A3DE-E8B2-105E-EC91-EFBB268FD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43D87BB-DEBB-E6BF-C830-9033600FC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0030C-6F07-469E-90FE-15247EC78970}" type="datetime1">
              <a:rPr lang="tr-TR" smtClean="0"/>
              <a:t>3.07.2026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BA4F310-FE9D-CC16-70B4-D041ACAAA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96A9E-9BEE-E670-968F-07F2C3880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5392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C11DA66-4CCE-0CB4-CEDC-B5AA1A2F1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018BCED-8DE2-E630-5E15-A3245F1DCE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7C6CEDD-56D7-BC1D-BDDF-2E1B2B31A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4875058-3196-77D7-17DB-F7178CD53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E3729-A6D0-495D-9E61-3AF7C98C397D}" type="datetime1">
              <a:rPr lang="tr-TR" smtClean="0"/>
              <a:t>3.07.2026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44AB686-4DE8-EDCC-5632-54208EEDB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D545446-2DBC-404F-F411-E91F31B68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5138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D8BB320-C01A-B5BA-12FD-ACB20B5D2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720" y="365125"/>
            <a:ext cx="1016508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Örnek: Yaratıcı Drama Nedir?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8128440-113F-0F80-D1AC-FA752BE186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88718" y="1825625"/>
            <a:ext cx="10165081" cy="4351338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dirty="0"/>
              <a:t>Öğrencinin yaratıcılığını geliştiren, onu yetiştiren ve hayata hazırlayan drama, eğitimde hem bir alanı hem bir dersi hem de bir öğretim yöntemini ifade etmektedir.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831AEE0-5E25-4FE1-CF64-2294D1C6C5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F3AAA5-FDBF-4123-A916-9B2C93523EBE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F9C75FE-F87C-1F36-7D66-0644FA4FF8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BDA2A62-1CBE-7898-AB5C-1903001AE3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722D2BD5-3696-0BBF-09CA-69AB4753533B}"/>
              </a:ext>
            </a:extLst>
          </p:cNvPr>
          <p:cNvPicPr/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9275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just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5D34CA6-FDA0-E955-66CA-DB52D022F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Kaynaklar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C7EB061-EB1F-DC63-13F9-FE0326806E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1847DA7-9457-2F13-92E2-D3127D3F2C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36D99CD-621F-DB9D-2CD9-9C432FFE99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3F08739-1DC1-C634-E855-9B80C65B4C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9728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aglik.gov.tr/TR-10357/saglik-mevzuati.html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65487D-5BCD-F4CC-009E-7744BFF3DC2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>
                <a:cs typeface="Times New Roman" panose="02020603050405020304" pitchFamily="18" charset="0"/>
              </a:rPr>
              <a:t>SAĞLIK MEVZUATI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A3BE055-7531-60B0-E21B-FEE6BCB910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>
                <a:cs typeface="Times New Roman" panose="02020603050405020304" pitchFamily="18" charset="0"/>
              </a:rPr>
              <a:t>1</a:t>
            </a:r>
            <a:r>
              <a:rPr lang="tr-TR" dirty="0">
                <a:cs typeface="Times New Roman" panose="02020603050405020304" pitchFamily="18" charset="0"/>
              </a:rPr>
              <a:t>0</a:t>
            </a:r>
            <a:r>
              <a:rPr lang="tr-TR">
                <a:cs typeface="Times New Roman" panose="02020603050405020304" pitchFamily="18" charset="0"/>
              </a:rPr>
              <a:t>. </a:t>
            </a:r>
            <a:r>
              <a:rPr lang="tr-TR" dirty="0">
                <a:cs typeface="Times New Roman" panose="02020603050405020304" pitchFamily="18" charset="0"/>
              </a:rPr>
              <a:t>HAFTA SAĞLIK MEVZUATI: </a:t>
            </a:r>
          </a:p>
          <a:p>
            <a:r>
              <a:rPr lang="tr-TR" cap="all" dirty="0">
                <a:cs typeface="Times New Roman" panose="02020603050405020304" pitchFamily="18" charset="0"/>
              </a:rPr>
              <a:t>ÖZEL HASTANELER Yönetmeliği</a:t>
            </a:r>
          </a:p>
        </p:txBody>
      </p:sp>
    </p:spTree>
    <p:extLst>
      <p:ext uri="{BB962C8B-B14F-4D97-AF65-F5344CB8AC3E}">
        <p14:creationId xmlns:p14="http://schemas.microsoft.com/office/powerpoint/2010/main" val="4058074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E2BD249-678E-4E01-8441-2B5806FE24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5. </a:t>
            </a:r>
            <a:r>
              <a:rPr lang="es-ES" dirty="0"/>
              <a:t>Hasta hakları ve hasta güvenliği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FC60F07-5B6E-4013-96FE-9D99E17BBF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tr-TR" dirty="0"/>
              <a:t>Hastaların mahremiyetinin korunması, bilgilendirilmesi ve güvenli sağlık hizmeti almasına yönelik düzenlemeler yer almaktadır. </a:t>
            </a:r>
          </a:p>
          <a:p>
            <a:pPr>
              <a:lnSpc>
                <a:spcPct val="200000"/>
              </a:lnSpc>
            </a:pPr>
            <a:r>
              <a:rPr lang="tr-TR" dirty="0"/>
              <a:t>Sağlık hizmetlerinde kalite ve hasta memnuniyetinin artırılması amaçlanmaktadır.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6AE880F-1BE1-4800-9B73-AD12CD897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97BB1B0-A38B-4A4F-8DBA-63C997B10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5887A43-0AA0-43A4-A102-D45D4FA04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68711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90FE46F-FCBF-40EB-BD8C-E107B5B856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6. Kayıt, arşiv ve bilgi yönetimi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7E58494-71A0-489D-B7D9-14273C2011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tr-TR" dirty="0"/>
              <a:t>Hasta dosyalarının düzenlenmesi, tıbbi kayıtların tutulması ve arşivlenmesine ilişkin kurallar belirlenmiştir. </a:t>
            </a:r>
          </a:p>
          <a:p>
            <a:pPr>
              <a:lnSpc>
                <a:spcPct val="200000"/>
              </a:lnSpc>
            </a:pPr>
            <a:r>
              <a:rPr lang="tr-TR" dirty="0"/>
              <a:t>Bu düzenlemeler hizmetlerin izlenebilirliği ve hukuki güvenilirliği açısından önem taşımaktadır.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01A53E8-E7A8-4650-9186-8E7970FB73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A3B6FCC-9582-41F1-BD54-6ACABB7AE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9BE5523-0B94-44AE-9807-CD4767685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3181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79EBCFE-3EF8-41AC-AD70-74629465C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7. Denetim ve idari yaptırımlar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783A88-9240-4625-9D9B-9D51DB27BB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tr-TR" dirty="0"/>
              <a:t>Özel hastanelerin faaliyetleri Sağlık Bakanlığı tarafından denetlenir. </a:t>
            </a:r>
          </a:p>
          <a:p>
            <a:pPr>
              <a:lnSpc>
                <a:spcPct val="200000"/>
              </a:lnSpc>
            </a:pPr>
            <a:endParaRPr lang="tr-TR" dirty="0"/>
          </a:p>
          <a:p>
            <a:pPr>
              <a:lnSpc>
                <a:spcPct val="200000"/>
              </a:lnSpc>
            </a:pPr>
            <a:r>
              <a:rPr lang="tr-TR" dirty="0"/>
              <a:t>Yönetmelik hükümlerine aykırı durumlarda uygulanacak idari yaptırımlar ve faaliyetle ilgili işlemler düzenlenmiştir.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CBEBF3-4E04-4DFC-AE79-F2FCC629D0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CCB9251-9D8C-4C7F-84A1-11A81E821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9A4DC20-6EED-43AD-8B86-F16138ABCD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30345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D60E950-ACD1-4913-8885-5796A31DD2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8. Kalite yönetimi ve enfeksiyon kontrolü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4808444-0641-41DE-9B72-30E5CFBFA1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200000"/>
              </a:lnSpc>
            </a:pPr>
            <a:r>
              <a:rPr lang="tr-TR" dirty="0"/>
              <a:t>Hastanelerde kalite standartlarının uygulanması, enfeksiyonların önlenmesi ve hasta güvenliğinin sağlanmasına ilişkin esaslar belirlenmiştir</a:t>
            </a:r>
            <a:r>
              <a:rPr lang="tr-TR"/>
              <a:t>. </a:t>
            </a:r>
          </a:p>
          <a:p>
            <a:pPr>
              <a:lnSpc>
                <a:spcPct val="200000"/>
              </a:lnSpc>
            </a:pPr>
            <a:r>
              <a:rPr lang="tr-TR"/>
              <a:t>Bu düzenlemeler, sağlık hizmetlerinin sürekli iyileştirilmesini desteklemektedir.</a:t>
            </a: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52DD20B-01A7-4BAF-8F5E-D499F3476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879B214-558C-4ED3-8684-4B0922A96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5ABCE1A-35DD-4400-9FEA-60C28E4AFE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24292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2B38AA-B24F-023E-52CB-38119C42A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DE2C03F-016E-4D55-9D9C-AF1D02C450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linkClick r:id="rId2"/>
              </a:rPr>
              <a:t>https://www.saglik.gov.tr/TR-10357/saglik-mevzuati.html</a:t>
            </a:r>
            <a:endParaRPr kumimoji="0" lang="tr-TR" altLang="tr-TR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5DD8FA2-F298-9260-8685-28D1E73CB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2FDE5D5-0EF5-52EE-99D5-FF53B6287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17258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C6D8EC20-82C3-82C7-B882-344F5E19DBE7}"/>
              </a:ext>
            </a:extLst>
          </p:cNvPr>
          <p:cNvSpPr txBox="1"/>
          <p:nvPr/>
        </p:nvSpPr>
        <p:spPr>
          <a:xfrm>
            <a:off x="3047189" y="3244334"/>
            <a:ext cx="65151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TEŞEKKÜRLER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AE451C86-62C0-1BD8-BBCC-001DC7CFFFE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24" y="161784"/>
            <a:ext cx="883212" cy="8778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98863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0002D10-CDEE-630F-84E8-315F610ED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cs typeface="Times New Roman" panose="02020603050405020304" pitchFamily="18" charset="0"/>
              </a:rPr>
              <a:t>İÇERİK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29ECFE3-8E08-29DC-717C-FDDC26AC9E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tr-TR" b="0" i="0" dirty="0">
                <a:solidFill>
                  <a:srgbClr val="212529"/>
                </a:solidFill>
                <a:effectLst/>
              </a:rPr>
              <a:t>Özel Hastaneler Yönetmeliği</a:t>
            </a:r>
          </a:p>
          <a:p>
            <a:pPr marL="514350" indent="-514350">
              <a:buFont typeface="+mj-lt"/>
              <a:buAutoNum type="arabicPeriod"/>
            </a:pPr>
            <a:r>
              <a:rPr lang="tr-TR" b="0" i="0" dirty="0">
                <a:solidFill>
                  <a:srgbClr val="212529"/>
                </a:solidFill>
                <a:effectLst/>
              </a:rPr>
              <a:t>Özel Hastaneler Yönetmeliğinin Amacı</a:t>
            </a:r>
          </a:p>
          <a:p>
            <a:pPr marL="514350" indent="-514350">
              <a:buFont typeface="+mj-lt"/>
              <a:buAutoNum type="arabicPeriod"/>
            </a:pPr>
            <a:r>
              <a:rPr lang="tr-TR" b="0" i="0" dirty="0">
                <a:solidFill>
                  <a:srgbClr val="212529"/>
                </a:solidFill>
                <a:effectLst/>
              </a:rPr>
              <a:t>Özel Hastaneler Yönetmeliğinin Başlıca Konuları</a:t>
            </a:r>
          </a:p>
          <a:p>
            <a:pPr marL="514350" indent="-514350">
              <a:buFont typeface="+mj-lt"/>
              <a:buAutoNum type="arabicPeriod"/>
            </a:pPr>
            <a:endParaRPr lang="tr-TR" b="0" i="0" dirty="0">
              <a:solidFill>
                <a:srgbClr val="212529"/>
              </a:solidFill>
              <a:effectLst/>
            </a:endParaRPr>
          </a:p>
          <a:p>
            <a:pPr marL="514350" indent="-514350">
              <a:buFont typeface="+mj-lt"/>
              <a:buAutoNum type="arabicPeriod"/>
            </a:pPr>
            <a:endParaRPr lang="tr-TR" dirty="0"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endParaRPr lang="tr-TR" dirty="0"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endParaRPr lang="tr-TR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>
              <a:cs typeface="Times New Roman" panose="02020603050405020304" pitchFamily="18" charset="0"/>
            </a:endParaRP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 dirty="0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5315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5F21411-CC20-1EDC-B019-36002D366D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i="0" dirty="0">
                <a:solidFill>
                  <a:srgbClr val="212529"/>
                </a:solidFill>
                <a:effectLst/>
              </a:rPr>
              <a:t>Özel Hastaneler </a:t>
            </a:r>
            <a:r>
              <a:rPr lang="tr-TR" b="1" dirty="0">
                <a:cs typeface="Times New Roman" panose="02020603050405020304" pitchFamily="18" charset="0"/>
              </a:rPr>
              <a:t>Yönetmeliği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7AF6EBC-B0AD-1BF7-A21E-BCA228DB5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b="0" i="0" dirty="0">
                <a:solidFill>
                  <a:srgbClr val="212529"/>
                </a:solidFill>
                <a:effectLst/>
                <a:latin typeface="Roboto" panose="02000000000000000000" pitchFamily="2" charset="0"/>
              </a:rPr>
              <a:t>Hasta Hakları Yönetmeliği 27.03.2002 tarihinde yürürlüğe girmiştir.</a:t>
            </a:r>
          </a:p>
          <a:p>
            <a:endParaRPr lang="tr-TR" b="0" i="0" dirty="0">
              <a:solidFill>
                <a:srgbClr val="212529"/>
              </a:solidFill>
              <a:effectLst/>
              <a:latin typeface="Roboto" panose="02000000000000000000" pitchFamily="2" charset="0"/>
            </a:endParaRPr>
          </a:p>
          <a:p>
            <a:r>
              <a:rPr lang="tr-TR" dirty="0"/>
              <a:t>Bu yönetmeliğin temel amacı, özel hastanelerin kuruluş, işleyiş ve denetimine ilişkin esasları düzenleyerek sağlık hizmetlerinin güvenli, kaliteli, etkin ve hasta haklarına uygun şekilde sunulmasını sağlamaktır.</a:t>
            </a:r>
          </a:p>
          <a:p>
            <a:endParaRPr lang="tr-TR" i="0" dirty="0">
              <a:solidFill>
                <a:srgbClr val="212529"/>
              </a:solidFill>
              <a:effectLst/>
              <a:latin typeface="Roboto" panose="02000000000000000000" pitchFamily="2" charset="0"/>
            </a:endParaRP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8546322-2117-7BF5-3094-0B71443E6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654D836-DB8A-42C8-6B7E-8B682DC72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93028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369287C-72B3-44D6-9183-3A7E641CBA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0" dirty="0">
                <a:solidFill>
                  <a:srgbClr val="212529"/>
                </a:solidFill>
                <a:effectLst/>
              </a:rPr>
              <a:t>Özel Hastaneler </a:t>
            </a:r>
            <a:r>
              <a:rPr lang="tr-TR" b="1" dirty="0">
                <a:cs typeface="Times New Roman" panose="02020603050405020304" pitchFamily="18" charset="0"/>
              </a:rPr>
              <a:t>Yönetmeliğinin Amacı</a:t>
            </a:r>
            <a:endParaRPr lang="tr-TR" b="1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959248B-8481-4D97-8C07-DEBB1C3AC4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Bu yönetmelik, </a:t>
            </a:r>
          </a:p>
          <a:p>
            <a:pPr lvl="1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tr-TR" dirty="0"/>
              <a:t>özel hastanelerin açılması, ruhsatlandırılması, faaliyet göstermesi, denetlenmesi ve </a:t>
            </a:r>
          </a:p>
          <a:p>
            <a:pPr lvl="1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tr-TR" dirty="0"/>
              <a:t>sağlık hizmetlerinin kaliteli, güvenli, etkin ve hasta haklarına uygun şekilde sunulmasına ilişkin usul ve esasları</a:t>
            </a:r>
          </a:p>
          <a:p>
            <a:r>
              <a:rPr lang="tr-TR" dirty="0"/>
              <a:t>düzenlemek amacıyla hazırlanmıştır.</a:t>
            </a:r>
            <a:endParaRPr lang="tr-TR" dirty="0">
              <a:solidFill>
                <a:srgbClr val="212529"/>
              </a:solidFill>
              <a:latin typeface="Roboto" panose="02000000000000000000" pitchFamily="2" charset="0"/>
            </a:endParaRP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EA0EF43-6171-483C-BDDA-89C9C18CA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506B86B-D249-4BE7-8393-183C83313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46298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C0B1359-EF5E-4463-A24D-869D7558BD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0" dirty="0">
                <a:solidFill>
                  <a:srgbClr val="212529"/>
                </a:solidFill>
                <a:effectLst/>
              </a:rPr>
              <a:t>Özel Hastaneler </a:t>
            </a:r>
            <a:r>
              <a:rPr lang="tr-TR" b="1" dirty="0">
                <a:cs typeface="Times New Roman" panose="02020603050405020304" pitchFamily="18" charset="0"/>
              </a:rPr>
              <a:t>Yönetmeliğinin </a:t>
            </a:r>
            <a:br>
              <a:rPr lang="tr-TR" b="1" dirty="0">
                <a:cs typeface="Times New Roman" panose="02020603050405020304" pitchFamily="18" charset="0"/>
              </a:rPr>
            </a:br>
            <a:r>
              <a:rPr lang="tr-TR" b="1" dirty="0">
                <a:cs typeface="Times New Roman" panose="02020603050405020304" pitchFamily="18" charset="0"/>
              </a:rPr>
              <a:t>Başlıca Konuları</a:t>
            </a:r>
            <a:endParaRPr lang="tr-TR" b="1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097322-A5CA-48D2-90A9-54826B2727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/>
              <a:t>Özel hastanelerin açılması ve ruhsatlandırılması</a:t>
            </a:r>
          </a:p>
          <a:p>
            <a:r>
              <a:rPr lang="tr-TR" dirty="0"/>
              <a:t>Fiziki yapı ve tıbbi donanım standartları</a:t>
            </a:r>
          </a:p>
          <a:p>
            <a:r>
              <a:rPr lang="es-ES" dirty="0"/>
              <a:t>Personel planlaması ve çalışma esasları</a:t>
            </a:r>
            <a:endParaRPr lang="tr-TR" dirty="0"/>
          </a:p>
          <a:p>
            <a:r>
              <a:rPr lang="tr-TR" dirty="0"/>
              <a:t>Sağlık hizmetlerinin sunumu</a:t>
            </a:r>
          </a:p>
          <a:p>
            <a:r>
              <a:rPr lang="es-ES" dirty="0"/>
              <a:t>Hasta hakları ve hasta güvenliği</a:t>
            </a:r>
            <a:endParaRPr lang="tr-TR" dirty="0"/>
          </a:p>
          <a:p>
            <a:r>
              <a:rPr lang="tr-TR" dirty="0"/>
              <a:t>Kayıt, arşiv ve bilgi yönetimi</a:t>
            </a:r>
          </a:p>
          <a:p>
            <a:r>
              <a:rPr lang="tr-TR" dirty="0"/>
              <a:t>Denetim ve idari yaptırımlar</a:t>
            </a:r>
          </a:p>
          <a:p>
            <a:r>
              <a:rPr lang="tr-TR" dirty="0"/>
              <a:t>Kalite yönetimi ve enfeksiyon kontrolü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AD28596-6A45-4D95-AB1B-5F9C21D8F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5EA03EE-ACEF-4E2A-BA7A-B46DB8F4BF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B8D2157-B6E7-405E-9DCF-190AC0721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52747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EB30655-60E8-4CFD-8463-C3BBB6EA64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1. Özel hastanelerin açılması ve ruhsatlandırılması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C19AF1D-D57B-4537-A370-0F05C31509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tr-TR" dirty="0"/>
              <a:t>Yönetmelik, özel hastanelerin kuruluşunda aranacak fiziki, teknik ve hukuki şartları belirler. </a:t>
            </a:r>
          </a:p>
          <a:p>
            <a:pPr>
              <a:lnSpc>
                <a:spcPct val="200000"/>
              </a:lnSpc>
            </a:pPr>
            <a:r>
              <a:rPr lang="tr-TR" dirty="0"/>
              <a:t>Ruhsatlandırma ve faaliyet izinlerine ilişkin usul ve esaslar düzenlenmiştir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477CF3-93CA-499F-8716-2C746D5763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2C60F65-B33B-45A3-B2CC-09A45A1546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1504C64-1207-4177-8EE1-4C76828567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38687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AE8F277-6888-4254-8C6F-1D00CD8428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2. Fiziki yapı ve tıbbi donanım standartları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1579DE1-6977-4B33-876C-28FE6F29A5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tr-TR" dirty="0"/>
              <a:t>Hastanelerin bina özellikleri, yatak kapasitesi, tıbbi cihazları ve teknik altyapısına ilişkin asgari standartlar belirlenmiştir. </a:t>
            </a:r>
          </a:p>
          <a:p>
            <a:pPr>
              <a:lnSpc>
                <a:spcPct val="200000"/>
              </a:lnSpc>
            </a:pPr>
            <a:r>
              <a:rPr lang="tr-TR" dirty="0"/>
              <a:t>Bu standartlar, güvenli ve kaliteli sağlık hizmeti sunulmasını amaçlamaktadır.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0669E08-3092-4438-AC14-F47F552E24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F72F62E-BFB7-4B66-83E0-C4D3042962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A211989-2B9F-4A5B-9667-9B69F2B4E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79189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DC19054-6902-4607-A7E3-0805545D90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3. </a:t>
            </a:r>
            <a:r>
              <a:rPr lang="es-ES" dirty="0"/>
              <a:t>Personel planlaması ve çalışma esasları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151A15C-91E9-4D98-A152-D9B9B2DE7F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tr-TR" dirty="0"/>
              <a:t>Hekim, hemşire ve diğer sağlık personelinin nitelikleri, istihdamı ve görevlerine ilişkin hükümler düzenlenmiştir. </a:t>
            </a:r>
          </a:p>
          <a:p>
            <a:pPr>
              <a:lnSpc>
                <a:spcPct val="200000"/>
              </a:lnSpc>
            </a:pPr>
            <a:r>
              <a:rPr lang="tr-TR" dirty="0"/>
              <a:t>Amaç, sağlık hizmetlerinin yeterli ve yetkin personel tarafından sunulmasını sağlamaktır.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3A3292C-B020-46DF-AE45-D2D365124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8E6B133-B6B8-48BD-AF6B-40CD205F87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3E9BBC3-99D1-40B3-9231-CDFB428B4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32670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EEC8821-46DF-45A1-8D4B-CB97F340D4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4. Sağlık hizmetlerinin sunumu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D767F5A-FDB0-4AB4-A4EC-D1E289E00A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tr-TR" dirty="0"/>
              <a:t>Muayene, tanı, tedavi, ameliyat, acil sağlık hizmetleri ve hasta bakım süreçlerinin yürütülmesine ilişkin esaslar belirlenmiştir. </a:t>
            </a:r>
          </a:p>
          <a:p>
            <a:pPr>
              <a:lnSpc>
                <a:spcPct val="200000"/>
              </a:lnSpc>
            </a:pPr>
            <a:r>
              <a:rPr lang="tr-TR" dirty="0"/>
              <a:t>Hizmetlerin tıbbi etik kurallarına ve hasta haklarına uygun olarak sunulması hedeflenmiştir.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90AEE91-8B7B-454B-B2BC-B9254011D7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98A0009-0AB7-4278-B9D1-D3A464260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9C36DBB-0D43-42F7-8737-212AEC7C9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94900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Özel Tasarım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350</TotalTime>
  <Words>469</Words>
  <Application>Microsoft Office PowerPoint</Application>
  <PresentationFormat>Geniş ekran</PresentationFormat>
  <Paragraphs>92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15</vt:i4>
      </vt:variant>
    </vt:vector>
  </HeadingPairs>
  <TitlesOfParts>
    <vt:vector size="22" baseType="lpstr">
      <vt:lpstr>Aptos</vt:lpstr>
      <vt:lpstr>Aptos Display</vt:lpstr>
      <vt:lpstr>Arial</vt:lpstr>
      <vt:lpstr>Courier New</vt:lpstr>
      <vt:lpstr>Roboto</vt:lpstr>
      <vt:lpstr>Office Teması</vt:lpstr>
      <vt:lpstr>Özel Tasarım</vt:lpstr>
      <vt:lpstr>SAĞLIK MEVZUATI</vt:lpstr>
      <vt:lpstr>İÇERİK</vt:lpstr>
      <vt:lpstr>Özel Hastaneler Yönetmeliği</vt:lpstr>
      <vt:lpstr>Özel Hastaneler Yönetmeliğinin Amacı</vt:lpstr>
      <vt:lpstr>Özel Hastaneler Yönetmeliğinin  Başlıca Konuları</vt:lpstr>
      <vt:lpstr>1. Özel hastanelerin açılması ve ruhsatlandırılması</vt:lpstr>
      <vt:lpstr>2. Fiziki yapı ve tıbbi donanım standartları</vt:lpstr>
      <vt:lpstr>3. Personel planlaması ve çalışma esasları</vt:lpstr>
      <vt:lpstr>4. Sağlık hizmetlerinin sunumu</vt:lpstr>
      <vt:lpstr>5. Hasta hakları ve hasta güvenliği</vt:lpstr>
      <vt:lpstr>6. Kayıt, arşiv ve bilgi yönetimi</vt:lpstr>
      <vt:lpstr>7. Denetim ve idari yaptırımlar</vt:lpstr>
      <vt:lpstr>8. Kalite yönetimi ve enfeksiyon kontrolü</vt:lpstr>
      <vt:lpstr>KAYNAKLAR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HALK SAĞLIĞI</dc:title>
  <dc:creator>EÖ</dc:creator>
  <cp:lastModifiedBy>active</cp:lastModifiedBy>
  <cp:revision>42</cp:revision>
  <dcterms:created xsi:type="dcterms:W3CDTF">2026-04-02T07:47:59Z</dcterms:created>
  <dcterms:modified xsi:type="dcterms:W3CDTF">2026-07-03T13:42:10Z</dcterms:modified>
</cp:coreProperties>
</file>