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92" r:id="rId3"/>
    <p:sldId id="293" r:id="rId4"/>
    <p:sldId id="294" r:id="rId5"/>
    <p:sldId id="295" r:id="rId6"/>
    <p:sldId id="296" r:id="rId7"/>
    <p:sldId id="297" r:id="rId8"/>
    <p:sldId id="298"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362741" y="1348032"/>
            <a:ext cx="3466514" cy="1041713"/>
          </a:xfrm>
        </p:spPr>
        <p:txBody>
          <a:bodyPr>
            <a:normAutofit fontScale="90000"/>
          </a:bodyPr>
          <a:lstStyle/>
          <a:p>
            <a:r>
              <a:rPr lang="tr-TR" sz="6000" dirty="0"/>
              <a:t>10.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4474128" y="3142241"/>
            <a:ext cx="3243741" cy="538410"/>
          </a:xfrm>
        </p:spPr>
        <p:txBody>
          <a:bodyPr>
            <a:noAutofit/>
          </a:bodyPr>
          <a:lstStyle/>
          <a:p>
            <a:r>
              <a:rPr lang="tr-TR" sz="2400" b="1" i="0" u="none" strike="noStrike" baseline="0" dirty="0"/>
              <a:t>HATA VE GÜVENİRLİK</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20486" y="4971558"/>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latin typeface="+mn-lt"/>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a:t>Hata </a:t>
            </a:r>
          </a:p>
          <a:p>
            <a:pPr algn="just"/>
            <a:endParaRPr lang="tr-TR" sz="2800" dirty="0"/>
          </a:p>
          <a:p>
            <a:pPr algn="just"/>
            <a:r>
              <a:rPr lang="tr-TR" sz="2800" dirty="0"/>
              <a:t>Araştırma sürecinin her aşaması hata kaynağı olabilir. Hataları tamamen ortadan kaldırmak mümkün olmasa da, bunların ölçülmesi ve azaltılması gerekir. Bir araştırmanın güvenilirliği, hata düzeyinin düşük olmasına ve elde edilen yanıtların güvenilir olmasına bağlıdır.</a:t>
            </a:r>
          </a:p>
        </p:txBody>
      </p:sp>
    </p:spTree>
    <p:extLst>
      <p:ext uri="{BB962C8B-B14F-4D97-AF65-F5344CB8AC3E}">
        <p14:creationId xmlns:p14="http://schemas.microsoft.com/office/powerpoint/2010/main" val="294742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Araştırmaların amacı gerçek değere ulaşmaktır. Ancak katılımcı, anketör, anket formu ve iletişim sürecinden kaynaklanan hatalar nedeniyle elde edilen sonuçlar gerçek değerden farklı olabilir. Gerçek değer ile elde edilen değer arasındaki fark, </a:t>
            </a:r>
            <a:r>
              <a:rPr lang="tr-TR" sz="2800" b="1" dirty="0"/>
              <a:t>örnekleme dışı hata</a:t>
            </a:r>
            <a:r>
              <a:rPr lang="tr-TR" sz="2800" dirty="0"/>
              <a:t> olarak adlandırılır.</a:t>
            </a:r>
          </a:p>
        </p:txBody>
      </p:sp>
    </p:spTree>
    <p:extLst>
      <p:ext uri="{BB962C8B-B14F-4D97-AF65-F5344CB8AC3E}">
        <p14:creationId xmlns:p14="http://schemas.microsoft.com/office/powerpoint/2010/main" val="1260529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dirty="0"/>
              <a:t>Hatalar, ölçme aracından veya diğer faktörlerden kaynaklanabilir. Ölçme aracına bağlı hataları azaltmak için aracın güvenirliği çeşitli yöntemlerle test edilmelidir.</a:t>
            </a:r>
          </a:p>
          <a:p>
            <a:pPr algn="just"/>
            <a:endParaRPr lang="tr-TR" sz="2800" dirty="0"/>
          </a:p>
          <a:p>
            <a:pPr algn="just"/>
            <a:r>
              <a:rPr lang="tr-TR" sz="2800" dirty="0"/>
              <a:t>Ölçümler ne tamamen hatalı ne de tamamen hatasızdır. Her ölçüm sonucunda gerçek değerin yanı sıra belirli bir ölçme hatası da bulunur. Bu nedenle ölçüm sonuçları, gerçek değer ve hata olmak üzere iki bileşenden oluşur.</a:t>
            </a:r>
          </a:p>
        </p:txBody>
      </p:sp>
    </p:spTree>
    <p:extLst>
      <p:ext uri="{BB962C8B-B14F-4D97-AF65-F5344CB8AC3E}">
        <p14:creationId xmlns:p14="http://schemas.microsoft.com/office/powerpoint/2010/main" val="110601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5262979"/>
          </a:xfrm>
          <a:prstGeom prst="rect">
            <a:avLst/>
          </a:prstGeom>
          <a:noFill/>
        </p:spPr>
        <p:txBody>
          <a:bodyPr wrap="square" rtlCol="0">
            <a:spAutoFit/>
          </a:bodyPr>
          <a:lstStyle/>
          <a:p>
            <a:pPr algn="just"/>
            <a:r>
              <a:rPr lang="tr-TR" sz="2800" b="1" i="0" u="none" strike="noStrike" baseline="0" dirty="0"/>
              <a:t>Araştırmada Bulunması Gereken Nitelikler</a:t>
            </a:r>
          </a:p>
          <a:p>
            <a:pPr algn="just"/>
            <a:endParaRPr lang="tr-TR" sz="2800" b="1" dirty="0"/>
          </a:p>
          <a:p>
            <a:pPr algn="just"/>
            <a:r>
              <a:rPr lang="tr-TR" sz="2800" dirty="0"/>
              <a:t>Araştırmalar belirli bir amaca yönelik gerçekleştirilir. Amaç; bireyler, olaylar veya nesneler hakkında bilgi toplayarak değerlendirme yapmak ve bu değerlendirmelere dayanarak karar vermektir.</a:t>
            </a:r>
          </a:p>
          <a:p>
            <a:pPr algn="just"/>
            <a:endParaRPr lang="tr-TR" sz="2800" dirty="0"/>
          </a:p>
          <a:p>
            <a:pPr algn="just"/>
            <a:r>
              <a:rPr lang="tr-TR" sz="2800" dirty="0"/>
              <a:t>Bilimsel araştırmaların amacı, araştırma sorularına doğru cevaplar bulmaktır. Doğru kararlar verebilmek için güvenilir ölçüm sonuçlarına ve uygun ölçütlere ihtiyaç vardır. Bu nedenle ölçme araçlarının standart, güvenilir ve geçerli olması önem taşır.</a:t>
            </a:r>
          </a:p>
        </p:txBody>
      </p:sp>
    </p:spTree>
    <p:extLst>
      <p:ext uri="{BB962C8B-B14F-4D97-AF65-F5344CB8AC3E}">
        <p14:creationId xmlns:p14="http://schemas.microsoft.com/office/powerpoint/2010/main" val="234704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401205"/>
          </a:xfrm>
          <a:prstGeom prst="rect">
            <a:avLst/>
          </a:prstGeom>
          <a:noFill/>
        </p:spPr>
        <p:txBody>
          <a:bodyPr wrap="square" rtlCol="0">
            <a:spAutoFit/>
          </a:bodyPr>
          <a:lstStyle/>
          <a:p>
            <a:pPr algn="just"/>
            <a:r>
              <a:rPr lang="tr-TR" sz="2800" b="1" dirty="0"/>
              <a:t>Güvenirlik</a:t>
            </a:r>
            <a:r>
              <a:rPr lang="tr-TR" sz="2800" dirty="0"/>
              <a:t>, bir ölçekte yer alan maddelerin birbiriyle tutarlı ve uyumlu sonuçlar vermesini ifade eder.</a:t>
            </a:r>
          </a:p>
          <a:p>
            <a:pPr algn="just"/>
            <a:endParaRPr lang="tr-TR" sz="2800" dirty="0"/>
          </a:p>
          <a:p>
            <a:pPr algn="just"/>
            <a:r>
              <a:rPr lang="tr-TR" sz="2800" b="1" dirty="0"/>
              <a:t>Geçerlik</a:t>
            </a:r>
            <a:r>
              <a:rPr lang="tr-TR" sz="2800" dirty="0"/>
              <a:t>, bir ölçme aracının ölçmek istediği özelliği doğru ve amacına uygun şekilde ölçme derecesidir.</a:t>
            </a:r>
          </a:p>
          <a:p>
            <a:pPr algn="just"/>
            <a:endParaRPr lang="tr-TR" sz="2800" dirty="0"/>
          </a:p>
          <a:p>
            <a:pPr algn="just"/>
            <a:r>
              <a:rPr lang="tr-TR" sz="2800" dirty="0"/>
              <a:t>Soyut özellikleri ölçmek için geliştirilen ölçeklerin, öncelikle güvenirlik analizleri yapılmalı, ardından uygun geçerlik yöntemleriyle ölçme aracının geçerliliği değerlendirilmelidir.</a:t>
            </a:r>
          </a:p>
        </p:txBody>
      </p:sp>
    </p:spTree>
    <p:extLst>
      <p:ext uri="{BB962C8B-B14F-4D97-AF65-F5344CB8AC3E}">
        <p14:creationId xmlns:p14="http://schemas.microsoft.com/office/powerpoint/2010/main" val="4152964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dirty="0"/>
              <a:t>Güvenirliği ve geçerliği yeterli düzeyde olan ölçekler doğru ve güvenilir veri sağlar. Ölçeğin güvenirliği arttıkça, araştırma sonuçlarının doğruluğu ve yapılan tahminlerin güvenilirliği de artar.</a:t>
            </a:r>
          </a:p>
        </p:txBody>
      </p:sp>
    </p:spTree>
    <p:extLst>
      <p:ext uri="{BB962C8B-B14F-4D97-AF65-F5344CB8AC3E}">
        <p14:creationId xmlns:p14="http://schemas.microsoft.com/office/powerpoint/2010/main" val="249595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Güvenirlik</a:t>
            </a:r>
          </a:p>
          <a:p>
            <a:pPr algn="just"/>
            <a:endParaRPr lang="tr-TR" sz="2800" dirty="0"/>
          </a:p>
          <a:p>
            <a:pPr algn="just"/>
            <a:r>
              <a:rPr lang="tr-TR" sz="2800" dirty="0"/>
              <a:t>Bir ölçme aracının, aynı koşullar ve kişiler üzerinde farklı zamanlarda yapılan tekrarlı ölçümlerde tutarlı, istikrarlı ve benzer sonuçlar verebilmesidir.</a:t>
            </a:r>
          </a:p>
          <a:p>
            <a:pPr algn="just"/>
            <a:endParaRPr lang="tr-TR" sz="2800" dirty="0"/>
          </a:p>
          <a:p>
            <a:pPr algn="just"/>
            <a:r>
              <a:rPr lang="tr-TR" sz="2800" dirty="0"/>
              <a:t>Bir ölçme aracının test sonuçlarına karışan hatalardan arınmış olma derecesidir; ölçümdeki hata miktarı azaldıkça testin güvenirliği doğrusal olarak artar.</a:t>
            </a:r>
          </a:p>
        </p:txBody>
      </p:sp>
    </p:spTree>
    <p:extLst>
      <p:ext uri="{BB962C8B-B14F-4D97-AF65-F5344CB8AC3E}">
        <p14:creationId xmlns:p14="http://schemas.microsoft.com/office/powerpoint/2010/main" val="4075878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727</TotalTime>
  <Words>361</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10. HAFTA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89</cp:revision>
  <dcterms:created xsi:type="dcterms:W3CDTF">2026-06-18T10:15:39Z</dcterms:created>
  <dcterms:modified xsi:type="dcterms:W3CDTF">2026-06-28T05:42:22Z</dcterms:modified>
</cp:coreProperties>
</file>