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259" r:id="rId5"/>
    <p:sldId id="275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65" r:id="rId15"/>
    <p:sldId id="26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>
                <a:cs typeface="Times New Roman" panose="02020603050405020304" pitchFamily="18" charset="0"/>
              </a:rPr>
              <a:t>14. </a:t>
            </a:r>
            <a:r>
              <a:rPr lang="tr-TR" dirty="0">
                <a:cs typeface="Times New Roman" panose="02020603050405020304" pitchFamily="18" charset="0"/>
              </a:rPr>
              <a:t>HAFTA SAĞLIK MEVZUATI: </a:t>
            </a:r>
          </a:p>
          <a:p>
            <a:r>
              <a:rPr lang="tr-TR" b="0" i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Özel ve Tıbbi Amaçlı diyet gıdalar tebliği</a:t>
            </a:r>
            <a:endParaRPr lang="tr-TR" cap="al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2BD249-678E-4E01-8441-2B5806FE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Tanıtım ve reklam kuralları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C60F07-5B6E-4013-96FE-9D99E17BB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Ürün etiketlerinde bulunması gereken bilgiler ayrıntılı olarak düzenlenmiştir.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Kullanım amacı, uyarılar, besin değerleri ve kullanım talimatlarının açık şekilde belirtilmesi zorunludur.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AE880F-1BE1-4800-9B73-AD12CD897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7BB1B0-A38B-4A4F-8DBA-63C997B1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887A43-0AA0-43A4-A102-D45D4FA0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87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0FE46F-FCBF-40EB-BD8C-E107B5B8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Denetim ve uygunluk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E58494-71A0-489D-B7D9-14273C201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Ürünlerin ilgili mevzuata uygunluğu yetkili kurumlar tarafından denetlenir.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Mevzuata aykırı ürünler hakkında gerekli idari işlemler uygulanır.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1A53E8-E7A8-4650-9186-8E7970FB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3B6FCC-9582-41F1-BD54-6ACABB7AE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BE5523-0B94-44AE-9807-CD476768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18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9EBCFE-3EF8-41AC-AD70-74629465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Tüketici güvenliği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783A88-9240-4625-9D9B-9D51DB27B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tr-TR" dirty="0"/>
              <a:t>Tebliğ, özel tıbbi amaçlı gıdaların yalnızca uygun hasta gruplarında ve gerektiğinde sağlık meslek mensubunun önerisi doğrultusunda kullanılmasını esas alır</a:t>
            </a:r>
            <a:r>
              <a:rPr lang="tr-TR"/>
              <a:t>. </a:t>
            </a:r>
          </a:p>
          <a:p>
            <a:pPr>
              <a:lnSpc>
                <a:spcPct val="200000"/>
              </a:lnSpc>
            </a:pPr>
            <a:r>
              <a:rPr lang="tr-TR"/>
              <a:t>Böylece yanlış kullanımın önlenmesi ve hasta güvenliğinin korunması hedeflenir.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CBEBF3-4E04-4DFC-AE79-F2FCC629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B9251-9D8C-4C7F-84A1-11A81E82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A4DC20-6EED-43AD-8B86-F16138AB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03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Özel ve Tıbbi Amaçlı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iyet Gıdalar Tebliği 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Özel ve Tıbbi Amaçlı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iyet Gıdalar Tebliğinin </a:t>
            </a:r>
            <a:r>
              <a:rPr lang="tr-TR" b="0" i="0" dirty="0">
                <a:solidFill>
                  <a:srgbClr val="212529"/>
                </a:solidFill>
                <a:effectLst/>
              </a:rPr>
              <a:t>Amacı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Özel ve Tıbbi Amaçlı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iyet Gıdalar Tebliğinin </a:t>
            </a:r>
            <a:r>
              <a:rPr lang="tr-TR" b="0" i="0" dirty="0">
                <a:solidFill>
                  <a:srgbClr val="212529"/>
                </a:solidFill>
                <a:effectLst/>
              </a:rPr>
              <a:t>Başlıca Konuları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b="0" i="0" dirty="0">
              <a:solidFill>
                <a:srgbClr val="212529"/>
              </a:solidFill>
              <a:effectLst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tr-T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Özel ve Tıbbi Amaçlı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r-T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iyet Gıdalar Tebliği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Özel ve Tıbbi Amaçlı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iyet Gıdalar Tebliği </a:t>
            </a:r>
            <a:r>
              <a:rPr lang="tr-TR" b="0" i="0" dirty="0">
                <a:solidFill>
                  <a:srgbClr val="212529"/>
                </a:solidFill>
                <a:effectLst/>
              </a:rPr>
              <a:t>26.12.2014 tarihinde yürürlüğe girmiştir.</a:t>
            </a:r>
          </a:p>
          <a:p>
            <a:endParaRPr lang="tr-TR" b="0" i="0" dirty="0">
              <a:solidFill>
                <a:srgbClr val="212529"/>
              </a:solidFill>
              <a:effectLst/>
            </a:endParaRPr>
          </a:p>
          <a:p>
            <a:r>
              <a:rPr lang="tr-TR" dirty="0"/>
              <a:t>Bu tebliğin temel amacı, özel tıbbi amaçlı gıdaların güvenli, kaliteli ve doğru şekilde üretilmesi, piyasaya arz edilmesi, etiketlenmesi ve denetlenmesine ilişkin usul ve esasları düzenlemektir.</a:t>
            </a:r>
            <a:endParaRPr lang="tr-TR" i="0" dirty="0">
              <a:solidFill>
                <a:srgbClr val="212529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Özel ve Tıbbi Amaçlı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r-T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iyet Gıdalar Tebliğinin </a:t>
            </a:r>
            <a:r>
              <a:rPr lang="tr-TR" b="1" dirty="0">
                <a:cs typeface="Times New Roman" panose="02020603050405020304" pitchFamily="18" charset="0"/>
              </a:rPr>
              <a:t>Amacı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Bu tebliğ,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tr-T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Özel tıbbi amaçlı gıdaların güvenilir şekilde üretilmesini sağlamak, </a:t>
            </a:r>
            <a:endParaRPr lang="tr-T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tr-T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Tüketici sağlığını korumak, </a:t>
            </a:r>
            <a:endParaRPr lang="tr-T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tr-T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Ürünlerin etiketleme ve tanıtım kurallarını belirlemek, </a:t>
            </a:r>
            <a:endParaRPr lang="tr-T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tr-T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Ürün bileşimi ve kalite standartlarını oluşturmak, </a:t>
            </a:r>
            <a:endParaRPr lang="tr-T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tr-T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Avrupa Birliği mevzuatına uyum sağlamak, </a:t>
            </a:r>
            <a:endParaRPr lang="tr-T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tr-T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Ürünlerin denetim ve piyasa gözetimini düzenlemek ve</a:t>
            </a:r>
            <a:endParaRPr lang="tr-T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tr-T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Yanıltıcı tanıtım ve yanlış kullanımın önüne geçmek</a:t>
            </a:r>
            <a:endParaRPr lang="tr-TR" sz="1800" dirty="0"/>
          </a:p>
          <a:p>
            <a:r>
              <a:rPr lang="tr-TR" dirty="0"/>
              <a:t>düzenlemek amacıyla hazırlanmıştır.</a:t>
            </a:r>
            <a:endParaRPr lang="tr-TR" dirty="0">
              <a:solidFill>
                <a:srgbClr val="212529"/>
              </a:solidFill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0B1359-EF5E-4463-A24D-869D7558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Özel ve Tıbbi Amaçlı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r-T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iyet Gıdalar Tebliğinin </a:t>
            </a:r>
            <a:r>
              <a:rPr lang="tr-TR" b="1" dirty="0">
                <a:cs typeface="Times New Roman" panose="02020603050405020304" pitchFamily="18" charset="0"/>
              </a:rPr>
              <a:t>Başlıca Konuları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097322-A5CA-48D2-90A9-54826B272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Ürün tanımları ve kapsamı</a:t>
            </a:r>
          </a:p>
          <a:p>
            <a:r>
              <a:rPr lang="tr-TR" dirty="0"/>
              <a:t>Bileşim ve kalite kriterleri</a:t>
            </a:r>
          </a:p>
          <a:p>
            <a:r>
              <a:rPr lang="tr-TR" dirty="0"/>
              <a:t>Üretim ve piyasaya arz şartları</a:t>
            </a:r>
          </a:p>
          <a:p>
            <a:r>
              <a:rPr lang="tr-TR" dirty="0"/>
              <a:t>Etiketleme ve kullanım bilgileri</a:t>
            </a:r>
          </a:p>
          <a:p>
            <a:r>
              <a:rPr lang="tr-TR" dirty="0"/>
              <a:t>Tanıtım ve reklam kuralları</a:t>
            </a:r>
          </a:p>
          <a:p>
            <a:r>
              <a:rPr lang="tr-TR" dirty="0"/>
              <a:t>Denetim ve uygunluk</a:t>
            </a:r>
          </a:p>
          <a:p>
            <a:r>
              <a:rPr lang="tr-TR" dirty="0"/>
              <a:t>Tüketici güvenliği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D28596-6A45-4D95-AB1B-5F9C21D8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EA03EE-ACEF-4E2A-BA7A-B46DB8F4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8D2157-B6E7-405E-9DCF-190AC072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27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B30655-60E8-4CFD-8463-C3BBB6EA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Ürün tanımları ve kapsamı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19AF1D-D57B-4537-A370-0F05C3150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Tebliğ, özel tıbbi amaçlı gıdaların tanımını, kapsamını ve hangi ürünlerin bu sınıfta değerlendirileceğini belirler. </a:t>
            </a:r>
          </a:p>
          <a:p>
            <a:pPr>
              <a:lnSpc>
                <a:spcPct val="200000"/>
              </a:lnSpc>
            </a:pPr>
            <a:r>
              <a:rPr lang="tr-TR" dirty="0"/>
              <a:t>Bu ürünlerin yalnızca özel beslenme gereksinimi olan bireyler için kullanılacağı vurgulanır.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77CF3-93CA-499F-8716-2C746D57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C60F65-B33B-45A3-B2CC-09A45A15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504C64-1207-4177-8EE1-4C768285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86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E8F277-6888-4254-8C6F-1D00CD842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Bileşim ve kalite kriterleri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79DE1-6977-4B33-876C-28FE6F29A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Ürünlerin içermesi gereken besin öğeleri, kalite standartları ve güvenlik kriterleri düzenlenmiştir.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Amaç, hastaların beslenme ihtiyaçlarının güvenli şekilde karşılanmasını sağlamaktır.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669E08-3092-4438-AC14-F47F552E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72F62E-BFB7-4B66-83E0-C4D30429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211989-2B9F-4A5B-9667-9B69F2B4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918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C19054-6902-4607-A7E3-0805545D9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Üretim ve piyasaya arz şartları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1A15C-91E9-4D98-A152-D9B9B2DE7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Ürünlerin üretimi, ambalajlanması ve piyasaya sunulmasına ilişkin teknik kurallar belirlenmiştir.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Gıda güvenliği ilkelerine uygun üretim zorunlu tutulmuştur.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A3292C-B020-46DF-AE45-D2D365124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E6B133-B6B8-48BD-AF6B-40CD205F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E9BBC3-99D1-40B3-9231-CDFB428B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26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EC8821-46DF-45A1-8D4B-CB97F340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Etiketleme ve kullanım bilgileri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767F5A-FDB0-4AB4-A4EC-D1E289E0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Ürün etiketlerinde bulunması gereken bilgiler ayrıntılı olarak düzenlenmiştir.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Kullanım amacı, uyarılar, besin değerleri ve kullanım talimatlarının açık şekilde belirtilmesi zorunludur.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0AEE91-8B7B-454B-B2BC-B9254011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8A0009-0AB7-4278-B9D1-D3A46426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C36DBB-0D43-42F7-8737-212AEC7C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490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452</Words>
  <Application>Microsoft Office PowerPoint</Application>
  <PresentationFormat>Geniş ekran</PresentationFormat>
  <Paragraphs>90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Times New Roman</vt:lpstr>
      <vt:lpstr>Office Teması</vt:lpstr>
      <vt:lpstr>Özel Tasarım</vt:lpstr>
      <vt:lpstr>SAĞLIK MEVZUATI</vt:lpstr>
      <vt:lpstr>İÇERİK</vt:lpstr>
      <vt:lpstr>Özel ve Tıbbi Amaçlı Diyet Gıdalar Tebliği </vt:lpstr>
      <vt:lpstr>Özel ve Tıbbi Amaçlı Diyet Gıdalar Tebliğinin Amacı</vt:lpstr>
      <vt:lpstr>Özel ve Tıbbi Amaçlı Diyet Gıdalar Tebliğinin Başlıca Konuları</vt:lpstr>
      <vt:lpstr>1. Ürün tanımları ve kapsamı</vt:lpstr>
      <vt:lpstr>2. Bileşim ve kalite kriterleri</vt:lpstr>
      <vt:lpstr>3. Üretim ve piyasaya arz şartları</vt:lpstr>
      <vt:lpstr>4. Etiketleme ve kullanım bilgileri</vt:lpstr>
      <vt:lpstr>5. Tanıtım ve reklam kuralları</vt:lpstr>
      <vt:lpstr>6. Denetim ve uygunluk</vt:lpstr>
      <vt:lpstr>7. Tüketici güvenliği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58</cp:revision>
  <dcterms:created xsi:type="dcterms:W3CDTF">2026-04-02T07:47:59Z</dcterms:created>
  <dcterms:modified xsi:type="dcterms:W3CDTF">2026-07-03T13:43:20Z</dcterms:modified>
</cp:coreProperties>
</file>