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3" r:id="rId35"/>
    <p:sldId id="294" r:id="rId36"/>
    <p:sldId id="295" r:id="rId37"/>
    <p:sldId id="296" r:id="rId38"/>
    <p:sldId id="297" r:id="rId39"/>
    <p:sldId id="283" r:id="rId40"/>
    <p:sldId id="304" r:id="rId41"/>
    <p:sldId id="303"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86" autoAdjust="0"/>
    <p:restoredTop sz="95588"/>
  </p:normalViewPr>
  <p:slideViewPr>
    <p:cSldViewPr snapToGrid="0">
      <p:cViewPr varScale="1">
        <p:scale>
          <a:sx n="99" d="100"/>
          <a:sy n="99" d="100"/>
        </p:scale>
        <p:origin x="192" y="712"/>
      </p:cViewPr>
      <p:guideLst/>
    </p:cSldViewPr>
  </p:slideViewPr>
  <p:outlineViewPr>
    <p:cViewPr>
      <p:scale>
        <a:sx n="33" d="100"/>
        <a:sy n="33" d="100"/>
      </p:scale>
      <p:origin x="0" y="-43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402201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89633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26730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15378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98253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6971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6CDEE57-5FC4-4836-9B7D-497A4B913947}" type="datetimeFigureOut">
              <a:rPr lang="tr-TR" smtClean="0"/>
              <a:t>16.07.2025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5026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6CDEE57-5FC4-4836-9B7D-497A4B913947}" type="datetimeFigureOut">
              <a:rPr lang="tr-TR" smtClean="0"/>
              <a:t>16.07.2025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7347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CDEE57-5FC4-4836-9B7D-497A4B913947}" type="datetimeFigureOut">
              <a:rPr lang="tr-TR" smtClean="0"/>
              <a:t>16.07.2025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359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84766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7799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DEE57-5FC4-4836-9B7D-497A4B913947}" type="datetimeFigureOut">
              <a:rPr lang="tr-TR" smtClean="0"/>
              <a:t>16.07.2025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A9EE-C9E4-4282-A1A2-1695ECDC0895}" type="slidenum">
              <a:rPr lang="tr-TR" smtClean="0"/>
              <a:t>‹#›</a:t>
            </a:fld>
            <a:endParaRPr lang="tr-TR"/>
          </a:p>
        </p:txBody>
      </p:sp>
    </p:spTree>
    <p:extLst>
      <p:ext uri="{BB962C8B-B14F-4D97-AF65-F5344CB8AC3E}">
        <p14:creationId xmlns:p14="http://schemas.microsoft.com/office/powerpoint/2010/main" val="84793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youtube.com/watch?v=Mx2PlhkUZos&amp;ab_channel=LojistikDefteri"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0" y="0"/>
            <a:ext cx="1217275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5" name="Metin kutusu 4"/>
          <p:cNvSpPr txBox="1"/>
          <p:nvPr/>
        </p:nvSpPr>
        <p:spPr>
          <a:xfrm>
            <a:off x="3538217" y="3337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7" name="Resim 6"/>
          <p:cNvPicPr>
            <a:picLocks noChangeAspect="1"/>
          </p:cNvPicPr>
          <p:nvPr/>
        </p:nvPicPr>
        <p:blipFill>
          <a:blip r:embed="rId2"/>
          <a:stretch>
            <a:fillRect/>
          </a:stretch>
        </p:blipFill>
        <p:spPr>
          <a:xfrm>
            <a:off x="5629216" y="181724"/>
            <a:ext cx="765277" cy="765722"/>
          </a:xfrm>
          <a:prstGeom prst="rect">
            <a:avLst/>
          </a:prstGeom>
        </p:spPr>
      </p:pic>
      <p:sp>
        <p:nvSpPr>
          <p:cNvPr id="8" name="Metin kutusu 7"/>
          <p:cNvSpPr txBox="1"/>
          <p:nvPr/>
        </p:nvSpPr>
        <p:spPr>
          <a:xfrm>
            <a:off x="4824658" y="6212114"/>
            <a:ext cx="2542684" cy="338554"/>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2" name="Düz Bağlayıcı 11"/>
          <p:cNvCxnSpPr/>
          <p:nvPr/>
        </p:nvCxnSpPr>
        <p:spPr>
          <a:xfrm>
            <a:off x="3106057" y="6072462"/>
            <a:ext cx="6096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Metin kutusu 13"/>
          <p:cNvSpPr txBox="1"/>
          <p:nvPr/>
        </p:nvSpPr>
        <p:spPr>
          <a:xfrm>
            <a:off x="1511663" y="2837242"/>
            <a:ext cx="9284787" cy="1569660"/>
          </a:xfrm>
          <a:prstGeom prst="rect">
            <a:avLst/>
          </a:prstGeom>
          <a:noFill/>
        </p:spPr>
        <p:txBody>
          <a:bodyPr wrap="square" rtlCol="0">
            <a:spAutoFit/>
          </a:bodyPr>
          <a:lstStyle/>
          <a:p>
            <a:pPr algn="ctr"/>
            <a:r>
              <a:rPr lang="tr-TR" sz="3200" b="1" dirty="0">
                <a:latin typeface="Poppins" panose="00000500000000000000" pitchFamily="2" charset="-94"/>
                <a:cs typeface="Poppins" panose="00000500000000000000" pitchFamily="2" charset="-94"/>
              </a:rPr>
              <a:t>LOJİSTİK PLANLAMA DERSİ</a:t>
            </a:r>
          </a:p>
          <a:p>
            <a:pPr algn="ctr"/>
            <a:endParaRPr lang="tr-TR" sz="3200" b="1" dirty="0">
              <a:latin typeface="Poppins" panose="00000500000000000000" pitchFamily="2" charset="-94"/>
              <a:cs typeface="Poppins" panose="00000500000000000000" pitchFamily="2" charset="-94"/>
            </a:endParaRPr>
          </a:p>
          <a:p>
            <a:pPr algn="ctr"/>
            <a:r>
              <a:rPr lang="tr-TR" sz="3200" b="1" dirty="0">
                <a:latin typeface="Poppins" panose="00000500000000000000" pitchFamily="2" charset="-94"/>
                <a:cs typeface="Poppins" panose="00000500000000000000" pitchFamily="2" charset="-94"/>
              </a:rPr>
              <a:t>TEDARİK ZİNCİRİ VE LOJİSTİKLE İLİŞKİSİ</a:t>
            </a:r>
          </a:p>
        </p:txBody>
      </p:sp>
      <p:sp>
        <p:nvSpPr>
          <p:cNvPr id="21" name="Metin kutusu 20"/>
          <p:cNvSpPr txBox="1"/>
          <p:nvPr/>
        </p:nvSpPr>
        <p:spPr>
          <a:xfrm>
            <a:off x="3062515" y="5199835"/>
            <a:ext cx="6217031" cy="923330"/>
          </a:xfrm>
          <a:prstGeom prst="rect">
            <a:avLst/>
          </a:prstGeom>
          <a:noFill/>
        </p:spPr>
        <p:txBody>
          <a:bodyPr wrap="square" rtlCol="0">
            <a:spAutoFit/>
          </a:bodyPr>
          <a:lstStyle/>
          <a:p>
            <a:pPr algn="ctr"/>
            <a:r>
              <a:rPr lang="tr-TR" dirty="0">
                <a:solidFill>
                  <a:srgbClr val="FF0000"/>
                </a:solidFill>
                <a:latin typeface="Poppins" panose="00000500000000000000" pitchFamily="2" charset="-94"/>
                <a:cs typeface="Poppins" panose="00000500000000000000" pitchFamily="2" charset="-94"/>
              </a:rPr>
              <a:t>6.-7. HAFTA</a:t>
            </a:r>
          </a:p>
          <a:p>
            <a:pPr algn="ctr"/>
            <a:r>
              <a:rPr lang="tr-TR" dirty="0">
                <a:solidFill>
                  <a:srgbClr val="FF0000"/>
                </a:solidFill>
                <a:latin typeface="Poppins" panose="00000500000000000000" pitchFamily="2" charset="-94"/>
                <a:cs typeface="Poppins" panose="00000500000000000000" pitchFamily="2" charset="-94"/>
              </a:rPr>
              <a:t>Dr. Öğr. Üyesi Nazlıcan DİNDARİK</a:t>
            </a:r>
          </a:p>
          <a:p>
            <a:pPr algn="ctr"/>
            <a:r>
              <a:rPr lang="tr-TR" dirty="0">
                <a:solidFill>
                  <a:srgbClr val="FF0000"/>
                </a:solidFill>
                <a:latin typeface="Poppins" panose="00000500000000000000" pitchFamily="2" charset="-94"/>
                <a:cs typeface="Poppins" panose="00000500000000000000" pitchFamily="2" charset="-94"/>
              </a:rPr>
              <a:t>ndindarik@kastamonu.edu.tr</a:t>
            </a:r>
          </a:p>
        </p:txBody>
      </p:sp>
    </p:spTree>
    <p:extLst>
      <p:ext uri="{BB962C8B-B14F-4D97-AF65-F5344CB8AC3E}">
        <p14:creationId xmlns:p14="http://schemas.microsoft.com/office/powerpoint/2010/main" val="43763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CEDA-7276-4EC5-94A7-E89605C97BDA}"/>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E0ACD7D9-FA28-D6C2-0C1F-F13F862C2A1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1CA9987-C0F7-0CEA-186C-6D964F48BA8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E70DA21B-4053-1E5D-99AC-9D0CC2129477}"/>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85407D51-7302-4085-98B5-546E8D4C36D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1E6817B-E3E2-76C9-3027-139BE995394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3FE79D58-9F7F-FFF9-6AD2-C2DF3DBE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19" y="2110821"/>
            <a:ext cx="10684476" cy="3114719"/>
          </a:xfrm>
          <a:prstGeom prst="rect">
            <a:avLst/>
          </a:prstGeom>
        </p:spPr>
      </p:pic>
    </p:spTree>
    <p:extLst>
      <p:ext uri="{BB962C8B-B14F-4D97-AF65-F5344CB8AC3E}">
        <p14:creationId xmlns:p14="http://schemas.microsoft.com/office/powerpoint/2010/main" val="36663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D8E3B-006D-C4D5-F60F-ACB8690B794E}"/>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58D49C02-3231-CE29-63CB-A5D10EEE9F6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32CB4940-B6EB-DF88-8E96-5F2E35BA7B58}"/>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E4CDC65A-483A-568B-72BD-939901962AE9}"/>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A733F325-B206-5C48-1D63-03E50904304C}"/>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CB58D5EE-0435-D4F9-8DFE-2300B899B029}"/>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0339DDB9-C5E8-7174-1A7B-F96BACC4E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38" y="3716147"/>
            <a:ext cx="10709190" cy="1925743"/>
          </a:xfrm>
          <a:prstGeom prst="rect">
            <a:avLst/>
          </a:prstGeom>
        </p:spPr>
      </p:pic>
      <p:pic>
        <p:nvPicPr>
          <p:cNvPr id="6" name="Resim 5">
            <a:extLst>
              <a:ext uri="{FF2B5EF4-FFF2-40B4-BE49-F238E27FC236}">
                <a16:creationId xmlns:a16="http://schemas.microsoft.com/office/drawing/2014/main" id="{D85E8A14-B3FB-B496-E0E8-8C51D7A5C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1694471"/>
            <a:ext cx="10709190" cy="1627675"/>
          </a:xfrm>
          <a:prstGeom prst="rect">
            <a:avLst/>
          </a:prstGeom>
        </p:spPr>
      </p:pic>
    </p:spTree>
    <p:extLst>
      <p:ext uri="{BB962C8B-B14F-4D97-AF65-F5344CB8AC3E}">
        <p14:creationId xmlns:p14="http://schemas.microsoft.com/office/powerpoint/2010/main" val="39331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childTnLst>
                          </p:cTn>
                        </p:par>
                        <p:par>
                          <p:cTn id="8" fill="hold">
                            <p:stCondLst>
                              <p:cond delay="125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ppt_w</p:attrName>
                                        </p:attrNameLst>
                                      </p:cBhvr>
                                      <p:tavLst>
                                        <p:tav tm="0">
                                          <p:val>
                                            <p:fltVal val="0"/>
                                          </p:val>
                                        </p:tav>
                                        <p:tav tm="100000">
                                          <p:val>
                                            <p:strVal val="#ppt_w"/>
                                          </p:val>
                                        </p:tav>
                                      </p:tavLst>
                                    </p:anim>
                                    <p:anim calcmode="lin" valueType="num">
                                      <p:cBhvr>
                                        <p:cTn id="12" dur="1500" fill="hold"/>
                                        <p:tgtEl>
                                          <p:spTgt spid="3"/>
                                        </p:tgtEl>
                                        <p:attrNameLst>
                                          <p:attrName>ppt_h</p:attrName>
                                        </p:attrNameLst>
                                      </p:cBhvr>
                                      <p:tavLst>
                                        <p:tav tm="0">
                                          <p:val>
                                            <p:fltVal val="0"/>
                                          </p:val>
                                        </p:tav>
                                        <p:tav tm="100000">
                                          <p:val>
                                            <p:strVal val="#ppt_h"/>
                                          </p:val>
                                        </p:tav>
                                      </p:tavLst>
                                    </p:anim>
                                    <p:anim calcmode="lin" valueType="num">
                                      <p:cBhvr>
                                        <p:cTn id="13" dur="1500" fill="hold"/>
                                        <p:tgtEl>
                                          <p:spTgt spid="3"/>
                                        </p:tgtEl>
                                        <p:attrNameLst>
                                          <p:attrName>style.rotation</p:attrName>
                                        </p:attrNameLst>
                                      </p:cBhvr>
                                      <p:tavLst>
                                        <p:tav tm="0">
                                          <p:val>
                                            <p:fltVal val="90"/>
                                          </p:val>
                                        </p:tav>
                                        <p:tav tm="100000">
                                          <p:val>
                                            <p:fltVal val="0"/>
                                          </p:val>
                                        </p:tav>
                                      </p:tavLst>
                                    </p:anim>
                                    <p:animEffect transition="in" filter="fade">
                                      <p:cBhvr>
                                        <p:cTn id="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BD0F-69D9-4E97-7629-DF185632B65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0A6ADFA-3A3E-4A1D-DCD1-12A9E56566A1}"/>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Tedarik Zincirinde Verimlilik</a:t>
            </a:r>
          </a:p>
        </p:txBody>
      </p:sp>
      <p:sp>
        <p:nvSpPr>
          <p:cNvPr id="4" name="Metin Yer Tutucusu 3">
            <a:extLst>
              <a:ext uri="{FF2B5EF4-FFF2-40B4-BE49-F238E27FC236}">
                <a16:creationId xmlns:a16="http://schemas.microsoft.com/office/drawing/2014/main" id="{A32C9F6B-A2D4-7390-DA30-D8F71E5F58AD}"/>
              </a:ext>
            </a:extLst>
          </p:cNvPr>
          <p:cNvSpPr>
            <a:spLocks noGrp="1"/>
          </p:cNvSpPr>
          <p:nvPr>
            <p:ph type="body" sz="half" idx="2"/>
          </p:nvPr>
        </p:nvSpPr>
        <p:spPr>
          <a:xfrm>
            <a:off x="901699" y="2184400"/>
            <a:ext cx="10591962" cy="3858732"/>
          </a:xfrm>
        </p:spPr>
        <p:txBody>
          <a:bodyPr>
            <a:normAutofit/>
          </a:bodyPr>
          <a:lstStyle/>
          <a:p>
            <a:pPr algn="just"/>
            <a:r>
              <a:rPr lang="tr-TR" sz="2000" dirty="0"/>
              <a:t>Süreç entegrasyonu ne kadar zorsa, bu entegrasyondan kazanç da o kadar fazla olacaktır. Bir firma yüksek verimlilikte çalışan ve rakiplerinin kuramadığı bir tedarik zinciri yapısı kurduğunda, önemli bir rekabet avantajı elde etmiş olacaktır. Peki, tedarik zinciri entegrasyonu üyelerine ne gibi yararlar sağlamaktadır? Öncelikle, zincirin parçası olan firmalar arasındaki iş birliği riskleri azaltmakta ve gerçekleştirilen tüm lojistik faaliyetlerin verimliliğini arttırmaktadır. İkinci olarak ise zincir üzerindeki gereksiz fazlalık ve israflar ortadan kaldırılmaktadır.</a:t>
            </a:r>
          </a:p>
          <a:p>
            <a:pPr algn="just"/>
            <a:endParaRPr lang="tr-TR" sz="2000" dirty="0"/>
          </a:p>
        </p:txBody>
      </p:sp>
      <p:sp>
        <p:nvSpPr>
          <p:cNvPr id="5" name="Dikdörtgen 4">
            <a:extLst>
              <a:ext uri="{FF2B5EF4-FFF2-40B4-BE49-F238E27FC236}">
                <a16:creationId xmlns:a16="http://schemas.microsoft.com/office/drawing/2014/main" id="{4BCDECB7-2062-E848-7292-BA95EB3EFE3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A7ADF5BF-7D6B-3842-22E8-626B3C52454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64BB1DCC-0DE0-D892-1113-4378069D56B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CF13E2FE-CFEA-2CAB-8CCA-E3B067A52ECD}"/>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5966810-3A50-0F7E-CEA9-4A8BBAD3D86C}"/>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95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85AF2-E6CE-28CA-6F80-3DC5C06A8705}"/>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BD720111-F78B-4DD8-5D3D-BF6CD1D992E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3B885BB9-0BDA-E7D4-3459-3ECA8BD34E7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927E5423-C2CC-EC99-C9D4-0DAE0657CA43}"/>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D1EF743-69A2-D979-8453-00A8E5C0B3D2}"/>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F260812-E78E-BFA6-74DC-64B5077BAA5F}"/>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0B0EA4DC-C4D2-FB82-A982-A1ED6BA79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48" y="2007281"/>
            <a:ext cx="11467070" cy="2560455"/>
          </a:xfrm>
          <a:prstGeom prst="rect">
            <a:avLst/>
          </a:prstGeom>
        </p:spPr>
      </p:pic>
    </p:spTree>
    <p:extLst>
      <p:ext uri="{BB962C8B-B14F-4D97-AF65-F5344CB8AC3E}">
        <p14:creationId xmlns:p14="http://schemas.microsoft.com/office/powerpoint/2010/main" val="24392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2AB4B-568D-6B63-B76B-83708EEEA19D}"/>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190F6358-44AB-C35E-C7D7-AD63AB2DFE42}"/>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8F9941DF-4FE5-9893-ADBE-C2520659A83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05DE803-F30D-E11B-FA34-8209FF88EA66}"/>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A86CD594-318C-1FC3-FCBC-1B170E0EE0CA}"/>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6116CB59-D5A1-3061-E569-FA489644588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A83D6E46-D4F0-E2B3-9644-AAA97C483521}"/>
              </a:ext>
            </a:extLst>
          </p:cNvPr>
          <p:cNvPicPr>
            <a:picLocks noChangeAspect="1"/>
          </p:cNvPicPr>
          <p:nvPr/>
        </p:nvPicPr>
        <p:blipFill>
          <a:blip r:embed="rId3"/>
          <a:stretch>
            <a:fillRect/>
          </a:stretch>
        </p:blipFill>
        <p:spPr>
          <a:xfrm>
            <a:off x="2427637" y="1276227"/>
            <a:ext cx="7452839" cy="5562487"/>
          </a:xfrm>
          <a:prstGeom prst="rect">
            <a:avLst/>
          </a:prstGeom>
        </p:spPr>
      </p:pic>
    </p:spTree>
    <p:extLst>
      <p:ext uri="{BB962C8B-B14F-4D97-AF65-F5344CB8AC3E}">
        <p14:creationId xmlns:p14="http://schemas.microsoft.com/office/powerpoint/2010/main" val="316054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538F0-16FF-3D3A-B1DC-9C00B2A4B5D1}"/>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A79CDAFC-9393-FA42-2CCF-108946125AF0}"/>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80191523-83EB-6F89-D6C0-678825D1C80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15B62FB1-F6B5-B336-42EF-C5C442BF6EE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5E68D8C5-C976-CC22-FFEB-B400C6FED9F5}"/>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F0600D78-1C6C-104E-40E9-43BAE94ADB51}"/>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51538278-BC91-3490-AD0F-38F64F75FA39}"/>
              </a:ext>
            </a:extLst>
          </p:cNvPr>
          <p:cNvPicPr>
            <a:picLocks noChangeAspect="1"/>
          </p:cNvPicPr>
          <p:nvPr/>
        </p:nvPicPr>
        <p:blipFill>
          <a:blip r:embed="rId3"/>
          <a:stretch>
            <a:fillRect/>
          </a:stretch>
        </p:blipFill>
        <p:spPr>
          <a:xfrm>
            <a:off x="2333397" y="1124199"/>
            <a:ext cx="7525205" cy="5733801"/>
          </a:xfrm>
          <a:prstGeom prst="rect">
            <a:avLst/>
          </a:prstGeom>
        </p:spPr>
      </p:pic>
    </p:spTree>
    <p:extLst>
      <p:ext uri="{BB962C8B-B14F-4D97-AF65-F5344CB8AC3E}">
        <p14:creationId xmlns:p14="http://schemas.microsoft.com/office/powerpoint/2010/main" val="121573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4968B-E1C9-10C8-377B-A620BA7F181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C620B1B-E162-8F7A-BBB9-14C78416A4A6}"/>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Tedarik Zincirinin Amacı</a:t>
            </a:r>
          </a:p>
        </p:txBody>
      </p:sp>
      <p:sp>
        <p:nvSpPr>
          <p:cNvPr id="4" name="Metin Yer Tutucusu 3">
            <a:extLst>
              <a:ext uri="{FF2B5EF4-FFF2-40B4-BE49-F238E27FC236}">
                <a16:creationId xmlns:a16="http://schemas.microsoft.com/office/drawing/2014/main" id="{348094F2-B343-2DB3-FBD3-53F9C8F30893}"/>
              </a:ext>
            </a:extLst>
          </p:cNvPr>
          <p:cNvSpPr>
            <a:spLocks noGrp="1"/>
          </p:cNvSpPr>
          <p:nvPr>
            <p:ph type="body" sz="half" idx="2"/>
          </p:nvPr>
        </p:nvSpPr>
        <p:spPr>
          <a:xfrm>
            <a:off x="901699" y="2184400"/>
            <a:ext cx="10591962" cy="3858732"/>
          </a:xfrm>
        </p:spPr>
        <p:txBody>
          <a:bodyPr>
            <a:normAutofit/>
          </a:bodyPr>
          <a:lstStyle/>
          <a:p>
            <a:pPr algn="just"/>
            <a:r>
              <a:rPr lang="tr-TR" sz="2000" dirty="0"/>
              <a:t>Örneğin, Best </a:t>
            </a:r>
            <a:r>
              <a:rPr lang="tr-TR" sz="2000" dirty="0" err="1"/>
              <a:t>Buy’dan</a:t>
            </a:r>
            <a:r>
              <a:rPr lang="tr-TR" sz="2000" dirty="0"/>
              <a:t> bir kablosuz yönlendirici (</a:t>
            </a:r>
            <a:r>
              <a:rPr lang="tr-TR" sz="2000" dirty="0" err="1"/>
              <a:t>wireless</a:t>
            </a:r>
            <a:r>
              <a:rPr lang="tr-TR" sz="2000" dirty="0"/>
              <a:t> </a:t>
            </a:r>
            <a:r>
              <a:rPr lang="tr-TR" sz="2000" dirty="0" err="1"/>
              <a:t>router</a:t>
            </a:r>
            <a:r>
              <a:rPr lang="tr-TR" sz="2000" dirty="0"/>
              <a:t>) alan bir müşteri tedarik zincirine teslim edilen değere karşı 60$ ödüyor</a:t>
            </a:r>
          </a:p>
          <a:p>
            <a:pPr algn="just"/>
            <a:r>
              <a:rPr lang="tr-TR" sz="2000" dirty="0"/>
              <a:t>Tedarik zincirinin bilgi iletmek, üretim bileşenleri, onların saklanması, taşınması, fonun transfer edilmesi gibi maliyetlere katlanmaktadır</a:t>
            </a:r>
          </a:p>
          <a:p>
            <a:pPr algn="just"/>
            <a:r>
              <a:rPr lang="tr-TR" sz="2000" dirty="0"/>
              <a:t>Müşteri ödediği 60$ ile bütün aşamalarda katlanılan maliyetlerin toplamı arasındaki fark bize tedarik zincirinin karlılığını sunar</a:t>
            </a:r>
          </a:p>
          <a:p>
            <a:pPr algn="just"/>
            <a:r>
              <a:rPr lang="tr-TR" sz="2000" dirty="0"/>
              <a:t>Toplam kar tüm tedarik zinciri aracıları ile aşamaları arasında paylaşılabilir</a:t>
            </a:r>
          </a:p>
          <a:p>
            <a:pPr algn="just"/>
            <a:r>
              <a:rPr lang="tr-TR" sz="2000" dirty="0"/>
              <a:t>Tedarik zinciri başarısı, bağımsız bir aşamadaki kar açısından değil tedarik zinciri fazlası açısından ölçülmelidir.</a:t>
            </a:r>
          </a:p>
          <a:p>
            <a:endParaRPr lang="tr-TR" sz="2000" dirty="0"/>
          </a:p>
        </p:txBody>
      </p:sp>
      <p:sp>
        <p:nvSpPr>
          <p:cNvPr id="5" name="Dikdörtgen 4">
            <a:extLst>
              <a:ext uri="{FF2B5EF4-FFF2-40B4-BE49-F238E27FC236}">
                <a16:creationId xmlns:a16="http://schemas.microsoft.com/office/drawing/2014/main" id="{7A096E5A-51F5-4A6B-4A8A-B4BF0591997D}"/>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29B2C5B5-76E4-1270-539A-6F3D5DBC943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8DAA9835-A1B2-CFEA-A5C2-430B799FF3A7}"/>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D896652-81E7-0E52-66B9-C372A929AEDD}"/>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CEC5E0DD-AB9F-096B-0FAC-82267F53D88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34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AE17-1ABA-B009-EF41-05C664D204D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52C48D5-4578-0E10-274B-02DF204B4E54}"/>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Tedarik Zincirinin Amacı</a:t>
            </a:r>
          </a:p>
        </p:txBody>
      </p:sp>
      <p:sp>
        <p:nvSpPr>
          <p:cNvPr id="4" name="Metin Yer Tutucusu 3">
            <a:extLst>
              <a:ext uri="{FF2B5EF4-FFF2-40B4-BE49-F238E27FC236}">
                <a16:creationId xmlns:a16="http://schemas.microsoft.com/office/drawing/2014/main" id="{E538ADC3-EBD2-4545-DF55-2923649014F8}"/>
              </a:ext>
            </a:extLst>
          </p:cNvPr>
          <p:cNvSpPr>
            <a:spLocks noGrp="1"/>
          </p:cNvSpPr>
          <p:nvPr>
            <p:ph type="body" sz="half" idx="2"/>
          </p:nvPr>
        </p:nvSpPr>
        <p:spPr>
          <a:xfrm>
            <a:off x="901699" y="2184400"/>
            <a:ext cx="10591962" cy="3858732"/>
          </a:xfrm>
        </p:spPr>
        <p:txBody>
          <a:bodyPr>
            <a:normAutofit/>
          </a:bodyPr>
          <a:lstStyle/>
          <a:p>
            <a:pPr algn="just"/>
            <a:r>
              <a:rPr lang="tr-TR" sz="2000" dirty="0"/>
              <a:t>Müşteri, tedarik zincirinde tek bir gelir kaynağıdır.</a:t>
            </a:r>
          </a:p>
          <a:p>
            <a:pPr algn="just"/>
            <a:r>
              <a:rPr lang="tr-TR" sz="2000" dirty="0"/>
              <a:t>Bilgi, ürün, fonların tüm akışları, tedarik zinciri içerisinde maliyetleri oluşturur.</a:t>
            </a:r>
          </a:p>
          <a:p>
            <a:pPr algn="just"/>
            <a:r>
              <a:rPr lang="tr-TR" sz="2000" dirty="0"/>
              <a:t>Etkin tedarik zinciri yönetimi, tedarik zinciri varlıklarının ve toplam tedarik zincirinin büyümesi için ürün, bilgi ve fon akışının yönetilmesini içermektedir.</a:t>
            </a:r>
          </a:p>
          <a:p>
            <a:endParaRPr lang="tr-TR" sz="2000" dirty="0"/>
          </a:p>
        </p:txBody>
      </p:sp>
      <p:sp>
        <p:nvSpPr>
          <p:cNvPr id="5" name="Dikdörtgen 4">
            <a:extLst>
              <a:ext uri="{FF2B5EF4-FFF2-40B4-BE49-F238E27FC236}">
                <a16:creationId xmlns:a16="http://schemas.microsoft.com/office/drawing/2014/main" id="{7A3F63E9-80D5-A1C9-0B33-5F3D1D8D347D}"/>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6D0072D-4918-DAFF-DD35-7E4E68FEDF4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F2C9EEC4-D9A8-2DEF-FEEF-B57DF680EA3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7853297-EAE3-C8BE-713B-C1158B5579B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6E44BFF6-41C0-ADB8-8430-87CB4564D069}"/>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37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EBE8-E48B-5CF9-6220-006D936741F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6137545-014D-F525-B063-27EDC5B3E7BB}"/>
              </a:ext>
            </a:extLst>
          </p:cNvPr>
          <p:cNvSpPr>
            <a:spLocks noGrp="1"/>
          </p:cNvSpPr>
          <p:nvPr>
            <p:ph type="title"/>
          </p:nvPr>
        </p:nvSpPr>
        <p:spPr>
          <a:xfrm>
            <a:off x="901699" y="1331324"/>
            <a:ext cx="10591962" cy="659402"/>
          </a:xfrm>
        </p:spPr>
        <p:txBody>
          <a:bodyPr>
            <a:normAutofit/>
          </a:bodyPr>
          <a:lstStyle/>
          <a:p>
            <a:pPr algn="just"/>
            <a:r>
              <a:rPr lang="tr-TR" sz="2000" b="1" dirty="0">
                <a:solidFill>
                  <a:schemeClr val="accent1"/>
                </a:solidFill>
              </a:rPr>
              <a:t>Tedarik zincirinde yer alan işletmeler beş temel alanda faaliyetleri için bireysel </a:t>
            </a:r>
            <a:br>
              <a:rPr lang="tr-TR" sz="2000" b="1" dirty="0">
                <a:solidFill>
                  <a:schemeClr val="accent1"/>
                </a:solidFill>
              </a:rPr>
            </a:br>
            <a:r>
              <a:rPr lang="tr-TR" sz="2000" b="1" dirty="0">
                <a:solidFill>
                  <a:schemeClr val="accent1"/>
                </a:solidFill>
              </a:rPr>
              <a:t>ya da kolektif karar almak durumundadır. Bu beş temel alan aşağıdaki konuları kapsar:</a:t>
            </a:r>
            <a:endParaRPr lang="tr-TR" sz="2000" b="1" dirty="0"/>
          </a:p>
        </p:txBody>
      </p:sp>
      <p:sp>
        <p:nvSpPr>
          <p:cNvPr id="4" name="Metin Yer Tutucusu 3">
            <a:extLst>
              <a:ext uri="{FF2B5EF4-FFF2-40B4-BE49-F238E27FC236}">
                <a16:creationId xmlns:a16="http://schemas.microsoft.com/office/drawing/2014/main" id="{B602BE3F-5319-EEA8-8B89-FE1E3EC2812A}"/>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b="1" dirty="0"/>
              <a:t>Üretim: </a:t>
            </a:r>
            <a:r>
              <a:rPr lang="tr-TR" sz="2000" dirty="0"/>
              <a:t>Pazar hangi ürünü istemektedir? Bu ürünlerin ne kadarı üretilmeli ve ne zaman üretilmelidir? Bu eylem imalat kapasitesini, iş yükü dengesini, kalite kontrolünü ve teçhizat bakımını da dikkate alan ana üretim planının oluşturulmasını kapsar.</a:t>
            </a:r>
          </a:p>
          <a:p>
            <a:pPr marL="0" indent="0" algn="just">
              <a:buNone/>
            </a:pPr>
            <a:r>
              <a:rPr lang="tr-TR" sz="2000" b="1" dirty="0"/>
              <a:t>Envanter: </a:t>
            </a:r>
            <a:r>
              <a:rPr lang="tr-TR" sz="2000" dirty="0"/>
              <a:t>Tedarik zincirindeki her aşamada ne kadar stoklama yapılmalıdır? Hammadde, yarı bitmiş ya da bitmiş ürün olarak ne kadar stok elde bulundurulmalıdır? Stok tutmanın altında yatan temel amaç, tedarik zinciri içerisindeki belirsizlik karşısında bir tampon görevi görmektir. Bununla birlikte, stok tutma pahalı olabilir ve bu yüzden optimum stok düzeyinin ve yeniden sipariş verme noktasının ne olacağı önceden belirlenmelidir.</a:t>
            </a:r>
          </a:p>
          <a:p>
            <a:endParaRPr lang="tr-TR" sz="2000" dirty="0"/>
          </a:p>
        </p:txBody>
      </p:sp>
      <p:sp>
        <p:nvSpPr>
          <p:cNvPr id="5" name="Dikdörtgen 4">
            <a:extLst>
              <a:ext uri="{FF2B5EF4-FFF2-40B4-BE49-F238E27FC236}">
                <a16:creationId xmlns:a16="http://schemas.microsoft.com/office/drawing/2014/main" id="{0299CEE8-988C-DD3A-F9EA-5883C96E0C02}"/>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CB7F026E-9952-BF15-95FE-DD9F1D71411A}"/>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FB506E6-FFCD-6623-56A0-2E42C62D309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F8CF4086-F8BA-1DC5-EC12-EE9A791618FF}"/>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97E060F1-0194-A562-FA50-EAC2579F076F}"/>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85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9945B-BC42-AEA9-A3C3-BEDA55F0A011}"/>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837CC7A7-5833-43F6-B17F-5C5DCA7BDBCB}"/>
              </a:ext>
            </a:extLst>
          </p:cNvPr>
          <p:cNvSpPr>
            <a:spLocks noGrp="1"/>
          </p:cNvSpPr>
          <p:nvPr>
            <p:ph type="body" sz="half" idx="2"/>
          </p:nvPr>
        </p:nvSpPr>
        <p:spPr>
          <a:xfrm>
            <a:off x="901699" y="2184400"/>
            <a:ext cx="10591962" cy="3858732"/>
          </a:xfrm>
        </p:spPr>
        <p:txBody>
          <a:bodyPr>
            <a:noAutofit/>
          </a:bodyPr>
          <a:lstStyle/>
          <a:p>
            <a:pPr marL="0" indent="0" algn="just">
              <a:buNone/>
            </a:pPr>
            <a:r>
              <a:rPr lang="tr-TR" sz="2000" b="1" dirty="0"/>
              <a:t>Konum: </a:t>
            </a:r>
            <a:r>
              <a:rPr lang="tr-TR" sz="2000" dirty="0"/>
              <a:t>Üretim ve stok depo tesisleri nerede konumlandırılmalıdır? Üretim ve stok depoları için en uygun maliyetli konumlar nereleridir? Yeni tesisler mi inşa edilmeli yoksa var olan tesisler mi kullanılmalıdır? Bu sorulara yönelik olarak alınan kararlar nihai müşteriye dağıtım ile birlikte ürün akışı için uygun yolun belirlenmesini sağlayacaktır.</a:t>
            </a:r>
          </a:p>
          <a:p>
            <a:pPr marL="0" indent="0" algn="just">
              <a:buNone/>
            </a:pPr>
            <a:r>
              <a:rPr lang="tr-TR" sz="2000" b="1" dirty="0"/>
              <a:t>Taşıma: </a:t>
            </a:r>
            <a:r>
              <a:rPr lang="tr-TR" sz="2000" dirty="0"/>
              <a:t>Stoklar bir tedarik zinciri konumundan diğerine nasıl hareket ettirilmelidir? Hava ve kara taşımacılığı genellikle güvenli ve hızlı olmasına rağmen pahalıdır. Deniz ve demiryolu taşımacılığı daha ucuz olmasına karşın daha uzun zaman alır ve daha fazla belirsizlik taşır. Bu belirsizlik daha yüksek düzeyde stok tutma ile giderilebilir. Hangi taşıma yönteminin ne zaman kullanılması daha iyi olacaktır?</a:t>
            </a:r>
          </a:p>
          <a:p>
            <a:pPr marL="0" indent="0" algn="just">
              <a:buNone/>
            </a:pPr>
            <a:r>
              <a:rPr lang="tr-TR" sz="2000" b="1" dirty="0"/>
              <a:t>Bilgi: </a:t>
            </a:r>
            <a:r>
              <a:rPr lang="tr-TR" sz="2000" dirty="0"/>
              <a:t>Ne kadar veri toplanmalı ve hangi bilgiler paylaşılmalıdır? Zamanlı ve doğru bilgi daha iyi koordinasyon ve daha iyi karar alınmasını sağlar. Doğru bilgi, ne üretileceği, ne kadar üretileceği, stokların nerede depolanacağı ve en iyi taşıma yönteminin hangisi olacağı konularında etkin karar alınmasını sağlar.</a:t>
            </a:r>
          </a:p>
          <a:p>
            <a:endParaRPr lang="tr-TR" sz="2000" dirty="0"/>
          </a:p>
        </p:txBody>
      </p:sp>
      <p:sp>
        <p:nvSpPr>
          <p:cNvPr id="5" name="Dikdörtgen 4">
            <a:extLst>
              <a:ext uri="{FF2B5EF4-FFF2-40B4-BE49-F238E27FC236}">
                <a16:creationId xmlns:a16="http://schemas.microsoft.com/office/drawing/2014/main" id="{DDFABC16-7A02-F087-95FD-9F8CBAF563BA}"/>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D06A7097-F6EC-C7CC-D7AF-1A27B593FF19}"/>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00DF9854-D090-5130-85C5-CE4FCF89DDA0}"/>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F938F564-07E4-7639-2B82-CC029E54D5D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A3A0CB75-8EAA-F447-C841-CB479557B4D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Unvan 1">
            <a:extLst>
              <a:ext uri="{FF2B5EF4-FFF2-40B4-BE49-F238E27FC236}">
                <a16:creationId xmlns:a16="http://schemas.microsoft.com/office/drawing/2014/main" id="{2042EA70-ED1E-DFE3-B730-33CDB1B03B94}"/>
              </a:ext>
            </a:extLst>
          </p:cNvPr>
          <p:cNvSpPr>
            <a:spLocks noGrp="1"/>
          </p:cNvSpPr>
          <p:nvPr>
            <p:ph type="title"/>
          </p:nvPr>
        </p:nvSpPr>
        <p:spPr>
          <a:xfrm>
            <a:off x="901699" y="1331324"/>
            <a:ext cx="10591962" cy="659402"/>
          </a:xfrm>
        </p:spPr>
        <p:txBody>
          <a:bodyPr>
            <a:normAutofit/>
          </a:bodyPr>
          <a:lstStyle/>
          <a:p>
            <a:pPr algn="just"/>
            <a:r>
              <a:rPr lang="tr-TR" sz="2000" b="1" dirty="0">
                <a:solidFill>
                  <a:schemeClr val="accent1"/>
                </a:solidFill>
              </a:rPr>
              <a:t>Tedarik zincirinde yer alan işletmeler beş temel alanda faaliyetleri için bireysel </a:t>
            </a:r>
            <a:br>
              <a:rPr lang="tr-TR" sz="2000" b="1" dirty="0">
                <a:solidFill>
                  <a:schemeClr val="accent1"/>
                </a:solidFill>
              </a:rPr>
            </a:br>
            <a:r>
              <a:rPr lang="tr-TR" sz="2000" b="1" dirty="0">
                <a:solidFill>
                  <a:schemeClr val="accent1"/>
                </a:solidFill>
              </a:rPr>
              <a:t>ya da kolektif karar almak durumundadır. Bu beş temel alan aşağıdaki konuları kapsar:</a:t>
            </a:r>
            <a:endParaRPr lang="tr-TR" sz="2000" b="1" dirty="0"/>
          </a:p>
        </p:txBody>
      </p:sp>
    </p:spTree>
    <p:extLst>
      <p:ext uri="{BB962C8B-B14F-4D97-AF65-F5344CB8AC3E}">
        <p14:creationId xmlns:p14="http://schemas.microsoft.com/office/powerpoint/2010/main" val="31293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24658" y="1460500"/>
            <a:ext cx="4992442" cy="530225"/>
          </a:xfrm>
        </p:spPr>
        <p:txBody>
          <a:bodyPr>
            <a:normAutofit fontScale="90000"/>
          </a:bodyPr>
          <a:lstStyle/>
          <a:p>
            <a:r>
              <a:rPr lang="tr-TR" b="1" dirty="0">
                <a:solidFill>
                  <a:srgbClr val="FF0000"/>
                </a:solidFill>
              </a:rPr>
              <a:t>Tedarik Zinciri</a:t>
            </a:r>
          </a:p>
        </p:txBody>
      </p:sp>
      <p:sp>
        <p:nvSpPr>
          <p:cNvPr id="4" name="Metin Yer Tutucusu 3"/>
          <p:cNvSpPr>
            <a:spLocks noGrp="1"/>
          </p:cNvSpPr>
          <p:nvPr>
            <p:ph type="body" sz="half" idx="2"/>
          </p:nvPr>
        </p:nvSpPr>
        <p:spPr>
          <a:xfrm>
            <a:off x="901699" y="2184400"/>
            <a:ext cx="10591962" cy="3858732"/>
          </a:xfrm>
        </p:spPr>
        <p:txBody>
          <a:bodyPr>
            <a:normAutofit/>
          </a:bodyPr>
          <a:lstStyle/>
          <a:p>
            <a:pPr algn="just"/>
            <a:r>
              <a:rPr lang="tr-TR" sz="2000" dirty="0"/>
              <a:t>Müşteri isteklerini yerine getirirken doğrudan veya dolaylı olarak dahil olan tüm aşamalar, üreticileri, tedarikçileri, nakil araçları, depolar, perakendecileri ve müşterileri kapsar.</a:t>
            </a:r>
          </a:p>
          <a:p>
            <a:pPr algn="just"/>
            <a:r>
              <a:rPr lang="tr-TR" sz="2000" dirty="0"/>
              <a:t>Tedarik zinciri, her şirkette bir müşteri talebini yerine getirme (ürün geliştirme, pazarlama, operasyonlar, dağıtım, finans, müşteri hizmetleri) ile ilgili tüm fonksiyonları içerir.</a:t>
            </a:r>
          </a:p>
          <a:p>
            <a:endParaRPr lang="tr-TR" sz="2000" dirty="0"/>
          </a:p>
        </p:txBody>
      </p:sp>
      <p:sp>
        <p:nvSpPr>
          <p:cNvPr id="5" name="Dikdörtgen 4"/>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p:cNvPicPr>
            <a:picLocks noChangeAspect="1"/>
          </p:cNvPicPr>
          <p:nvPr/>
        </p:nvPicPr>
        <p:blipFill>
          <a:blip r:embed="rId2"/>
          <a:stretch>
            <a:fillRect/>
          </a:stretch>
        </p:blipFill>
        <p:spPr>
          <a:xfrm>
            <a:off x="5629216" y="207124"/>
            <a:ext cx="765277" cy="765722"/>
          </a:xfrm>
          <a:prstGeom prst="rect">
            <a:avLst/>
          </a:prstGeom>
        </p:spPr>
      </p:pic>
      <p:sp>
        <p:nvSpPr>
          <p:cNvPr id="9" name="Metin kutusu 8"/>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8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CBE9-68D6-008A-6429-2AF29D0265E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84B1492-FC6D-8D4A-5208-76E8FB41686B}"/>
              </a:ext>
            </a:extLst>
          </p:cNvPr>
          <p:cNvSpPr>
            <a:spLocks noGrp="1"/>
          </p:cNvSpPr>
          <p:nvPr>
            <p:ph type="title"/>
          </p:nvPr>
        </p:nvSpPr>
        <p:spPr>
          <a:xfrm>
            <a:off x="2311400" y="1229936"/>
            <a:ext cx="7505700" cy="530225"/>
          </a:xfrm>
        </p:spPr>
        <p:txBody>
          <a:bodyPr>
            <a:normAutofit fontScale="90000"/>
          </a:bodyPr>
          <a:lstStyle/>
          <a:p>
            <a:pPr algn="ctr"/>
            <a:r>
              <a:rPr lang="tr-TR" b="1" dirty="0">
                <a:solidFill>
                  <a:srgbClr val="FF0000"/>
                </a:solidFill>
              </a:rPr>
              <a:t>Tedarik Zinciri Örnekleri</a:t>
            </a:r>
          </a:p>
        </p:txBody>
      </p:sp>
      <p:sp>
        <p:nvSpPr>
          <p:cNvPr id="5" name="Dikdörtgen 4">
            <a:extLst>
              <a:ext uri="{FF2B5EF4-FFF2-40B4-BE49-F238E27FC236}">
                <a16:creationId xmlns:a16="http://schemas.microsoft.com/office/drawing/2014/main" id="{72D71FDC-4283-BC83-18A0-6D8575E3BFA8}"/>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61B413D-AA9C-D9DE-F35D-EF6E5016B3F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9548A18F-B70A-8353-0509-9651E78FD3A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4BB7A549-5103-9095-ED79-6427BEF4210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F226F90A-46D1-4AC9-023E-C8FAA1B33839}"/>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4">
            <a:extLst>
              <a:ext uri="{FF2B5EF4-FFF2-40B4-BE49-F238E27FC236}">
                <a16:creationId xmlns:a16="http://schemas.microsoft.com/office/drawing/2014/main" id="{B50FE94B-72C7-4064-5436-752EBD266018}"/>
              </a:ext>
            </a:extLst>
          </p:cNvPr>
          <p:cNvPicPr>
            <a:picLocks noGrp="1" noChangeAspect="1"/>
          </p:cNvPicPr>
          <p:nvPr>
            <p:ph idx="1"/>
          </p:nvPr>
        </p:nvPicPr>
        <p:blipFill>
          <a:blip r:embed="rId3"/>
          <a:stretch>
            <a:fillRect/>
          </a:stretch>
        </p:blipFill>
        <p:spPr>
          <a:xfrm>
            <a:off x="1749425" y="1990725"/>
            <a:ext cx="8067675" cy="4710112"/>
          </a:xfrm>
          <a:prstGeom prst="rect">
            <a:avLst/>
          </a:prstGeom>
        </p:spPr>
      </p:pic>
    </p:spTree>
    <p:extLst>
      <p:ext uri="{BB962C8B-B14F-4D97-AF65-F5344CB8AC3E}">
        <p14:creationId xmlns:p14="http://schemas.microsoft.com/office/powerpoint/2010/main" val="194024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2DCEF-4936-35F8-FAF6-D50A1123AD9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D96FC46-5E3E-1776-66F3-469DBB9B10D8}"/>
              </a:ext>
            </a:extLst>
          </p:cNvPr>
          <p:cNvSpPr>
            <a:spLocks noGrp="1"/>
          </p:cNvSpPr>
          <p:nvPr>
            <p:ph type="title"/>
          </p:nvPr>
        </p:nvSpPr>
        <p:spPr>
          <a:xfrm>
            <a:off x="2259004" y="1276227"/>
            <a:ext cx="7505700" cy="530225"/>
          </a:xfrm>
        </p:spPr>
        <p:txBody>
          <a:bodyPr>
            <a:normAutofit fontScale="90000"/>
          </a:bodyPr>
          <a:lstStyle/>
          <a:p>
            <a:pPr algn="ctr"/>
            <a:r>
              <a:rPr lang="tr-TR" b="1" dirty="0">
                <a:solidFill>
                  <a:srgbClr val="FF0000"/>
                </a:solidFill>
              </a:rPr>
              <a:t>Tedarik Zinciri Örnekleri</a:t>
            </a:r>
          </a:p>
        </p:txBody>
      </p:sp>
      <p:sp>
        <p:nvSpPr>
          <p:cNvPr id="5" name="Dikdörtgen 4">
            <a:extLst>
              <a:ext uri="{FF2B5EF4-FFF2-40B4-BE49-F238E27FC236}">
                <a16:creationId xmlns:a16="http://schemas.microsoft.com/office/drawing/2014/main" id="{B0F94AD9-68D8-A303-3634-5AC6D93549A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90576D8F-D4D7-6460-E8C7-BEED65D16DE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72271E53-7295-39B3-51D6-74B7F8300729}"/>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6C510BD-F2AC-D073-A46C-FD8724BD212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91003C8F-AD82-ED3A-490B-B47D2D44E259}"/>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4">
            <a:extLst>
              <a:ext uri="{FF2B5EF4-FFF2-40B4-BE49-F238E27FC236}">
                <a16:creationId xmlns:a16="http://schemas.microsoft.com/office/drawing/2014/main" id="{735764F4-58C7-DCA3-B37B-0F0A4DF4E482}"/>
              </a:ext>
            </a:extLst>
          </p:cNvPr>
          <p:cNvPicPr>
            <a:picLocks noGrp="1" noChangeAspect="1"/>
          </p:cNvPicPr>
          <p:nvPr>
            <p:ph idx="1"/>
          </p:nvPr>
        </p:nvPicPr>
        <p:blipFill>
          <a:blip r:embed="rId3"/>
          <a:stretch>
            <a:fillRect/>
          </a:stretch>
        </p:blipFill>
        <p:spPr>
          <a:xfrm>
            <a:off x="2564859" y="1990725"/>
            <a:ext cx="7284720" cy="4706302"/>
          </a:xfrm>
          <a:prstGeom prst="rect">
            <a:avLst/>
          </a:prstGeom>
        </p:spPr>
      </p:pic>
    </p:spTree>
    <p:extLst>
      <p:ext uri="{BB962C8B-B14F-4D97-AF65-F5344CB8AC3E}">
        <p14:creationId xmlns:p14="http://schemas.microsoft.com/office/powerpoint/2010/main" val="418902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1EED6-C79B-32BE-F3E4-87AC47DCE50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E753844-1151-F6C8-F11A-A04C691270ED}"/>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TZY ve Lojistik İlişkisi</a:t>
            </a:r>
            <a:endParaRPr lang="tr-TR" b="1" dirty="0">
              <a:solidFill>
                <a:srgbClr val="FF0000"/>
              </a:solidFill>
            </a:endParaRPr>
          </a:p>
        </p:txBody>
      </p:sp>
      <p:sp>
        <p:nvSpPr>
          <p:cNvPr id="4" name="Metin Yer Tutucusu 3">
            <a:extLst>
              <a:ext uri="{FF2B5EF4-FFF2-40B4-BE49-F238E27FC236}">
                <a16:creationId xmlns:a16="http://schemas.microsoft.com/office/drawing/2014/main" id="{96C0139E-E5EB-B1E5-ECFD-BC4731B0A961}"/>
              </a:ext>
            </a:extLst>
          </p:cNvPr>
          <p:cNvSpPr>
            <a:spLocks noGrp="1"/>
          </p:cNvSpPr>
          <p:nvPr>
            <p:ph type="body" sz="half" idx="2"/>
          </p:nvPr>
        </p:nvSpPr>
        <p:spPr>
          <a:xfrm>
            <a:off x="901699" y="2184400"/>
            <a:ext cx="10591962" cy="3858732"/>
          </a:xfrm>
        </p:spPr>
        <p:txBody>
          <a:bodyPr>
            <a:normAutofit/>
          </a:bodyPr>
          <a:lstStyle/>
          <a:p>
            <a:pPr algn="just"/>
            <a:r>
              <a:rPr lang="tr-TR" sz="2000" dirty="0"/>
              <a:t>Lojistikçiler için müşteri her türlü teslim noktalarıdır. (Son kullanıcıdır yani tüketicidir.) Tedarik zinciri; tedarikçilerden, üreticilerden, dağıtıcılardan, toptancılardan ve perakendecilerden meydana gelir. Lojistikçiler tedarik zinciri içinde malzeme ve bilgi akışını sağlayarak tedarikçi ve müşteri arasında köprü görevi üstlenir. </a:t>
            </a:r>
          </a:p>
          <a:p>
            <a:pPr algn="just"/>
            <a:r>
              <a:rPr lang="tr-TR" sz="2000" dirty="0"/>
              <a:t>Lojistik ürünleri olması gereken yere ulaştırır, ancak TZY bu süreci, tüm şirket ve lojistik faaliyetlerini, diğer şirketlerle olan ilişkilerini organize ederek daha ileri aşamalara götürür.</a:t>
            </a:r>
          </a:p>
          <a:p>
            <a:pPr algn="just"/>
            <a:endParaRPr lang="tr-TR" sz="2000" dirty="0"/>
          </a:p>
          <a:p>
            <a:endParaRPr lang="tr-TR" sz="2000" dirty="0"/>
          </a:p>
        </p:txBody>
      </p:sp>
      <p:sp>
        <p:nvSpPr>
          <p:cNvPr id="5" name="Dikdörtgen 4">
            <a:extLst>
              <a:ext uri="{FF2B5EF4-FFF2-40B4-BE49-F238E27FC236}">
                <a16:creationId xmlns:a16="http://schemas.microsoft.com/office/drawing/2014/main" id="{0F3D6AA7-96D2-C05F-F1E7-80E78D982E3B}"/>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43239F78-E8DE-AC34-2413-1F4A8E3297FD}"/>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B3B4B71A-44E2-43C3-3EF9-7621A7286D6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F2DC62A-E907-4290-3ECC-2EFBEF9054DA}"/>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D898D9B6-277D-BDED-09A1-DC027E99CC0D}"/>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59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6E4D-E989-42CD-8CAF-502D5B7CEE8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0F9A9B3-C4D2-27B9-07CF-5B0B0003026E}"/>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TZY ve Lojistik İlişkisi</a:t>
            </a:r>
            <a:endParaRPr lang="tr-TR" dirty="0"/>
          </a:p>
        </p:txBody>
      </p:sp>
      <p:sp>
        <p:nvSpPr>
          <p:cNvPr id="4" name="Metin Yer Tutucusu 3">
            <a:extLst>
              <a:ext uri="{FF2B5EF4-FFF2-40B4-BE49-F238E27FC236}">
                <a16:creationId xmlns:a16="http://schemas.microsoft.com/office/drawing/2014/main" id="{8F0AB7F6-5074-BA25-345D-09647CCA2E57}"/>
              </a:ext>
            </a:extLst>
          </p:cNvPr>
          <p:cNvSpPr>
            <a:spLocks noGrp="1"/>
          </p:cNvSpPr>
          <p:nvPr>
            <p:ph type="body" sz="half" idx="2"/>
          </p:nvPr>
        </p:nvSpPr>
        <p:spPr>
          <a:xfrm>
            <a:off x="901699" y="2184400"/>
            <a:ext cx="10591962" cy="3858732"/>
          </a:xfrm>
        </p:spPr>
        <p:txBody>
          <a:bodyPr>
            <a:normAutofit/>
          </a:bodyPr>
          <a:lstStyle/>
          <a:p>
            <a:pPr algn="just"/>
            <a:r>
              <a:rPr lang="tr-TR" sz="2000" dirty="0"/>
              <a:t>Lojistik içindeki başlıklar; sigorta, iç nakliye, taşıma modu, depolama, gümrük</a:t>
            </a:r>
          </a:p>
          <a:p>
            <a:pPr algn="just"/>
            <a:endParaRPr lang="tr-TR" sz="2000" dirty="0"/>
          </a:p>
          <a:p>
            <a:pPr algn="just"/>
            <a:endParaRPr lang="tr-TR" sz="2000" dirty="0"/>
          </a:p>
          <a:p>
            <a:pPr algn="just"/>
            <a:r>
              <a:rPr lang="tr-TR" sz="2000" dirty="0" err="1"/>
              <a:t>Tz</a:t>
            </a:r>
            <a:r>
              <a:rPr lang="tr-TR" sz="2000" dirty="0"/>
              <a:t> içinde bunlara ek olarak; bilgi teknolojileri, tedarikçi bilgileri, hammadde bilgileri, yönetimsel faaliyetler, lojistik faaliyetler, insan kaynakları, finansal kaynakları 3pl, müşteriler girmektedir.</a:t>
            </a:r>
          </a:p>
          <a:p>
            <a:pPr algn="just"/>
            <a:endParaRPr lang="tr-TR" sz="2000" dirty="0"/>
          </a:p>
          <a:p>
            <a:endParaRPr lang="tr-TR" sz="2000" dirty="0"/>
          </a:p>
        </p:txBody>
      </p:sp>
      <p:sp>
        <p:nvSpPr>
          <p:cNvPr id="5" name="Dikdörtgen 4">
            <a:extLst>
              <a:ext uri="{FF2B5EF4-FFF2-40B4-BE49-F238E27FC236}">
                <a16:creationId xmlns:a16="http://schemas.microsoft.com/office/drawing/2014/main" id="{A33358B0-4E56-026A-C5A2-B85DEEB0363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F634F46-5C21-33C7-760D-A023E1F6AE6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5AB265CF-1245-C0E1-6CCC-00F1EF0157D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66CE5C8-A951-742A-5466-6773AF42B582}"/>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D4E820E4-FA82-0829-9784-7EA0BEC74A99}"/>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803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9832-C415-70FD-5B51-01B4CDE2286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5DC6A72-A777-571F-E035-B55ED8754DDF}"/>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TZY ve Lojistik İlişkisi</a:t>
            </a:r>
            <a:endParaRPr lang="tr-TR" dirty="0"/>
          </a:p>
        </p:txBody>
      </p:sp>
      <p:sp>
        <p:nvSpPr>
          <p:cNvPr id="4" name="Metin Yer Tutucusu 3">
            <a:extLst>
              <a:ext uri="{FF2B5EF4-FFF2-40B4-BE49-F238E27FC236}">
                <a16:creationId xmlns:a16="http://schemas.microsoft.com/office/drawing/2014/main" id="{23EEE0C5-157F-4485-6903-9C22C72F3E49}"/>
              </a:ext>
            </a:extLst>
          </p:cNvPr>
          <p:cNvSpPr>
            <a:spLocks noGrp="1"/>
          </p:cNvSpPr>
          <p:nvPr>
            <p:ph type="body" sz="half" idx="2"/>
          </p:nvPr>
        </p:nvSpPr>
        <p:spPr>
          <a:xfrm>
            <a:off x="901699" y="2184400"/>
            <a:ext cx="10591962" cy="3858732"/>
          </a:xfrm>
        </p:spPr>
        <p:txBody>
          <a:bodyPr>
            <a:normAutofit/>
          </a:bodyPr>
          <a:lstStyle/>
          <a:p>
            <a:pPr marL="0" indent="0" algn="just">
              <a:lnSpc>
                <a:spcPct val="100000"/>
              </a:lnSpc>
              <a:buNone/>
            </a:pPr>
            <a:r>
              <a:rPr lang="tr-TR" sz="2000" dirty="0"/>
              <a:t>Tedarik zinciri lojistiği de içine alan daha geniş kapsamlı bir kavramdır. Tedarik zinciri yönetimi, daha yüksek karmaşıklığa sahip bir lojistik olarak düşünülebilir. Tedarik zinciri, malların sadece bir yerden başka bir yere taşınması değil, asıl kaynağından (madenlerin topraktan çıkarıldığı yerden) tüketildiği yere kadar olan hareketidir. Şu anda okuduğunuz kitabı düşünün; bir matbaada üretilmiştir. O matbaa da kâğıdı, büyük bir olasılıkla bir kağıt şirketinden almıştır. Kağıdı, bu satış şirketinden matbaaya taşımak, söz konusu zincirdeki bir halkadır. Şimdi de, kağıt satış şirketinden bir önceki aşamaya gelin ve kağıdın, üretildiği şirketten geldiğini, sırasıyla onun da hammaddesini bir kereste şirketinden aldığını düşünün. Bütün bu halkaları bir araya getirdiğinizde artık bir tedarik zinciriniz var demektir.</a:t>
            </a:r>
          </a:p>
          <a:p>
            <a:pPr algn="just">
              <a:lnSpc>
                <a:spcPct val="100000"/>
              </a:lnSpc>
            </a:pPr>
            <a:endParaRPr lang="tr-TR" sz="2000" dirty="0"/>
          </a:p>
          <a:p>
            <a:endParaRPr lang="tr-TR" sz="2000" dirty="0"/>
          </a:p>
        </p:txBody>
      </p:sp>
      <p:sp>
        <p:nvSpPr>
          <p:cNvPr id="5" name="Dikdörtgen 4">
            <a:extLst>
              <a:ext uri="{FF2B5EF4-FFF2-40B4-BE49-F238E27FC236}">
                <a16:creationId xmlns:a16="http://schemas.microsoft.com/office/drawing/2014/main" id="{C7EF6EA3-C489-7136-770F-8A211FBB74EA}"/>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8A5B1FD1-7083-0E71-18B4-F691138743D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0E9ECAD5-0F63-6497-3949-B6CDDFC9325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683F293D-7C95-497B-D420-03FE7DD2250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06B4D03-BDC7-2E07-F060-2AF07FC0885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3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F91B6-137A-5497-5468-897305D4BD3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11DC4CD-F7B7-4F58-C913-9CF98FB88C18}"/>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TZY ve Lojistik İlişkisi</a:t>
            </a:r>
            <a:endParaRPr lang="tr-TR" dirty="0"/>
          </a:p>
        </p:txBody>
      </p:sp>
      <p:sp>
        <p:nvSpPr>
          <p:cNvPr id="4" name="Metin Yer Tutucusu 3">
            <a:extLst>
              <a:ext uri="{FF2B5EF4-FFF2-40B4-BE49-F238E27FC236}">
                <a16:creationId xmlns:a16="http://schemas.microsoft.com/office/drawing/2014/main" id="{8A0AF617-6D1B-FEB4-C7E5-33C1598D059D}"/>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dirty="0"/>
              <a:t>Günümüzde ürün çeşitliliği bir diğer ifade ile müşteriler için alternatifler çoğalmıştır. Aradığı ürünü istediği fiyat ve zamanda bulamayan müşteri, alternatifine yönelebilmektedir. İşletmeler için temel amaç müşteri memnuniyetini sağlamaktır yani ürünün istenildiği anda ve fiyatta bulunabilirliğidir, bir diğer boyutuyla tedarik zinciri sürecinin yönetimindeki başarıdır.</a:t>
            </a:r>
          </a:p>
          <a:p>
            <a:pPr marL="0" indent="0" algn="just">
              <a:buNone/>
            </a:pPr>
            <a:r>
              <a:rPr lang="tr-TR" sz="2000" dirty="0"/>
              <a:t>Tedarik zinciri yönetimindeki temel başarı kriteri ise, içsel odaklanmayı sağlayan lojistik performansın oynadığı etkin roldür. Tedarik zinciri için lojistik, ayrılmaz bir bütünün parçası gibidir. Zincir, birçok lojistik faaliyetin bir araya getirilmesiyle oluşmaktadır.</a:t>
            </a:r>
          </a:p>
          <a:p>
            <a:endParaRPr lang="tr-TR" sz="2000" dirty="0"/>
          </a:p>
        </p:txBody>
      </p:sp>
      <p:sp>
        <p:nvSpPr>
          <p:cNvPr id="5" name="Dikdörtgen 4">
            <a:extLst>
              <a:ext uri="{FF2B5EF4-FFF2-40B4-BE49-F238E27FC236}">
                <a16:creationId xmlns:a16="http://schemas.microsoft.com/office/drawing/2014/main" id="{BDD32287-A011-0F8D-58E9-304A41ACD9EC}"/>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BD89DC5D-E0FC-0EFE-1B49-0A2A2A8D2968}"/>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60354FC8-D727-80F0-1302-4F797D01792F}"/>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5D7BE640-260D-E56A-FD72-AF21ABF8123C}"/>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A7505BBC-DEBD-C8EA-EFD8-0EEB5ACB6F9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22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4C8A-6328-2F92-25BB-FE244E3F406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9E5E96B-14AD-C603-DCB9-ECE3C93850F4}"/>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TZY ve Lojistik İlişkisi</a:t>
            </a:r>
            <a:endParaRPr lang="tr-TR" dirty="0"/>
          </a:p>
        </p:txBody>
      </p:sp>
      <p:sp>
        <p:nvSpPr>
          <p:cNvPr id="4" name="Metin Yer Tutucusu 3">
            <a:extLst>
              <a:ext uri="{FF2B5EF4-FFF2-40B4-BE49-F238E27FC236}">
                <a16:creationId xmlns:a16="http://schemas.microsoft.com/office/drawing/2014/main" id="{548ECD44-AB77-92E4-9AA8-D58A2F9DCA74}"/>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dirty="0"/>
              <a:t>İşletmelerde lojistik süreçlerin planlanması her aşamada hayati önem taşımaktadır. Stok yönetiminde  ne kadar stok tutulacağı? ne kadar stok devir hızı öngörüldüğü? değerleme yönteminin ne olacağı gibi  kararlar? depo yeri seçiminde depo alanı, depo otomasyon düzeyi ve bunun için yapılacak yatırım düzeyi, depo personelinin sayısı gibi kararlar, hangi ülkelerde üretim yapılacağı? hangi ürün veya hammaddelerin nerelerden ithal edileceği? nelerin üretilip, nelerin satın alınacağı kararları? nasıl bir elleçleme ve ambalajlama yönteminin kullanılacağı? ambalajın şekli, büyüklüğü, dayanma ve koruma özelliği kararları, teslimat şekli kararları, lojistik organizasyonun yapısı kararları kullanılması gereken bilgi işlem sistemlerinin ileride hedeflenen konuma ulaşmak üzere planlanması kararları, bütçeleme ve nakit akışı gibi kararlar, lojistik süreç içerisinde cevap aramaktadır.</a:t>
            </a:r>
          </a:p>
          <a:p>
            <a:pPr marL="0" indent="0" algn="just">
              <a:buNone/>
            </a:pPr>
            <a:r>
              <a:rPr lang="tr-TR" sz="2000" b="1" dirty="0"/>
              <a:t>Lojistik, </a:t>
            </a:r>
            <a:r>
              <a:rPr lang="tr-TR" sz="2000" dirty="0"/>
              <a:t>bu sorulara yanıt ararken, </a:t>
            </a:r>
            <a:r>
              <a:rPr lang="tr-TR" sz="2000" b="1" dirty="0"/>
              <a:t>tedarik zinciri </a:t>
            </a:r>
            <a:r>
              <a:rPr lang="tr-TR" sz="2000" dirty="0"/>
              <a:t>bu süreci, tüm paydaşlarla beraber ve zincirin diğer tüm faaliyetlerini kapsayacak şekilde organize etmektedir.</a:t>
            </a:r>
          </a:p>
          <a:p>
            <a:endParaRPr lang="tr-TR" sz="2000" dirty="0"/>
          </a:p>
        </p:txBody>
      </p:sp>
      <p:sp>
        <p:nvSpPr>
          <p:cNvPr id="5" name="Dikdörtgen 4">
            <a:extLst>
              <a:ext uri="{FF2B5EF4-FFF2-40B4-BE49-F238E27FC236}">
                <a16:creationId xmlns:a16="http://schemas.microsoft.com/office/drawing/2014/main" id="{C58B6CA6-36FD-B84E-A6F7-E408FEED0D7A}"/>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1646C25-5812-FCB7-1972-A90D52B921B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7DA245FA-DB4A-05F5-7FEA-5801C1DB1C6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3BB7577-DD2E-5DA2-55A7-A9B4EFA1E8A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F604BD5-8485-C5D6-581A-C281274D9F2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613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54A3D-5165-04E8-135B-56F6D5A9C56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1E85858-F196-4D92-4AE9-62CE081BE996}"/>
              </a:ext>
            </a:extLst>
          </p:cNvPr>
          <p:cNvSpPr>
            <a:spLocks noGrp="1"/>
          </p:cNvSpPr>
          <p:nvPr>
            <p:ph type="title"/>
          </p:nvPr>
        </p:nvSpPr>
        <p:spPr>
          <a:xfrm>
            <a:off x="901699" y="1460500"/>
            <a:ext cx="10591962" cy="530225"/>
          </a:xfrm>
        </p:spPr>
        <p:txBody>
          <a:bodyPr>
            <a:noAutofit/>
          </a:bodyPr>
          <a:lstStyle/>
          <a:p>
            <a:pPr algn="just"/>
            <a:r>
              <a:rPr lang="tr-TR" sz="2000" b="0" dirty="0"/>
              <a:t>Lojistik ve tedarik zinciri bakış açısıyla faaliyetler incelendiğinde aşağıdaki tablo karşımıza çıkmaktadır;</a:t>
            </a:r>
            <a:endParaRPr lang="tr-TR" sz="2000" dirty="0"/>
          </a:p>
        </p:txBody>
      </p:sp>
      <p:sp>
        <p:nvSpPr>
          <p:cNvPr id="5" name="Dikdörtgen 4">
            <a:extLst>
              <a:ext uri="{FF2B5EF4-FFF2-40B4-BE49-F238E27FC236}">
                <a16:creationId xmlns:a16="http://schemas.microsoft.com/office/drawing/2014/main" id="{F5427872-8CC3-4E1F-3F18-E2F4AF346967}"/>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DB093ED4-0CB6-EEFD-3319-A040B048AD2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853CE86-487A-3925-C23D-21E33741560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AA5A2085-7CC8-12D2-701B-FC38CE055CD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790BE60-D17F-663D-C9EF-8810F0164AD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6" name="Tablo 4">
            <a:extLst>
              <a:ext uri="{FF2B5EF4-FFF2-40B4-BE49-F238E27FC236}">
                <a16:creationId xmlns:a16="http://schemas.microsoft.com/office/drawing/2014/main" id="{5D781ADC-1428-D2B7-1F39-272AAE32D89B}"/>
              </a:ext>
            </a:extLst>
          </p:cNvPr>
          <p:cNvGraphicFramePr>
            <a:graphicFrameLocks noGrp="1"/>
          </p:cNvGraphicFramePr>
          <p:nvPr>
            <p:ph idx="1"/>
            <p:extLst>
              <p:ext uri="{D42A27DB-BD31-4B8C-83A1-F6EECF244321}">
                <p14:modId xmlns:p14="http://schemas.microsoft.com/office/powerpoint/2010/main" val="3248230532"/>
              </p:ext>
            </p:extLst>
          </p:nvPr>
        </p:nvGraphicFramePr>
        <p:xfrm>
          <a:off x="901698" y="1410209"/>
          <a:ext cx="10452102" cy="5318760"/>
        </p:xfrm>
        <a:graphic>
          <a:graphicData uri="http://schemas.openxmlformats.org/drawingml/2006/table">
            <a:tbl>
              <a:tblPr firstRow="1" bandRow="1">
                <a:tableStyleId>{5C22544A-7EE6-4342-B048-85BDC9FD1C3A}</a:tableStyleId>
              </a:tblPr>
              <a:tblGrid>
                <a:gridCol w="5226051">
                  <a:extLst>
                    <a:ext uri="{9D8B030D-6E8A-4147-A177-3AD203B41FA5}">
                      <a16:colId xmlns:a16="http://schemas.microsoft.com/office/drawing/2014/main" val="388101507"/>
                    </a:ext>
                  </a:extLst>
                </a:gridCol>
                <a:gridCol w="5226051">
                  <a:extLst>
                    <a:ext uri="{9D8B030D-6E8A-4147-A177-3AD203B41FA5}">
                      <a16:colId xmlns:a16="http://schemas.microsoft.com/office/drawing/2014/main" val="3186477538"/>
                    </a:ext>
                  </a:extLst>
                </a:gridCol>
              </a:tblGrid>
              <a:tr h="261424">
                <a:tc>
                  <a:txBody>
                    <a:bodyPr/>
                    <a:lstStyle/>
                    <a:p>
                      <a:pPr algn="ctr"/>
                      <a:r>
                        <a:rPr lang="tr-TR" sz="1300" dirty="0"/>
                        <a:t>LOJİSTİK BAKIŞ AÇISIYLA….</a:t>
                      </a:r>
                    </a:p>
                  </a:txBody>
                  <a:tcPr/>
                </a:tc>
                <a:tc>
                  <a:txBody>
                    <a:bodyPr/>
                    <a:lstStyle/>
                    <a:p>
                      <a:pPr algn="ctr"/>
                      <a:r>
                        <a:rPr lang="tr-TR" sz="1300" dirty="0"/>
                        <a:t>TEDARİK ZİNCİRİ BAKIŞ AÇISIYLA….</a:t>
                      </a:r>
                    </a:p>
                  </a:txBody>
                  <a:tcPr/>
                </a:tc>
                <a:extLst>
                  <a:ext uri="{0D108BD9-81ED-4DB2-BD59-A6C34878D82A}">
                    <a16:rowId xmlns:a16="http://schemas.microsoft.com/office/drawing/2014/main" val="2915130301"/>
                  </a:ext>
                </a:extLst>
              </a:tr>
              <a:tr h="1334640">
                <a:tc>
                  <a:txBody>
                    <a:bodyPr/>
                    <a:lstStyle/>
                    <a:p>
                      <a:pPr algn="ctr"/>
                      <a:r>
                        <a:rPr lang="tr-TR" sz="1300" b="0" i="0" u="none" strike="noStrike" kern="1200" baseline="0" dirty="0">
                          <a:solidFill>
                            <a:schemeClr val="dk1"/>
                          </a:solidFill>
                          <a:latin typeface="+mn-lt"/>
                          <a:ea typeface="+mn-ea"/>
                          <a:cs typeface="+mn-cs"/>
                        </a:rPr>
                        <a:t>Lojistik; talep tahmini, stok yönetimi, depo</a:t>
                      </a:r>
                    </a:p>
                    <a:p>
                      <a:pPr algn="ctr"/>
                      <a:r>
                        <a:rPr lang="tr-TR" sz="1300" b="0" i="0" u="none" strike="noStrike" kern="1200" baseline="0" dirty="0">
                          <a:solidFill>
                            <a:schemeClr val="dk1"/>
                          </a:solidFill>
                          <a:latin typeface="+mn-lt"/>
                          <a:ea typeface="+mn-ea"/>
                          <a:cs typeface="+mn-cs"/>
                        </a:rPr>
                        <a:t>yönetimi, müşteri hizmetleri, ambalajlama,</a:t>
                      </a:r>
                    </a:p>
                    <a:p>
                      <a:pPr algn="ctr"/>
                      <a:r>
                        <a:rPr lang="tr-TR" sz="1300" b="0" i="0" u="none" strike="noStrike" kern="1200" baseline="0" dirty="0" err="1">
                          <a:solidFill>
                            <a:schemeClr val="dk1"/>
                          </a:solidFill>
                          <a:latin typeface="+mn-lt"/>
                          <a:ea typeface="+mn-ea"/>
                          <a:cs typeface="+mn-cs"/>
                        </a:rPr>
                        <a:t>elleçleme</a:t>
                      </a:r>
                      <a:r>
                        <a:rPr lang="tr-TR" sz="1300" b="0" i="0" u="none" strike="noStrike" kern="1200" baseline="0" dirty="0">
                          <a:solidFill>
                            <a:schemeClr val="dk1"/>
                          </a:solidFill>
                          <a:latin typeface="+mn-lt"/>
                          <a:ea typeface="+mn-ea"/>
                          <a:cs typeface="+mn-cs"/>
                        </a:rPr>
                        <a:t> ve taşımacılık gibi firma</a:t>
                      </a:r>
                    </a:p>
                    <a:p>
                      <a:pPr algn="ctr"/>
                      <a:r>
                        <a:rPr lang="tr-TR" sz="1300" b="0" i="0" u="none" strike="noStrike" kern="1200" baseline="0" dirty="0">
                          <a:solidFill>
                            <a:schemeClr val="dk1"/>
                          </a:solidFill>
                          <a:latin typeface="+mn-lt"/>
                          <a:ea typeface="+mn-ea"/>
                          <a:cs typeface="+mn-cs"/>
                        </a:rPr>
                        <a:t>içerisinde meydana gelen bütün</a:t>
                      </a:r>
                    </a:p>
                    <a:p>
                      <a:pPr algn="ctr"/>
                      <a:r>
                        <a:rPr lang="tr-TR" sz="1300" b="0" i="0" u="none" strike="noStrike" kern="1200" baseline="0" dirty="0">
                          <a:solidFill>
                            <a:schemeClr val="dk1"/>
                          </a:solidFill>
                          <a:latin typeface="+mn-lt"/>
                          <a:ea typeface="+mn-ea"/>
                          <a:cs typeface="+mn-cs"/>
                        </a:rPr>
                        <a:t>operasyonel faaliyetleri içerir.</a:t>
                      </a:r>
                      <a:endParaRPr lang="tr-TR" sz="1300" dirty="0"/>
                    </a:p>
                  </a:txBody>
                  <a:tcPr/>
                </a:tc>
                <a:tc>
                  <a:txBody>
                    <a:bodyPr/>
                    <a:lstStyle/>
                    <a:p>
                      <a:pPr algn="ctr"/>
                      <a:r>
                        <a:rPr lang="tr-TR" sz="1300" b="0" i="0" u="none" strike="noStrike" kern="1200" baseline="0" dirty="0">
                          <a:solidFill>
                            <a:schemeClr val="dk1"/>
                          </a:solidFill>
                          <a:latin typeface="+mn-lt"/>
                          <a:ea typeface="+mn-ea"/>
                          <a:cs typeface="+mn-cs"/>
                        </a:rPr>
                        <a:t>Tedarik Zinciri ise ürünlerin pazara</a:t>
                      </a:r>
                    </a:p>
                    <a:p>
                      <a:pPr algn="ctr"/>
                      <a:r>
                        <a:rPr lang="tr-TR" sz="1300" b="0" i="0" u="none" strike="noStrike" kern="1200" baseline="0" dirty="0">
                          <a:solidFill>
                            <a:schemeClr val="dk1"/>
                          </a:solidFill>
                          <a:latin typeface="+mn-lt"/>
                          <a:ea typeface="+mn-ea"/>
                          <a:cs typeface="+mn-cs"/>
                        </a:rPr>
                        <a:t>sunulması esnasında zincir üzerinde bulunan</a:t>
                      </a:r>
                    </a:p>
                    <a:p>
                      <a:pPr algn="ctr"/>
                      <a:r>
                        <a:rPr lang="tr-TR" sz="1300" b="0" i="0" u="none" strike="noStrike" kern="1200" baseline="0" dirty="0">
                          <a:solidFill>
                            <a:schemeClr val="dk1"/>
                          </a:solidFill>
                          <a:latin typeface="+mn-lt"/>
                          <a:ea typeface="+mn-ea"/>
                          <a:cs typeface="+mn-cs"/>
                        </a:rPr>
                        <a:t>bütün firmaların lojistik fonksiyonlarının</a:t>
                      </a:r>
                    </a:p>
                    <a:p>
                      <a:pPr algn="ctr"/>
                      <a:r>
                        <a:rPr lang="tr-TR" sz="1300" b="0" i="0" u="none" strike="noStrike" kern="1200" baseline="0" dirty="0">
                          <a:solidFill>
                            <a:schemeClr val="dk1"/>
                          </a:solidFill>
                          <a:latin typeface="+mn-lt"/>
                          <a:ea typeface="+mn-ea"/>
                          <a:cs typeface="+mn-cs"/>
                        </a:rPr>
                        <a:t>birbirlerini etkileyerek operasyonel etkinliğin</a:t>
                      </a:r>
                    </a:p>
                    <a:p>
                      <a:pPr algn="ctr"/>
                      <a:r>
                        <a:rPr lang="tr-TR" sz="1300" b="0" i="0" u="none" strike="noStrike" kern="1200" baseline="0" dirty="0">
                          <a:solidFill>
                            <a:schemeClr val="dk1"/>
                          </a:solidFill>
                          <a:latin typeface="+mn-lt"/>
                          <a:ea typeface="+mn-ea"/>
                          <a:cs typeface="+mn-cs"/>
                        </a:rPr>
                        <a:t>ve müşteri yanıtının sağlanması halinde</a:t>
                      </a:r>
                    </a:p>
                    <a:p>
                      <a:pPr algn="ctr"/>
                      <a:r>
                        <a:rPr lang="tr-TR" sz="1300" b="0" i="0" u="none" strike="noStrike" kern="1200" baseline="0" dirty="0">
                          <a:solidFill>
                            <a:schemeClr val="dk1"/>
                          </a:solidFill>
                          <a:latin typeface="+mn-lt"/>
                          <a:ea typeface="+mn-ea"/>
                          <a:cs typeface="+mn-cs"/>
                        </a:rPr>
                        <a:t>varlığından söz edebileceğimiz bir</a:t>
                      </a:r>
                    </a:p>
                    <a:p>
                      <a:pPr algn="ctr"/>
                      <a:r>
                        <a:rPr lang="tr-TR" sz="1300" b="0" i="0" u="none" strike="noStrike" kern="1200" baseline="0" dirty="0">
                          <a:solidFill>
                            <a:schemeClr val="dk1"/>
                          </a:solidFill>
                          <a:latin typeface="+mn-lt"/>
                          <a:ea typeface="+mn-ea"/>
                          <a:cs typeface="+mn-cs"/>
                        </a:rPr>
                        <a:t>kavramdır.</a:t>
                      </a:r>
                      <a:endParaRPr lang="tr-TR" sz="1300" dirty="0"/>
                    </a:p>
                  </a:txBody>
                  <a:tcPr/>
                </a:tc>
                <a:extLst>
                  <a:ext uri="{0D108BD9-81ED-4DB2-BD59-A6C34878D82A}">
                    <a16:rowId xmlns:a16="http://schemas.microsoft.com/office/drawing/2014/main" val="3983244621"/>
                  </a:ext>
                </a:extLst>
              </a:tr>
              <a:tr h="1513509">
                <a:tc>
                  <a:txBody>
                    <a:bodyPr/>
                    <a:lstStyle/>
                    <a:p>
                      <a:pPr algn="ctr"/>
                      <a:r>
                        <a:rPr lang="tr-TR" sz="1300" b="0" i="0" u="none" strike="noStrike" kern="1200" baseline="0" dirty="0">
                          <a:solidFill>
                            <a:schemeClr val="dk1"/>
                          </a:solidFill>
                          <a:latin typeface="+mn-lt"/>
                          <a:ea typeface="+mn-ea"/>
                          <a:cs typeface="+mn-cs"/>
                        </a:rPr>
                        <a:t>Lojistik; tedarik noktasından son</a:t>
                      </a:r>
                    </a:p>
                    <a:p>
                      <a:pPr algn="ctr"/>
                      <a:r>
                        <a:rPr lang="tr-TR" sz="1300" b="0" i="0" u="none" strike="noStrike" kern="1200" baseline="0" dirty="0">
                          <a:solidFill>
                            <a:schemeClr val="dk1"/>
                          </a:solidFill>
                          <a:latin typeface="+mn-lt"/>
                          <a:ea typeface="+mn-ea"/>
                          <a:cs typeface="+mn-cs"/>
                        </a:rPr>
                        <a:t>kullanıcıya doğru olarak ürünün ve iki</a:t>
                      </a:r>
                    </a:p>
                    <a:p>
                      <a:pPr algn="ctr"/>
                      <a:r>
                        <a:rPr lang="tr-TR" sz="1300" b="0" i="0" u="none" strike="noStrike" kern="1200" baseline="0" dirty="0">
                          <a:solidFill>
                            <a:schemeClr val="dk1"/>
                          </a:solidFill>
                          <a:latin typeface="+mn-lt"/>
                          <a:ea typeface="+mn-ea"/>
                          <a:cs typeface="+mn-cs"/>
                        </a:rPr>
                        <a:t>yönlü olarak ilgili bilginin akması yoluyla</a:t>
                      </a:r>
                    </a:p>
                    <a:p>
                      <a:pPr algn="ctr"/>
                      <a:r>
                        <a:rPr lang="tr-TR" sz="1300" b="0" i="0" u="none" strike="noStrike" kern="1200" baseline="0" dirty="0">
                          <a:solidFill>
                            <a:schemeClr val="dk1"/>
                          </a:solidFill>
                          <a:latin typeface="+mn-lt"/>
                          <a:ea typeface="+mn-ea"/>
                          <a:cs typeface="+mn-cs"/>
                        </a:rPr>
                        <a:t>arzulanan düzeyde müşteri yanıtının</a:t>
                      </a:r>
                    </a:p>
                    <a:p>
                      <a:pPr algn="ctr"/>
                      <a:r>
                        <a:rPr lang="tr-TR" sz="1300" b="0" i="0" u="none" strike="noStrike" kern="1200" baseline="0" dirty="0">
                          <a:solidFill>
                            <a:schemeClr val="dk1"/>
                          </a:solidFill>
                          <a:latin typeface="+mn-lt"/>
                          <a:ea typeface="+mn-ea"/>
                          <a:cs typeface="+mn-cs"/>
                        </a:rPr>
                        <a:t>sağlanmasını hedeflemektedir</a:t>
                      </a:r>
                      <a:endParaRPr lang="tr-TR" sz="1300" dirty="0"/>
                    </a:p>
                  </a:txBody>
                  <a:tcPr/>
                </a:tc>
                <a:tc>
                  <a:txBody>
                    <a:bodyPr/>
                    <a:lstStyle/>
                    <a:p>
                      <a:pPr algn="ctr"/>
                      <a:r>
                        <a:rPr lang="tr-TR" sz="1300" b="0" i="0" u="none" strike="noStrike" kern="1200" baseline="0" dirty="0">
                          <a:solidFill>
                            <a:schemeClr val="dk1"/>
                          </a:solidFill>
                          <a:latin typeface="+mn-lt"/>
                          <a:ea typeface="+mn-ea"/>
                          <a:cs typeface="+mn-cs"/>
                        </a:rPr>
                        <a:t>Tedarik Zinciri; etkin müşteri yanıtının,</a:t>
                      </a:r>
                    </a:p>
                    <a:p>
                      <a:pPr algn="ctr"/>
                      <a:r>
                        <a:rPr lang="tr-TR" sz="1300" b="0" i="0" u="none" strike="noStrike" kern="1200" baseline="0" dirty="0">
                          <a:solidFill>
                            <a:schemeClr val="dk1"/>
                          </a:solidFill>
                          <a:latin typeface="+mn-lt"/>
                          <a:ea typeface="+mn-ea"/>
                          <a:cs typeface="+mn-cs"/>
                        </a:rPr>
                        <a:t>firmalar arasında kurulan koordinasyon</a:t>
                      </a:r>
                    </a:p>
                    <a:p>
                      <a:pPr algn="ctr"/>
                      <a:r>
                        <a:rPr lang="tr-TR" sz="1300" b="0" i="0" u="none" strike="noStrike" kern="1200" baseline="0" dirty="0">
                          <a:solidFill>
                            <a:schemeClr val="dk1"/>
                          </a:solidFill>
                          <a:latin typeface="+mn-lt"/>
                          <a:ea typeface="+mn-ea"/>
                          <a:cs typeface="+mn-cs"/>
                        </a:rPr>
                        <a:t>sayesinde en düşük toplam maliyetle</a:t>
                      </a:r>
                    </a:p>
                    <a:p>
                      <a:pPr algn="ctr"/>
                      <a:r>
                        <a:rPr lang="tr-TR" sz="1300" b="0" i="0" u="none" strike="noStrike" kern="1200" baseline="0" dirty="0">
                          <a:solidFill>
                            <a:schemeClr val="dk1"/>
                          </a:solidFill>
                          <a:latin typeface="+mn-lt"/>
                          <a:ea typeface="+mn-ea"/>
                          <a:cs typeface="+mn-cs"/>
                        </a:rPr>
                        <a:t>sağlanması hedeflenmektedir.</a:t>
                      </a:r>
                    </a:p>
                    <a:p>
                      <a:pPr algn="ctr"/>
                      <a:r>
                        <a:rPr lang="tr-TR" sz="1300" b="0" i="0" u="none" strike="noStrike" kern="1200" baseline="0" dirty="0">
                          <a:solidFill>
                            <a:schemeClr val="dk1"/>
                          </a:solidFill>
                          <a:latin typeface="+mn-lt"/>
                          <a:ea typeface="+mn-ea"/>
                          <a:cs typeface="+mn-cs"/>
                        </a:rPr>
                        <a:t>Bu amaçla iki yöntem kullanılmaktadır;</a:t>
                      </a:r>
                    </a:p>
                    <a:p>
                      <a:pPr algn="ctr"/>
                      <a:r>
                        <a:rPr lang="tr-TR" sz="1300" b="0" i="0" u="none" strike="noStrike" kern="1200" baseline="0" dirty="0">
                          <a:solidFill>
                            <a:schemeClr val="dk1"/>
                          </a:solidFill>
                          <a:latin typeface="+mn-lt"/>
                          <a:ea typeface="+mn-ea"/>
                          <a:cs typeface="+mn-cs"/>
                        </a:rPr>
                        <a:t>(1) yayılmış üretim,</a:t>
                      </a:r>
                    </a:p>
                    <a:p>
                      <a:pPr algn="ctr"/>
                      <a:r>
                        <a:rPr lang="tr-TR" sz="1300" b="0" i="0" u="none" strike="noStrike" kern="1200" baseline="0" dirty="0">
                          <a:solidFill>
                            <a:schemeClr val="dk1"/>
                          </a:solidFill>
                          <a:latin typeface="+mn-lt"/>
                          <a:ea typeface="+mn-ea"/>
                          <a:cs typeface="+mn-cs"/>
                        </a:rPr>
                        <a:t>(2)parçaların birbiriyle uyumlu olarak</a:t>
                      </a:r>
                    </a:p>
                    <a:p>
                      <a:pPr algn="ctr"/>
                      <a:r>
                        <a:rPr lang="tr-TR" sz="1300" b="0" i="0" u="none" strike="noStrike" kern="1200" baseline="0" dirty="0">
                          <a:solidFill>
                            <a:schemeClr val="dk1"/>
                          </a:solidFill>
                          <a:latin typeface="+mn-lt"/>
                          <a:ea typeface="+mn-ea"/>
                          <a:cs typeface="+mn-cs"/>
                        </a:rPr>
                        <a:t>birleştirilebilmesini ifade eden </a:t>
                      </a:r>
                      <a:r>
                        <a:rPr lang="tr-TR" sz="1300" b="0" i="0" u="none" strike="noStrike" kern="1200" baseline="0" dirty="0" err="1">
                          <a:solidFill>
                            <a:schemeClr val="dk1"/>
                          </a:solidFill>
                          <a:latin typeface="+mn-lt"/>
                          <a:ea typeface="+mn-ea"/>
                          <a:cs typeface="+mn-cs"/>
                        </a:rPr>
                        <a:t>modülaritidir</a:t>
                      </a:r>
                      <a:r>
                        <a:rPr lang="tr-TR" sz="1300" b="0" i="0" u="none" strike="noStrike" kern="1200" baseline="0" dirty="0">
                          <a:solidFill>
                            <a:schemeClr val="dk1"/>
                          </a:solidFill>
                          <a:latin typeface="+mn-lt"/>
                          <a:ea typeface="+mn-ea"/>
                          <a:cs typeface="+mn-cs"/>
                        </a:rPr>
                        <a:t>.</a:t>
                      </a:r>
                      <a:endParaRPr lang="tr-TR" sz="1300" dirty="0"/>
                    </a:p>
                  </a:txBody>
                  <a:tcPr/>
                </a:tc>
                <a:extLst>
                  <a:ext uri="{0D108BD9-81ED-4DB2-BD59-A6C34878D82A}">
                    <a16:rowId xmlns:a16="http://schemas.microsoft.com/office/drawing/2014/main" val="527714491"/>
                  </a:ext>
                </a:extLst>
              </a:tr>
              <a:tr h="1692378">
                <a:tc>
                  <a:txBody>
                    <a:bodyPr/>
                    <a:lstStyle/>
                    <a:p>
                      <a:pPr algn="ctr"/>
                      <a:r>
                        <a:rPr lang="tr-TR" sz="1300" b="0" i="0" u="none" strike="noStrike" kern="1200" baseline="0" dirty="0">
                          <a:solidFill>
                            <a:schemeClr val="dk1"/>
                          </a:solidFill>
                          <a:latin typeface="+mn-lt"/>
                          <a:ea typeface="+mn-ea"/>
                          <a:cs typeface="+mn-cs"/>
                        </a:rPr>
                        <a:t>Lojistik; firmanın lojistik ihtiyaçlarına</a:t>
                      </a:r>
                    </a:p>
                    <a:p>
                      <a:pPr algn="ctr"/>
                      <a:r>
                        <a:rPr lang="tr-TR" sz="1300" b="0" i="0" u="none" strike="noStrike" kern="1200" baseline="0" dirty="0">
                          <a:solidFill>
                            <a:schemeClr val="dk1"/>
                          </a:solidFill>
                          <a:latin typeface="+mn-lt"/>
                          <a:ea typeface="+mn-ea"/>
                          <a:cs typeface="+mn-cs"/>
                        </a:rPr>
                        <a:t>yönelik olarak gerçekleştirilen stratejik</a:t>
                      </a:r>
                    </a:p>
                    <a:p>
                      <a:pPr algn="ctr"/>
                      <a:r>
                        <a:rPr lang="tr-TR" sz="1300" b="0" i="0" u="none" strike="noStrike" kern="1200" baseline="0" dirty="0">
                          <a:solidFill>
                            <a:schemeClr val="dk1"/>
                          </a:solidFill>
                          <a:latin typeface="+mn-lt"/>
                          <a:ea typeface="+mn-ea"/>
                          <a:cs typeface="+mn-cs"/>
                        </a:rPr>
                        <a:t>yönetim faaliyetlerini kapsamaktadır.</a:t>
                      </a:r>
                      <a:endParaRPr lang="tr-TR" sz="1300" dirty="0"/>
                    </a:p>
                  </a:txBody>
                  <a:tcPr/>
                </a:tc>
                <a:tc>
                  <a:txBody>
                    <a:bodyPr/>
                    <a:lstStyle/>
                    <a:p>
                      <a:pPr algn="ctr"/>
                      <a:r>
                        <a:rPr lang="tr-TR" sz="1300" b="0" i="0" u="none" strike="noStrike" kern="1200" baseline="0" dirty="0">
                          <a:solidFill>
                            <a:schemeClr val="dk1"/>
                          </a:solidFill>
                          <a:latin typeface="+mn-lt"/>
                          <a:ea typeface="+mn-ea"/>
                          <a:cs typeface="+mn-cs"/>
                        </a:rPr>
                        <a:t>Tedarik Zinciri için değer zinciri üzerindeki</a:t>
                      </a:r>
                    </a:p>
                    <a:p>
                      <a:pPr algn="ctr"/>
                      <a:r>
                        <a:rPr lang="tr-TR" sz="1300" b="0" i="0" u="none" strike="noStrike" kern="1200" baseline="0" dirty="0">
                          <a:solidFill>
                            <a:schemeClr val="dk1"/>
                          </a:solidFill>
                          <a:latin typeface="+mn-lt"/>
                          <a:ea typeface="+mn-ea"/>
                          <a:cs typeface="+mn-cs"/>
                        </a:rPr>
                        <a:t>firmalar arasında iş birliğinin</a:t>
                      </a:r>
                    </a:p>
                    <a:p>
                      <a:pPr algn="ctr"/>
                      <a:r>
                        <a:rPr lang="tr-TR" sz="1300" b="0" i="0" u="none" strike="noStrike" kern="1200" baseline="0" dirty="0">
                          <a:solidFill>
                            <a:schemeClr val="dk1"/>
                          </a:solidFill>
                          <a:latin typeface="+mn-lt"/>
                          <a:ea typeface="+mn-ea"/>
                          <a:cs typeface="+mn-cs"/>
                        </a:rPr>
                        <a:t>sağlanabilmesinde bilgi teknolojilerinden</a:t>
                      </a:r>
                    </a:p>
                    <a:p>
                      <a:pPr algn="ctr"/>
                      <a:r>
                        <a:rPr lang="tr-TR" sz="1300" b="0" i="0" u="none" strike="noStrike" kern="1200" baseline="0" dirty="0">
                          <a:solidFill>
                            <a:schemeClr val="dk1"/>
                          </a:solidFill>
                          <a:latin typeface="+mn-lt"/>
                          <a:ea typeface="+mn-ea"/>
                          <a:cs typeface="+mn-cs"/>
                        </a:rPr>
                        <a:t>faydalanılması önemlidir.</a:t>
                      </a:r>
                    </a:p>
                    <a:p>
                      <a:pPr algn="ctr"/>
                      <a:r>
                        <a:rPr lang="tr-TR" sz="1300" b="0" i="0" u="none" strike="noStrike" kern="1200" baseline="0" dirty="0">
                          <a:solidFill>
                            <a:schemeClr val="dk1"/>
                          </a:solidFill>
                          <a:latin typeface="+mn-lt"/>
                          <a:ea typeface="+mn-ea"/>
                          <a:cs typeface="+mn-cs"/>
                        </a:rPr>
                        <a:t>Bu sayede firmalar arasında kazan-kazan</a:t>
                      </a:r>
                    </a:p>
                    <a:p>
                      <a:pPr algn="ctr"/>
                      <a:r>
                        <a:rPr lang="tr-TR" sz="1300" b="0" i="0" u="none" strike="noStrike" kern="1200" baseline="0" dirty="0">
                          <a:solidFill>
                            <a:schemeClr val="dk1"/>
                          </a:solidFill>
                          <a:latin typeface="+mn-lt"/>
                          <a:ea typeface="+mn-ea"/>
                          <a:cs typeface="+mn-cs"/>
                        </a:rPr>
                        <a:t>politikası oluşturulabilmektedir.</a:t>
                      </a:r>
                    </a:p>
                    <a:p>
                      <a:pPr algn="ctr"/>
                      <a:r>
                        <a:rPr lang="tr-TR" sz="1300" b="0" i="0" u="none" strike="noStrike" kern="1200" baseline="0" dirty="0">
                          <a:solidFill>
                            <a:schemeClr val="dk1"/>
                          </a:solidFill>
                          <a:latin typeface="+mn-lt"/>
                          <a:ea typeface="+mn-ea"/>
                          <a:cs typeface="+mn-cs"/>
                        </a:rPr>
                        <a:t>Bu nedenle Tedarik Zinciri Yönetimi için</a:t>
                      </a:r>
                    </a:p>
                    <a:p>
                      <a:pPr algn="ctr"/>
                      <a:r>
                        <a:rPr lang="tr-TR" sz="1300" b="0" i="0" u="none" strike="noStrike" kern="1200" baseline="0" dirty="0">
                          <a:solidFill>
                            <a:schemeClr val="dk1"/>
                          </a:solidFill>
                          <a:latin typeface="+mn-lt"/>
                          <a:ea typeface="+mn-ea"/>
                          <a:cs typeface="+mn-cs"/>
                        </a:rPr>
                        <a:t>firmalar arasında kurulan stratejik</a:t>
                      </a:r>
                    </a:p>
                    <a:p>
                      <a:pPr algn="ctr"/>
                      <a:r>
                        <a:rPr lang="tr-TR" sz="1300" b="0" i="0" u="none" strike="noStrike" kern="1200" baseline="0" dirty="0">
                          <a:solidFill>
                            <a:schemeClr val="dk1"/>
                          </a:solidFill>
                          <a:latin typeface="+mn-lt"/>
                          <a:ea typeface="+mn-ea"/>
                          <a:cs typeface="+mn-cs"/>
                        </a:rPr>
                        <a:t>koordinasyon şebekesidir diyebiliriz.</a:t>
                      </a:r>
                      <a:endParaRPr lang="tr-TR" sz="1300" dirty="0"/>
                    </a:p>
                  </a:txBody>
                  <a:tcPr/>
                </a:tc>
                <a:extLst>
                  <a:ext uri="{0D108BD9-81ED-4DB2-BD59-A6C34878D82A}">
                    <a16:rowId xmlns:a16="http://schemas.microsoft.com/office/drawing/2014/main" val="3136675637"/>
                  </a:ext>
                </a:extLst>
              </a:tr>
            </a:tbl>
          </a:graphicData>
        </a:graphic>
      </p:graphicFrame>
    </p:spTree>
    <p:extLst>
      <p:ext uri="{BB962C8B-B14F-4D97-AF65-F5344CB8AC3E}">
        <p14:creationId xmlns:p14="http://schemas.microsoft.com/office/powerpoint/2010/main" val="361310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A77F-7DBF-195A-86A2-EBD287C36D82}"/>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785B9457-C3F9-BEDF-F2FF-80BF41A539AF}"/>
              </a:ext>
            </a:extLst>
          </p:cNvPr>
          <p:cNvSpPr>
            <a:spLocks noGrp="1"/>
          </p:cNvSpPr>
          <p:nvPr>
            <p:ph type="body" sz="half" idx="2"/>
          </p:nvPr>
        </p:nvSpPr>
        <p:spPr>
          <a:xfrm>
            <a:off x="901699" y="2184400"/>
            <a:ext cx="10591962" cy="3858732"/>
          </a:xfrm>
        </p:spPr>
        <p:txBody>
          <a:bodyPr>
            <a:normAutofit/>
          </a:bodyPr>
          <a:lstStyle/>
          <a:p>
            <a:pPr algn="ctr"/>
            <a:r>
              <a:rPr lang="tr-TR" sz="3200" dirty="0" err="1"/>
              <a:t>Cranfield</a:t>
            </a:r>
            <a:r>
              <a:rPr lang="tr-TR" sz="3200" dirty="0"/>
              <a:t> Üniversitesi Profesörü olan Martin Christopher;</a:t>
            </a:r>
            <a:r>
              <a:rPr lang="tr-TR" sz="3200" b="1" dirty="0"/>
              <a:t> ‟Gelecekte kurumların rekabeti ürettikleri ürünlerde veya tüketilen ülkelerde değil, kullandıkları tedarik zincirlerinde olacaktır”</a:t>
            </a:r>
            <a:r>
              <a:rPr lang="tr-TR" sz="3200" dirty="0"/>
              <a:t> şeklinde ifade etmiştir.</a:t>
            </a:r>
          </a:p>
          <a:p>
            <a:pPr algn="ctr"/>
            <a:endParaRPr lang="tr-TR" sz="3200" dirty="0"/>
          </a:p>
        </p:txBody>
      </p:sp>
      <p:sp>
        <p:nvSpPr>
          <p:cNvPr id="5" name="Dikdörtgen 4">
            <a:extLst>
              <a:ext uri="{FF2B5EF4-FFF2-40B4-BE49-F238E27FC236}">
                <a16:creationId xmlns:a16="http://schemas.microsoft.com/office/drawing/2014/main" id="{63BA0FE6-BAD9-1475-BF39-A685BDD4A8DB}"/>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F960F6A-DBF6-99F5-B615-8CBEECA36C9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022E453-780A-B47B-C8A4-B1D5CF40730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2C07857C-2D2D-8A52-7641-3B0B656FEB96}"/>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A56C1C03-5D49-6FC9-0EC9-0A22ED12D4C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371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8A100-53CB-81BE-2B31-0EF90941093E}"/>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60203DC3-985B-B784-111A-D33EF41561C6}"/>
              </a:ext>
            </a:extLst>
          </p:cNvPr>
          <p:cNvSpPr>
            <a:spLocks noGrp="1"/>
          </p:cNvSpPr>
          <p:nvPr>
            <p:ph type="body" sz="half" idx="2"/>
          </p:nvPr>
        </p:nvSpPr>
        <p:spPr>
          <a:xfrm>
            <a:off x="901699" y="2184400"/>
            <a:ext cx="10591962" cy="3858732"/>
          </a:xfrm>
        </p:spPr>
        <p:txBody>
          <a:bodyPr>
            <a:normAutofit/>
          </a:bodyPr>
          <a:lstStyle/>
          <a:p>
            <a:pPr algn="just"/>
            <a:r>
              <a:rPr lang="tr-TR" sz="2000" dirty="0"/>
              <a:t>Önemi büyük olan tedarik zinciri yönetimi ileri teknoloji, bilgi yönetimi ve yöneylem teknikleri kullanılarak desteklenmektedir, bu sayede ürün ve hizmetlerin üretim ve teslimatının iyileştirilmesi ve müşteri memnuniyetinin arttırılması için gerekli faktörleri planlamakta ve kontrol edilmektedir. Tedarik zinciri yönetimi, lojistik kavramına göre daha kapsamlıdır. Bilgi sistemlerinin bütünleştirilmesi, planlama ve kontrol faaliyetlerinin koordinasyonu gibi lojistik kavramı içerisinde belirtilmeyen bileşenleri de içermektedir </a:t>
            </a:r>
            <a:r>
              <a:rPr lang="tr-TR" sz="2000" dirty="0">
                <a:solidFill>
                  <a:srgbClr val="FF0000"/>
                </a:solidFill>
              </a:rPr>
              <a:t>Teknoloji, tedarik zinciri yönetiminde amaç değil araçtır. </a:t>
            </a:r>
            <a:r>
              <a:rPr lang="tr-TR" sz="2000" dirty="0"/>
              <a:t>Teknolojiyi mevcut süreçlerin üzerine oturtmak çoğu zaman doğru sonuç vermemektedir. Ayrıca, </a:t>
            </a:r>
            <a:r>
              <a:rPr lang="tr-TR" sz="2000" dirty="0">
                <a:solidFill>
                  <a:srgbClr val="FF0000"/>
                </a:solidFill>
              </a:rPr>
              <a:t>tedarik zinciri yönetimi teknolojilerini kullanabilecek kaliteli insan kaynağının eksikliği hissedilmektedir</a:t>
            </a:r>
            <a:r>
              <a:rPr lang="tr-TR" sz="2000" dirty="0"/>
              <a:t>. İlgili eğitimler ve kariyer planları ile insan kaynağına yapılacak olan yatırımların büyük değer yaratacağı unutulmamalıdır. Başarılı bir tedarik zinciri yönetimi için insan, süreç ve teknoloji boyutlarının bir arada ele alınması gerekmektedir.</a:t>
            </a:r>
          </a:p>
          <a:p>
            <a:pPr algn="just"/>
            <a:endParaRPr lang="tr-TR" sz="2000" dirty="0"/>
          </a:p>
        </p:txBody>
      </p:sp>
      <p:sp>
        <p:nvSpPr>
          <p:cNvPr id="5" name="Dikdörtgen 4">
            <a:extLst>
              <a:ext uri="{FF2B5EF4-FFF2-40B4-BE49-F238E27FC236}">
                <a16:creationId xmlns:a16="http://schemas.microsoft.com/office/drawing/2014/main" id="{72102125-FD33-2401-DBB3-60AEB39E22D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5E69175-5C1E-513B-9CED-43ACA0D0646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A82F5B5-6A4B-1B43-11F3-3BA5FD628A9A}"/>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DF60CC0-2759-C112-FCC2-BD9787E722B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3B1CCCB-501E-7DF9-39C3-519029490394}"/>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42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531A-BC9F-4E12-AD63-16294DB0AF0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D0A811-3A1F-43D4-5252-B7F9320356AE}"/>
              </a:ext>
            </a:extLst>
          </p:cNvPr>
          <p:cNvSpPr>
            <a:spLocks noGrp="1"/>
          </p:cNvSpPr>
          <p:nvPr>
            <p:ph type="title"/>
          </p:nvPr>
        </p:nvSpPr>
        <p:spPr>
          <a:xfrm>
            <a:off x="4411362" y="1460500"/>
            <a:ext cx="5405738" cy="530225"/>
          </a:xfrm>
        </p:spPr>
        <p:txBody>
          <a:bodyPr>
            <a:normAutofit fontScale="90000"/>
          </a:bodyPr>
          <a:lstStyle/>
          <a:p>
            <a:r>
              <a:rPr lang="tr-TR" b="1" dirty="0">
                <a:solidFill>
                  <a:srgbClr val="FF0000"/>
                </a:solidFill>
              </a:rPr>
              <a:t>Tedarik Zinciri Akışı</a:t>
            </a:r>
          </a:p>
        </p:txBody>
      </p:sp>
      <p:sp>
        <p:nvSpPr>
          <p:cNvPr id="5" name="Dikdörtgen 4">
            <a:extLst>
              <a:ext uri="{FF2B5EF4-FFF2-40B4-BE49-F238E27FC236}">
                <a16:creationId xmlns:a16="http://schemas.microsoft.com/office/drawing/2014/main" id="{167C086E-F56B-606E-01CC-0BDD99EEB53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78857E9C-03B4-22E5-F188-952F761395FF}"/>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F9632176-3C1C-D4CF-5A4B-4A3872D74B04}"/>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D59C27F-B35B-1AC7-5ED7-B29804210CB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526BA1E-999D-BEB0-6A45-188834D1024E}"/>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3">
            <a:extLst>
              <a:ext uri="{FF2B5EF4-FFF2-40B4-BE49-F238E27FC236}">
                <a16:creationId xmlns:a16="http://schemas.microsoft.com/office/drawing/2014/main" id="{C5715A51-96A1-0B95-1B0F-DA78E17E8397}"/>
              </a:ext>
            </a:extLst>
          </p:cNvPr>
          <p:cNvPicPr>
            <a:picLocks noGrp="1" noChangeAspect="1"/>
          </p:cNvPicPr>
          <p:nvPr>
            <p:ph idx="1"/>
          </p:nvPr>
        </p:nvPicPr>
        <p:blipFill>
          <a:blip r:embed="rId3"/>
          <a:stretch>
            <a:fillRect/>
          </a:stretch>
        </p:blipFill>
        <p:spPr>
          <a:xfrm>
            <a:off x="1228725" y="2136613"/>
            <a:ext cx="9353550" cy="4524376"/>
          </a:xfrm>
          <a:prstGeom prst="rect">
            <a:avLst/>
          </a:prstGeom>
        </p:spPr>
      </p:pic>
    </p:spTree>
    <p:extLst>
      <p:ext uri="{BB962C8B-B14F-4D97-AF65-F5344CB8AC3E}">
        <p14:creationId xmlns:p14="http://schemas.microsoft.com/office/powerpoint/2010/main" val="224725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85C3-8577-63F1-7A50-11395E436B0C}"/>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B67759A1-BE98-F47C-3E18-DBB140986FAD}"/>
              </a:ext>
            </a:extLst>
          </p:cNvPr>
          <p:cNvSpPr>
            <a:spLocks noGrp="1"/>
          </p:cNvSpPr>
          <p:nvPr>
            <p:ph type="body" sz="half" idx="2"/>
          </p:nvPr>
        </p:nvSpPr>
        <p:spPr>
          <a:xfrm>
            <a:off x="901699" y="2184400"/>
            <a:ext cx="10591962" cy="3858732"/>
          </a:xfrm>
        </p:spPr>
        <p:txBody>
          <a:bodyPr>
            <a:normAutofit/>
          </a:bodyPr>
          <a:lstStyle/>
          <a:p>
            <a:pPr algn="just"/>
            <a:r>
              <a:rPr lang="tr-TR" sz="2000" dirty="0"/>
              <a:t>Tedarik zinciri yönetimi, işletmelerin rekabet edilebilir fiyatlarla yüksek kalitedeki malzemeleri ve bileşenleri sağlayabilmesi için tedarikçileriyle birlikte çalışabilme yeteneği olarak da tanımlanmaktadır. Tedarik zinciri yönetiminde tedarikçiler, taşımacılar, işletme içi bölümler ve işletmeler arasında bağlantı sağlayarak, zincir tüm faaliyetlerin koordinasyonunu sağlamaktadır. Ürünlerin, tedarik zincirinde tedarikçilerden üreticilere ve üreticilerden dağıtıcılara hareketinin koordine edilmesini ve zincirin tüm üyeleri arasında satış tahminleri, satış tarihleri, promosyon kampanyaları vb. bilgilerin paylaşımını içermektedir.</a:t>
            </a:r>
          </a:p>
          <a:p>
            <a:pPr algn="just"/>
            <a:endParaRPr lang="tr-TR" sz="2000" dirty="0"/>
          </a:p>
        </p:txBody>
      </p:sp>
      <p:sp>
        <p:nvSpPr>
          <p:cNvPr id="5" name="Dikdörtgen 4">
            <a:extLst>
              <a:ext uri="{FF2B5EF4-FFF2-40B4-BE49-F238E27FC236}">
                <a16:creationId xmlns:a16="http://schemas.microsoft.com/office/drawing/2014/main" id="{EE2E05AF-D61D-BDE4-1441-23B117595721}"/>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4FAED3C-B033-6D18-EF33-F95C8A5D261D}"/>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D0C0DC7F-7509-8690-1BB0-33750CCE6855}"/>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C341073-0876-9A96-F85D-2D4E8A692497}"/>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C485467B-6582-3DC6-8E60-B3E3576B061F}"/>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98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5BB9C-FED6-A007-0323-88D9A42B449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8D757C-BEF1-0D98-704D-9BCD3C270F13}"/>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TZY ’</a:t>
            </a:r>
            <a:r>
              <a:rPr lang="tr-TR" sz="3200" b="1" dirty="0" err="1">
                <a:solidFill>
                  <a:srgbClr val="FF0000"/>
                </a:solidFill>
              </a:rPr>
              <a:t>nin</a:t>
            </a:r>
            <a:r>
              <a:rPr lang="tr-TR" sz="3200" b="1" dirty="0">
                <a:solidFill>
                  <a:srgbClr val="FF0000"/>
                </a:solidFill>
              </a:rPr>
              <a:t> Lojistikten Farkı</a:t>
            </a:r>
            <a:endParaRPr lang="tr-TR" b="1" dirty="0">
              <a:solidFill>
                <a:srgbClr val="FF0000"/>
              </a:solidFill>
            </a:endParaRPr>
          </a:p>
        </p:txBody>
      </p:sp>
      <p:sp>
        <p:nvSpPr>
          <p:cNvPr id="4" name="Metin Yer Tutucusu 3">
            <a:extLst>
              <a:ext uri="{FF2B5EF4-FFF2-40B4-BE49-F238E27FC236}">
                <a16:creationId xmlns:a16="http://schemas.microsoft.com/office/drawing/2014/main" id="{72B5A5A2-4516-3344-4E4E-67D5437356AD}"/>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dirty="0"/>
              <a:t>Lojistik ürünleri olması gereken yere ulaştırmak için taşıma, depolama, gümrükleme vd. faaliyetleri entegre bir şekilde gerçekleştirir.</a:t>
            </a:r>
          </a:p>
          <a:p>
            <a:pPr marL="0" indent="0" algn="just">
              <a:buNone/>
            </a:pPr>
            <a:r>
              <a:rPr lang="tr-TR" sz="2000" dirty="0"/>
              <a:t>TZY bu süreci, tüm şirket faaliyetlerini ve zincirin diğer şirketleriyle olan ilişkilerini kapsayacak şekilde organize ederek daha ileri aşamalara götürür.</a:t>
            </a:r>
          </a:p>
          <a:p>
            <a:pPr marL="0" indent="0" algn="just">
              <a:buNone/>
            </a:pPr>
            <a:r>
              <a:rPr lang="tr-TR" sz="2000" dirty="0"/>
              <a:t>Müşterilere ürünleri göndermek istediğiniz zaman lojistik yapıyorsunuz demektir. Ancak lojistik fonksiyonların sürekliliği için tedarik zincirini organize ediyorsanız, TZY dünyasındasınız demektir.</a:t>
            </a:r>
          </a:p>
          <a:p>
            <a:endParaRPr lang="tr-TR" sz="2000" dirty="0"/>
          </a:p>
        </p:txBody>
      </p:sp>
      <p:sp>
        <p:nvSpPr>
          <p:cNvPr id="5" name="Dikdörtgen 4">
            <a:extLst>
              <a:ext uri="{FF2B5EF4-FFF2-40B4-BE49-F238E27FC236}">
                <a16:creationId xmlns:a16="http://schemas.microsoft.com/office/drawing/2014/main" id="{6E3E01F9-B78D-9100-FBA0-FFFF51C610D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811CB04E-A889-0200-145C-327B15340C7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DE5EF8BA-C197-15C0-4503-3298ADE4C3A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EC121917-6C0B-0194-F4BB-34254DBCAB3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80B5CD3-D3EB-E780-7602-68901DA19F5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93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BC77-FA54-1F86-B6D8-112CF907269A}"/>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D0DD3164-3E49-C62E-B71B-C6E1E74A4CC9}"/>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BC0E9BF9-C365-7362-16AE-E37B02B70D94}"/>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DF8C3D55-68C6-DE4C-16AB-8C875F89A73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C129914-FB55-6DA5-8202-7DEE78A6D448}"/>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E9589DDD-3A1C-1C2C-251E-D6B8B0C79CB4}"/>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3">
            <a:extLst>
              <a:ext uri="{FF2B5EF4-FFF2-40B4-BE49-F238E27FC236}">
                <a16:creationId xmlns:a16="http://schemas.microsoft.com/office/drawing/2014/main" id="{33CC01E8-D5D2-2C73-3A2E-2B3264EA5DA0}"/>
              </a:ext>
            </a:extLst>
          </p:cNvPr>
          <p:cNvPicPr>
            <a:picLocks noGrp="1" noChangeAspect="1"/>
          </p:cNvPicPr>
          <p:nvPr>
            <p:ph idx="1"/>
          </p:nvPr>
        </p:nvPicPr>
        <p:blipFill>
          <a:blip r:embed="rId3"/>
          <a:stretch>
            <a:fillRect/>
          </a:stretch>
        </p:blipFill>
        <p:spPr>
          <a:xfrm>
            <a:off x="2262188" y="1179969"/>
            <a:ext cx="7667624" cy="5543549"/>
          </a:xfrm>
          <a:prstGeom prst="rect">
            <a:avLst/>
          </a:prstGeom>
        </p:spPr>
      </p:pic>
    </p:spTree>
    <p:extLst>
      <p:ext uri="{BB962C8B-B14F-4D97-AF65-F5344CB8AC3E}">
        <p14:creationId xmlns:p14="http://schemas.microsoft.com/office/powerpoint/2010/main" val="330231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3F91-1788-510A-7002-0B53CB0A72EF}"/>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EF836242-9E4D-F81A-1FF1-31B1DA37B772}"/>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480FD02F-C1C1-14D3-9A59-88FDC961694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74C5E33-5615-CFAD-1593-118A8C4DE9E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DF92110C-622D-0A04-E597-C56E3DCE74C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C58658AC-E204-03A8-B518-DC0B852FB72C}"/>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3">
            <a:extLst>
              <a:ext uri="{FF2B5EF4-FFF2-40B4-BE49-F238E27FC236}">
                <a16:creationId xmlns:a16="http://schemas.microsoft.com/office/drawing/2014/main" id="{BC55F4A8-0B7E-3CE8-AE50-69099FA4FF33}"/>
              </a:ext>
            </a:extLst>
          </p:cNvPr>
          <p:cNvPicPr>
            <a:picLocks noGrp="1" noChangeAspect="1"/>
          </p:cNvPicPr>
          <p:nvPr>
            <p:ph idx="1"/>
          </p:nvPr>
        </p:nvPicPr>
        <p:blipFill>
          <a:blip r:embed="rId3"/>
          <a:stretch>
            <a:fillRect/>
          </a:stretch>
        </p:blipFill>
        <p:spPr>
          <a:xfrm>
            <a:off x="2238375" y="1483351"/>
            <a:ext cx="7715249" cy="5226050"/>
          </a:xfrm>
          <a:prstGeom prst="rect">
            <a:avLst/>
          </a:prstGeom>
        </p:spPr>
      </p:pic>
    </p:spTree>
    <p:extLst>
      <p:ext uri="{BB962C8B-B14F-4D97-AF65-F5344CB8AC3E}">
        <p14:creationId xmlns:p14="http://schemas.microsoft.com/office/powerpoint/2010/main" val="58133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CE407-C3E4-DC12-594D-B729855D825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6297114-5625-1E96-8D32-F85F9846D510}"/>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Tedarikçi Seçim Kriterleri</a:t>
            </a:r>
            <a:endParaRPr lang="tr-TR" b="1" dirty="0">
              <a:solidFill>
                <a:srgbClr val="FF0000"/>
              </a:solidFill>
            </a:endParaRPr>
          </a:p>
        </p:txBody>
      </p:sp>
      <p:sp>
        <p:nvSpPr>
          <p:cNvPr id="4" name="Metin Yer Tutucusu 3">
            <a:extLst>
              <a:ext uri="{FF2B5EF4-FFF2-40B4-BE49-F238E27FC236}">
                <a16:creationId xmlns:a16="http://schemas.microsoft.com/office/drawing/2014/main" id="{C4DAB8CE-5BBB-C5A7-7446-4D5677774108}"/>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b="1" dirty="0"/>
              <a:t>Tedarikçinin tecrübesi, tanınmışlığı ve sertifikaları</a:t>
            </a:r>
          </a:p>
          <a:p>
            <a:pPr marL="0" indent="0" algn="just">
              <a:buNone/>
            </a:pPr>
            <a:endParaRPr lang="tr-TR" sz="2000" b="1" dirty="0"/>
          </a:p>
          <a:p>
            <a:pPr marL="0" indent="0" algn="just">
              <a:buNone/>
            </a:pPr>
            <a:r>
              <a:rPr lang="tr-TR" sz="2000" dirty="0"/>
              <a:t>	İstenilen hizmet performansını sağlayabilmek için tecrübe önemlidir. Tedarikçi veya personelinin bu hizmeti sağlayabilecek kadar deneyim sahibi olması gerekir. Bunun için, bütün finalist tedarikçilerin işyerleri ziyaret edilmeli, tedarikçilerin referans listesinde olmayan diğer işletmelerle de görüşülmelidir. Çünkü bu işletmeler tedarikçi hakkında muhtemelen daha objektif bilgi vereceklerdir. Ayrıca, aday tedarikçilerin endüstrinin kabul ettiği standartta sertifikalarının (ISO 9000, DIN, TSE vb. gibi) olup olmadığı da tedarikçinin değerlendirilmesi açısından önemli bir ölçüttür.</a:t>
            </a:r>
          </a:p>
          <a:p>
            <a:endParaRPr lang="tr-TR" sz="2000" dirty="0"/>
          </a:p>
        </p:txBody>
      </p:sp>
      <p:sp>
        <p:nvSpPr>
          <p:cNvPr id="5" name="Dikdörtgen 4">
            <a:extLst>
              <a:ext uri="{FF2B5EF4-FFF2-40B4-BE49-F238E27FC236}">
                <a16:creationId xmlns:a16="http://schemas.microsoft.com/office/drawing/2014/main" id="{51D43B45-C5F3-0ED5-40E0-4F5ABAB1A0E8}"/>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956FBAC-70D2-6560-D8C4-C9EFA6B0617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8B2BD438-5A10-69CE-B0ED-EFE4005F217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47AEE391-1CCE-1BC1-DD80-2C5C9F02CC3C}"/>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9314D7B4-50CF-7FAC-E053-2B6CDAFD9FAD}"/>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67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5633E-5A5F-9FDE-6AD7-73132D1639E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10982C1-644C-B078-8AEE-689299E33548}"/>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Tedarikçi Seçim Kriterleri</a:t>
            </a:r>
            <a:endParaRPr lang="tr-TR" b="1" dirty="0">
              <a:solidFill>
                <a:srgbClr val="FF0000"/>
              </a:solidFill>
            </a:endParaRPr>
          </a:p>
        </p:txBody>
      </p:sp>
      <p:sp>
        <p:nvSpPr>
          <p:cNvPr id="4" name="Metin Yer Tutucusu 3">
            <a:extLst>
              <a:ext uri="{FF2B5EF4-FFF2-40B4-BE49-F238E27FC236}">
                <a16:creationId xmlns:a16="http://schemas.microsoft.com/office/drawing/2014/main" id="{7D699A77-AD70-4225-D008-60CF283328E2}"/>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b="1" dirty="0"/>
              <a:t>Fiyat düzeyi</a:t>
            </a:r>
          </a:p>
          <a:p>
            <a:pPr marL="0" indent="0" algn="just">
              <a:buNone/>
            </a:pPr>
            <a:endParaRPr lang="tr-TR" sz="2000" b="1" dirty="0"/>
          </a:p>
          <a:p>
            <a:pPr marL="0" indent="0" algn="just">
              <a:buNone/>
            </a:pPr>
            <a:r>
              <a:rPr lang="tr-TR" sz="2000" dirty="0"/>
              <a:t>	İşletme temel hizmetler için tedarikçilerin teklif ettiği fiyatları karşılaştırmada dikkatli olmalıdır. Tedarikçi vereceği hizmetlerde ilgili sınıflandırmaya gitmeli, fiyat indirimlerini belirtmelidir. Eğer temel maliyetler karşılaştırmaya elverişli değilse, işletme ya yeni fiyatlar talep etmeli ya da her bir tedarikçinin kabul ettiği farklı fiyatlandırma yapılarına bağlı olarak toplam maliyetlerin hesaplama yoluna gitmelidir. Ayrıca, bu konuda diğer işletmelerin aynı hizmetler için ne ödediği ile ilgili bilgiler de elde edilmelidir.</a:t>
            </a:r>
          </a:p>
          <a:p>
            <a:endParaRPr lang="tr-TR" sz="2000" dirty="0"/>
          </a:p>
        </p:txBody>
      </p:sp>
      <p:sp>
        <p:nvSpPr>
          <p:cNvPr id="5" name="Dikdörtgen 4">
            <a:extLst>
              <a:ext uri="{FF2B5EF4-FFF2-40B4-BE49-F238E27FC236}">
                <a16:creationId xmlns:a16="http://schemas.microsoft.com/office/drawing/2014/main" id="{17713C7F-7901-D236-5D7D-A03230BEE26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2C512112-CBAC-5A74-96B9-4AD9FB4D7C6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C7EE3E6-066F-E80B-7B7B-F7408A857248}"/>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6FF33D02-67E0-68D1-47B1-62163BDB16D4}"/>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B22A0E84-4F4D-E6E9-8394-FABFE55648D4}"/>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63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72038-5655-373A-7403-9C8DA166A1C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2D3BF6-BFDB-5F56-958B-D8C3404F7995}"/>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Tedarikçi Seçim Kriterleri</a:t>
            </a:r>
            <a:endParaRPr lang="tr-TR" b="1" dirty="0">
              <a:solidFill>
                <a:srgbClr val="FF0000"/>
              </a:solidFill>
            </a:endParaRPr>
          </a:p>
        </p:txBody>
      </p:sp>
      <p:sp>
        <p:nvSpPr>
          <p:cNvPr id="4" name="Metin Yer Tutucusu 3">
            <a:extLst>
              <a:ext uri="{FF2B5EF4-FFF2-40B4-BE49-F238E27FC236}">
                <a16:creationId xmlns:a16="http://schemas.microsoft.com/office/drawing/2014/main" id="{10BA613E-00A1-1603-29B3-C148DD8857BB}"/>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b="1" dirty="0"/>
              <a:t>Tedarikçinin işlem stili ve kültürü</a:t>
            </a:r>
          </a:p>
          <a:p>
            <a:pPr marL="0" indent="0" algn="just">
              <a:buNone/>
            </a:pPr>
            <a:endParaRPr lang="tr-TR" sz="2000" b="1" dirty="0"/>
          </a:p>
          <a:p>
            <a:pPr marL="0" indent="0" algn="just">
              <a:buNone/>
            </a:pPr>
            <a:r>
              <a:rPr lang="tr-TR" sz="2000" dirty="0"/>
              <a:t>	Başarılı bir iş ilişkisi için, hem işletmenin hem de tedarikçinin kültürü ve işlem stili birbiriyle uyumlu olmak zorundadır. Bunun için işletmenin proje takibi mümkünse tedarikçi personeliyle konuşma, tedarikçinin işyerini ziyaret etme işlemleri için bütün aday tedarikçi yönetimine geniş bir zaman ayırarak inceleme yapmalıdır. Kapasitenin etkin olarak işletilebilmesi için işletmenin kültürü ve amacıyla tedarikçinin kültürü ve amacı aynı olmak zorundadır. Tedarikçinin özgün teknik bilgi ve kabiliyetleri, bazı tedarikçilerin diğer tedarikçilerle karşılaştırılamaz oranda yüksek eğitim seviyesi, patent vb. gibi belli alanlarda uzmanlıklar geliştirirler.</a:t>
            </a:r>
          </a:p>
          <a:p>
            <a:endParaRPr lang="tr-TR" sz="2000" dirty="0"/>
          </a:p>
        </p:txBody>
      </p:sp>
      <p:sp>
        <p:nvSpPr>
          <p:cNvPr id="5" name="Dikdörtgen 4">
            <a:extLst>
              <a:ext uri="{FF2B5EF4-FFF2-40B4-BE49-F238E27FC236}">
                <a16:creationId xmlns:a16="http://schemas.microsoft.com/office/drawing/2014/main" id="{F3238CE9-B994-C6CA-FD7F-C2FA85BEB5D6}"/>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8EC9FBC0-35B4-CE72-EFD5-77F4430F67E8}"/>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11CAA8B5-699C-763F-3C0D-76F2F46B9010}"/>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C45A44B-E037-FFF1-51C1-676E5F4CA7E6}"/>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E15C884F-2CA0-F447-D79A-C88FCC5297D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204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ED149-1EAB-8356-EC5C-3868C35F699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B059A50-AD50-4C6C-042C-4FF27B890C53}"/>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Tedarikçi Seçim Kriterleri</a:t>
            </a:r>
            <a:endParaRPr lang="tr-TR" b="1" dirty="0">
              <a:solidFill>
                <a:srgbClr val="FF0000"/>
              </a:solidFill>
            </a:endParaRPr>
          </a:p>
        </p:txBody>
      </p:sp>
      <p:sp>
        <p:nvSpPr>
          <p:cNvPr id="4" name="Metin Yer Tutucusu 3">
            <a:extLst>
              <a:ext uri="{FF2B5EF4-FFF2-40B4-BE49-F238E27FC236}">
                <a16:creationId xmlns:a16="http://schemas.microsoft.com/office/drawing/2014/main" id="{345DB0B5-422D-8FBE-C20F-B63840EE3F74}"/>
              </a:ext>
            </a:extLst>
          </p:cNvPr>
          <p:cNvSpPr>
            <a:spLocks noGrp="1"/>
          </p:cNvSpPr>
          <p:nvPr>
            <p:ph type="body" sz="half" idx="2"/>
          </p:nvPr>
        </p:nvSpPr>
        <p:spPr>
          <a:xfrm>
            <a:off x="901699" y="2184400"/>
            <a:ext cx="10591962" cy="3858732"/>
          </a:xfrm>
        </p:spPr>
        <p:txBody>
          <a:bodyPr>
            <a:noAutofit/>
          </a:bodyPr>
          <a:lstStyle/>
          <a:p>
            <a:pPr marL="0" indent="0" algn="just">
              <a:buNone/>
            </a:pPr>
            <a:r>
              <a:rPr lang="tr-TR" sz="2000" b="1" dirty="0"/>
              <a:t>Tedarikçinin sahip olduğu uzmanlık</a:t>
            </a:r>
          </a:p>
          <a:p>
            <a:pPr marL="0" indent="0" algn="just">
              <a:buNone/>
            </a:pPr>
            <a:endParaRPr lang="tr-TR" sz="2000" b="1" dirty="0"/>
          </a:p>
          <a:p>
            <a:pPr marL="0" indent="0" algn="just">
              <a:buNone/>
            </a:pPr>
            <a:r>
              <a:rPr lang="tr-TR" sz="2000" dirty="0"/>
              <a:t>	Tedarikçinin sahip olduğu uzmanlık ile işletme ihtiyaçlarının aynı olup olmadığı, önemli bir seçim ölçütüdür. Bunun için tedarikçilerin müşterileriyle direkt bağlantıya geçilmeli ve bu müşterilerin aldıkları hizmetlerin işletmeye uygun olup olmadığı karşılaştırılmalıdır.</a:t>
            </a:r>
          </a:p>
          <a:p>
            <a:pPr marL="0" indent="0" algn="just">
              <a:buNone/>
            </a:pPr>
            <a:endParaRPr lang="tr-TR" sz="2000" dirty="0"/>
          </a:p>
          <a:p>
            <a:pPr marL="0" indent="0" algn="just">
              <a:buNone/>
            </a:pPr>
            <a:r>
              <a:rPr lang="tr-TR" sz="2000" b="1" dirty="0"/>
              <a:t>Tedarikçinin finansal durumu ve bunun işletmeye uygun olması</a:t>
            </a:r>
          </a:p>
          <a:p>
            <a:pPr marL="0" indent="0" algn="just">
              <a:buNone/>
            </a:pPr>
            <a:endParaRPr lang="tr-TR" sz="2000" b="1" dirty="0"/>
          </a:p>
          <a:p>
            <a:pPr marL="0" indent="0" algn="just">
              <a:buNone/>
            </a:pPr>
            <a:r>
              <a:rPr lang="tr-TR" sz="2000" dirty="0"/>
              <a:t>	Tedarikçinin finansal durumu ve bunun işletmeye uygun olması önemli bir faktördür. Tedarikçinin mali durumu sağlam, fiyatları hem alıcı hem de kendisi yönünden makul olmalıdır. Finansal durumu zayıf olan tedarikçiler istenen performansı karşılayamazlar.</a:t>
            </a:r>
          </a:p>
          <a:p>
            <a:endParaRPr lang="tr-TR" sz="2000" dirty="0"/>
          </a:p>
        </p:txBody>
      </p:sp>
      <p:sp>
        <p:nvSpPr>
          <p:cNvPr id="5" name="Dikdörtgen 4">
            <a:extLst>
              <a:ext uri="{FF2B5EF4-FFF2-40B4-BE49-F238E27FC236}">
                <a16:creationId xmlns:a16="http://schemas.microsoft.com/office/drawing/2014/main" id="{90694B41-D7FA-CEB8-E650-23A71C7CA35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6F28260-E920-E115-1EB1-8DEB0F0BC5A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52574FA-4E9B-DD4B-96C9-3CD9E47B01C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165A35C-6102-E81B-324D-4D0077D43E2D}"/>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38E461E-393E-F108-A946-785F3E7461A1}"/>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98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6767-1AA8-63DF-29B3-DDF163E946F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2AC26C2-F443-A874-DD3D-47891694B06C}"/>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Tedarikçi Seçim Kriterleri</a:t>
            </a:r>
            <a:endParaRPr lang="tr-TR" b="1" dirty="0">
              <a:solidFill>
                <a:srgbClr val="FF0000"/>
              </a:solidFill>
            </a:endParaRPr>
          </a:p>
        </p:txBody>
      </p:sp>
      <p:sp>
        <p:nvSpPr>
          <p:cNvPr id="4" name="Metin Yer Tutucusu 3">
            <a:extLst>
              <a:ext uri="{FF2B5EF4-FFF2-40B4-BE49-F238E27FC236}">
                <a16:creationId xmlns:a16="http://schemas.microsoft.com/office/drawing/2014/main" id="{40FF22A6-120C-FEC2-03B6-2C9E14BE2195}"/>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2000" b="1" dirty="0"/>
              <a:t>Esneklik ve teknik yeterlik</a:t>
            </a:r>
          </a:p>
          <a:p>
            <a:pPr marL="0" indent="0" algn="just">
              <a:buNone/>
            </a:pPr>
            <a:endParaRPr lang="tr-TR" sz="2000" b="1" dirty="0"/>
          </a:p>
          <a:p>
            <a:pPr marL="0" indent="0" algn="just">
              <a:buNone/>
            </a:pPr>
            <a:r>
              <a:rPr lang="tr-TR" sz="2000" dirty="0"/>
              <a:t>	Esneklik, tedarikçinin tasarım şartları, teslimat tarihleri ve teslim miktarındaki değişikliklere uyum sağlayabilme becerisi açısından değerlendirilir. Teknik yeterlik ise iş süreçlerindeki ve tasarımlardaki iyileştirmeler açısından dikkate alınır. Tedarikçi değerlemesi ve seçimi, günümüzün rekabetçi iş dünyasında en kritik faaliyetlerinden biridir. Yanlış tedarikçi seçimi, alıcı işletmeler için önemli finansal ve operasyonel kayıplara neden olacaktır.</a:t>
            </a:r>
          </a:p>
          <a:p>
            <a:endParaRPr lang="tr-TR" sz="2000" dirty="0"/>
          </a:p>
        </p:txBody>
      </p:sp>
      <p:sp>
        <p:nvSpPr>
          <p:cNvPr id="5" name="Dikdörtgen 4">
            <a:extLst>
              <a:ext uri="{FF2B5EF4-FFF2-40B4-BE49-F238E27FC236}">
                <a16:creationId xmlns:a16="http://schemas.microsoft.com/office/drawing/2014/main" id="{84BD01F3-BD3B-90A2-97D2-D9EC8DA3E796}"/>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D7C30589-F5DC-5968-67D9-98257C9DD29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7848A133-238E-D5AF-FC6F-49ECE5440C29}"/>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60481E08-7007-51F1-4821-91CAAE6B59CF}"/>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D9AC955-C6B2-6D98-EFAE-D521B28F814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11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FE2D-6E44-8AD7-BA7E-A56581818994}"/>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283DE187-DA34-18C1-CFB6-511C3AFBEBD2}"/>
              </a:ext>
            </a:extLst>
          </p:cNvPr>
          <p:cNvSpPr>
            <a:spLocks noGrp="1"/>
          </p:cNvSpPr>
          <p:nvPr>
            <p:ph type="body" sz="half" idx="2"/>
          </p:nvPr>
        </p:nvSpPr>
        <p:spPr>
          <a:xfrm>
            <a:off x="901699" y="2184400"/>
            <a:ext cx="10591962" cy="3858732"/>
          </a:xfrm>
        </p:spPr>
        <p:txBody>
          <a:bodyPr/>
          <a:lstStyle/>
          <a:p>
            <a:r>
              <a:rPr lang="tr-TR" dirty="0">
                <a:hlinkClick r:id="rId2"/>
              </a:rPr>
              <a:t>Lojistik nedir? videosu</a:t>
            </a:r>
          </a:p>
          <a:p>
            <a:r>
              <a:rPr lang="tr-TR" dirty="0">
                <a:hlinkClick r:id="rId2"/>
              </a:rPr>
              <a:t>https://www.youtube.com/watch?v=Mx2PlhkUZos&amp;ab_channel=LojistikDefteri</a:t>
            </a:r>
            <a:endParaRPr lang="tr-TR" dirty="0"/>
          </a:p>
          <a:p>
            <a:endParaRPr lang="tr-TR" dirty="0"/>
          </a:p>
          <a:p>
            <a:endParaRPr lang="tr-TR" dirty="0"/>
          </a:p>
        </p:txBody>
      </p:sp>
      <p:sp>
        <p:nvSpPr>
          <p:cNvPr id="5" name="Dikdörtgen 4">
            <a:extLst>
              <a:ext uri="{FF2B5EF4-FFF2-40B4-BE49-F238E27FC236}">
                <a16:creationId xmlns:a16="http://schemas.microsoft.com/office/drawing/2014/main" id="{3462EB37-924F-5141-C3F9-FE5B56E40568}"/>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5F4A995-8DF8-ADD0-9723-C5EDCE919AF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B89F7565-6251-C271-CD8D-9A77E058CDC9}"/>
              </a:ext>
            </a:extLst>
          </p:cNvPr>
          <p:cNvPicPr>
            <a:picLocks noChangeAspect="1"/>
          </p:cNvPicPr>
          <p:nvPr/>
        </p:nvPicPr>
        <p:blipFill>
          <a:blip r:embed="rId3"/>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4C5175B-B4FA-FD36-8D7C-D8179818835B}"/>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B9B1FAE8-F301-96C6-6ADC-7652D81BA79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13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70F8-538D-3AB5-0E9F-B0A679557C10}"/>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4D3AB29D-786D-449D-FFBE-2B4682C9937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8D5AC56-0211-F2FB-18CC-506DD304BC3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1F4169DB-43F2-125C-44FC-2A4E23537FB5}"/>
              </a:ext>
            </a:extLst>
          </p:cNvPr>
          <p:cNvPicPr>
            <a:picLocks noChangeAspect="1"/>
          </p:cNvPicPr>
          <p:nvPr/>
        </p:nvPicPr>
        <p:blipFill>
          <a:blip r:embed="rId2"/>
          <a:stretch>
            <a:fillRect/>
          </a:stretch>
        </p:blipFill>
        <p:spPr>
          <a:xfrm>
            <a:off x="5629216" y="207124"/>
            <a:ext cx="765277" cy="765722"/>
          </a:xfrm>
          <a:prstGeom prst="rect">
            <a:avLst/>
          </a:prstGeom>
        </p:spPr>
      </p:pic>
      <p:pic>
        <p:nvPicPr>
          <p:cNvPr id="3" name="Resim 2">
            <a:extLst>
              <a:ext uri="{FF2B5EF4-FFF2-40B4-BE49-F238E27FC236}">
                <a16:creationId xmlns:a16="http://schemas.microsoft.com/office/drawing/2014/main" id="{ACB67C27-675B-217D-A64D-C314832D9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339" y="1179969"/>
            <a:ext cx="9368307" cy="5749620"/>
          </a:xfrm>
          <a:prstGeom prst="rect">
            <a:avLst/>
          </a:prstGeom>
        </p:spPr>
      </p:pic>
    </p:spTree>
    <p:extLst>
      <p:ext uri="{BB962C8B-B14F-4D97-AF65-F5344CB8AC3E}">
        <p14:creationId xmlns:p14="http://schemas.microsoft.com/office/powerpoint/2010/main" val="34219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07428-7912-7A05-B3EC-7D7E19B2CAF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72D28E4-D22A-A4E0-020E-1DE012FC9558}"/>
              </a:ext>
            </a:extLst>
          </p:cNvPr>
          <p:cNvSpPr>
            <a:spLocks noGrp="1"/>
          </p:cNvSpPr>
          <p:nvPr>
            <p:ph type="title"/>
          </p:nvPr>
        </p:nvSpPr>
        <p:spPr>
          <a:xfrm>
            <a:off x="2311400" y="1460500"/>
            <a:ext cx="7505700" cy="530225"/>
          </a:xfrm>
        </p:spPr>
        <p:txBody>
          <a:bodyPr>
            <a:normAutofit fontScale="90000"/>
          </a:bodyPr>
          <a:lstStyle/>
          <a:p>
            <a:pPr algn="ctr"/>
            <a:r>
              <a:rPr lang="tr-TR" sz="3200" b="1" dirty="0">
                <a:solidFill>
                  <a:srgbClr val="FF0000"/>
                </a:solidFill>
              </a:rPr>
              <a:t>KAYNAKÇA</a:t>
            </a:r>
            <a:endParaRPr lang="tr-TR" b="1" dirty="0">
              <a:solidFill>
                <a:srgbClr val="FF0000"/>
              </a:solidFill>
            </a:endParaRPr>
          </a:p>
        </p:txBody>
      </p:sp>
      <p:sp>
        <p:nvSpPr>
          <p:cNvPr id="4" name="Metin Yer Tutucusu 3">
            <a:extLst>
              <a:ext uri="{FF2B5EF4-FFF2-40B4-BE49-F238E27FC236}">
                <a16:creationId xmlns:a16="http://schemas.microsoft.com/office/drawing/2014/main" id="{6D2113D6-EA03-44C5-DB10-CF34E6953EA0}"/>
              </a:ext>
            </a:extLst>
          </p:cNvPr>
          <p:cNvSpPr>
            <a:spLocks noGrp="1"/>
          </p:cNvSpPr>
          <p:nvPr>
            <p:ph type="body" sz="half" idx="2"/>
          </p:nvPr>
        </p:nvSpPr>
        <p:spPr>
          <a:xfrm>
            <a:off x="901699" y="2184399"/>
            <a:ext cx="10591962" cy="3933059"/>
          </a:xfrm>
        </p:spPr>
        <p:txBody>
          <a:bodyPr>
            <a:normAutofit lnSpcReduction="10000"/>
          </a:bodyPr>
          <a:lstStyle/>
          <a:p>
            <a:pPr marL="285750" indent="-285750" algn="just">
              <a:buFont typeface="Arial" panose="020B0604020202020204" pitchFamily="34" charset="0"/>
              <a:buChar char="•"/>
            </a:pPr>
            <a:r>
              <a:rPr lang="tr-TR" sz="1800" dirty="0"/>
              <a:t>Eymen, U. E. (2007). Tedarik zinciri yönetimi. </a:t>
            </a:r>
            <a:r>
              <a:rPr lang="tr-TR" sz="1800" i="1" dirty="0"/>
              <a:t>Kalite Ofisi Yayınları</a:t>
            </a:r>
            <a:r>
              <a:rPr lang="tr-TR" sz="1800" dirty="0"/>
              <a:t>, </a:t>
            </a:r>
            <a:r>
              <a:rPr lang="tr-TR" sz="1800" i="1" dirty="0"/>
              <a:t>15</a:t>
            </a:r>
            <a:r>
              <a:rPr lang="tr-TR" sz="1800" dirty="0"/>
              <a:t>.</a:t>
            </a:r>
          </a:p>
          <a:p>
            <a:pPr algn="just"/>
            <a:endParaRPr lang="tr-TR" sz="1800" dirty="0"/>
          </a:p>
          <a:p>
            <a:pPr marL="285750" indent="-285750" algn="just">
              <a:buFont typeface="Arial" panose="020B0604020202020204" pitchFamily="34" charset="0"/>
              <a:buChar char="•"/>
            </a:pPr>
            <a:r>
              <a:rPr lang="tr-TR" sz="1800" dirty="0" err="1"/>
              <a:t>Akben</a:t>
            </a:r>
            <a:r>
              <a:rPr lang="tr-TR" sz="1800" dirty="0"/>
              <a:t>, İ., &amp; Güngör, A. (2018). Tedarik Zinciri ve </a:t>
            </a:r>
            <a:r>
              <a:rPr lang="tr-TR" sz="1800" dirty="0" err="1"/>
              <a:t>Yalin</a:t>
            </a:r>
            <a:r>
              <a:rPr lang="tr-TR" sz="1800" dirty="0"/>
              <a:t> Tedarik Zinciri. </a:t>
            </a:r>
            <a:r>
              <a:rPr lang="tr-TR" sz="1800" i="1" dirty="0"/>
              <a:t>Avrasya Sosyal ve Ekonomi Araştırmaları Dergisi</a:t>
            </a:r>
            <a:r>
              <a:rPr lang="tr-TR" sz="1800" dirty="0"/>
              <a:t>, </a:t>
            </a:r>
            <a:r>
              <a:rPr lang="tr-TR" sz="1800" i="1" dirty="0"/>
              <a:t>5</a:t>
            </a:r>
            <a:r>
              <a:rPr lang="tr-TR" sz="1800" dirty="0"/>
              <a:t>(7), 171-179.</a:t>
            </a:r>
          </a:p>
          <a:p>
            <a:pPr algn="just"/>
            <a:endParaRPr lang="tr-TR" sz="1800" dirty="0"/>
          </a:p>
          <a:p>
            <a:pPr marL="285750" indent="-285750" algn="just">
              <a:buFont typeface="Arial" panose="020B0604020202020204" pitchFamily="34" charset="0"/>
              <a:buChar char="•"/>
            </a:pPr>
            <a:r>
              <a:rPr lang="tr-TR" sz="1800" dirty="0"/>
              <a:t>Özdemir, A. İ. (2004). Tedarik zinciri yönetiminin gelişimi, süreçleri ve yararları. </a:t>
            </a:r>
            <a:r>
              <a:rPr lang="tr-TR" sz="1800" i="1" dirty="0"/>
              <a:t>Erciyes Üniversitesi İktisadi ve İdari Bilimler Fakültesi Dergisi</a:t>
            </a:r>
            <a:r>
              <a:rPr lang="tr-TR" sz="1800" dirty="0"/>
              <a:t>, (23).</a:t>
            </a:r>
          </a:p>
          <a:p>
            <a:pPr algn="just"/>
            <a:endParaRPr lang="tr-TR" sz="1800" dirty="0"/>
          </a:p>
          <a:p>
            <a:pPr marL="285750" indent="-285750" algn="just">
              <a:buFont typeface="Arial" panose="020B0604020202020204" pitchFamily="34" charset="0"/>
              <a:buChar char="•"/>
            </a:pPr>
            <a:r>
              <a:rPr lang="tr-TR" sz="1800" dirty="0"/>
              <a:t>Keskin, M. H. (2006). </a:t>
            </a:r>
            <a:r>
              <a:rPr lang="tr-TR" sz="1800" i="1" dirty="0"/>
              <a:t>Lojistik tedarik zinciri yönetimi</a:t>
            </a:r>
            <a:r>
              <a:rPr lang="tr-TR" sz="1800" dirty="0"/>
              <a:t>. Nobel Akademik Yayıncılık.</a:t>
            </a:r>
          </a:p>
          <a:p>
            <a:pPr algn="just"/>
            <a:endParaRPr lang="tr-TR" sz="1800" dirty="0"/>
          </a:p>
          <a:p>
            <a:pPr marL="285750" indent="-285750" algn="just">
              <a:buFont typeface="Arial" panose="020B0604020202020204" pitchFamily="34" charset="0"/>
              <a:buChar char="•"/>
            </a:pPr>
            <a:r>
              <a:rPr lang="tr-TR" sz="1800" dirty="0" err="1"/>
              <a:t>Chopra</a:t>
            </a:r>
            <a:r>
              <a:rPr lang="tr-TR" sz="1800" dirty="0"/>
              <a:t>, S., &amp; </a:t>
            </a:r>
            <a:r>
              <a:rPr lang="tr-TR" sz="1800" dirty="0" err="1"/>
              <a:t>Meindl</a:t>
            </a:r>
            <a:r>
              <a:rPr lang="tr-TR" sz="1800" dirty="0"/>
              <a:t>, P. (2021). </a:t>
            </a:r>
            <a:r>
              <a:rPr lang="tr-TR" sz="1800" i="1" dirty="0"/>
              <a:t>Tedarik zinciri yönetimi: Strateji, planlama ve operasyon</a:t>
            </a:r>
            <a:r>
              <a:rPr lang="tr-TR" sz="1800" dirty="0"/>
              <a:t> (Emrah Bulut, Çev. ve </a:t>
            </a:r>
            <a:r>
              <a:rPr lang="tr-TR" sz="1800" dirty="0" err="1"/>
              <a:t>Çevr</a:t>
            </a:r>
            <a:r>
              <a:rPr lang="tr-TR" sz="1800" dirty="0"/>
              <a:t>. Ed.; 6. basımdan çeviri). Nobel Akademik Yayıncılık. ISBN 978‑605‑320‑674‑3</a:t>
            </a:r>
          </a:p>
        </p:txBody>
      </p:sp>
      <p:sp>
        <p:nvSpPr>
          <p:cNvPr id="5" name="Dikdörtgen 4">
            <a:extLst>
              <a:ext uri="{FF2B5EF4-FFF2-40B4-BE49-F238E27FC236}">
                <a16:creationId xmlns:a16="http://schemas.microsoft.com/office/drawing/2014/main" id="{AB89C6DC-A066-D4FF-C617-6B51FEF7649B}"/>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7895C387-E192-9FDA-CCD2-3FA6A58F4C9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5F65D965-CCBF-3851-B440-2B4F3211B56A}"/>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5E692576-F421-866A-A79C-196A7775DCD7}"/>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0A110E8B-2BE0-2AE7-9753-189A729E2E9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954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ACCF-349C-79E4-7F0E-0C05C52FD1F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673B0D5-54CE-4C2C-854B-D82CD5A7F230}"/>
              </a:ext>
            </a:extLst>
          </p:cNvPr>
          <p:cNvSpPr>
            <a:spLocks noGrp="1"/>
          </p:cNvSpPr>
          <p:nvPr>
            <p:ph type="title"/>
          </p:nvPr>
        </p:nvSpPr>
        <p:spPr>
          <a:xfrm>
            <a:off x="3538217" y="3137955"/>
            <a:ext cx="4724400" cy="530225"/>
          </a:xfrm>
        </p:spPr>
        <p:txBody>
          <a:bodyPr>
            <a:normAutofit fontScale="90000"/>
          </a:bodyPr>
          <a:lstStyle/>
          <a:p>
            <a:pPr algn="ctr"/>
            <a:r>
              <a:rPr lang="tr-TR" dirty="0">
                <a:solidFill>
                  <a:srgbClr val="FF0000"/>
                </a:solidFill>
              </a:rPr>
              <a:t>Teşekkürler…</a:t>
            </a:r>
          </a:p>
        </p:txBody>
      </p:sp>
      <p:sp>
        <p:nvSpPr>
          <p:cNvPr id="5" name="Dikdörtgen 4">
            <a:extLst>
              <a:ext uri="{FF2B5EF4-FFF2-40B4-BE49-F238E27FC236}">
                <a16:creationId xmlns:a16="http://schemas.microsoft.com/office/drawing/2014/main" id="{7501B9B1-FD15-1D4B-1CAC-F508E79517CC}"/>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43D3A098-6EA3-C82C-7883-A31EF461D98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73E1F95-7563-7549-5519-57BC6CA9ED6E}"/>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82F0B0EA-6419-EAB1-EFE7-D7CE631827A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8BF76EB1-24AE-F2DB-180D-F2EBF2CE8819}"/>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40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C28E-FAAE-D947-12AE-32B1E3ACAE9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7C77D46-109A-2392-8A89-F82F846C2402}"/>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Tedarik Zinciri Kavramı</a:t>
            </a:r>
          </a:p>
        </p:txBody>
      </p:sp>
      <p:sp>
        <p:nvSpPr>
          <p:cNvPr id="4" name="Metin Yer Tutucusu 3">
            <a:extLst>
              <a:ext uri="{FF2B5EF4-FFF2-40B4-BE49-F238E27FC236}">
                <a16:creationId xmlns:a16="http://schemas.microsoft.com/office/drawing/2014/main" id="{667FD41D-75CF-4385-5DD2-3B6441327214}"/>
              </a:ext>
            </a:extLst>
          </p:cNvPr>
          <p:cNvSpPr>
            <a:spLocks noGrp="1"/>
          </p:cNvSpPr>
          <p:nvPr>
            <p:ph type="body" sz="half" idx="2"/>
          </p:nvPr>
        </p:nvSpPr>
        <p:spPr>
          <a:xfrm>
            <a:off x="901699" y="2184400"/>
            <a:ext cx="10591962" cy="3858732"/>
          </a:xfrm>
        </p:spPr>
        <p:txBody>
          <a:bodyPr>
            <a:normAutofit/>
          </a:bodyPr>
          <a:lstStyle/>
          <a:p>
            <a:pPr algn="just"/>
            <a:r>
              <a:rPr lang="tr-TR" sz="2000" dirty="0">
                <a:cs typeface="Times New Roman" panose="02020603050405020304" pitchFamily="18" charset="0"/>
              </a:rPr>
              <a:t>Tedarik zincirinin en iyi örneklerinden birini oluşturan Henry Ford, işe ilk olarak bir otomobil montajı fabrikasıyla başlamıştır. Montajı yapılan ürünlerin ana parçalarının imalatını gerçekleştirmek için ikinci fabrikayı kurmuş, söz konusu ana parçalar için gerekli küçük parçaların imalatı amacıyla çok daha fazla fabrikaya sahip olmuştur. Fabrikalarında üretilen parçaların ham maddesinin temini için gerekli olan bir çelik dökümhanesini de daha sonra bu zincire eklemiştir. Daha sonra kauçuk üretim tesisi için arazi satın almıştır ve sonrasında boya imalatı için soya fasulyesi yetiştiriciliğinin de yapılmasını sağlamıştır. Zincir burada da bitmemişti çünkü bu otomobilleri satan perakendeciler de Ford tarafından kontrol edilmekteydi. </a:t>
            </a:r>
          </a:p>
          <a:p>
            <a:pPr algn="just"/>
            <a:endParaRPr lang="tr-TR" sz="2000" dirty="0"/>
          </a:p>
        </p:txBody>
      </p:sp>
      <p:sp>
        <p:nvSpPr>
          <p:cNvPr id="5" name="Dikdörtgen 4">
            <a:extLst>
              <a:ext uri="{FF2B5EF4-FFF2-40B4-BE49-F238E27FC236}">
                <a16:creationId xmlns:a16="http://schemas.microsoft.com/office/drawing/2014/main" id="{C45096F9-62D5-5648-E75C-87E8A552BA44}"/>
              </a:ext>
            </a:extLst>
          </p:cNvPr>
          <p:cNvSpPr/>
          <p:nvPr/>
        </p:nvSpPr>
        <p:spPr>
          <a:xfrm>
            <a:off x="0" y="12357"/>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F4A5AAB-A9B0-6C93-80E6-B2151BBEFCB8}"/>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DF4F6B3D-29C0-2E17-3ACD-2AD2B91D0BDB}"/>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7F4D2F3E-A6C7-CD2C-0367-E745FFD920A2}"/>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E1DA6C27-BC85-29FB-4B93-C85510FE2E5D}"/>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17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A0B1-2239-0805-8AC9-AB7CC4C334F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58D3B2C-33D8-88A0-452C-69C11CA1CC66}"/>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Tedarik Zinciri Kavramı</a:t>
            </a:r>
            <a:endParaRPr lang="tr-TR" b="1" dirty="0"/>
          </a:p>
        </p:txBody>
      </p:sp>
      <p:sp>
        <p:nvSpPr>
          <p:cNvPr id="4" name="Metin Yer Tutucusu 3">
            <a:extLst>
              <a:ext uri="{FF2B5EF4-FFF2-40B4-BE49-F238E27FC236}">
                <a16:creationId xmlns:a16="http://schemas.microsoft.com/office/drawing/2014/main" id="{B982C600-2351-09A5-A689-AC58D8A4584D}"/>
              </a:ext>
            </a:extLst>
          </p:cNvPr>
          <p:cNvSpPr>
            <a:spLocks noGrp="1"/>
          </p:cNvSpPr>
          <p:nvPr>
            <p:ph type="body" sz="half" idx="2"/>
          </p:nvPr>
        </p:nvSpPr>
        <p:spPr>
          <a:xfrm>
            <a:off x="901699" y="2184400"/>
            <a:ext cx="10591962" cy="3858732"/>
          </a:xfrm>
        </p:spPr>
        <p:txBody>
          <a:bodyPr>
            <a:normAutofit/>
          </a:bodyPr>
          <a:lstStyle/>
          <a:p>
            <a:pPr algn="just"/>
            <a:r>
              <a:rPr lang="tr-TR" sz="2000" dirty="0"/>
              <a:t>Tedarik zinciri, bir sonrakinin tedarikini sağlayan birimlerin oluşturduğu bir sistemdir. Bu sistem içerisindeki birimler, birbirinden bağımsız şirketler olabileceği gibi, Ford örneğindeki gibi tek bir firma altında toplanmış da olabilir. Ancak burada şirketlerin tedarikçilerin satın alıp, bünyelerine katmalarının doğru olduğu vurgulanmamaktadır, çünkü Ford’un kurduğu imparatorluk verimsizdi ve sonunda birbirinden ayrıldı. Ford örneğinden de rahatlıkla anlaşılacağı gibi şirketler, en iyi yapacakları işe odaklanmalarının (öz yetkinlik) ve diğer gereksinimlerini de o işi en iyi yapanlardan karşılamalarının en doğru çözüm olduğunu gördüler.</a:t>
            </a:r>
          </a:p>
          <a:p>
            <a:pPr algn="just"/>
            <a:endParaRPr lang="tr-TR" sz="2000" dirty="0"/>
          </a:p>
        </p:txBody>
      </p:sp>
      <p:sp>
        <p:nvSpPr>
          <p:cNvPr id="5" name="Dikdörtgen 4">
            <a:extLst>
              <a:ext uri="{FF2B5EF4-FFF2-40B4-BE49-F238E27FC236}">
                <a16:creationId xmlns:a16="http://schemas.microsoft.com/office/drawing/2014/main" id="{4C593E88-7CF0-56B1-75C9-9BDCB8EDBA47}"/>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E69A3DBD-778D-7403-B194-AF7631AE88B9}"/>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6DC736CC-338A-C179-EBF7-22B7F1FF89A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A94ECFAE-4E90-714A-EE19-7EF6CD7E2F9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C2B975D-2416-D917-6DFE-62D2FD266FC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17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7ED4-A60F-F30E-5217-8F5C0DEF2B5C}"/>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6E75712E-94FF-DF10-CF1D-AA3BC364F0DE}"/>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D03B1DB4-A644-CEE6-E2BB-7838149059FF}"/>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38A6409-5E67-725E-0056-FAC9EA1CDA2E}"/>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BC380C4F-33DB-A7F2-3491-CF5B7BA9C1A3}"/>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B68ADF3-FCC4-33E0-69FA-FD15B7F1B93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A07E561D-A0F9-53D2-DB47-AABB3F19B4A5}"/>
              </a:ext>
            </a:extLst>
          </p:cNvPr>
          <p:cNvPicPr>
            <a:picLocks noChangeAspect="1"/>
          </p:cNvPicPr>
          <p:nvPr/>
        </p:nvPicPr>
        <p:blipFill>
          <a:blip r:embed="rId3"/>
          <a:stretch>
            <a:fillRect/>
          </a:stretch>
        </p:blipFill>
        <p:spPr>
          <a:xfrm>
            <a:off x="1182679" y="1697935"/>
            <a:ext cx="9658349" cy="4345197"/>
          </a:xfrm>
          <a:prstGeom prst="rect">
            <a:avLst/>
          </a:prstGeom>
        </p:spPr>
      </p:pic>
    </p:spTree>
    <p:extLst>
      <p:ext uri="{BB962C8B-B14F-4D97-AF65-F5344CB8AC3E}">
        <p14:creationId xmlns:p14="http://schemas.microsoft.com/office/powerpoint/2010/main" val="107718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6AA4-9119-28ED-360E-133006C1F46E}"/>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A36F5B29-5EBD-3E8E-F3BA-CA0F367EBEB1}"/>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C7FCCDDB-7AEE-0063-F782-4C4C57E2241A}"/>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B1801207-2F92-F835-E604-8FEFB819CE3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C33E36C-6525-3E28-A56A-37080AEFA57B}"/>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E63ABE9D-B42A-4143-5379-837738EC9FB7}"/>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3">
            <a:extLst>
              <a:ext uri="{FF2B5EF4-FFF2-40B4-BE49-F238E27FC236}">
                <a16:creationId xmlns:a16="http://schemas.microsoft.com/office/drawing/2014/main" id="{19133E60-82C8-C238-36B1-6774BD05A41D}"/>
              </a:ext>
            </a:extLst>
          </p:cNvPr>
          <p:cNvPicPr>
            <a:picLocks noGrp="1" noChangeAspect="1"/>
          </p:cNvPicPr>
          <p:nvPr>
            <p:ph idx="1"/>
          </p:nvPr>
        </p:nvPicPr>
        <p:blipFill>
          <a:blip r:embed="rId3"/>
          <a:stretch>
            <a:fillRect/>
          </a:stretch>
        </p:blipFill>
        <p:spPr>
          <a:xfrm>
            <a:off x="2124075" y="1724024"/>
            <a:ext cx="7829550" cy="4292601"/>
          </a:xfrm>
          <a:prstGeom prst="rect">
            <a:avLst/>
          </a:prstGeom>
        </p:spPr>
      </p:pic>
    </p:spTree>
    <p:extLst>
      <p:ext uri="{BB962C8B-B14F-4D97-AF65-F5344CB8AC3E}">
        <p14:creationId xmlns:p14="http://schemas.microsoft.com/office/powerpoint/2010/main" val="387635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CBF3-6094-D77F-3371-D700A1D94C79}"/>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66DB1B4D-C539-16F4-978D-B8FA1B1F3D98}"/>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8BC0322-2AA6-DFB2-5C0B-48E61CA43C04}"/>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629C47D1-AB4C-A2D9-A868-EB0E7F9F5D9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FD437D63-FA1B-8537-BFD4-A62D164DEF8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D8BD314E-50C4-8E36-28EA-8E74C229043A}"/>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çerik Yer Tutucusu 3">
            <a:extLst>
              <a:ext uri="{FF2B5EF4-FFF2-40B4-BE49-F238E27FC236}">
                <a16:creationId xmlns:a16="http://schemas.microsoft.com/office/drawing/2014/main" id="{E96DE123-DA42-E1E4-B1EE-0685EBA816AC}"/>
              </a:ext>
            </a:extLst>
          </p:cNvPr>
          <p:cNvPicPr>
            <a:picLocks noGrp="1" noChangeAspect="1"/>
          </p:cNvPicPr>
          <p:nvPr>
            <p:ph idx="1"/>
          </p:nvPr>
        </p:nvPicPr>
        <p:blipFill>
          <a:blip r:embed="rId3"/>
          <a:stretch>
            <a:fillRect/>
          </a:stretch>
        </p:blipFill>
        <p:spPr>
          <a:xfrm>
            <a:off x="2257425" y="1323975"/>
            <a:ext cx="7562850" cy="4905375"/>
          </a:xfrm>
          <a:prstGeom prst="rect">
            <a:avLst/>
          </a:prstGeom>
        </p:spPr>
      </p:pic>
    </p:spTree>
    <p:extLst>
      <p:ext uri="{BB962C8B-B14F-4D97-AF65-F5344CB8AC3E}">
        <p14:creationId xmlns:p14="http://schemas.microsoft.com/office/powerpoint/2010/main" val="9942301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2797</Words>
  <Application>Microsoft Macintosh PowerPoint</Application>
  <PresentationFormat>Geniş ekran</PresentationFormat>
  <Paragraphs>216</Paragraphs>
  <Slides>41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Calibri</vt:lpstr>
      <vt:lpstr>Calibri Light</vt:lpstr>
      <vt:lpstr>Poppins</vt:lpstr>
      <vt:lpstr>Times New Roman</vt:lpstr>
      <vt:lpstr>Office Teması</vt:lpstr>
      <vt:lpstr>PowerPoint Sunusu</vt:lpstr>
      <vt:lpstr>Tedarik Zinciri</vt:lpstr>
      <vt:lpstr>Tedarik Zinciri Akışı</vt:lpstr>
      <vt:lpstr>PowerPoint Sunusu</vt:lpstr>
      <vt:lpstr>Tedarik Zinciri Kavramı</vt:lpstr>
      <vt:lpstr>Tedarik Zinciri Kavramı</vt:lpstr>
      <vt:lpstr>PowerPoint Sunusu</vt:lpstr>
      <vt:lpstr>PowerPoint Sunusu</vt:lpstr>
      <vt:lpstr>PowerPoint Sunusu</vt:lpstr>
      <vt:lpstr>PowerPoint Sunusu</vt:lpstr>
      <vt:lpstr>PowerPoint Sunusu</vt:lpstr>
      <vt:lpstr>Tedarik Zincirinde Verimlilik</vt:lpstr>
      <vt:lpstr>PowerPoint Sunusu</vt:lpstr>
      <vt:lpstr>PowerPoint Sunusu</vt:lpstr>
      <vt:lpstr>PowerPoint Sunusu</vt:lpstr>
      <vt:lpstr>Tedarik Zincirinin Amacı</vt:lpstr>
      <vt:lpstr>Tedarik Zincirinin Amacı</vt:lpstr>
      <vt:lpstr>Tedarik zincirinde yer alan işletmeler beş temel alanda faaliyetleri için bireysel  ya da kolektif karar almak durumundadır. Bu beş temel alan aşağıdaki konuları kapsar:</vt:lpstr>
      <vt:lpstr>Tedarik zincirinde yer alan işletmeler beş temel alanda faaliyetleri için bireysel  ya da kolektif karar almak durumundadır. Bu beş temel alan aşağıdaki konuları kapsar:</vt:lpstr>
      <vt:lpstr>Tedarik Zinciri Örnekleri</vt:lpstr>
      <vt:lpstr>Tedarik Zinciri Örnekleri</vt:lpstr>
      <vt:lpstr>TZY ve Lojistik İlişkisi</vt:lpstr>
      <vt:lpstr>TZY ve Lojistik İlişkisi</vt:lpstr>
      <vt:lpstr>TZY ve Lojistik İlişkisi</vt:lpstr>
      <vt:lpstr>TZY ve Lojistik İlişkisi</vt:lpstr>
      <vt:lpstr>TZY ve Lojistik İlişkisi</vt:lpstr>
      <vt:lpstr>Lojistik ve tedarik zinciri bakış açısıyla faaliyetler incelendiğinde aşağıdaki tablo karşımıza çıkmaktadır;</vt:lpstr>
      <vt:lpstr>PowerPoint Sunusu</vt:lpstr>
      <vt:lpstr>PowerPoint Sunusu</vt:lpstr>
      <vt:lpstr>PowerPoint Sunusu</vt:lpstr>
      <vt:lpstr>TZY ’nin Lojistikten Farkı</vt:lpstr>
      <vt:lpstr>PowerPoint Sunusu</vt:lpstr>
      <vt:lpstr>PowerPoint Sunusu</vt:lpstr>
      <vt:lpstr>Tedarikçi Seçim Kriterleri</vt:lpstr>
      <vt:lpstr>Tedarikçi Seçim Kriterleri</vt:lpstr>
      <vt:lpstr>Tedarikçi Seçim Kriterleri</vt:lpstr>
      <vt:lpstr>Tedarikçi Seçim Kriterleri</vt:lpstr>
      <vt:lpstr>Tedarikçi Seçim Kriterleri</vt:lpstr>
      <vt:lpstr>PowerPoint Sunusu</vt:lpstr>
      <vt:lpstr>KAYNAKÇA</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MEFA</dc:creator>
  <cp:lastModifiedBy>Nazlıcan Dindarik</cp:lastModifiedBy>
  <cp:revision>16</cp:revision>
  <dcterms:created xsi:type="dcterms:W3CDTF">2021-02-07T11:29:55Z</dcterms:created>
  <dcterms:modified xsi:type="dcterms:W3CDTF">2025-07-16T14:03:17Z</dcterms:modified>
</cp:coreProperties>
</file>