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68" r:id="rId4"/>
    <p:sldId id="288" r:id="rId5"/>
    <p:sldId id="312" r:id="rId6"/>
    <p:sldId id="313" r:id="rId7"/>
    <p:sldId id="326" r:id="rId8"/>
    <p:sldId id="327" r:id="rId9"/>
    <p:sldId id="328" r:id="rId10"/>
    <p:sldId id="329" r:id="rId11"/>
    <p:sldId id="325" r:id="rId12"/>
    <p:sldId id="290" r:id="rId13"/>
    <p:sldId id="302" r:id="rId14"/>
    <p:sldId id="315" r:id="rId15"/>
    <p:sldId id="316" r:id="rId16"/>
    <p:sldId id="317" r:id="rId17"/>
    <p:sldId id="318" r:id="rId18"/>
    <p:sldId id="331" r:id="rId19"/>
    <p:sldId id="319" r:id="rId20"/>
    <p:sldId id="332" r:id="rId21"/>
    <p:sldId id="320" r:id="rId22"/>
    <p:sldId id="321" r:id="rId23"/>
    <p:sldId id="333" r:id="rId24"/>
    <p:sldId id="322" r:id="rId25"/>
    <p:sldId id="323" r:id="rId26"/>
    <p:sldId id="334" r:id="rId27"/>
    <p:sldId id="335" r:id="rId28"/>
    <p:sldId id="324" r:id="rId29"/>
    <p:sldId id="287" r:id="rId30"/>
    <p:sldId id="336" r:id="rId31"/>
    <p:sldId id="25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0" autoAdjust="0"/>
    <p:restoredTop sz="94660"/>
  </p:normalViewPr>
  <p:slideViewPr>
    <p:cSldViewPr snapToGrid="0">
      <p:cViewPr varScale="1">
        <p:scale>
          <a:sx n="69" d="100"/>
          <a:sy n="69" d="100"/>
        </p:scale>
        <p:origin x="7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ER DEMIR" userId="fd11c474-b5f6-4369-b88b-5b53ab0cabe3" providerId="ADAL" clId="{F06B3193-C70A-48F6-90E5-88FE5292C8A2}"/>
    <pc:docChg chg="modSld">
      <pc:chgData name="GULER DEMIR" userId="fd11c474-b5f6-4369-b88b-5b53ab0cabe3" providerId="ADAL" clId="{F06B3193-C70A-48F6-90E5-88FE5292C8A2}" dt="2026-05-14T15:07:53.923" v="3" actId="1076"/>
      <pc:docMkLst>
        <pc:docMk/>
      </pc:docMkLst>
      <pc:sldChg chg="modSp mod">
        <pc:chgData name="GULER DEMIR" userId="fd11c474-b5f6-4369-b88b-5b53ab0cabe3" providerId="ADAL" clId="{F06B3193-C70A-48F6-90E5-88FE5292C8A2}" dt="2026-05-14T15:07:53.923" v="3" actId="1076"/>
        <pc:sldMkLst>
          <pc:docMk/>
          <pc:sldMk cId="951358384" sldId="256"/>
        </pc:sldMkLst>
        <pc:spChg chg="mod">
          <ac:chgData name="GULER DEMIR" userId="fd11c474-b5f6-4369-b88b-5b53ab0cabe3" providerId="ADAL" clId="{F06B3193-C70A-48F6-90E5-88FE5292C8A2}" dt="2026-05-14T15:07:53.923" v="3" actId="1076"/>
          <ac:spMkLst>
            <pc:docMk/>
            <pc:sldMk cId="951358384" sldId="256"/>
            <ac:spMk id="2" creationId="{00000000-0000-0000-0000-000000000000}"/>
          </ac:spMkLst>
        </pc:spChg>
      </pc:sldChg>
      <pc:sldChg chg="modSp mod">
        <pc:chgData name="GULER DEMIR" userId="fd11c474-b5f6-4369-b88b-5b53ab0cabe3" providerId="ADAL" clId="{F06B3193-C70A-48F6-90E5-88FE5292C8A2}" dt="2026-05-14T14:32:43.230" v="0" actId="6549"/>
        <pc:sldMkLst>
          <pc:docMk/>
          <pc:sldMk cId="200560582" sldId="320"/>
        </pc:sldMkLst>
        <pc:spChg chg="mod">
          <ac:chgData name="GULER DEMIR" userId="fd11c474-b5f6-4369-b88b-5b53ab0cabe3" providerId="ADAL" clId="{F06B3193-C70A-48F6-90E5-88FE5292C8A2}" dt="2026-05-14T14:32:43.230" v="0" actId="6549"/>
          <ac:spMkLst>
            <pc:docMk/>
            <pc:sldMk cId="200560582" sldId="320"/>
            <ac:spMk id="3" creationId="{4994DBED-BF69-D3F4-EFFA-CD04B0EB38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eksforgeeks.org/business-studies/posdcorb-meaning-full-form-and-elements/" TargetMode="External"/><Relationship Id="rId2" Type="http://schemas.openxmlformats.org/officeDocument/2006/relationships/hyperlink" Target="https://fhsu.pressbooks.pub/management/chapter/controlling/#:~:text=The%20purpose%20of%20the%20control,anticipates%20what%20might%20go%20wrong" TargetMode="External"/><Relationship Id="rId1" Type="http://schemas.openxmlformats.org/officeDocument/2006/relationships/slideLayout" Target="../slideLayouts/slideLayout2.xml"/><Relationship Id="rId5" Type="http://schemas.openxmlformats.org/officeDocument/2006/relationships/hyperlink" Target="https://mebajans.com/orgutlenmenin-temel-ilkeleri/" TargetMode="External"/><Relationship Id="rId4" Type="http://schemas.openxmlformats.org/officeDocument/2006/relationships/hyperlink" Target="https://kafferlinstrategies.com/posdcor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5092" y="845128"/>
            <a:ext cx="8310920" cy="2930236"/>
          </a:xfrm>
        </p:spPr>
        <p:txBody>
          <a:bodyPr/>
          <a:lstStyle/>
          <a:p>
            <a:pPr algn="ctr"/>
            <a:r>
              <a:rPr lang="tr-TR" sz="2800" b="1" dirty="0">
                <a:solidFill>
                  <a:schemeClr val="tx1"/>
                </a:solidFill>
              </a:rPr>
              <a:t>BİLGİ VE BELGE MERKEZLERİ YÖNETİMİ</a:t>
            </a:r>
            <a:br>
              <a:rPr lang="tr-TR" sz="2800" b="1" dirty="0">
                <a:solidFill>
                  <a:schemeClr val="tx1"/>
                </a:solidFill>
              </a:rPr>
            </a:br>
            <a:r>
              <a:rPr lang="tr-TR" sz="2800" b="1" dirty="0">
                <a:solidFill>
                  <a:schemeClr val="tx1"/>
                </a:solidFill>
              </a:rPr>
              <a:t>1. HAFTA</a:t>
            </a:r>
            <a:br>
              <a:rPr lang="tr-TR" sz="2800" b="1" dirty="0">
                <a:solidFill>
                  <a:schemeClr val="tx1"/>
                </a:solidFill>
              </a:rPr>
            </a:br>
            <a:br>
              <a:rPr lang="tr-TR" sz="2800" b="1" dirty="0">
                <a:solidFill>
                  <a:schemeClr val="tx1"/>
                </a:solidFill>
              </a:rPr>
            </a:br>
            <a:r>
              <a:rPr lang="tr-TR" sz="2800" b="1" dirty="0">
                <a:solidFill>
                  <a:schemeClr val="tx1"/>
                </a:solidFill>
              </a:rPr>
              <a:t>Yönetim Kavramı ve İşlevleri: </a:t>
            </a:r>
            <a:br>
              <a:rPr lang="tr-TR" sz="2800" b="1" dirty="0">
                <a:solidFill>
                  <a:schemeClr val="tx1"/>
                </a:solidFill>
              </a:rPr>
            </a:br>
            <a:r>
              <a:rPr lang="tr-TR" sz="2800" b="1" dirty="0">
                <a:solidFill>
                  <a:schemeClr val="tx1"/>
                </a:solidFill>
              </a:rPr>
              <a:t>Bilgi ve Belge Merkezleri</a:t>
            </a:r>
            <a:br>
              <a:rPr lang="tr-TR" sz="2800" b="1" dirty="0">
                <a:solidFill>
                  <a:schemeClr val="tx1"/>
                </a:solidFill>
              </a:rPr>
            </a:br>
            <a:r>
              <a:rPr lang="tr-TR" sz="2800" b="1" dirty="0">
                <a:solidFill>
                  <a:schemeClr val="tx1"/>
                </a:solidFill>
              </a:rPr>
              <a:t>Bağlamında Temel Yaklaşımlar</a:t>
            </a:r>
            <a:endParaRPr lang="en-US" sz="28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POSDCORB ile Yönetim: Adımlar ve Anlamları</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820928" y="750405"/>
            <a:ext cx="9438005" cy="5622686"/>
          </a:xfrm>
        </p:spPr>
        <p:txBody>
          <a:bodyPr>
            <a:noAutofit/>
          </a:bodyPr>
          <a:lstStyle/>
          <a:p>
            <a:pPr marL="0" indent="0" algn="ctr">
              <a:spcBef>
                <a:spcPts val="600"/>
              </a:spcBef>
              <a:buNone/>
            </a:pPr>
            <a:r>
              <a:rPr lang="tr-TR" sz="1700" b="1" u="sng" dirty="0"/>
              <a:t>Bütçeleme (</a:t>
            </a:r>
            <a:r>
              <a:rPr lang="tr-TR" sz="1700" b="1" u="sng" dirty="0" err="1"/>
              <a:t>Budgeting</a:t>
            </a:r>
            <a:r>
              <a:rPr lang="tr-TR" sz="1700" b="1" u="sng" dirty="0"/>
              <a:t>)  </a:t>
            </a:r>
          </a:p>
          <a:p>
            <a:pPr algn="just">
              <a:spcBef>
                <a:spcPts val="600"/>
              </a:spcBef>
            </a:pPr>
            <a:r>
              <a:rPr lang="tr-TR" sz="1700" b="1" u="sng" dirty="0"/>
              <a:t>Ne yapmalı?</a:t>
            </a:r>
            <a:r>
              <a:rPr lang="tr-TR" sz="1700" b="1" dirty="0"/>
              <a:t>: Finansal kaynakları planlamak, denetlemek ve raporlamak gerekir. İşlerin finansal olarak planlanmasıdır. «Ne kadar para harcanacak», «kaynaklar nasıl dağıtılacak?» sorularının yanıtları planlanır. Sağlam bir bütçe, projelerin başarılı olmasını ve organizasyonun devam etmesini sağlar. </a:t>
            </a:r>
          </a:p>
          <a:p>
            <a:pPr algn="just">
              <a:spcBef>
                <a:spcPts val="600"/>
              </a:spcBef>
            </a:pPr>
            <a:r>
              <a:rPr lang="tr-TR" sz="1700" b="1" u="sng" dirty="0"/>
              <a:t>Amaç</a:t>
            </a:r>
            <a:r>
              <a:rPr lang="tr-TR" sz="1700" b="1" dirty="0"/>
              <a:t>: Kaynakların etkin ve verimli kullanılmasını sağlamaktır.</a:t>
            </a:r>
          </a:p>
          <a:p>
            <a:pPr algn="just">
              <a:spcBef>
                <a:spcPts val="600"/>
              </a:spcBef>
            </a:pPr>
            <a:r>
              <a:rPr lang="tr-TR" sz="1700" b="1" u="sng" dirty="0"/>
              <a:t>Yöntem</a:t>
            </a:r>
            <a:r>
              <a:rPr lang="tr-TR" sz="1700" b="1" dirty="0"/>
              <a:t>: Gelir ve giderleri tahmin etmek, harcamaları denetim altında tutmak ve finansal krizlere hazırlık yapmak önemlidir </a:t>
            </a:r>
            <a:r>
              <a:rPr lang="tr-TR" sz="1500" b="1" dirty="0"/>
              <a:t>(</a:t>
            </a:r>
            <a:r>
              <a:rPr lang="tr-TR" sz="1500" b="1" dirty="0" err="1"/>
              <a:t>Chalekian</a:t>
            </a:r>
            <a:r>
              <a:rPr lang="tr-TR" sz="1500" b="1" dirty="0"/>
              <a:t>, 2013; </a:t>
            </a:r>
            <a:r>
              <a:rPr lang="en-US" sz="1500" b="1" dirty="0" err="1"/>
              <a:t>Kafferlin</a:t>
            </a:r>
            <a:r>
              <a:rPr lang="en-US" sz="1500" b="1" dirty="0"/>
              <a:t> Strategies</a:t>
            </a:r>
            <a:r>
              <a:rPr lang="tr-TR" sz="1500" b="1" dirty="0"/>
              <a:t>, 2026). </a:t>
            </a:r>
          </a:p>
          <a:p>
            <a:pPr marL="0" indent="0" algn="ctr">
              <a:spcBef>
                <a:spcPts val="600"/>
              </a:spcBef>
              <a:buNone/>
            </a:pPr>
            <a:r>
              <a:rPr lang="tr-TR" sz="1700" b="1" u="sng" dirty="0"/>
              <a:t>Özet</a:t>
            </a:r>
          </a:p>
          <a:p>
            <a:pPr algn="just">
              <a:spcBef>
                <a:spcPts val="600"/>
              </a:spcBef>
            </a:pPr>
            <a:r>
              <a:rPr lang="tr-TR" sz="1700" b="1" u="sng" dirty="0"/>
              <a:t>POSDCORB</a:t>
            </a:r>
            <a:r>
              <a:rPr lang="tr-TR" sz="1700" b="1" dirty="0"/>
              <a:t>, yöneticilerin temel görevlerini ve organizasyonların sağlıklı işlemesini sağlayan temel kalıpları ifade eder. Bu adımlar, karmaşık yönetim süreçlerini basitleştirir ve sürekli tekrarlanabilir, uyarlanabilir duruma getirir. Yöneticiler, bu kalıplar üzerinden hareket ederek, organizasyonlarını daha etkin ve verimli yönetebilirler.</a:t>
            </a:r>
          </a:p>
          <a:p>
            <a:pPr algn="just">
              <a:spcBef>
                <a:spcPts val="600"/>
              </a:spcBef>
            </a:pPr>
            <a:r>
              <a:rPr lang="tr-TR" sz="1700" b="1" dirty="0"/>
              <a:t>Bu yedi adım, başarılı bir yöneticinin görevlerini ve organizasyonun düzgün işlemesini sağlar. Her adım kendi içinde önemlidir ve hepsi birlikte, büyük resmi gören, verimli ve etkili bir yönetim sistemini oluşturur. Yöneticiler, küçük işleri yapmaya odaklanmak yerine, bu adımlarla organizasyonun genel başarısına odaklanmalıdır. Böylece zaman daha iyi kullanılır, başarı artar.</a:t>
            </a:r>
          </a:p>
        </p:txBody>
      </p:sp>
    </p:spTree>
    <p:extLst>
      <p:ext uri="{BB962C8B-B14F-4D97-AF65-F5344CB8AC3E}">
        <p14:creationId xmlns:p14="http://schemas.microsoft.com/office/powerpoint/2010/main" val="318501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ile Yönetim: Adımlar ve Anlamları</a:t>
            </a:r>
            <a:endParaRPr lang="en-US" sz="2400" b="1" dirty="0">
              <a:solidFill>
                <a:schemeClr val="tx1"/>
              </a:solidFill>
            </a:endParaRP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820928" y="750406"/>
            <a:ext cx="9438005" cy="1937376"/>
          </a:xfrm>
        </p:spPr>
        <p:txBody>
          <a:bodyPr>
            <a:noAutofit/>
          </a:bodyPr>
          <a:lstStyle/>
          <a:p>
            <a:pPr algn="just"/>
            <a:r>
              <a:rPr lang="tr-TR" sz="1600" b="1" dirty="0"/>
              <a:t>Bu ilkelerin bir arada uygulanması, işletmelerin başarısını sağlar. </a:t>
            </a:r>
          </a:p>
          <a:p>
            <a:pPr algn="just"/>
            <a:r>
              <a:rPr lang="tr-TR" sz="1600" b="1" dirty="0"/>
              <a:t>Etkili bir yönetim yaklaşımı, işletmelerin rekabet avantajı elde etmelerine, müşteri memnuniyetini artırmalarına ve sürdürülebilir büyümelerini sağlamalarına yardımcı olur. </a:t>
            </a:r>
          </a:p>
          <a:p>
            <a:pPr algn="just"/>
            <a:r>
              <a:rPr lang="tr-TR" sz="1600" b="1" dirty="0"/>
              <a:t>İşletmeler, POSDCORB ilkelerini benimseyerek stratejik hedeflerine uygun planlama yapmalı, iş yapış biçimlerini örgütlemeli, çalışanları yönlendirmeli, performanslarını denetlemeli ve etkili bir iletişim ağı kurmalıdır </a:t>
            </a:r>
            <a:r>
              <a:rPr lang="tr-TR" sz="1500" b="1" dirty="0"/>
              <a:t>(Soysal ve Uzan,  2023, s. 388). </a:t>
            </a:r>
          </a:p>
        </p:txBody>
      </p:sp>
      <p:pic>
        <p:nvPicPr>
          <p:cNvPr id="4" name="Resim 3">
            <a:extLst>
              <a:ext uri="{FF2B5EF4-FFF2-40B4-BE49-F238E27FC236}">
                <a16:creationId xmlns:a16="http://schemas.microsoft.com/office/drawing/2014/main" id="{0BA717D7-5381-14E0-FC2E-8A628414A50F}"/>
              </a:ext>
            </a:extLst>
          </p:cNvPr>
          <p:cNvPicPr>
            <a:picLocks noChangeAspect="1"/>
          </p:cNvPicPr>
          <p:nvPr/>
        </p:nvPicPr>
        <p:blipFill>
          <a:blip r:embed="rId2"/>
          <a:stretch>
            <a:fillRect/>
          </a:stretch>
        </p:blipFill>
        <p:spPr>
          <a:xfrm>
            <a:off x="2207046" y="2867892"/>
            <a:ext cx="6665768" cy="3239701"/>
          </a:xfrm>
          <a:prstGeom prst="rect">
            <a:avLst/>
          </a:prstGeom>
        </p:spPr>
      </p:pic>
      <p:sp>
        <p:nvSpPr>
          <p:cNvPr id="6" name="Metin kutusu 5">
            <a:extLst>
              <a:ext uri="{FF2B5EF4-FFF2-40B4-BE49-F238E27FC236}">
                <a16:creationId xmlns:a16="http://schemas.microsoft.com/office/drawing/2014/main" id="{79E0D3AE-0D2F-39A3-7229-C200918AA3AD}"/>
              </a:ext>
            </a:extLst>
          </p:cNvPr>
          <p:cNvSpPr txBox="1"/>
          <p:nvPr/>
        </p:nvSpPr>
        <p:spPr>
          <a:xfrm>
            <a:off x="4566805" y="6107593"/>
            <a:ext cx="3058390" cy="307777"/>
          </a:xfrm>
          <a:prstGeom prst="rect">
            <a:avLst/>
          </a:prstGeom>
          <a:noFill/>
        </p:spPr>
        <p:txBody>
          <a:bodyPr wrap="square">
            <a:spAutoFit/>
          </a:bodyPr>
          <a:lstStyle/>
          <a:p>
            <a:r>
              <a:rPr lang="en-US" sz="1400" b="1" dirty="0" err="1"/>
              <a:t>Kafferlin</a:t>
            </a:r>
            <a:r>
              <a:rPr lang="en-US" sz="1400" b="1" dirty="0"/>
              <a:t> Strategies</a:t>
            </a:r>
            <a:r>
              <a:rPr lang="tr-TR" sz="1400" b="1" dirty="0"/>
              <a:t>, 2026</a:t>
            </a:r>
          </a:p>
        </p:txBody>
      </p:sp>
    </p:spTree>
    <p:extLst>
      <p:ext uri="{BB962C8B-B14F-4D97-AF65-F5344CB8AC3E}">
        <p14:creationId xmlns:p14="http://schemas.microsoft.com/office/powerpoint/2010/main" val="16719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DC97-2F87-8859-FFAF-6DCD5E95B4B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EF4F6A9-BEF2-585E-ED9E-E6EDC462CC30}"/>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Yönetim: Temel Bileşenler</a:t>
            </a:r>
            <a:endParaRPr lang="en-US" sz="2400" b="1" dirty="0"/>
          </a:p>
        </p:txBody>
      </p:sp>
      <p:sp>
        <p:nvSpPr>
          <p:cNvPr id="3" name="İçerik Yer Tutucusu 2">
            <a:extLst>
              <a:ext uri="{FF2B5EF4-FFF2-40B4-BE49-F238E27FC236}">
                <a16:creationId xmlns:a16="http://schemas.microsoft.com/office/drawing/2014/main" id="{EE487C53-183A-4431-3B24-94004151E899}"/>
              </a:ext>
            </a:extLst>
          </p:cNvPr>
          <p:cNvSpPr>
            <a:spLocks noGrp="1"/>
          </p:cNvSpPr>
          <p:nvPr>
            <p:ph idx="1"/>
          </p:nvPr>
        </p:nvSpPr>
        <p:spPr>
          <a:xfrm>
            <a:off x="820928" y="750405"/>
            <a:ext cx="9438005" cy="5585792"/>
          </a:xfrm>
        </p:spPr>
        <p:txBody>
          <a:bodyPr>
            <a:noAutofit/>
          </a:bodyPr>
          <a:lstStyle/>
          <a:p>
            <a:pPr algn="just"/>
            <a:endParaRPr lang="tr-TR" sz="1500" b="1" dirty="0"/>
          </a:p>
        </p:txBody>
      </p:sp>
      <p:pic>
        <p:nvPicPr>
          <p:cNvPr id="5" name="Resim 4">
            <a:extLst>
              <a:ext uri="{FF2B5EF4-FFF2-40B4-BE49-F238E27FC236}">
                <a16:creationId xmlns:a16="http://schemas.microsoft.com/office/drawing/2014/main" id="{AA5CA3F4-145C-54FC-2BCC-1915BE00A145}"/>
              </a:ext>
            </a:extLst>
          </p:cNvPr>
          <p:cNvPicPr>
            <a:picLocks noChangeAspect="1"/>
          </p:cNvPicPr>
          <p:nvPr/>
        </p:nvPicPr>
        <p:blipFill>
          <a:blip r:embed="rId2"/>
          <a:stretch>
            <a:fillRect/>
          </a:stretch>
        </p:blipFill>
        <p:spPr>
          <a:xfrm>
            <a:off x="586408" y="750405"/>
            <a:ext cx="9134061" cy="5138530"/>
          </a:xfrm>
          <a:prstGeom prst="rect">
            <a:avLst/>
          </a:prstGeom>
        </p:spPr>
      </p:pic>
      <p:sp>
        <p:nvSpPr>
          <p:cNvPr id="9" name="Metin kutusu 8">
            <a:extLst>
              <a:ext uri="{FF2B5EF4-FFF2-40B4-BE49-F238E27FC236}">
                <a16:creationId xmlns:a16="http://schemas.microsoft.com/office/drawing/2014/main" id="{9B31D61A-5E64-5709-4C6C-68FBEE6B0E43}"/>
              </a:ext>
            </a:extLst>
          </p:cNvPr>
          <p:cNvSpPr txBox="1"/>
          <p:nvPr/>
        </p:nvSpPr>
        <p:spPr>
          <a:xfrm>
            <a:off x="4097407" y="6304341"/>
            <a:ext cx="2204002" cy="276999"/>
          </a:xfrm>
          <a:prstGeom prst="rect">
            <a:avLst/>
          </a:prstGeom>
          <a:noFill/>
        </p:spPr>
        <p:txBody>
          <a:bodyPr wrap="square">
            <a:spAutoFit/>
          </a:bodyPr>
          <a:lstStyle/>
          <a:p>
            <a:r>
              <a:rPr lang="tr-TR" sz="1200" b="1" dirty="0"/>
              <a:t>(Paşaoğlu vd., 2013, s. 4). </a:t>
            </a:r>
          </a:p>
        </p:txBody>
      </p:sp>
    </p:spTree>
    <p:extLst>
      <p:ext uri="{BB962C8B-B14F-4D97-AF65-F5344CB8AC3E}">
        <p14:creationId xmlns:p14="http://schemas.microsoft.com/office/powerpoint/2010/main" val="289690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676D-E918-7D6C-59DC-05E46ECE0FD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B76C53-0BEB-A93C-214B-4EBD2414AD50}"/>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PLAN ve PLANLAMA</a:t>
            </a:r>
            <a:endParaRPr lang="en-US" sz="2400" b="1" dirty="0"/>
          </a:p>
        </p:txBody>
      </p:sp>
      <p:sp>
        <p:nvSpPr>
          <p:cNvPr id="3" name="İçerik Yer Tutucusu 2">
            <a:extLst>
              <a:ext uri="{FF2B5EF4-FFF2-40B4-BE49-F238E27FC236}">
                <a16:creationId xmlns:a16="http://schemas.microsoft.com/office/drawing/2014/main" id="{E81954FF-B244-D596-26EB-67598050B917}"/>
              </a:ext>
            </a:extLst>
          </p:cNvPr>
          <p:cNvSpPr>
            <a:spLocks noGrp="1"/>
          </p:cNvSpPr>
          <p:nvPr>
            <p:ph idx="1"/>
          </p:nvPr>
        </p:nvSpPr>
        <p:spPr>
          <a:xfrm>
            <a:off x="820928" y="750404"/>
            <a:ext cx="9438005" cy="5484141"/>
          </a:xfrm>
        </p:spPr>
        <p:txBody>
          <a:bodyPr>
            <a:noAutofit/>
          </a:bodyPr>
          <a:lstStyle/>
          <a:p>
            <a:pPr algn="just">
              <a:spcBef>
                <a:spcPts val="600"/>
              </a:spcBef>
            </a:pPr>
            <a:r>
              <a:rPr lang="tr-TR" sz="1600" b="1" u="sng" dirty="0"/>
              <a:t>Plan</a:t>
            </a:r>
            <a:r>
              <a:rPr lang="tr-TR" sz="1600" b="1" dirty="0"/>
              <a:t>, örgütün gelecekte ulaşmak veya gerçekleştirmek istediği belli nokta veya durumlara erişmek için çizdiği bir yol haritasıdır. Örgüt, plan yaparken, hangi işi, ne zaman, nerede ve kiminle yapacağına karar verir; alternatifler arasından en iyi ve en doğrusunu seçmeye çalışır. </a:t>
            </a:r>
          </a:p>
          <a:p>
            <a:pPr algn="just">
              <a:spcBef>
                <a:spcPts val="600"/>
              </a:spcBef>
            </a:pPr>
            <a:r>
              <a:rPr lang="tr-TR" sz="1600" b="1" u="sng" dirty="0"/>
              <a:t>Planlama</a:t>
            </a:r>
            <a:r>
              <a:rPr lang="tr-TR" sz="1600" b="1" dirty="0"/>
              <a:t> ise, planı ortaya çıkarmak yapılan etkinliklerdir. </a:t>
            </a:r>
            <a:r>
              <a:rPr lang="tr-TR" sz="1600" b="1" u="sng" dirty="0"/>
              <a:t>Planlama süreci şunlardan oluşmaktadır: </a:t>
            </a:r>
          </a:p>
          <a:p>
            <a:pPr lvl="1" algn="just">
              <a:spcBef>
                <a:spcPts val="600"/>
              </a:spcBef>
              <a:buFont typeface="Wingdings" panose="05000000000000000000" pitchFamily="2" charset="2"/>
              <a:buChar char="v"/>
            </a:pPr>
            <a:r>
              <a:rPr lang="tr-TR" b="1" dirty="0"/>
              <a:t>Ekip oluşturma, modelleme ve fikir birliği</a:t>
            </a:r>
          </a:p>
          <a:p>
            <a:pPr lvl="1" algn="just">
              <a:spcBef>
                <a:spcPts val="600"/>
              </a:spcBef>
              <a:buFont typeface="Wingdings" panose="05000000000000000000" pitchFamily="2" charset="2"/>
              <a:buChar char="v"/>
            </a:pPr>
            <a:r>
              <a:rPr lang="tr-TR" b="1" dirty="0"/>
              <a:t>Bir örgütün neler başardığını ve sahip olduğu kaynakların değerlendirilmesi</a:t>
            </a:r>
          </a:p>
          <a:p>
            <a:pPr lvl="1" algn="just">
              <a:spcBef>
                <a:spcPts val="600"/>
              </a:spcBef>
              <a:buFont typeface="Wingdings" panose="05000000000000000000" pitchFamily="2" charset="2"/>
              <a:buChar char="v"/>
            </a:pPr>
            <a:r>
              <a:rPr lang="tr-TR" b="1" dirty="0"/>
              <a:t>İşlerin, ekonomik, siyasal ve toplumsal çevrelerin analiz edilmesi</a:t>
            </a:r>
          </a:p>
          <a:p>
            <a:pPr lvl="1" algn="just">
              <a:spcBef>
                <a:spcPts val="600"/>
              </a:spcBef>
              <a:buFont typeface="Wingdings" panose="05000000000000000000" pitchFamily="2" charset="2"/>
              <a:buChar char="v"/>
            </a:pPr>
            <a:r>
              <a:rPr lang="tr-TR" b="1" dirty="0"/>
              <a:t>Gelecekteki gelişmelerin etkisinin tahmin edilmesi ve değerlendirilmesi</a:t>
            </a:r>
          </a:p>
          <a:p>
            <a:pPr lvl="1" algn="just">
              <a:spcBef>
                <a:spcPts val="600"/>
              </a:spcBef>
              <a:buFont typeface="Wingdings" panose="05000000000000000000" pitchFamily="2" charset="2"/>
              <a:buChar char="v"/>
            </a:pPr>
            <a:r>
              <a:rPr lang="tr-TR" b="1" dirty="0"/>
              <a:t>Ortak bir vizyon yaratma ve başarmak istenilen amaçlara karar verme</a:t>
            </a:r>
          </a:p>
          <a:p>
            <a:pPr lvl="1" algn="just">
              <a:spcBef>
                <a:spcPts val="600"/>
              </a:spcBef>
              <a:buFont typeface="Wingdings" panose="05000000000000000000" pitchFamily="2" charset="2"/>
              <a:buChar char="v"/>
            </a:pPr>
            <a:r>
              <a:rPr lang="tr-TR" b="1" dirty="0"/>
              <a:t>Amaçlara ulaşmak için yapılması gereken eylemlere karar verme</a:t>
            </a:r>
          </a:p>
          <a:p>
            <a:pPr algn="just">
              <a:spcBef>
                <a:spcPts val="600"/>
              </a:spcBef>
            </a:pPr>
            <a:r>
              <a:rPr lang="tr-TR" sz="1600" b="1" dirty="0"/>
              <a:t>Bu planlama sürecinin sonucu, plan olarak adlandırılır. Planlar, amaçlara ulaştıracak eylemleri resmi olarak şekillendirir. Dolayısıyla, bir plan, bir eylem durumudur. </a:t>
            </a:r>
          </a:p>
          <a:p>
            <a:pPr algn="just">
              <a:spcBef>
                <a:spcPts val="600"/>
              </a:spcBef>
            </a:pPr>
            <a:r>
              <a:rPr lang="tr-TR" sz="1600" b="1" dirty="0"/>
              <a:t>Planlar, eylemlere yönlendirir; eylemler sonuçlar üretir; planlamanın bir kısmı da sonuçlardan öğrenmektir. </a:t>
            </a:r>
          </a:p>
          <a:p>
            <a:pPr algn="just">
              <a:spcBef>
                <a:spcPts val="600"/>
              </a:spcBef>
            </a:pPr>
            <a:r>
              <a:rPr lang="tr-TR" sz="1600" b="1" dirty="0"/>
              <a:t>Bu bağlamda, planlama sürecini, «yürütme» izler. Yürütme, planlama için geri bildirim sağlayan denetim ölçütleri tarafından gözlemlenmektedir (Paşaoğlu vd., 2013, s. 5).</a:t>
            </a:r>
          </a:p>
        </p:txBody>
      </p:sp>
    </p:spTree>
    <p:extLst>
      <p:ext uri="{BB962C8B-B14F-4D97-AF65-F5344CB8AC3E}">
        <p14:creationId xmlns:p14="http://schemas.microsoft.com/office/powerpoint/2010/main" val="187182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5FBE-BFC6-2279-2AD7-E8D3109B7A4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0350479-4B78-E4C9-AA9B-4A3AC0CA148D}"/>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PLAN ve PLANLAMA</a:t>
            </a:r>
            <a:endParaRPr lang="en-US" sz="2400" b="1" dirty="0"/>
          </a:p>
        </p:txBody>
      </p:sp>
      <p:sp>
        <p:nvSpPr>
          <p:cNvPr id="3" name="İçerik Yer Tutucusu 2">
            <a:extLst>
              <a:ext uri="{FF2B5EF4-FFF2-40B4-BE49-F238E27FC236}">
                <a16:creationId xmlns:a16="http://schemas.microsoft.com/office/drawing/2014/main" id="{BF20EE8F-753D-24E3-7243-878E1A7447D5}"/>
              </a:ext>
            </a:extLst>
          </p:cNvPr>
          <p:cNvSpPr>
            <a:spLocks noGrp="1"/>
          </p:cNvSpPr>
          <p:nvPr>
            <p:ph idx="1"/>
          </p:nvPr>
        </p:nvSpPr>
        <p:spPr>
          <a:xfrm>
            <a:off x="820928" y="750404"/>
            <a:ext cx="9438005" cy="4874541"/>
          </a:xfrm>
        </p:spPr>
        <p:txBody>
          <a:bodyPr>
            <a:noAutofit/>
          </a:bodyPr>
          <a:lstStyle/>
          <a:p>
            <a:pPr algn="just"/>
            <a:r>
              <a:rPr lang="tr-TR" sz="1600" b="1" u="sng" dirty="0"/>
              <a:t>Stratejik planlama</a:t>
            </a:r>
            <a:r>
              <a:rPr lang="tr-TR" sz="1600" b="1" dirty="0"/>
              <a:t>, bir örgütün misyonu, amaçları, stratejileri ve politikalarının geliştirilmesi ile ilgilenmektedir. Kurumlar, takım kurma, senaryo modelleme ve fikir birliği yaratan alıştırmalar dâhil olmak üzere çeşitli teknikleri kullanarak ortak bir vizyonu geliştirerek sürece başlayabilir.</a:t>
            </a:r>
          </a:p>
          <a:p>
            <a:pPr algn="just"/>
            <a:r>
              <a:rPr lang="tr-TR" sz="1600" b="1" u="sng" dirty="0"/>
              <a:t>Taktik planlama</a:t>
            </a:r>
            <a:r>
              <a:rPr lang="tr-TR" sz="1600" b="1" dirty="0"/>
              <a:t>, hedefleri koymayı ve prosedürleri, kuralları, takvimleri ve bütçeleri geliştirmeyi kapsar. </a:t>
            </a:r>
          </a:p>
          <a:p>
            <a:pPr algn="just"/>
            <a:r>
              <a:rPr lang="tr-TR" sz="1600" b="1" u="sng" dirty="0"/>
              <a:t>Operasyonel planlama </a:t>
            </a:r>
            <a:r>
              <a:rPr lang="tr-TR" sz="1600" b="1" dirty="0"/>
              <a:t>ise, günlük faaliyetleri kısa dönemli olarak yürütmek ve denetlemek için yapılan planlamadır. Tipik örnekler, proje planlaması ve üretim takvimlemesidir.</a:t>
            </a:r>
          </a:p>
          <a:p>
            <a:pPr marL="0" indent="0" algn="just">
              <a:buNone/>
            </a:pPr>
            <a:r>
              <a:rPr lang="tr-TR" sz="1600" b="1" dirty="0"/>
              <a:t>Hedef ve stratejiler belirlendikten sonra, çalışanlar bunlara ulaşmak için en uygun yöntemleri geliştirmelidir. Seçilen yöntemin uygunluğu veya doğru yolda olunup olunmadığı denetlenmelidir. </a:t>
            </a:r>
          </a:p>
          <a:p>
            <a:pPr marL="0" indent="0" algn="just">
              <a:buNone/>
            </a:pPr>
            <a:r>
              <a:rPr lang="tr-TR" sz="1600" b="1" dirty="0"/>
              <a:t>Denetim başlangıçta sağlanırsa, hataların düzeltilmesi daha kolay olacaktır. En baştan denetim sağlanmazsa, belirlenen hedeflerden ve stratejilerden sapma yaşanabilir. </a:t>
            </a:r>
          </a:p>
          <a:p>
            <a:pPr marL="0" indent="0" algn="just">
              <a:buNone/>
            </a:pPr>
            <a:r>
              <a:rPr lang="tr-TR" sz="1600" b="1" dirty="0"/>
              <a:t>Bazen belirlenen hedef ve stratejiler değişen koşullar yüzünden, güncelliğini yitirebilir. Bu durumda da, örgütün daha önce başarısız olduğu alanlar gözden geçirilerek, yeni bir plan yapılmalıdır </a:t>
            </a:r>
            <a:r>
              <a:rPr lang="tr-TR" sz="1500" b="1" dirty="0"/>
              <a:t>(Paşaoğlu vd., 2013, s. 6). </a:t>
            </a:r>
          </a:p>
        </p:txBody>
      </p:sp>
    </p:spTree>
    <p:extLst>
      <p:ext uri="{BB962C8B-B14F-4D97-AF65-F5344CB8AC3E}">
        <p14:creationId xmlns:p14="http://schemas.microsoft.com/office/powerpoint/2010/main" val="358733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634E-D388-D2E8-3E9E-28557E7621C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90314FD-69C4-B943-B3FF-BCCC3D4C97B1}"/>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PLAN ve PLANLAMA</a:t>
            </a:r>
            <a:endParaRPr lang="en-US" sz="2400" b="1" dirty="0"/>
          </a:p>
        </p:txBody>
      </p:sp>
      <p:pic>
        <p:nvPicPr>
          <p:cNvPr id="5" name="İçerik Yer Tutucusu 4">
            <a:extLst>
              <a:ext uri="{FF2B5EF4-FFF2-40B4-BE49-F238E27FC236}">
                <a16:creationId xmlns:a16="http://schemas.microsoft.com/office/drawing/2014/main" id="{14189BB1-CBA7-EE20-C54E-86D4C2E9616E}"/>
              </a:ext>
            </a:extLst>
          </p:cNvPr>
          <p:cNvPicPr>
            <a:picLocks noGrp="1" noChangeAspect="1"/>
          </p:cNvPicPr>
          <p:nvPr>
            <p:ph idx="1"/>
          </p:nvPr>
        </p:nvPicPr>
        <p:blipFill>
          <a:blip r:embed="rId2"/>
          <a:stretch>
            <a:fillRect/>
          </a:stretch>
        </p:blipFill>
        <p:spPr>
          <a:xfrm>
            <a:off x="806244" y="820993"/>
            <a:ext cx="9414387" cy="4753897"/>
          </a:xfrm>
          <a:prstGeom prst="rect">
            <a:avLst/>
          </a:prstGeom>
        </p:spPr>
      </p:pic>
      <p:sp>
        <p:nvSpPr>
          <p:cNvPr id="7" name="Metin kutusu 6">
            <a:extLst>
              <a:ext uri="{FF2B5EF4-FFF2-40B4-BE49-F238E27FC236}">
                <a16:creationId xmlns:a16="http://schemas.microsoft.com/office/drawing/2014/main" id="{7CD2EFE4-A814-7D8B-0CE8-DCBE5B3C62D2}"/>
              </a:ext>
            </a:extLst>
          </p:cNvPr>
          <p:cNvSpPr txBox="1"/>
          <p:nvPr/>
        </p:nvSpPr>
        <p:spPr>
          <a:xfrm>
            <a:off x="4513006" y="5703644"/>
            <a:ext cx="2084439" cy="276999"/>
          </a:xfrm>
          <a:prstGeom prst="rect">
            <a:avLst/>
          </a:prstGeom>
          <a:noFill/>
        </p:spPr>
        <p:txBody>
          <a:bodyPr wrap="square">
            <a:spAutoFit/>
          </a:bodyPr>
          <a:lstStyle/>
          <a:p>
            <a:r>
              <a:rPr lang="tr-TR" sz="1200" b="1" dirty="0"/>
              <a:t>(Paşaoğlu vd., 2013, s. 6). </a:t>
            </a:r>
          </a:p>
        </p:txBody>
      </p:sp>
    </p:spTree>
    <p:extLst>
      <p:ext uri="{BB962C8B-B14F-4D97-AF65-F5344CB8AC3E}">
        <p14:creationId xmlns:p14="http://schemas.microsoft.com/office/powerpoint/2010/main" val="71317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957A8-A874-077A-C662-069C6C00DF2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22029D0-278F-5758-E7B4-FD1E2B092599}"/>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ÖRGÜTLEME</a:t>
            </a:r>
            <a:endParaRPr lang="en-US" sz="2400" b="1" dirty="0"/>
          </a:p>
        </p:txBody>
      </p:sp>
      <p:sp>
        <p:nvSpPr>
          <p:cNvPr id="3" name="İçerik Yer Tutucusu 2">
            <a:extLst>
              <a:ext uri="{FF2B5EF4-FFF2-40B4-BE49-F238E27FC236}">
                <a16:creationId xmlns:a16="http://schemas.microsoft.com/office/drawing/2014/main" id="{8F66A28C-3A88-76B0-4161-2B38AB7E544F}"/>
              </a:ext>
            </a:extLst>
          </p:cNvPr>
          <p:cNvSpPr>
            <a:spLocks noGrp="1"/>
          </p:cNvSpPr>
          <p:nvPr>
            <p:ph idx="1"/>
          </p:nvPr>
        </p:nvSpPr>
        <p:spPr>
          <a:xfrm>
            <a:off x="820928" y="750405"/>
            <a:ext cx="9438005" cy="4735996"/>
          </a:xfrm>
        </p:spPr>
        <p:txBody>
          <a:bodyPr>
            <a:noAutofit/>
          </a:bodyPr>
          <a:lstStyle/>
          <a:p>
            <a:pPr algn="just"/>
            <a:r>
              <a:rPr lang="tr-TR" sz="1600" b="1" u="sng" dirty="0"/>
              <a:t>Örgütleme</a:t>
            </a:r>
            <a:r>
              <a:rPr lang="tr-TR" sz="1600" b="1" dirty="0"/>
              <a:t>, işletmenin amaçlarına ulaşması için insanların, araç-gereçlerin ve olanakların düzenlenmesi, işlerin gruplandırılması, yetki ve sorumlulukların belirlenmesi sürecidir. </a:t>
            </a:r>
          </a:p>
          <a:p>
            <a:pPr algn="just"/>
            <a:r>
              <a:rPr lang="tr-TR" sz="1600" b="1" dirty="0"/>
              <a:t>Bu süreç, etkinliklerin uzmanlık alanlarına göre bölümlere ayrılması, örgüt yapısının oluşturulması ve görevli kişilerin uygun araç ve kaynaklarla donatılmasını içerir.</a:t>
            </a:r>
          </a:p>
          <a:p>
            <a:pPr marL="0" indent="0" algn="ctr">
              <a:buNone/>
            </a:pPr>
            <a:r>
              <a:rPr lang="tr-TR" sz="1600" b="1" u="sng" dirty="0"/>
              <a:t>Temel Evreler  </a:t>
            </a:r>
          </a:p>
          <a:p>
            <a:pPr algn="just"/>
            <a:r>
              <a:rPr lang="tr-TR" sz="1600" b="1" dirty="0"/>
              <a:t>İşlerin Belirlenmesi ve Gruplandırılması:  </a:t>
            </a:r>
          </a:p>
          <a:p>
            <a:pPr lvl="1" algn="just"/>
            <a:r>
              <a:rPr lang="tr-TR" sz="1400" b="1" dirty="0"/>
              <a:t>İşlevsel fonksiyonlar (üretim, pazarlama, muhasebe, yönetim gibi ana bölümler) oluşturulur.  </a:t>
            </a:r>
          </a:p>
          <a:p>
            <a:pPr lvl="1" algn="just"/>
            <a:r>
              <a:rPr lang="tr-TR" sz="1400" b="1" dirty="0"/>
              <a:t>Bu işlevlerin alt bölümleri (bakım, kalite denetim gibi) belirlenir.  </a:t>
            </a:r>
          </a:p>
          <a:p>
            <a:pPr algn="just"/>
            <a:r>
              <a:rPr lang="tr-TR" sz="1600" b="1" dirty="0"/>
              <a:t>Personelin Belirlenip Atanması:  </a:t>
            </a:r>
          </a:p>
          <a:p>
            <a:pPr lvl="1" algn="just"/>
            <a:r>
              <a:rPr lang="tr-TR" sz="1400" b="1" dirty="0"/>
              <a:t>İş ve etkinliklere uygun personel seçilir ve/ya da yetiştirilir.  </a:t>
            </a:r>
          </a:p>
          <a:p>
            <a:pPr lvl="1" algn="just"/>
            <a:r>
              <a:rPr lang="tr-TR" sz="1400" b="1" dirty="0"/>
              <a:t>Personelin gereksinim duyduğu araç-gereç ve donatımlar sağlanır.  </a:t>
            </a:r>
          </a:p>
          <a:p>
            <a:pPr algn="just"/>
            <a:r>
              <a:rPr lang="tr-TR" sz="1600" b="1" dirty="0"/>
              <a:t>Yer, Araç ve Yöntemlerin Belirlenmesi:  </a:t>
            </a:r>
          </a:p>
          <a:p>
            <a:pPr lvl="1" algn="just"/>
            <a:r>
              <a:rPr lang="tr-TR" sz="1400" b="1" dirty="0"/>
              <a:t>Personelin işlerini en iyi şekilde yapabilmesi için uygun çalışma ortamı ve araçlar sağlanır (Paşaoğlu vd., 2013, s. 6). </a:t>
            </a:r>
            <a:endParaRPr lang="tr-TR" sz="1600" b="1" dirty="0"/>
          </a:p>
        </p:txBody>
      </p:sp>
    </p:spTree>
    <p:extLst>
      <p:ext uri="{BB962C8B-B14F-4D97-AF65-F5344CB8AC3E}">
        <p14:creationId xmlns:p14="http://schemas.microsoft.com/office/powerpoint/2010/main" val="410263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3E76-2B08-E16D-E647-D760D2A01DD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6FE13C6-C782-B20D-B408-B9C840F2789E}"/>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ÖRGÜTLENMENİN TEMEL İLKELERİ</a:t>
            </a:r>
            <a:endParaRPr lang="en-US" sz="2400" b="1" dirty="0"/>
          </a:p>
        </p:txBody>
      </p:sp>
      <p:sp>
        <p:nvSpPr>
          <p:cNvPr id="3" name="İçerik Yer Tutucusu 2">
            <a:extLst>
              <a:ext uri="{FF2B5EF4-FFF2-40B4-BE49-F238E27FC236}">
                <a16:creationId xmlns:a16="http://schemas.microsoft.com/office/drawing/2014/main" id="{4AFD4149-92EC-AFD7-5475-6A48C64CB24A}"/>
              </a:ext>
            </a:extLst>
          </p:cNvPr>
          <p:cNvSpPr>
            <a:spLocks noGrp="1"/>
          </p:cNvSpPr>
          <p:nvPr>
            <p:ph idx="1"/>
          </p:nvPr>
        </p:nvSpPr>
        <p:spPr>
          <a:xfrm>
            <a:off x="820928" y="750404"/>
            <a:ext cx="9438005" cy="5040796"/>
          </a:xfrm>
        </p:spPr>
        <p:txBody>
          <a:bodyPr>
            <a:noAutofit/>
          </a:bodyPr>
          <a:lstStyle/>
          <a:p>
            <a:pPr marL="0" indent="0" algn="ctr">
              <a:buNone/>
            </a:pPr>
            <a:r>
              <a:rPr lang="tr-TR" sz="1700" b="1" u="sng" dirty="0"/>
              <a:t>İş Bölümü ve Uzmanlaşma İlkesi</a:t>
            </a:r>
          </a:p>
          <a:p>
            <a:pPr algn="just"/>
            <a:r>
              <a:rPr lang="tr-TR" sz="1700" b="1" dirty="0"/>
              <a:t>Çalışan personelin alanında deneyimli ve uzmanlaşmış olması gerekmektedir. </a:t>
            </a:r>
          </a:p>
          <a:p>
            <a:pPr algn="just"/>
            <a:r>
              <a:rPr lang="tr-TR" sz="1700" b="1" dirty="0"/>
              <a:t>Örgüt yapısı, amaçlara uygun bölümlere ayrılmalı ve bu bölümlere uzman personel atanmalıdır. </a:t>
            </a:r>
          </a:p>
          <a:p>
            <a:pPr algn="just"/>
            <a:r>
              <a:rPr lang="tr-TR" sz="1700" b="1" dirty="0"/>
              <a:t>Bu sayede, çalışanlar kendilerinin en iyi oldukları işte uzmanlaşarak örgüte maksimum katkı sağlarlar. </a:t>
            </a:r>
          </a:p>
          <a:p>
            <a:pPr algn="just"/>
            <a:r>
              <a:rPr lang="tr-TR" sz="1700" b="1" dirty="0"/>
              <a:t>Bu ilke, işlevlere göre bölümlendirme şeklinde uygulanır.</a:t>
            </a:r>
          </a:p>
          <a:p>
            <a:pPr marL="0" indent="0" algn="ctr">
              <a:buNone/>
            </a:pPr>
            <a:r>
              <a:rPr lang="tr-TR" sz="1700" b="1" u="sng" dirty="0"/>
              <a:t>İstisna İlkesi</a:t>
            </a:r>
          </a:p>
          <a:p>
            <a:pPr algn="just"/>
            <a:r>
              <a:rPr lang="tr-TR" sz="1700" b="1" dirty="0"/>
              <a:t>Örgütte günlük ve sık sık yapılan rutin etkinliklerin alt yönetim tarafından yapılmasını savunan ilkedir. </a:t>
            </a:r>
          </a:p>
          <a:p>
            <a:pPr algn="just"/>
            <a:r>
              <a:rPr lang="tr-TR" sz="1700" b="1" dirty="0"/>
              <a:t>Üst yönetimin günlük her gün karşılaşılan ve örgütün faaliyetlerinde yaşamsal önem taşımayan kararlarla ilgilenmesinden daha çok, çok önem taşıyan kararlarla ilgilenmesi görüşünü önerir. </a:t>
            </a:r>
          </a:p>
          <a:p>
            <a:pPr algn="just"/>
            <a:r>
              <a:rPr lang="tr-TR" sz="1700" b="1" dirty="0"/>
              <a:t>Böylece, üst yönetim günlük ayrıntılardan uzak kalarak, daha önemli konularda daha iyi kararlar alabilir </a:t>
            </a:r>
            <a:r>
              <a:rPr lang="tr-TR" sz="1500" b="1" dirty="0"/>
              <a:t>(Mebajans.com, 2023; Paşaoğlu vd., 2013, s. 7). </a:t>
            </a:r>
          </a:p>
        </p:txBody>
      </p:sp>
    </p:spTree>
    <p:extLst>
      <p:ext uri="{BB962C8B-B14F-4D97-AF65-F5344CB8AC3E}">
        <p14:creationId xmlns:p14="http://schemas.microsoft.com/office/powerpoint/2010/main" val="421989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3E76-2B08-E16D-E647-D760D2A01DD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6FE13C6-C782-B20D-B408-B9C840F2789E}"/>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ÖRGÜTLENMENİN TEMEL İLKELERİ</a:t>
            </a:r>
            <a:endParaRPr lang="en-US" sz="2400" b="1" dirty="0"/>
          </a:p>
        </p:txBody>
      </p:sp>
      <p:sp>
        <p:nvSpPr>
          <p:cNvPr id="3" name="İçerik Yer Tutucusu 2">
            <a:extLst>
              <a:ext uri="{FF2B5EF4-FFF2-40B4-BE49-F238E27FC236}">
                <a16:creationId xmlns:a16="http://schemas.microsoft.com/office/drawing/2014/main" id="{4AFD4149-92EC-AFD7-5475-6A48C64CB24A}"/>
              </a:ext>
            </a:extLst>
          </p:cNvPr>
          <p:cNvSpPr>
            <a:spLocks noGrp="1"/>
          </p:cNvSpPr>
          <p:nvPr>
            <p:ph idx="1"/>
          </p:nvPr>
        </p:nvSpPr>
        <p:spPr>
          <a:xfrm>
            <a:off x="820928" y="750404"/>
            <a:ext cx="9438005" cy="5317888"/>
          </a:xfrm>
        </p:spPr>
        <p:txBody>
          <a:bodyPr>
            <a:noAutofit/>
          </a:bodyPr>
          <a:lstStyle/>
          <a:p>
            <a:pPr marL="0" indent="0" algn="ctr">
              <a:spcBef>
                <a:spcPts val="600"/>
              </a:spcBef>
              <a:buNone/>
            </a:pPr>
            <a:r>
              <a:rPr lang="tr-TR" sz="1600" b="1" u="sng" dirty="0"/>
              <a:t>Amaç Birliği İlkesi</a:t>
            </a:r>
          </a:p>
          <a:p>
            <a:pPr algn="just">
              <a:spcBef>
                <a:spcPts val="600"/>
              </a:spcBef>
            </a:pPr>
            <a:r>
              <a:rPr lang="tr-TR" sz="1600" b="1" dirty="0"/>
              <a:t>Örgütü oluşturan personeller; ortak hedef veya amaç üzerine odaklanarak bir arada bulunurlar. </a:t>
            </a:r>
          </a:p>
          <a:p>
            <a:pPr algn="just">
              <a:spcBef>
                <a:spcPts val="600"/>
              </a:spcBef>
            </a:pPr>
            <a:r>
              <a:rPr lang="tr-TR" sz="1600" b="1" dirty="0"/>
              <a:t>Tüm etkinlikler örgütün ana amacına hizmet edecek şekilde alt amaçlara bölünmelidir.</a:t>
            </a:r>
          </a:p>
          <a:p>
            <a:pPr marL="0" indent="0" algn="ctr">
              <a:spcBef>
                <a:spcPts val="600"/>
              </a:spcBef>
              <a:buNone/>
            </a:pPr>
            <a:r>
              <a:rPr lang="tr-TR" sz="1600" b="1" u="sng" dirty="0"/>
              <a:t>Kumanda Birliği İlkesi</a:t>
            </a:r>
          </a:p>
          <a:p>
            <a:pPr algn="just">
              <a:spcBef>
                <a:spcPts val="600"/>
              </a:spcBef>
            </a:pPr>
            <a:r>
              <a:rPr lang="tr-TR" sz="1600" b="1" dirty="0"/>
              <a:t>Bu ilke çalışanların sadece bir üstten emir almasını sağlar. </a:t>
            </a:r>
          </a:p>
          <a:p>
            <a:pPr algn="just">
              <a:spcBef>
                <a:spcPts val="600"/>
              </a:spcBef>
            </a:pPr>
            <a:r>
              <a:rPr lang="tr-TR" sz="1600" b="1" dirty="0"/>
              <a:t>Çalışanlar sadece bir üstten emir almalıdır, çoklu emir karmaşaya yol açar.</a:t>
            </a:r>
          </a:p>
          <a:p>
            <a:pPr marL="0" indent="0" algn="ctr">
              <a:spcBef>
                <a:spcPts val="600"/>
              </a:spcBef>
              <a:buNone/>
            </a:pPr>
            <a:r>
              <a:rPr lang="tr-TR" sz="1600" b="1" u="sng" dirty="0"/>
              <a:t>Hiyerarşik Yapı İlkesi</a:t>
            </a:r>
          </a:p>
          <a:p>
            <a:pPr algn="just">
              <a:spcBef>
                <a:spcPts val="600"/>
              </a:spcBef>
            </a:pPr>
            <a:r>
              <a:rPr lang="tr-TR" sz="1600" b="1" dirty="0"/>
              <a:t>Alt üst ilişkisi bellidir. Ast üstün kim olduğunu bilir. </a:t>
            </a:r>
          </a:p>
          <a:p>
            <a:pPr algn="just">
              <a:spcBef>
                <a:spcPts val="600"/>
              </a:spcBef>
            </a:pPr>
            <a:r>
              <a:rPr lang="tr-TR" sz="1600" b="1" dirty="0"/>
              <a:t>Yetki ve sorumluluklar yukarıdan aşağıya doğru düzenlenmelidir.</a:t>
            </a:r>
          </a:p>
          <a:p>
            <a:pPr marL="0" indent="0" algn="ctr">
              <a:spcBef>
                <a:spcPts val="600"/>
              </a:spcBef>
              <a:buNone/>
            </a:pPr>
            <a:r>
              <a:rPr lang="tr-TR" sz="1600" b="1" u="sng" dirty="0"/>
              <a:t>Yetki ve Sorumluluğun Denkliği İlkesi</a:t>
            </a:r>
          </a:p>
          <a:p>
            <a:pPr algn="just">
              <a:spcBef>
                <a:spcPts val="600"/>
              </a:spcBef>
            </a:pPr>
            <a:r>
              <a:rPr lang="tr-TR" sz="1600" b="1" dirty="0"/>
              <a:t>Her elemanın sorumlulukları kadar yetkileri vardır. </a:t>
            </a:r>
          </a:p>
          <a:p>
            <a:pPr algn="just">
              <a:spcBef>
                <a:spcPts val="600"/>
              </a:spcBef>
            </a:pPr>
            <a:r>
              <a:rPr lang="tr-TR" sz="1600" b="1" dirty="0"/>
              <a:t>Verilen yetkiler, sorumluluklara uygun olmalı, denge sağlanmalıdır.</a:t>
            </a:r>
          </a:p>
          <a:p>
            <a:pPr marL="0" indent="0" algn="ctr">
              <a:spcBef>
                <a:spcPts val="600"/>
              </a:spcBef>
              <a:buNone/>
            </a:pPr>
            <a:r>
              <a:rPr lang="tr-TR" sz="1600" b="1" u="sng" dirty="0"/>
              <a:t>Yetki Devri İlkesi</a:t>
            </a:r>
          </a:p>
          <a:p>
            <a:pPr algn="just">
              <a:spcBef>
                <a:spcPts val="600"/>
              </a:spcBef>
            </a:pPr>
            <a:r>
              <a:rPr lang="tr-TR" sz="1600" b="1" dirty="0"/>
              <a:t>Üst yöneticilerin yetkilerini astlarla paylaşması ilkesidir. </a:t>
            </a:r>
          </a:p>
          <a:p>
            <a:pPr algn="just">
              <a:spcBef>
                <a:spcPts val="600"/>
              </a:spcBef>
            </a:pPr>
            <a:r>
              <a:rPr lang="tr-TR" sz="1600" b="1" dirty="0"/>
              <a:t>Üstler, karar yetkilerini astlara devrederek etkinliği artırabilir </a:t>
            </a:r>
            <a:r>
              <a:rPr lang="tr-TR" sz="1400" b="1" dirty="0"/>
              <a:t>(Mebajans.com, 2023; Paşaoğlu vd., 2013, s. 7). </a:t>
            </a:r>
          </a:p>
        </p:txBody>
      </p:sp>
    </p:spTree>
    <p:extLst>
      <p:ext uri="{BB962C8B-B14F-4D97-AF65-F5344CB8AC3E}">
        <p14:creationId xmlns:p14="http://schemas.microsoft.com/office/powerpoint/2010/main" val="212154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1EB8-114A-7B6D-7407-827DDCD96E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06CB8C-934B-12E7-A8A8-4E0912471EB8}"/>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ÖRGÜTLENMENİN TEMEL İLKELERİ</a:t>
            </a:r>
            <a:endParaRPr lang="en-US" sz="2400" b="1" dirty="0"/>
          </a:p>
        </p:txBody>
      </p:sp>
      <p:sp>
        <p:nvSpPr>
          <p:cNvPr id="3" name="İçerik Yer Tutucusu 2">
            <a:extLst>
              <a:ext uri="{FF2B5EF4-FFF2-40B4-BE49-F238E27FC236}">
                <a16:creationId xmlns:a16="http://schemas.microsoft.com/office/drawing/2014/main" id="{5B053C3E-1053-42A6-5F0C-C67C39EDFB45}"/>
              </a:ext>
            </a:extLst>
          </p:cNvPr>
          <p:cNvSpPr>
            <a:spLocks noGrp="1"/>
          </p:cNvSpPr>
          <p:nvPr>
            <p:ph idx="1"/>
          </p:nvPr>
        </p:nvSpPr>
        <p:spPr>
          <a:xfrm>
            <a:off x="820928" y="750404"/>
            <a:ext cx="9438005" cy="4597451"/>
          </a:xfrm>
        </p:spPr>
        <p:txBody>
          <a:bodyPr>
            <a:noAutofit/>
          </a:bodyPr>
          <a:lstStyle/>
          <a:p>
            <a:pPr marL="0" indent="0" algn="ctr">
              <a:buNone/>
            </a:pPr>
            <a:r>
              <a:rPr lang="tr-TR" b="1" u="sng" dirty="0"/>
              <a:t>Denge İlkesi</a:t>
            </a:r>
          </a:p>
          <a:p>
            <a:pPr marL="0" indent="0" algn="just">
              <a:buNone/>
            </a:pPr>
            <a:r>
              <a:rPr lang="tr-TR" b="1" dirty="0"/>
              <a:t>Örgütte bölümler arasındaki yetkilerin görev ve sorumluluklara göre verilmesidir. Yetki ve sorumluluklar bölümler ve kişiler arasında uygun dağıtılmalıdır </a:t>
            </a:r>
          </a:p>
          <a:p>
            <a:pPr marL="0" indent="0" algn="ctr">
              <a:buNone/>
            </a:pPr>
            <a:r>
              <a:rPr lang="tr-TR" b="1" u="sng" dirty="0"/>
              <a:t>Açıklama İlkesi</a:t>
            </a:r>
          </a:p>
          <a:p>
            <a:pPr marL="0" indent="0" algn="just">
              <a:buNone/>
            </a:pPr>
            <a:r>
              <a:rPr lang="tr-TR" b="1" dirty="0"/>
              <a:t>Görev, sorumluluklar ve yetkiler açık ve net olmalıdır. </a:t>
            </a:r>
          </a:p>
          <a:p>
            <a:pPr marL="0" indent="0" algn="just">
              <a:buNone/>
            </a:pPr>
            <a:r>
              <a:rPr lang="tr-TR" b="1" dirty="0"/>
              <a:t>Örgütte personelin görev, sorumluluk ve yetkileri açık ve net olarak yazılı bir şekilde belirtilmelidir. </a:t>
            </a:r>
          </a:p>
          <a:p>
            <a:pPr marL="0" indent="0" algn="just">
              <a:buNone/>
            </a:pPr>
            <a:r>
              <a:rPr lang="tr-TR" b="1" dirty="0"/>
              <a:t>Bu sayede, örgütte yaşanacak çatışmalar, görev karışıklıkları önlenmiş olur.</a:t>
            </a:r>
          </a:p>
          <a:p>
            <a:pPr marL="0" indent="0" algn="ctr">
              <a:buNone/>
            </a:pPr>
            <a:r>
              <a:rPr lang="tr-TR" b="1" u="sng" dirty="0"/>
              <a:t>Basitlik ve Anlaşılırlık İlkesi</a:t>
            </a:r>
          </a:p>
          <a:p>
            <a:pPr marL="0" indent="0" algn="just">
              <a:buNone/>
            </a:pPr>
            <a:r>
              <a:rPr lang="tr-TR" b="1" dirty="0"/>
              <a:t>Örgüt kurulurken örgüt yapısı basit ve anlaşılır olmalıdır. </a:t>
            </a:r>
          </a:p>
          <a:p>
            <a:pPr marL="0" indent="0" algn="just">
              <a:buNone/>
            </a:pPr>
            <a:r>
              <a:rPr lang="tr-TR" b="1" dirty="0"/>
              <a:t>Ast ve üstlerin ilişkileri, iş akışları örgüte uyumlu olmalıdır </a:t>
            </a:r>
            <a:r>
              <a:rPr lang="tr-TR" sz="1500" b="1" dirty="0"/>
              <a:t>(Mebajans.com, 2023; Paşaoğlu vd., 2013, s. 7). </a:t>
            </a:r>
          </a:p>
        </p:txBody>
      </p:sp>
    </p:spTree>
    <p:extLst>
      <p:ext uri="{BB962C8B-B14F-4D97-AF65-F5344CB8AC3E}">
        <p14:creationId xmlns:p14="http://schemas.microsoft.com/office/powerpoint/2010/main" val="104263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7826-6C80-63D1-4804-1FE4915CE1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12D5E7-EBA5-E55E-0988-F80FDBD22514}"/>
              </a:ext>
            </a:extLst>
          </p:cNvPr>
          <p:cNvSpPr>
            <a:spLocks noGrp="1"/>
          </p:cNvSpPr>
          <p:nvPr>
            <p:ph type="title"/>
          </p:nvPr>
        </p:nvSpPr>
        <p:spPr>
          <a:xfrm>
            <a:off x="1898373" y="162232"/>
            <a:ext cx="6531131" cy="491499"/>
          </a:xfrm>
        </p:spPr>
        <p:txBody>
          <a:bodyPr>
            <a:normAutofit fontScale="90000"/>
          </a:bodyPr>
          <a:lstStyle/>
          <a:p>
            <a:pPr algn="ctr"/>
            <a:r>
              <a:rPr lang="tr-TR" sz="2800" b="1" dirty="0">
                <a:solidFill>
                  <a:schemeClr val="tx1"/>
                </a:solidFill>
              </a:rPr>
              <a:t>KAPSAM</a:t>
            </a:r>
            <a:endParaRPr lang="en-US" sz="2800" b="1" dirty="0"/>
          </a:p>
        </p:txBody>
      </p:sp>
      <p:sp>
        <p:nvSpPr>
          <p:cNvPr id="3" name="İçerik Yer Tutucusu 2">
            <a:extLst>
              <a:ext uri="{FF2B5EF4-FFF2-40B4-BE49-F238E27FC236}">
                <a16:creationId xmlns:a16="http://schemas.microsoft.com/office/drawing/2014/main" id="{7FC17C9F-157F-D631-C5BF-63FD6CD26138}"/>
              </a:ext>
            </a:extLst>
          </p:cNvPr>
          <p:cNvSpPr>
            <a:spLocks noGrp="1"/>
          </p:cNvSpPr>
          <p:nvPr>
            <p:ph idx="1"/>
          </p:nvPr>
        </p:nvSpPr>
        <p:spPr>
          <a:xfrm>
            <a:off x="1053601" y="653731"/>
            <a:ext cx="9235110" cy="5650087"/>
          </a:xfrm>
        </p:spPr>
        <p:txBody>
          <a:bodyPr>
            <a:noAutofit/>
          </a:bodyPr>
          <a:lstStyle/>
          <a:p>
            <a:pPr algn="just"/>
            <a:r>
              <a:rPr lang="tr-TR" sz="2000" b="1" dirty="0"/>
              <a:t>Giriş</a:t>
            </a:r>
          </a:p>
          <a:p>
            <a:pPr algn="just"/>
            <a:r>
              <a:rPr lang="tr-TR" sz="2000" b="1" dirty="0"/>
              <a:t>Yönetim Kavramı ve Tanımları</a:t>
            </a:r>
          </a:p>
          <a:p>
            <a:pPr algn="just"/>
            <a:r>
              <a:rPr lang="tr-TR" sz="2000" b="1" dirty="0"/>
              <a:t>POSDCORB ve Yönetim İşlevleri</a:t>
            </a:r>
          </a:p>
          <a:p>
            <a:pPr algn="just"/>
            <a:r>
              <a:rPr lang="tr-TR" sz="2000" b="1" dirty="0"/>
              <a:t>Yönetim Süreçleri ve Yapılandırılması</a:t>
            </a:r>
          </a:p>
          <a:p>
            <a:pPr lvl="1" algn="just">
              <a:buFont typeface="Wingdings" panose="05000000000000000000" pitchFamily="2" charset="2"/>
              <a:buChar char="v"/>
            </a:pPr>
            <a:r>
              <a:rPr lang="tr-TR" sz="1800" b="1" dirty="0"/>
              <a:t>Planlama</a:t>
            </a:r>
          </a:p>
          <a:p>
            <a:pPr lvl="1" algn="just">
              <a:buFont typeface="Wingdings" panose="05000000000000000000" pitchFamily="2" charset="2"/>
              <a:buChar char="v"/>
            </a:pPr>
            <a:r>
              <a:rPr lang="tr-TR" sz="1800" b="1" dirty="0"/>
              <a:t>Örgütleme</a:t>
            </a:r>
          </a:p>
          <a:p>
            <a:pPr lvl="1" algn="just">
              <a:buFont typeface="Wingdings" panose="05000000000000000000" pitchFamily="2" charset="2"/>
              <a:buChar char="v"/>
            </a:pPr>
            <a:r>
              <a:rPr lang="tr-TR" sz="1800" b="1" dirty="0"/>
              <a:t>Personel İşleri</a:t>
            </a:r>
          </a:p>
          <a:p>
            <a:pPr lvl="1" algn="just">
              <a:buFont typeface="Wingdings" panose="05000000000000000000" pitchFamily="2" charset="2"/>
              <a:buChar char="v"/>
            </a:pPr>
            <a:r>
              <a:rPr lang="tr-TR" sz="1800" b="1" dirty="0"/>
              <a:t>Yöneltme</a:t>
            </a:r>
          </a:p>
          <a:p>
            <a:pPr lvl="1" algn="just">
              <a:buFont typeface="Wingdings" panose="05000000000000000000" pitchFamily="2" charset="2"/>
              <a:buChar char="v"/>
            </a:pPr>
            <a:r>
              <a:rPr lang="tr-TR" sz="1800" b="1" dirty="0"/>
              <a:t>Denetim</a:t>
            </a:r>
          </a:p>
          <a:p>
            <a:pPr algn="just"/>
            <a:r>
              <a:rPr lang="tr-TR" sz="2000" b="1" dirty="0"/>
              <a:t>Yönetim İlkeleri ve Temel Prensipler</a:t>
            </a:r>
          </a:p>
          <a:p>
            <a:pPr algn="just"/>
            <a:r>
              <a:rPr lang="tr-TR" sz="2000" b="1" dirty="0"/>
              <a:t>Yönetim ve Bilgi Hizmetleri: Uygulama ve Değerlendirme</a:t>
            </a:r>
          </a:p>
          <a:p>
            <a:pPr algn="just"/>
            <a:r>
              <a:rPr lang="tr-TR" sz="2000" b="1" dirty="0"/>
              <a:t>Sonuç ve Değerlendirme</a:t>
            </a:r>
          </a:p>
          <a:p>
            <a:pPr algn="just"/>
            <a:r>
              <a:rPr lang="tr-TR" sz="2000" b="1" dirty="0"/>
              <a:t>Kaynakça</a:t>
            </a:r>
          </a:p>
        </p:txBody>
      </p:sp>
    </p:spTree>
    <p:extLst>
      <p:ext uri="{BB962C8B-B14F-4D97-AF65-F5344CB8AC3E}">
        <p14:creationId xmlns:p14="http://schemas.microsoft.com/office/powerpoint/2010/main" val="14973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1EB8-114A-7B6D-7407-827DDCD96E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06CB8C-934B-12E7-A8A8-4E0912471EB8}"/>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ÖRGÜTLENMENİN TEMEL İLKELERİ</a:t>
            </a:r>
            <a:endParaRPr lang="en-US" sz="2400" b="1" dirty="0"/>
          </a:p>
        </p:txBody>
      </p:sp>
      <p:sp>
        <p:nvSpPr>
          <p:cNvPr id="3" name="İçerik Yer Tutucusu 2">
            <a:extLst>
              <a:ext uri="{FF2B5EF4-FFF2-40B4-BE49-F238E27FC236}">
                <a16:creationId xmlns:a16="http://schemas.microsoft.com/office/drawing/2014/main" id="{5B053C3E-1053-42A6-5F0C-C67C39EDFB45}"/>
              </a:ext>
            </a:extLst>
          </p:cNvPr>
          <p:cNvSpPr>
            <a:spLocks noGrp="1"/>
          </p:cNvSpPr>
          <p:nvPr>
            <p:ph idx="1"/>
          </p:nvPr>
        </p:nvSpPr>
        <p:spPr>
          <a:xfrm>
            <a:off x="820928" y="750405"/>
            <a:ext cx="9438005" cy="5193196"/>
          </a:xfrm>
        </p:spPr>
        <p:txBody>
          <a:bodyPr>
            <a:noAutofit/>
          </a:bodyPr>
          <a:lstStyle/>
          <a:p>
            <a:pPr marL="0" indent="0" algn="ctr">
              <a:spcBef>
                <a:spcPts val="600"/>
              </a:spcBef>
              <a:buNone/>
            </a:pPr>
            <a:r>
              <a:rPr lang="tr-TR" sz="1700" b="1" u="sng" dirty="0"/>
              <a:t>Esneklik İlkesi</a:t>
            </a:r>
          </a:p>
          <a:p>
            <a:pPr algn="just">
              <a:spcBef>
                <a:spcPts val="600"/>
              </a:spcBef>
            </a:pPr>
            <a:r>
              <a:rPr lang="tr-TR" sz="1700" b="1" dirty="0"/>
              <a:t>Örgütlerin değişen çevre koşullarına ayak uydurması gerekir. </a:t>
            </a:r>
          </a:p>
          <a:p>
            <a:pPr algn="just">
              <a:spcBef>
                <a:spcPts val="600"/>
              </a:spcBef>
            </a:pPr>
            <a:r>
              <a:rPr lang="tr-TR" sz="1700" b="1" dirty="0"/>
              <a:t>İşletme iç ve dış çevrelerin etkisinde kalmakta ve bu etkiler işletmeyi değişime zorlamaktadır. </a:t>
            </a:r>
          </a:p>
          <a:p>
            <a:pPr algn="just">
              <a:spcBef>
                <a:spcPts val="600"/>
              </a:spcBef>
            </a:pPr>
            <a:r>
              <a:rPr lang="tr-TR" sz="1700" b="1" dirty="0"/>
              <a:t>Bu değişimlere karşılık verebilmek ve değişimlere uyum sağlamak için işletmelerin dinamik bir yapıya sahip olması gerekir.</a:t>
            </a:r>
          </a:p>
          <a:p>
            <a:pPr marL="0" indent="0" algn="ctr">
              <a:spcBef>
                <a:spcPts val="600"/>
              </a:spcBef>
              <a:buNone/>
            </a:pPr>
            <a:r>
              <a:rPr lang="tr-TR" sz="1700" b="1" u="sng" dirty="0"/>
              <a:t>Süreklilik İlkesi</a:t>
            </a:r>
          </a:p>
          <a:p>
            <a:pPr algn="just">
              <a:spcBef>
                <a:spcPts val="600"/>
              </a:spcBef>
            </a:pPr>
            <a:r>
              <a:rPr lang="tr-TR" sz="1700" b="1" dirty="0"/>
              <a:t>Örgütte değişimlere ayak uydurabilmek için dinamik bir yapının yanı sıra personelin değişimi takip edebilecek, geleceği görebilecek şekilde yetişmelerinin sağlanması önemlidir. </a:t>
            </a:r>
          </a:p>
          <a:p>
            <a:pPr algn="just">
              <a:spcBef>
                <a:spcPts val="600"/>
              </a:spcBef>
            </a:pPr>
            <a:r>
              <a:rPr lang="tr-TR" sz="1700" b="1" dirty="0"/>
              <a:t>Örgüt personelinin vizyon ve misyon sahibi olması için ona göre yetiştirilmesi gerekir.</a:t>
            </a:r>
          </a:p>
          <a:p>
            <a:pPr algn="just">
              <a:spcBef>
                <a:spcPts val="600"/>
              </a:spcBef>
            </a:pPr>
            <a:r>
              <a:rPr lang="tr-TR" sz="1700" b="1" dirty="0"/>
              <a:t>Böylece geleceği öngörerek örgütün devamlılığı sağlanır.</a:t>
            </a:r>
          </a:p>
          <a:p>
            <a:pPr marL="0" indent="0" algn="ctr">
              <a:spcBef>
                <a:spcPts val="600"/>
              </a:spcBef>
              <a:buNone/>
            </a:pPr>
            <a:r>
              <a:rPr lang="tr-TR" sz="1700" b="1" u="sng" dirty="0"/>
              <a:t>Yönetim Alanı İlkesi</a:t>
            </a:r>
          </a:p>
          <a:p>
            <a:pPr algn="just">
              <a:spcBef>
                <a:spcPts val="600"/>
              </a:spcBef>
            </a:pPr>
            <a:r>
              <a:rPr lang="tr-TR" sz="1700" b="1" dirty="0"/>
              <a:t>Örgütte bir yöneticiye bağlı ast sayısıdır. </a:t>
            </a:r>
          </a:p>
          <a:p>
            <a:pPr algn="just">
              <a:spcBef>
                <a:spcPts val="600"/>
              </a:spcBef>
            </a:pPr>
            <a:r>
              <a:rPr lang="tr-TR" sz="1700" b="1" dirty="0"/>
              <a:t>Bu sayı belirlenirken yöneticinin deneyimi, bilgisi, yeteneği ve yapılan işin özelliği yönetim alanını belirler </a:t>
            </a:r>
            <a:r>
              <a:rPr lang="tr-TR" sz="1500" b="1" dirty="0"/>
              <a:t>(Mebajans.com, 2023; Paşaoğlu vd., 2013, </a:t>
            </a:r>
            <a:r>
              <a:rPr lang="tr-TR" sz="1500" b="1" dirty="0" err="1"/>
              <a:t>ss</a:t>
            </a:r>
            <a:r>
              <a:rPr lang="tr-TR" sz="1500" b="1" dirty="0"/>
              <a:t>. 7-8). </a:t>
            </a:r>
          </a:p>
        </p:txBody>
      </p:sp>
    </p:spTree>
    <p:extLst>
      <p:ext uri="{BB962C8B-B14F-4D97-AF65-F5344CB8AC3E}">
        <p14:creationId xmlns:p14="http://schemas.microsoft.com/office/powerpoint/2010/main" val="213021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775BD-53F3-0E18-D66B-503FDF34C04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AC1EC1D-87EB-6F0F-2D5D-70C765907759}"/>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YÖNELTME</a:t>
            </a:r>
            <a:endParaRPr lang="en-US" sz="2400" b="1" dirty="0"/>
          </a:p>
        </p:txBody>
      </p:sp>
      <p:sp>
        <p:nvSpPr>
          <p:cNvPr id="3" name="İçerik Yer Tutucusu 2">
            <a:extLst>
              <a:ext uri="{FF2B5EF4-FFF2-40B4-BE49-F238E27FC236}">
                <a16:creationId xmlns:a16="http://schemas.microsoft.com/office/drawing/2014/main" id="{4994DBED-BF69-D3F4-EFFA-CD04B0EB3811}"/>
              </a:ext>
            </a:extLst>
          </p:cNvPr>
          <p:cNvSpPr>
            <a:spLocks noGrp="1"/>
          </p:cNvSpPr>
          <p:nvPr>
            <p:ph idx="1"/>
          </p:nvPr>
        </p:nvSpPr>
        <p:spPr>
          <a:xfrm>
            <a:off x="820928" y="750404"/>
            <a:ext cx="9438005" cy="4652869"/>
          </a:xfrm>
        </p:spPr>
        <p:txBody>
          <a:bodyPr>
            <a:noAutofit/>
          </a:bodyPr>
          <a:lstStyle/>
          <a:p>
            <a:pPr algn="just"/>
            <a:r>
              <a:rPr lang="tr-TR" sz="1600" b="1" dirty="0"/>
              <a:t>Yönetimin yöneltme işlevi için «yöneltme» terimi yerine «yürütme», «emir-komuta» gibi terimler de kullanılmaktadır.</a:t>
            </a:r>
          </a:p>
          <a:p>
            <a:pPr algn="just"/>
            <a:r>
              <a:rPr lang="tr-TR" sz="1600" b="1" u="sng" dirty="0"/>
              <a:t>Yöneltme</a:t>
            </a:r>
            <a:r>
              <a:rPr lang="tr-TR" sz="1600" b="1" dirty="0"/>
              <a:t>, en basit tanımıyla, planlama ve örgütlemede karar verilen örgüt amaçlarını gerçekleştirmek için bütün örgütün o amaçların gerçekleştirilmesi için yönlendirilmesidir.</a:t>
            </a:r>
          </a:p>
          <a:p>
            <a:pPr algn="just"/>
            <a:r>
              <a:rPr lang="tr-TR" sz="1600" b="1" dirty="0"/>
              <a:t>Yöneltme işlevinin asıl konusu insandır. </a:t>
            </a:r>
          </a:p>
          <a:p>
            <a:pPr algn="just"/>
            <a:r>
              <a:rPr lang="tr-TR" sz="1600" b="1" dirty="0"/>
              <a:t>Yöneltme, bireylerin yapılan planlara bağlı kalarak iş görme çabalarıdır. </a:t>
            </a:r>
          </a:p>
          <a:p>
            <a:pPr algn="just"/>
            <a:r>
              <a:rPr lang="tr-TR" sz="1600" b="1" dirty="0"/>
              <a:t>Örgütte alınan kararlar ve yapılan planlar doğrultusunda işlerin yerine getirilmesi için yöneticilerin vereceği emir ve talimatların veriliş biçimi, onların uygulanmasında yöneticinin liderlik niteliklerine sahip olması, astlarını motive etme, iletişim düzenini kurma gibi konular yöneltme işlevinde önemli bir yer tutar.</a:t>
            </a:r>
          </a:p>
          <a:p>
            <a:pPr algn="just"/>
            <a:r>
              <a:rPr lang="tr-TR" sz="1600" b="1" dirty="0"/>
              <a:t>Yöneltme, bireylerin planlara uyum içinde iş görmelerini sağlama çabasıdır. Yöneltme, örgütün amaçlarının gerçekleşmesi için bireylere iş verme, onlara yol gösterme faaliyetidir. </a:t>
            </a:r>
          </a:p>
          <a:p>
            <a:pPr algn="just"/>
            <a:r>
              <a:rPr lang="tr-TR" sz="1600" b="1" dirty="0"/>
              <a:t>Yöneltme, işletmenin amacına uygun sonuçların elde edilmesinde organize edilmiş kaynakların faaliyetlerinin uygulamaya konulabilmesi için gerekli ortamın yaratılması işlemidir </a:t>
            </a:r>
            <a:r>
              <a:rPr lang="tr-TR" sz="1500" b="1" dirty="0"/>
              <a:t>(Paşaoğlu vd., 2013, s. 8). </a:t>
            </a:r>
            <a:endParaRPr lang="tr-TR" sz="1400" b="1" dirty="0"/>
          </a:p>
        </p:txBody>
      </p:sp>
    </p:spTree>
    <p:extLst>
      <p:ext uri="{BB962C8B-B14F-4D97-AF65-F5344CB8AC3E}">
        <p14:creationId xmlns:p14="http://schemas.microsoft.com/office/powerpoint/2010/main" val="20056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0C20-A4A4-0D23-EC79-115797CA1C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8F8C925-9E48-E754-E6D5-7D2AC680A54B}"/>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YÖNELTME</a:t>
            </a:r>
            <a:endParaRPr lang="en-US" sz="2400" b="1" dirty="0"/>
          </a:p>
        </p:txBody>
      </p:sp>
      <p:sp>
        <p:nvSpPr>
          <p:cNvPr id="3" name="İçerik Yer Tutucusu 2">
            <a:extLst>
              <a:ext uri="{FF2B5EF4-FFF2-40B4-BE49-F238E27FC236}">
                <a16:creationId xmlns:a16="http://schemas.microsoft.com/office/drawing/2014/main" id="{B192AB76-5854-26B0-69C7-2FE7BB142406}"/>
              </a:ext>
            </a:extLst>
          </p:cNvPr>
          <p:cNvSpPr>
            <a:spLocks noGrp="1"/>
          </p:cNvSpPr>
          <p:nvPr>
            <p:ph idx="1"/>
          </p:nvPr>
        </p:nvSpPr>
        <p:spPr>
          <a:xfrm>
            <a:off x="820928" y="750405"/>
            <a:ext cx="9571769" cy="5317886"/>
          </a:xfrm>
        </p:spPr>
        <p:txBody>
          <a:bodyPr>
            <a:noAutofit/>
          </a:bodyPr>
          <a:lstStyle/>
          <a:p>
            <a:pPr marL="0" indent="0" algn="just">
              <a:spcBef>
                <a:spcPts val="600"/>
              </a:spcBef>
              <a:buNone/>
            </a:pPr>
            <a:r>
              <a:rPr lang="tr-TR" sz="1900" b="1" dirty="0"/>
              <a:t>Kısacası, </a:t>
            </a:r>
            <a:r>
              <a:rPr lang="tr-TR" sz="1900" b="1" u="sng" dirty="0"/>
              <a:t>yöneltme</a:t>
            </a:r>
            <a:r>
              <a:rPr lang="tr-TR" sz="1900" b="1" dirty="0"/>
              <a:t>, işletmelerin amaçlarını gerçekleştirmek, sürdürülebilirliği sağlamak için yöneticilerin çalışanlara talimat verme, iletişim kurma, motivasyon sağlama, eğitme süreçlerini içeren yönetim işlevidir. Örgütsel faaliyetlerin etkin, verimli yürütülmesi için temel oluşturur. Temel ögeleri ve özellikleri aşağıdaki gibidir:</a:t>
            </a:r>
          </a:p>
          <a:p>
            <a:pPr algn="just">
              <a:spcBef>
                <a:spcPts val="600"/>
              </a:spcBef>
            </a:pPr>
            <a:r>
              <a:rPr lang="tr-TR" sz="1900" b="1" u="sng" dirty="0"/>
              <a:t>Güç ve Otorite</a:t>
            </a:r>
            <a:r>
              <a:rPr lang="tr-TR" sz="1900" b="1" dirty="0"/>
              <a:t>:  </a:t>
            </a:r>
          </a:p>
          <a:p>
            <a:pPr lvl="1" algn="just">
              <a:spcBef>
                <a:spcPts val="600"/>
              </a:spcBef>
              <a:buFont typeface="Wingdings" panose="05000000000000000000" pitchFamily="2" charset="2"/>
              <a:buChar char="v"/>
            </a:pPr>
            <a:r>
              <a:rPr lang="tr-TR" sz="1900" b="1" dirty="0"/>
              <a:t>İşletmede emir verme ve yönlendirme, güç ve otorite kullanımıyla sağlanır.  </a:t>
            </a:r>
          </a:p>
          <a:p>
            <a:pPr lvl="1" algn="just">
              <a:spcBef>
                <a:spcPts val="600"/>
              </a:spcBef>
              <a:buFont typeface="Wingdings" panose="05000000000000000000" pitchFamily="2" charset="2"/>
              <a:buChar char="v"/>
            </a:pPr>
            <a:r>
              <a:rPr lang="tr-TR" sz="1900" b="1" dirty="0"/>
              <a:t>Güç; başkalarını istenen yönde davranmaya sevk edebilme kapasitesidir.  </a:t>
            </a:r>
          </a:p>
          <a:p>
            <a:pPr lvl="1" algn="just">
              <a:spcBef>
                <a:spcPts val="600"/>
              </a:spcBef>
              <a:buFont typeface="Wingdings" panose="05000000000000000000" pitchFamily="2" charset="2"/>
              <a:buChar char="v"/>
            </a:pPr>
            <a:r>
              <a:rPr lang="tr-TR" sz="1900" b="1" dirty="0"/>
              <a:t>Otorite, yasal veya kurumsal düzenlemelerle belirlenmiş emir verme yetkisidir.  </a:t>
            </a:r>
          </a:p>
          <a:p>
            <a:pPr algn="just">
              <a:spcBef>
                <a:spcPts val="600"/>
              </a:spcBef>
            </a:pPr>
            <a:r>
              <a:rPr lang="tr-TR" sz="1900" b="1" u="sng" dirty="0"/>
              <a:t>Yetki ve Emir</a:t>
            </a:r>
            <a:r>
              <a:rPr lang="tr-TR" sz="1900" b="1" dirty="0"/>
              <a:t>:  </a:t>
            </a:r>
          </a:p>
          <a:p>
            <a:pPr lvl="1" algn="just">
              <a:spcBef>
                <a:spcPts val="600"/>
              </a:spcBef>
              <a:buFont typeface="Wingdings" panose="05000000000000000000" pitchFamily="2" charset="2"/>
              <a:buChar char="v"/>
            </a:pPr>
            <a:r>
              <a:rPr lang="tr-TR" sz="1900" b="1" dirty="0"/>
              <a:t>Yetki, karar verme ve davranışları yönlendirme hakkıdır; genellikle hiyerarşik yapılarla belirlenir.  </a:t>
            </a:r>
          </a:p>
          <a:p>
            <a:pPr lvl="1" algn="just">
              <a:spcBef>
                <a:spcPts val="600"/>
              </a:spcBef>
              <a:buFont typeface="Wingdings" panose="05000000000000000000" pitchFamily="2" charset="2"/>
              <a:buChar char="v"/>
            </a:pPr>
            <a:r>
              <a:rPr lang="tr-TR" sz="1900" b="1" dirty="0"/>
              <a:t>Emir; hareketi başlatan, devam eden veya durduran talimattır.  </a:t>
            </a:r>
          </a:p>
          <a:p>
            <a:pPr lvl="1" algn="just">
              <a:spcBef>
                <a:spcPts val="600"/>
              </a:spcBef>
              <a:buFont typeface="Wingdings" panose="05000000000000000000" pitchFamily="2" charset="2"/>
              <a:buChar char="v"/>
            </a:pPr>
            <a:r>
              <a:rPr lang="tr-TR" sz="1900" b="1" dirty="0"/>
              <a:t>Emirler açık, net, motive edici ve yasal düzenlemelere uygun olmalıdır </a:t>
            </a:r>
            <a:r>
              <a:rPr lang="tr-TR" sz="1500" b="1" dirty="0"/>
              <a:t>(</a:t>
            </a:r>
            <a:r>
              <a:rPr lang="tr-TR" sz="1500" b="1" dirty="0" err="1"/>
              <a:t>Çiçin</a:t>
            </a:r>
            <a:r>
              <a:rPr lang="tr-TR" sz="1500" b="1" dirty="0"/>
              <a:t>, 2024).</a:t>
            </a:r>
            <a:endParaRPr lang="tr-TR" sz="1450" b="1" dirty="0"/>
          </a:p>
        </p:txBody>
      </p:sp>
    </p:spTree>
    <p:extLst>
      <p:ext uri="{BB962C8B-B14F-4D97-AF65-F5344CB8AC3E}">
        <p14:creationId xmlns:p14="http://schemas.microsoft.com/office/powerpoint/2010/main" val="348182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0C20-A4A4-0D23-EC79-115797CA1C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8F8C925-9E48-E754-E6D5-7D2AC680A54B}"/>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YÖNELTME</a:t>
            </a:r>
            <a:endParaRPr lang="en-US" sz="2400" b="1" dirty="0"/>
          </a:p>
        </p:txBody>
      </p:sp>
      <p:sp>
        <p:nvSpPr>
          <p:cNvPr id="3" name="İçerik Yer Tutucusu 2">
            <a:extLst>
              <a:ext uri="{FF2B5EF4-FFF2-40B4-BE49-F238E27FC236}">
                <a16:creationId xmlns:a16="http://schemas.microsoft.com/office/drawing/2014/main" id="{B192AB76-5854-26B0-69C7-2FE7BB142406}"/>
              </a:ext>
            </a:extLst>
          </p:cNvPr>
          <p:cNvSpPr>
            <a:spLocks noGrp="1"/>
          </p:cNvSpPr>
          <p:nvPr>
            <p:ph idx="1"/>
          </p:nvPr>
        </p:nvSpPr>
        <p:spPr>
          <a:xfrm>
            <a:off x="820928" y="750406"/>
            <a:ext cx="9571769" cy="5013086"/>
          </a:xfrm>
        </p:spPr>
        <p:txBody>
          <a:bodyPr>
            <a:noAutofit/>
          </a:bodyPr>
          <a:lstStyle/>
          <a:p>
            <a:pPr algn="just">
              <a:spcBef>
                <a:spcPts val="600"/>
              </a:spcBef>
            </a:pPr>
            <a:r>
              <a:rPr lang="tr-TR" sz="1900" b="1" u="sng" dirty="0"/>
              <a:t>Etkileme</a:t>
            </a:r>
            <a:r>
              <a:rPr lang="tr-TR" sz="1900" b="1" dirty="0"/>
              <a:t>:  </a:t>
            </a:r>
          </a:p>
          <a:p>
            <a:pPr lvl="1" algn="just">
              <a:spcBef>
                <a:spcPts val="600"/>
              </a:spcBef>
              <a:buFont typeface="Wingdings" panose="05000000000000000000" pitchFamily="2" charset="2"/>
              <a:buChar char="v"/>
            </a:pPr>
            <a:r>
              <a:rPr lang="tr-TR" sz="1900" b="1" dirty="0"/>
              <a:t>Üstlerin güç ve otoritesini kullanarak çalışanların davranışlarını değiştirmeleri sürecidir.  </a:t>
            </a:r>
          </a:p>
          <a:p>
            <a:pPr lvl="1" algn="just">
              <a:spcBef>
                <a:spcPts val="600"/>
              </a:spcBef>
              <a:buFont typeface="Wingdings" panose="05000000000000000000" pitchFamily="2" charset="2"/>
              <a:buChar char="v"/>
            </a:pPr>
            <a:r>
              <a:rPr lang="tr-TR" sz="1900" b="1" dirty="0"/>
              <a:t>Güç ve etkileme birlikte kullanıldığında etkinlik artar.</a:t>
            </a:r>
          </a:p>
          <a:p>
            <a:pPr algn="just">
              <a:spcBef>
                <a:spcPts val="600"/>
              </a:spcBef>
            </a:pPr>
            <a:r>
              <a:rPr lang="tr-TR" sz="1900" b="1" u="sng" dirty="0"/>
              <a:t>Liderlik (Önderlik):  </a:t>
            </a:r>
          </a:p>
          <a:p>
            <a:pPr lvl="1" algn="just">
              <a:spcBef>
                <a:spcPts val="600"/>
              </a:spcBef>
              <a:buFont typeface="Wingdings" panose="05000000000000000000" pitchFamily="2" charset="2"/>
              <a:buChar char="v"/>
            </a:pPr>
            <a:r>
              <a:rPr lang="tr-TR" sz="1900" b="1" dirty="0"/>
              <a:t>İnsanları ortak amaç doğrultusunda yönlendirme ve motive etme yeteneğidir.  </a:t>
            </a:r>
          </a:p>
          <a:p>
            <a:pPr lvl="1" algn="just">
              <a:spcBef>
                <a:spcPts val="600"/>
              </a:spcBef>
              <a:buFont typeface="Wingdings" panose="05000000000000000000" pitchFamily="2" charset="2"/>
              <a:buChar char="v"/>
            </a:pPr>
            <a:r>
              <a:rPr lang="tr-TR" sz="1900" b="1" dirty="0"/>
              <a:t>Liderlik, değişim ve dönüşüm esasına dayanır; farklı liderlik tarzları ve kuramlarıyla açıklanır.  </a:t>
            </a:r>
          </a:p>
          <a:p>
            <a:pPr lvl="1" algn="just">
              <a:spcBef>
                <a:spcPts val="600"/>
              </a:spcBef>
              <a:buFont typeface="Wingdings" panose="05000000000000000000" pitchFamily="2" charset="2"/>
              <a:buChar char="v"/>
            </a:pPr>
            <a:r>
              <a:rPr lang="tr-TR" sz="1900" b="1" dirty="0"/>
              <a:t>Liderlik, iletişim, motivasyon ve güç kullanımıyla desteklenir.  </a:t>
            </a:r>
          </a:p>
          <a:p>
            <a:pPr algn="just"/>
            <a:r>
              <a:rPr lang="tr-TR" sz="1900" b="1" u="sng" dirty="0"/>
              <a:t>İletişim:  </a:t>
            </a:r>
          </a:p>
          <a:p>
            <a:pPr lvl="1" algn="just">
              <a:buFont typeface="Wingdings" panose="05000000000000000000" pitchFamily="2" charset="2"/>
              <a:buChar char="v"/>
            </a:pPr>
            <a:r>
              <a:rPr lang="tr-TR" sz="1900" b="1" dirty="0"/>
              <a:t>Bilgi, duygu ve düşüncelerin doğru ve etkin aktarımıdır.  </a:t>
            </a:r>
          </a:p>
          <a:p>
            <a:pPr lvl="1" algn="just">
              <a:buFont typeface="Wingdings" panose="05000000000000000000" pitchFamily="2" charset="2"/>
              <a:buChar char="v"/>
            </a:pPr>
            <a:r>
              <a:rPr lang="tr-TR" sz="1900" b="1" dirty="0"/>
              <a:t>İşletmelerde bilgi akışı ve anlaşılma, yönlendirmede kritik öneme sahiptir. </a:t>
            </a:r>
            <a:r>
              <a:rPr lang="tr-TR" sz="1500" b="1" dirty="0"/>
              <a:t>(</a:t>
            </a:r>
            <a:r>
              <a:rPr lang="tr-TR" sz="1500" b="1" dirty="0" err="1"/>
              <a:t>Çiçin</a:t>
            </a:r>
            <a:r>
              <a:rPr lang="tr-TR" sz="1500" b="1" dirty="0"/>
              <a:t>, 2024). </a:t>
            </a:r>
            <a:endParaRPr lang="tr-TR" sz="1450" b="1" dirty="0"/>
          </a:p>
        </p:txBody>
      </p:sp>
    </p:spTree>
    <p:extLst>
      <p:ext uri="{BB962C8B-B14F-4D97-AF65-F5344CB8AC3E}">
        <p14:creationId xmlns:p14="http://schemas.microsoft.com/office/powerpoint/2010/main" val="390074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A902-7874-4D25-EAA0-E66B2A5C678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ED65740-D2E8-99E5-7670-FEC5C9F93061}"/>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YÖNELTME</a:t>
            </a:r>
            <a:endParaRPr lang="en-US" sz="2400" b="1" dirty="0"/>
          </a:p>
        </p:txBody>
      </p:sp>
      <p:sp>
        <p:nvSpPr>
          <p:cNvPr id="3" name="İçerik Yer Tutucusu 2">
            <a:extLst>
              <a:ext uri="{FF2B5EF4-FFF2-40B4-BE49-F238E27FC236}">
                <a16:creationId xmlns:a16="http://schemas.microsoft.com/office/drawing/2014/main" id="{89847BD6-B5C1-63ED-042C-D296BA8179D5}"/>
              </a:ext>
            </a:extLst>
          </p:cNvPr>
          <p:cNvSpPr>
            <a:spLocks noGrp="1"/>
          </p:cNvSpPr>
          <p:nvPr>
            <p:ph idx="1"/>
          </p:nvPr>
        </p:nvSpPr>
        <p:spPr>
          <a:xfrm>
            <a:off x="820928" y="750404"/>
            <a:ext cx="9438005" cy="5248614"/>
          </a:xfrm>
        </p:spPr>
        <p:txBody>
          <a:bodyPr>
            <a:noAutofit/>
          </a:bodyPr>
          <a:lstStyle/>
          <a:p>
            <a:pPr algn="just"/>
            <a:r>
              <a:rPr lang="tr-TR" sz="1900" b="1" u="sng" dirty="0"/>
              <a:t>Motivasyon:  </a:t>
            </a:r>
          </a:p>
          <a:p>
            <a:pPr lvl="1" algn="just">
              <a:buFont typeface="Wingdings" panose="05000000000000000000" pitchFamily="2" charset="2"/>
              <a:buChar char="v"/>
            </a:pPr>
            <a:r>
              <a:rPr lang="tr-TR" sz="1900" b="1" dirty="0"/>
              <a:t>Çalışanların davranışlarını yönlendiren içsel ve dışsal faktörlerdir.  </a:t>
            </a:r>
          </a:p>
          <a:p>
            <a:pPr lvl="1" algn="just">
              <a:buFont typeface="Wingdings" panose="05000000000000000000" pitchFamily="2" charset="2"/>
              <a:buChar char="v"/>
            </a:pPr>
            <a:r>
              <a:rPr lang="tr-TR" sz="1900" b="1" dirty="0"/>
              <a:t>Gereksinimler (Maslow, Herzberg), bireysel amaçlar ve ödüller motivasyonu sağlar.  </a:t>
            </a:r>
          </a:p>
          <a:p>
            <a:pPr lvl="1" algn="just">
              <a:buFont typeface="Wingdings" panose="05000000000000000000" pitchFamily="2" charset="2"/>
              <a:buChar char="v"/>
            </a:pPr>
            <a:r>
              <a:rPr lang="tr-TR" sz="1900" b="1" dirty="0"/>
              <a:t>İş tasarımı (zenginleştirme, rotasyon) motivasyonu artırıcı yöntemlerdir.  </a:t>
            </a:r>
          </a:p>
          <a:p>
            <a:pPr algn="just"/>
            <a:r>
              <a:rPr lang="tr-TR" sz="1900" b="1" u="sng" dirty="0"/>
              <a:t>Özellikleri ve İşlevsel Önemi:</a:t>
            </a:r>
          </a:p>
          <a:p>
            <a:pPr lvl="1" algn="just">
              <a:buFont typeface="Wingdings" panose="05000000000000000000" pitchFamily="2" charset="2"/>
              <a:buChar char="v"/>
            </a:pPr>
            <a:r>
              <a:rPr lang="tr-TR" sz="1900" b="1" dirty="0"/>
              <a:t>Yöneltme, örgütlerin amaçlarına ulaşması ve sürdürülebilir başarı için vazgeçilmezdir.  </a:t>
            </a:r>
          </a:p>
          <a:p>
            <a:pPr lvl="1" algn="just">
              <a:buFont typeface="Wingdings" panose="05000000000000000000" pitchFamily="2" charset="2"/>
              <a:buChar char="v"/>
            </a:pPr>
            <a:r>
              <a:rPr lang="tr-TR" sz="1900" b="1" dirty="0"/>
              <a:t>Doğru ve etkili yöneltme, iletişim ve liderlik becerilerinin iyi kullanılmasıyla mümkündür.  </a:t>
            </a:r>
          </a:p>
          <a:p>
            <a:pPr lvl="1" algn="just">
              <a:buFont typeface="Wingdings" panose="05000000000000000000" pitchFamily="2" charset="2"/>
              <a:buChar char="v"/>
            </a:pPr>
            <a:r>
              <a:rPr lang="tr-TR" sz="1900" b="1" dirty="0"/>
              <a:t>Bu fonksiyon, çalışanların motivasyonunu artırmak ve örgütsel uyumu sağlamak açısından kritik rol oynar.  </a:t>
            </a:r>
          </a:p>
          <a:p>
            <a:pPr lvl="1" algn="just">
              <a:buFont typeface="Wingdings" panose="05000000000000000000" pitchFamily="2" charset="2"/>
              <a:buChar char="v"/>
            </a:pPr>
            <a:r>
              <a:rPr lang="tr-TR" sz="1900" b="1" dirty="0"/>
              <a:t>Yöneltmenin başarılı olması, güç ve otoritenin uygun şekilde kullanılması, emirlerin açık ve motive edici olmasıyla mümkündür </a:t>
            </a:r>
            <a:r>
              <a:rPr lang="tr-TR" sz="1500" b="1" dirty="0"/>
              <a:t>(</a:t>
            </a:r>
            <a:r>
              <a:rPr lang="tr-TR" sz="1500" b="1" dirty="0" err="1"/>
              <a:t>Çiçin</a:t>
            </a:r>
            <a:r>
              <a:rPr lang="tr-TR" sz="1500" b="1" dirty="0"/>
              <a:t>, 2024).</a:t>
            </a:r>
          </a:p>
        </p:txBody>
      </p:sp>
    </p:spTree>
    <p:extLst>
      <p:ext uri="{BB962C8B-B14F-4D97-AF65-F5344CB8AC3E}">
        <p14:creationId xmlns:p14="http://schemas.microsoft.com/office/powerpoint/2010/main" val="765687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5F4F-A860-6D12-3BFF-580117B859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BD4B1FE-8EDD-BEFF-3A35-342098A5DF25}"/>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DENETİM</a:t>
            </a:r>
            <a:endParaRPr lang="en-US" sz="2400" b="1" dirty="0"/>
          </a:p>
        </p:txBody>
      </p:sp>
      <p:sp>
        <p:nvSpPr>
          <p:cNvPr id="3" name="İçerik Yer Tutucusu 2">
            <a:extLst>
              <a:ext uri="{FF2B5EF4-FFF2-40B4-BE49-F238E27FC236}">
                <a16:creationId xmlns:a16="http://schemas.microsoft.com/office/drawing/2014/main" id="{BD2FA5C5-F4E8-E717-0706-7B40A3A6AA86}"/>
              </a:ext>
            </a:extLst>
          </p:cNvPr>
          <p:cNvSpPr>
            <a:spLocks noGrp="1"/>
          </p:cNvSpPr>
          <p:nvPr>
            <p:ph idx="1"/>
          </p:nvPr>
        </p:nvSpPr>
        <p:spPr>
          <a:xfrm>
            <a:off x="820928" y="750404"/>
            <a:ext cx="9438005" cy="5331741"/>
          </a:xfrm>
        </p:spPr>
        <p:txBody>
          <a:bodyPr>
            <a:noAutofit/>
          </a:bodyPr>
          <a:lstStyle/>
          <a:p>
            <a:pPr algn="just"/>
            <a:r>
              <a:rPr lang="tr-TR" sz="1900" b="1" u="sng" dirty="0"/>
              <a:t>Denetimin Amacı:</a:t>
            </a:r>
            <a:r>
              <a:rPr lang="tr-TR" sz="1900" b="1" dirty="0"/>
              <a:t>  Kurumsal hedeflere doğru ilerlemeyi sağlamak; planlama ve uygulama sırasında proaktif önlemleri kolaylaştırmak; performansı izlemek, standartlarla karşılaştırmak ve gerekli ayarlamaları yapmaktır.</a:t>
            </a:r>
          </a:p>
          <a:p>
            <a:pPr algn="just"/>
            <a:r>
              <a:rPr lang="tr-TR" sz="1900" b="1" u="sng" dirty="0"/>
              <a:t>Denetim Süreci (Dört Adım):</a:t>
            </a:r>
          </a:p>
          <a:p>
            <a:pPr lvl="1" algn="just">
              <a:buFont typeface="Wingdings" panose="05000000000000000000" pitchFamily="2" charset="2"/>
              <a:buChar char="v"/>
            </a:pPr>
            <a:r>
              <a:rPr lang="tr-TR" sz="1900" b="1" u="sng" dirty="0"/>
              <a:t>Standartlar/Hedefler Belirleme</a:t>
            </a:r>
            <a:r>
              <a:rPr lang="tr-TR" sz="1900" b="1" dirty="0"/>
              <a:t>: Planlama sırasında net ve ölçülebilir hedefler belirleme (örneğin, satış artış yüzdesi, kalite hedefleri)</a:t>
            </a:r>
          </a:p>
          <a:p>
            <a:pPr lvl="1" algn="just">
              <a:buFont typeface="Wingdings" panose="05000000000000000000" pitchFamily="2" charset="2"/>
              <a:buChar char="v"/>
            </a:pPr>
            <a:r>
              <a:rPr lang="tr-TR" sz="1900" b="1" u="sng" dirty="0"/>
              <a:t>Performansı İzleme</a:t>
            </a:r>
            <a:r>
              <a:rPr lang="tr-TR" sz="1900" b="1" dirty="0"/>
              <a:t>: Gösterge tabloları, periyodik denetimler veya doğrudan gözlem gibi araçları kullanma</a:t>
            </a:r>
          </a:p>
          <a:p>
            <a:pPr lvl="1" algn="just">
              <a:buFont typeface="Wingdings" panose="05000000000000000000" pitchFamily="2" charset="2"/>
              <a:buChar char="v"/>
            </a:pPr>
            <a:r>
              <a:rPr lang="tr-TR" sz="1900" b="1" u="sng" dirty="0"/>
              <a:t>Performansı Standartlarla Karşılaştırma</a:t>
            </a:r>
            <a:r>
              <a:rPr lang="tr-TR" sz="1900" b="1" dirty="0"/>
              <a:t>: Gerçek sonuçları belirlenen hedeflere göre değerlendirme</a:t>
            </a:r>
          </a:p>
          <a:p>
            <a:pPr lvl="1" algn="just">
              <a:buFont typeface="Wingdings" panose="05000000000000000000" pitchFamily="2" charset="2"/>
              <a:buChar char="v"/>
            </a:pPr>
            <a:r>
              <a:rPr lang="tr-TR" sz="1900" b="1" u="sng" dirty="0"/>
              <a:t>Düzeltici Eylemde Bulunma</a:t>
            </a:r>
            <a:r>
              <a:rPr lang="tr-TR" sz="1900" b="1" dirty="0"/>
              <a:t>: Performans sapması durumunda planları veya süreçleri ayarlama ya da doğru yoldaysanız ilerlemeyi kutlama</a:t>
            </a:r>
          </a:p>
          <a:p>
            <a:pPr lvl="1" algn="just">
              <a:buFont typeface="Wingdings" panose="05000000000000000000" pitchFamily="2" charset="2"/>
              <a:buChar char="v"/>
            </a:pPr>
            <a:r>
              <a:rPr lang="tr-TR" sz="1900" b="1" u="sng" dirty="0"/>
              <a:t>Örnek</a:t>
            </a:r>
            <a:r>
              <a:rPr lang="tr-TR" sz="1900" b="1" dirty="0"/>
              <a:t>: Bir satış kampanyası sırasında aylık ilerlemeyi izleme; satışlar geride kalırsa pazarlama çalışmalarını artırma veya personeli motive etme </a:t>
            </a:r>
            <a:r>
              <a:rPr lang="tr-TR" sz="1500" b="1" dirty="0"/>
              <a:t>(FHSU </a:t>
            </a:r>
            <a:r>
              <a:rPr lang="tr-TR" sz="1500" b="1" dirty="0" err="1"/>
              <a:t>Digital</a:t>
            </a:r>
            <a:r>
              <a:rPr lang="tr-TR" sz="1500" b="1" dirty="0"/>
              <a:t> </a:t>
            </a:r>
            <a:r>
              <a:rPr lang="tr-TR" sz="1500" b="1" dirty="0" err="1"/>
              <a:t>Press</a:t>
            </a:r>
            <a:r>
              <a:rPr lang="tr-TR" sz="1500" b="1" dirty="0"/>
              <a:t>, 2020). </a:t>
            </a:r>
          </a:p>
        </p:txBody>
      </p:sp>
    </p:spTree>
    <p:extLst>
      <p:ext uri="{BB962C8B-B14F-4D97-AF65-F5344CB8AC3E}">
        <p14:creationId xmlns:p14="http://schemas.microsoft.com/office/powerpoint/2010/main" val="298703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5F4F-A860-6D12-3BFF-580117B859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BD4B1FE-8EDD-BEFF-3A35-342098A5DF25}"/>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DENETİM</a:t>
            </a:r>
            <a:endParaRPr lang="en-US" sz="2400" b="1" dirty="0"/>
          </a:p>
        </p:txBody>
      </p:sp>
      <p:sp>
        <p:nvSpPr>
          <p:cNvPr id="3" name="İçerik Yer Tutucusu 2">
            <a:extLst>
              <a:ext uri="{FF2B5EF4-FFF2-40B4-BE49-F238E27FC236}">
                <a16:creationId xmlns:a16="http://schemas.microsoft.com/office/drawing/2014/main" id="{BD2FA5C5-F4E8-E717-0706-7B40A3A6AA86}"/>
              </a:ext>
            </a:extLst>
          </p:cNvPr>
          <p:cNvSpPr>
            <a:spLocks noGrp="1"/>
          </p:cNvSpPr>
          <p:nvPr>
            <p:ph idx="1"/>
          </p:nvPr>
        </p:nvSpPr>
        <p:spPr>
          <a:xfrm>
            <a:off x="820928" y="750404"/>
            <a:ext cx="9438005" cy="4500469"/>
          </a:xfrm>
        </p:spPr>
        <p:txBody>
          <a:bodyPr>
            <a:noAutofit/>
          </a:bodyPr>
          <a:lstStyle/>
          <a:p>
            <a:pPr algn="just"/>
            <a:r>
              <a:rPr lang="tr-TR" sz="1900" b="1" u="sng" dirty="0"/>
              <a:t>Denetim Zamanlaması</a:t>
            </a:r>
            <a:r>
              <a:rPr lang="tr-TR" sz="1900" b="1" dirty="0"/>
              <a:t>: </a:t>
            </a:r>
          </a:p>
          <a:p>
            <a:pPr lvl="1" algn="just">
              <a:buFont typeface="Wingdings" panose="05000000000000000000" pitchFamily="2" charset="2"/>
              <a:buChar char="v"/>
            </a:pPr>
            <a:r>
              <a:rPr lang="tr-TR" sz="1900" b="1" u="sng" dirty="0"/>
              <a:t>İleri Beslemeli Denetim</a:t>
            </a:r>
            <a:r>
              <a:rPr lang="tr-TR" sz="1900" b="1" dirty="0"/>
              <a:t>: Uygulama öncesi önleyici tedbirler (örneğin, inşaattaki güvenlik protokolleri)</a:t>
            </a:r>
          </a:p>
          <a:p>
            <a:pPr lvl="1" algn="just">
              <a:buFont typeface="Wingdings" panose="05000000000000000000" pitchFamily="2" charset="2"/>
              <a:buChar char="v"/>
            </a:pPr>
            <a:r>
              <a:rPr lang="tr-TR" sz="1900" b="1" u="sng" dirty="0"/>
              <a:t>Eş Zamanlı Denetim</a:t>
            </a:r>
            <a:r>
              <a:rPr lang="tr-TR" sz="1900" b="1" dirty="0"/>
              <a:t>: Uygulama sırasında gerçek zamanlı ayarlamalar (örneğin, üretim sırasında bir sızıntının giderilmesi)</a:t>
            </a:r>
          </a:p>
          <a:p>
            <a:pPr lvl="1" algn="just">
              <a:buFont typeface="Wingdings" panose="05000000000000000000" pitchFamily="2" charset="2"/>
              <a:buChar char="v"/>
            </a:pPr>
            <a:r>
              <a:rPr lang="tr-TR" sz="1900" b="1" u="sng" dirty="0"/>
              <a:t>Geri Bildirim Denetimi</a:t>
            </a:r>
            <a:r>
              <a:rPr lang="tr-TR" sz="1900" b="1" dirty="0"/>
              <a:t>: Gelecekteki performansı iyileştirmek için proje sonrası inceleme (örneğin, hataları belirlemek için başarısız bir projeyi analiz etme) </a:t>
            </a:r>
            <a:r>
              <a:rPr lang="tr-TR" sz="1500" b="1" dirty="0"/>
              <a:t>(FHSU </a:t>
            </a:r>
            <a:r>
              <a:rPr lang="tr-TR" sz="1500" b="1" dirty="0" err="1"/>
              <a:t>Digital</a:t>
            </a:r>
            <a:r>
              <a:rPr lang="tr-TR" sz="1500" b="1" dirty="0"/>
              <a:t> </a:t>
            </a:r>
            <a:r>
              <a:rPr lang="tr-TR" sz="1500" b="1" dirty="0" err="1"/>
              <a:t>Press</a:t>
            </a:r>
            <a:r>
              <a:rPr lang="tr-TR" sz="1500" b="1" dirty="0"/>
              <a:t>, 2020). </a:t>
            </a:r>
          </a:p>
          <a:p>
            <a:pPr algn="just"/>
            <a:r>
              <a:rPr lang="tr-TR" sz="1900" b="1" u="sng" dirty="0"/>
              <a:t>Bürokratik denetim:</a:t>
            </a:r>
            <a:r>
              <a:rPr lang="tr-TR" sz="1900" b="1" dirty="0"/>
              <a:t> Resmi politikalar ve kurallar (örneğin, günlük raporlar, güvenlik düzenlemeleri)</a:t>
            </a:r>
          </a:p>
          <a:p>
            <a:pPr algn="just"/>
            <a:r>
              <a:rPr lang="tr-TR" sz="1900" b="1" u="sng" dirty="0"/>
              <a:t>Pazar denetimi:</a:t>
            </a:r>
            <a:r>
              <a:rPr lang="tr-TR" sz="1900" b="1" dirty="0"/>
              <a:t> Müşteri geri bildirimi veya pazar payı gibi dış ölçütler </a:t>
            </a:r>
            <a:r>
              <a:rPr lang="tr-TR" sz="1500" b="1" dirty="0"/>
              <a:t>(FHSU </a:t>
            </a:r>
            <a:r>
              <a:rPr lang="tr-TR" sz="1500" b="1" dirty="0" err="1"/>
              <a:t>Digital</a:t>
            </a:r>
            <a:r>
              <a:rPr lang="tr-TR" sz="1500" b="1" dirty="0"/>
              <a:t> </a:t>
            </a:r>
            <a:r>
              <a:rPr lang="tr-TR" sz="1500" b="1" dirty="0" err="1"/>
              <a:t>Press</a:t>
            </a:r>
            <a:r>
              <a:rPr lang="tr-TR" sz="1500" b="1" dirty="0"/>
              <a:t>, 2020). </a:t>
            </a:r>
            <a:endParaRPr lang="tr-TR" sz="1200" b="1" dirty="0"/>
          </a:p>
        </p:txBody>
      </p:sp>
    </p:spTree>
    <p:extLst>
      <p:ext uri="{BB962C8B-B14F-4D97-AF65-F5344CB8AC3E}">
        <p14:creationId xmlns:p14="http://schemas.microsoft.com/office/powerpoint/2010/main" val="274309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5F4F-A860-6D12-3BFF-580117B859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BD4B1FE-8EDD-BEFF-3A35-342098A5DF25}"/>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DENETİM</a:t>
            </a:r>
            <a:endParaRPr lang="en-US" sz="2400" b="1" dirty="0"/>
          </a:p>
        </p:txBody>
      </p:sp>
      <p:sp>
        <p:nvSpPr>
          <p:cNvPr id="3" name="İçerik Yer Tutucusu 2">
            <a:extLst>
              <a:ext uri="{FF2B5EF4-FFF2-40B4-BE49-F238E27FC236}">
                <a16:creationId xmlns:a16="http://schemas.microsoft.com/office/drawing/2014/main" id="{BD2FA5C5-F4E8-E717-0706-7B40A3A6AA86}"/>
              </a:ext>
            </a:extLst>
          </p:cNvPr>
          <p:cNvSpPr>
            <a:spLocks noGrp="1"/>
          </p:cNvSpPr>
          <p:nvPr>
            <p:ph idx="1"/>
          </p:nvPr>
        </p:nvSpPr>
        <p:spPr>
          <a:xfrm>
            <a:off x="820928" y="750404"/>
            <a:ext cx="9438005" cy="5207051"/>
          </a:xfrm>
        </p:spPr>
        <p:txBody>
          <a:bodyPr>
            <a:noAutofit/>
          </a:bodyPr>
          <a:lstStyle/>
          <a:p>
            <a:pPr algn="just"/>
            <a:r>
              <a:rPr lang="tr-TR" sz="2000" b="1" u="sng" dirty="0"/>
              <a:t>Klan (Clan) ya da grup denetimi</a:t>
            </a:r>
            <a:r>
              <a:rPr lang="tr-TR" sz="2000" b="1" dirty="0"/>
              <a:t>: </a:t>
            </a:r>
          </a:p>
          <a:p>
            <a:pPr lvl="1" algn="just">
              <a:buFont typeface="Wingdings" panose="05000000000000000000" pitchFamily="2" charset="2"/>
              <a:buChar char="v"/>
            </a:pPr>
            <a:r>
              <a:rPr lang="tr-TR" sz="2000" b="1" dirty="0"/>
              <a:t>Örgütlerde resmi kurallar ve prosedürler dışında, davranışları yönlendiren, içten gelen değerler, inançlar ve arkadaşlar arasındaki baskı (</a:t>
            </a:r>
            <a:r>
              <a:rPr lang="tr-TR" sz="2000" b="1" dirty="0" err="1"/>
              <a:t>peer</a:t>
            </a:r>
            <a:r>
              <a:rPr lang="tr-TR" sz="2000" b="1" dirty="0"/>
              <a:t> </a:t>
            </a:r>
            <a:r>
              <a:rPr lang="tr-TR" sz="2000" b="1" dirty="0" err="1"/>
              <a:t>pressure</a:t>
            </a:r>
            <a:r>
              <a:rPr lang="tr-TR" sz="2000" b="1" dirty="0"/>
              <a:t>) yoluyla doğan etkilerdir (Ekip arkadaşlarınız sizin davranışlarınızı onaylamıyorsa veya sizi eleştiriyorsa, bu davranışlarınızı değiştirmeye veya daha dikkatli olmaya zorlar). </a:t>
            </a:r>
          </a:p>
          <a:p>
            <a:pPr lvl="1" algn="just">
              <a:buFont typeface="Wingdings" panose="05000000000000000000" pitchFamily="2" charset="2"/>
              <a:buChar char="v"/>
            </a:pPr>
            <a:r>
              <a:rPr lang="tr-TR" sz="2000" b="1" u="sng" dirty="0"/>
              <a:t>Örneğin</a:t>
            </a:r>
            <a:r>
              <a:rPr lang="tr-TR" sz="2000" b="1" dirty="0"/>
              <a:t>, bir çalışan (Jane), dürüst davranmak istiyorsa ama meslektaşları ona "Neden bu küçük yasa ihlaline karşı çıktın?" diye sorarsa veya onun kararını küçümserse, Jane bu baskıya dayanamayabilir, davranışını değiştirebilir. </a:t>
            </a:r>
          </a:p>
          <a:p>
            <a:pPr lvl="1" algn="just">
              <a:buFont typeface="Wingdings" panose="05000000000000000000" pitchFamily="2" charset="2"/>
              <a:buChar char="v"/>
            </a:pPr>
            <a:r>
              <a:rPr lang="tr-TR" sz="2000" b="1" dirty="0"/>
              <a:t>Akran, arkadaş veya ekip baskısı, grup içinde kabul görmek veya beğenilmek için doğru veya yanlış davranışlara yol açar. </a:t>
            </a:r>
          </a:p>
          <a:p>
            <a:pPr lvl="1" algn="just">
              <a:buFont typeface="Wingdings" panose="05000000000000000000" pitchFamily="2" charset="2"/>
              <a:buChar char="v"/>
            </a:pPr>
            <a:r>
              <a:rPr lang="tr-TR" sz="2000" b="1" dirty="0"/>
              <a:t>Olumlu bir durumda, arkadaşlar dürüst davranışları teşvik edebilir; olumsuz bir durumda ise, yanlış veya etik olmayan davranışlara yöneltir </a:t>
            </a:r>
            <a:r>
              <a:rPr lang="tr-TR" sz="1500" b="1" dirty="0"/>
              <a:t>(FHSU </a:t>
            </a:r>
            <a:r>
              <a:rPr lang="tr-TR" sz="1500" b="1" dirty="0" err="1"/>
              <a:t>Digital</a:t>
            </a:r>
            <a:r>
              <a:rPr lang="tr-TR" sz="1500" b="1" dirty="0"/>
              <a:t> </a:t>
            </a:r>
            <a:r>
              <a:rPr lang="tr-TR" sz="1500" b="1" dirty="0" err="1"/>
              <a:t>Press</a:t>
            </a:r>
            <a:r>
              <a:rPr lang="tr-TR" sz="1500" b="1" dirty="0"/>
              <a:t>, 2020).</a:t>
            </a:r>
            <a:endParaRPr lang="tr-TR" sz="1200" b="1" dirty="0"/>
          </a:p>
        </p:txBody>
      </p:sp>
    </p:spTree>
    <p:extLst>
      <p:ext uri="{BB962C8B-B14F-4D97-AF65-F5344CB8AC3E}">
        <p14:creationId xmlns:p14="http://schemas.microsoft.com/office/powerpoint/2010/main" val="328900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9411-009C-57D2-8DD3-F6EA3F9DF16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61DED50-6929-C434-76B8-FAD874BCD9A8}"/>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POSDCORB: DENETLEME TÜRLERİ</a:t>
            </a:r>
            <a:endParaRPr lang="en-US" sz="2400" b="1" dirty="0"/>
          </a:p>
        </p:txBody>
      </p:sp>
      <p:sp>
        <p:nvSpPr>
          <p:cNvPr id="3" name="İçerik Yer Tutucusu 2">
            <a:extLst>
              <a:ext uri="{FF2B5EF4-FFF2-40B4-BE49-F238E27FC236}">
                <a16:creationId xmlns:a16="http://schemas.microsoft.com/office/drawing/2014/main" id="{ED9BF072-92CE-722B-649B-9F314E96E5A8}"/>
              </a:ext>
            </a:extLst>
          </p:cNvPr>
          <p:cNvSpPr>
            <a:spLocks noGrp="1"/>
          </p:cNvSpPr>
          <p:nvPr>
            <p:ph idx="1"/>
          </p:nvPr>
        </p:nvSpPr>
        <p:spPr>
          <a:xfrm>
            <a:off x="820928" y="750404"/>
            <a:ext cx="9438005" cy="5123923"/>
          </a:xfrm>
        </p:spPr>
        <p:txBody>
          <a:bodyPr>
            <a:noAutofit/>
          </a:bodyPr>
          <a:lstStyle/>
          <a:p>
            <a:pPr algn="just"/>
            <a:r>
              <a:rPr lang="tr-TR" sz="1900" b="1" u="sng" dirty="0"/>
              <a:t>Denetimin aşırı veya yetersiz kullanımı:</a:t>
            </a:r>
            <a:r>
              <a:rPr lang="tr-TR" sz="1900" b="1" dirty="0"/>
              <a:t> </a:t>
            </a:r>
          </a:p>
          <a:p>
            <a:pPr lvl="1" algn="just">
              <a:buFont typeface="Wingdings" panose="05000000000000000000" pitchFamily="2" charset="2"/>
              <a:buChar char="v"/>
            </a:pPr>
            <a:r>
              <a:rPr lang="tr-TR" sz="1900" b="1" u="sng" dirty="0"/>
              <a:t>Çok az denetim: </a:t>
            </a:r>
            <a:r>
              <a:rPr lang="tr-TR" sz="1900" b="1" dirty="0"/>
              <a:t>Rehberlik eksikliği ve inovasyonun engellenmesi riski taşır.</a:t>
            </a:r>
          </a:p>
          <a:p>
            <a:pPr lvl="1" algn="just">
              <a:buFont typeface="Wingdings" panose="05000000000000000000" pitchFamily="2" charset="2"/>
              <a:buChar char="v"/>
            </a:pPr>
            <a:r>
              <a:rPr lang="tr-TR" sz="1900" b="1" u="sng" dirty="0"/>
              <a:t>Aşırı denetim</a:t>
            </a:r>
            <a:r>
              <a:rPr lang="tr-TR" sz="1900" b="1" dirty="0"/>
              <a:t>: Mikro yönetime, azalan yaratıcılığa, daha yüksek strese ve çalışan sirkülasyonuna neden olabilir.</a:t>
            </a:r>
          </a:p>
          <a:p>
            <a:pPr algn="just"/>
            <a:r>
              <a:rPr lang="tr-TR" sz="1900" b="1" dirty="0"/>
              <a:t>Yöneticiler, görev karmaşıklığına, çalışan deneyimine ve hataların sonuçlarına göre denetimi dengelemelidir.</a:t>
            </a:r>
          </a:p>
          <a:p>
            <a:pPr algn="just"/>
            <a:r>
              <a:rPr lang="tr-TR" sz="1900" b="1" u="sng" dirty="0"/>
              <a:t>Örnek</a:t>
            </a:r>
            <a:r>
              <a:rPr lang="tr-TR" sz="1900" b="1" dirty="0"/>
              <a:t>: Yeni çalışanlar veya yüksek riskli görevler daha fazla gözetim gerektirir; rutin görevler veya deneyimli çalışanlar daha az gözetim gerektirir.</a:t>
            </a:r>
          </a:p>
          <a:p>
            <a:pPr algn="just"/>
            <a:r>
              <a:rPr lang="tr-TR" sz="1900" b="1" u="sng" dirty="0"/>
              <a:t>Önemli Çıkarımlar</a:t>
            </a:r>
            <a:r>
              <a:rPr lang="tr-TR" sz="1900" b="1" dirty="0"/>
              <a:t>: Denetim, ilerlemeyi yönlendirmeyi ve sapmaları düzeltmeyi amaçlayan önemli bir yönetim işlevidir. Etkili denetim, net standartlara, zamanında izlemeye ve uygun düzeltici eylemlere dayanır. Farklı denetim türleri farklı kurumsal gereksinimlere hizmet eder ve mikro yönetimi veya gözetim eksikliğini önlemek için denge şarttır </a:t>
            </a:r>
            <a:r>
              <a:rPr lang="tr-TR" sz="1500" b="1" dirty="0"/>
              <a:t>(FHSU </a:t>
            </a:r>
            <a:r>
              <a:rPr lang="tr-TR" sz="1500" b="1" dirty="0" err="1"/>
              <a:t>Digital</a:t>
            </a:r>
            <a:r>
              <a:rPr lang="tr-TR" sz="1500" b="1" dirty="0"/>
              <a:t> </a:t>
            </a:r>
            <a:r>
              <a:rPr lang="tr-TR" sz="1500" b="1" dirty="0" err="1"/>
              <a:t>Press</a:t>
            </a:r>
            <a:r>
              <a:rPr lang="tr-TR" sz="1500" b="1" dirty="0"/>
              <a:t>, 2020). </a:t>
            </a:r>
          </a:p>
        </p:txBody>
      </p:sp>
    </p:spTree>
    <p:extLst>
      <p:ext uri="{BB962C8B-B14F-4D97-AF65-F5344CB8AC3E}">
        <p14:creationId xmlns:p14="http://schemas.microsoft.com/office/powerpoint/2010/main" val="252170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39"/>
            <a:ext cx="9438005" cy="4435471"/>
          </a:xfrm>
        </p:spPr>
        <p:txBody>
          <a:bodyPr>
            <a:noAutofit/>
          </a:bodyPr>
          <a:lstStyle/>
          <a:p>
            <a:pPr marL="0" indent="0" algn="just">
              <a:buNone/>
            </a:pPr>
            <a:r>
              <a:rPr lang="tr-TR" b="1" dirty="0"/>
              <a:t>Yönetim, organizasyonların amaçlarına ulaşması için insan ve kaynakların doğru planlama, yapılandırma ve yönlendirilmesi sürecidir. </a:t>
            </a:r>
          </a:p>
          <a:p>
            <a:pPr marL="0" indent="0" algn="just">
              <a:buNone/>
            </a:pPr>
            <a:r>
              <a:rPr lang="tr-TR" b="1" dirty="0"/>
              <a:t>POSDCORB modeli, bu süreçleri bütünsel ve sistematik biçimde ele alarak, yöneticilere temel bir çerçeve sağlar. </a:t>
            </a:r>
          </a:p>
          <a:p>
            <a:pPr marL="0" indent="0" algn="just">
              <a:buNone/>
            </a:pPr>
            <a:r>
              <a:rPr lang="tr-TR" b="1" dirty="0"/>
              <a:t>Bu modelde; planlama, örgütleme, personel işleri, yöneltme, denetim ve raporlama gibi işlevler, bilgi hizmetleri alanında da etkin biçimde kullanılabilir. </a:t>
            </a:r>
          </a:p>
          <a:p>
            <a:pPr marL="0" indent="0" algn="just">
              <a:buNone/>
            </a:pPr>
            <a:r>
              <a:rPr lang="tr-TR" b="1" dirty="0"/>
              <a:t>Kütüphane ve bilgi merkezleri, bu temel işlevleri kullanarak, kullanıcıların gereksinimlerine uygun hizmetler sunabilir, kaynakların etkin yönetimiyle rekabet avantajı elde edebilir. </a:t>
            </a:r>
          </a:p>
          <a:p>
            <a:pPr marL="0" indent="0" algn="just">
              <a:buNone/>
            </a:pPr>
            <a:r>
              <a:rPr lang="tr-TR" b="1" dirty="0"/>
              <a:t>Ayrıca, yönetim ilkeleri esneklik, şeffaflık ve iletişim gibi ögelerle desteklenerek, örgütlerin değişen koşullara uyum sağlaması kolaylaştırılır. </a:t>
            </a:r>
          </a:p>
          <a:p>
            <a:pPr marL="0" indent="0" algn="just">
              <a:buNone/>
            </a:pPr>
            <a:r>
              <a:rPr lang="tr-TR" b="1" dirty="0"/>
              <a:t>Sonuç olarak, güçlü ve uyumlu bir yönetim anlayışı, bilgi ve kütüphane hizmetlerinin gelişmesine katkı sağlar.</a:t>
            </a:r>
            <a:endParaRPr lang="tr-TR" sz="1600" b="1" dirty="0"/>
          </a:p>
        </p:txBody>
      </p:sp>
    </p:spTree>
    <p:extLst>
      <p:ext uri="{BB962C8B-B14F-4D97-AF65-F5344CB8AC3E}">
        <p14:creationId xmlns:p14="http://schemas.microsoft.com/office/powerpoint/2010/main" val="299331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667500" y="209631"/>
            <a:ext cx="9744860" cy="762000"/>
          </a:xfrm>
        </p:spPr>
        <p:txBody>
          <a:bodyPr>
            <a:normAutofit/>
          </a:bodyPr>
          <a:lstStyle/>
          <a:p>
            <a:pPr algn="ctr"/>
            <a:r>
              <a:rPr lang="tr-TR" b="1" dirty="0">
                <a:solidFill>
                  <a:schemeClr val="tx1"/>
                </a:solidFill>
              </a:rPr>
              <a:t>GİRİŞ</a:t>
            </a:r>
            <a:endParaRPr lang="en-US"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820927" y="879101"/>
            <a:ext cx="9438005" cy="4662717"/>
          </a:xfrm>
        </p:spPr>
        <p:txBody>
          <a:bodyPr>
            <a:noAutofit/>
          </a:bodyPr>
          <a:lstStyle/>
          <a:p>
            <a:pPr marL="0" indent="0" algn="just">
              <a:buNone/>
            </a:pPr>
            <a:r>
              <a:rPr lang="tr-TR" b="1" dirty="0"/>
              <a:t>Bu ders kapsamında, yönetim kavramı ve temel işlevleri detaylı biçimde ele alınacaktır. Ayrıca, özellikle kütüphane ve bilgi hizmetleri alanında yönetim ilkelerinin nasıl uygulanabileceğine ilişkin örnekler ve yaklaşımlar sunulacaktır. </a:t>
            </a:r>
          </a:p>
          <a:p>
            <a:pPr marL="0" indent="0" algn="just">
              <a:buNone/>
            </a:pPr>
            <a:r>
              <a:rPr lang="tr-TR" b="1" dirty="0"/>
              <a:t>Günümüz bilgi çağında, organizasyonların etkinliği, sürdürülebilirliği ve gelişimi için güçlü yönetim anlayışına gereksinim duyulmaktadır. </a:t>
            </a:r>
          </a:p>
          <a:p>
            <a:pPr marL="0" indent="0" algn="just">
              <a:buNone/>
            </a:pPr>
            <a:r>
              <a:rPr lang="tr-TR" b="1" dirty="0"/>
              <a:t>Bu bağlamda, Planlama (</a:t>
            </a:r>
            <a:r>
              <a:rPr lang="tr-TR" b="1" dirty="0" err="1"/>
              <a:t>Planing</a:t>
            </a:r>
            <a:r>
              <a:rPr lang="tr-TR" b="1" dirty="0"/>
              <a:t>-P), Örgütleme (</a:t>
            </a:r>
            <a:r>
              <a:rPr lang="tr-TR" b="1" dirty="0" err="1"/>
              <a:t>Organization</a:t>
            </a:r>
            <a:r>
              <a:rPr lang="tr-TR" b="1" dirty="0"/>
              <a:t>-O), Personel İşleri (</a:t>
            </a:r>
            <a:r>
              <a:rPr lang="tr-TR" b="1" dirty="0" err="1"/>
              <a:t>Staffing</a:t>
            </a:r>
            <a:r>
              <a:rPr lang="tr-TR" b="1" dirty="0"/>
              <a:t>-S), Yönlendirme (</a:t>
            </a:r>
            <a:r>
              <a:rPr lang="tr-TR" b="1" dirty="0" err="1"/>
              <a:t>Directing</a:t>
            </a:r>
            <a:r>
              <a:rPr lang="tr-TR" b="1" dirty="0"/>
              <a:t>-D), Koordinasyon (</a:t>
            </a:r>
            <a:r>
              <a:rPr lang="tr-TR" b="1" dirty="0" err="1"/>
              <a:t>Co</a:t>
            </a:r>
            <a:r>
              <a:rPr lang="tr-TR" b="1" dirty="0"/>
              <a:t>-</a:t>
            </a:r>
            <a:r>
              <a:rPr lang="tr-TR" b="1" dirty="0" err="1"/>
              <a:t>ordinating</a:t>
            </a:r>
            <a:r>
              <a:rPr lang="tr-TR" b="1" dirty="0"/>
              <a:t>-CO), Raporlama (</a:t>
            </a:r>
            <a:r>
              <a:rPr lang="tr-TR" b="1" dirty="0" err="1"/>
              <a:t>Reporting</a:t>
            </a:r>
            <a:r>
              <a:rPr lang="tr-TR" b="1" dirty="0"/>
              <a:t>-R), Bütçeleme (</a:t>
            </a:r>
            <a:r>
              <a:rPr lang="tr-TR" b="1" dirty="0" err="1"/>
              <a:t>Budgeting</a:t>
            </a:r>
            <a:r>
              <a:rPr lang="tr-TR" b="1" dirty="0"/>
              <a:t>-B) gibi yönetimin temel işlevleri (POSDCORB) ve onun temel ilkeleri, bilgi hizmetleri sektöründe de başarıyla uygulanabilmektedir. </a:t>
            </a:r>
          </a:p>
          <a:p>
            <a:pPr marL="0" indent="0" algn="just">
              <a:buNone/>
            </a:pPr>
            <a:r>
              <a:rPr lang="tr-TR" b="1" dirty="0"/>
              <a:t>Bu ders, yönetim kuramının temel taşlarını kavramsallaştırırken, pratikteki uygulama alanlarına da ışık tutacaktır.</a:t>
            </a:r>
          </a:p>
          <a:p>
            <a:pPr marL="0" indent="0" algn="just">
              <a:buNone/>
            </a:pPr>
            <a:r>
              <a:rPr lang="tr-TR" b="1" dirty="0"/>
              <a:t>Derste, öğrencilerin yönetim kavramını anlamaları; günümüzün değişken ve karmaşık iş ortamlarında alınan stratejik kararların arkasında yatan dinamiklere ilişkin farkındalık kazanmaları hedeflenmektedir.</a:t>
            </a:r>
          </a:p>
        </p:txBody>
      </p:sp>
    </p:spTree>
    <p:extLst>
      <p:ext uri="{BB962C8B-B14F-4D97-AF65-F5344CB8AC3E}">
        <p14:creationId xmlns:p14="http://schemas.microsoft.com/office/powerpoint/2010/main" val="408861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37944" y="1031712"/>
            <a:ext cx="9438005" cy="4080616"/>
          </a:xfrm>
        </p:spPr>
        <p:txBody>
          <a:bodyPr>
            <a:noAutofit/>
          </a:bodyPr>
          <a:lstStyle/>
          <a:p>
            <a:pPr marL="0" indent="0" algn="just">
              <a:buNone/>
            </a:pPr>
            <a:r>
              <a:rPr lang="tr-TR" b="1" dirty="0"/>
              <a:t>Bu ders, yönetim ilkelerini ve süreçlerini, bilgi merkezleri ve kütüphane hizmetleri alanında uygulamaya yönelik temel bilgiler sunmaktadır. </a:t>
            </a:r>
          </a:p>
          <a:p>
            <a:pPr marL="0" indent="0" algn="just">
              <a:buNone/>
            </a:pPr>
            <a:r>
              <a:rPr lang="tr-TR" b="1" dirty="0"/>
              <a:t>Etkili yönetim, bilgi ve kaynakların doğru planlanması, yapılandırılması, yönlendirilmesi ve denetlenmesiyle, kullanıcı memnuniyetini artırırken, organizasyonların sürdürülebilirliğini sağlar. </a:t>
            </a:r>
          </a:p>
          <a:p>
            <a:pPr marL="0" indent="0" algn="just">
              <a:buNone/>
            </a:pPr>
            <a:r>
              <a:rPr lang="tr-TR" b="1" dirty="0"/>
              <a:t>Günümüz bilgi çağında, yönetim süreçlerinin uyarlanabilirliği ve esnekliği, kütüphane ve bilgi hizmetlerinin gelişimi için kritik öneme sahiptir. </a:t>
            </a:r>
          </a:p>
          <a:p>
            <a:pPr marL="0" indent="0" algn="just">
              <a:buNone/>
            </a:pPr>
            <a:r>
              <a:rPr lang="tr-TR" b="1" dirty="0"/>
              <a:t>Bu bağlamda, POSDCORB ve temel yönetim ilkeleri, bilgi sektöründe etkin karar verme, kaynak yönetimi ve hizmet kalitesinin artırılmasında vazgeçilmez araçlardır.</a:t>
            </a:r>
          </a:p>
          <a:p>
            <a:pPr marL="0" indent="0" algn="just">
              <a:buNone/>
            </a:pPr>
            <a:r>
              <a:rPr lang="tr-TR" b="1" dirty="0"/>
              <a:t>Bu dersin sonunda, yönetim kavramının temel ilkeleri ve işlevleriyle ilgili kapsamlı bir bilgi birikimi edinilmiş olacak, ayrıca örgütsel amaçlar ve yönetim süreçleri arasındaki ilişkiler net bir şekilde ortaya konacaktır. </a:t>
            </a:r>
            <a:endParaRPr lang="tr-TR" sz="1600" b="1" dirty="0"/>
          </a:p>
        </p:txBody>
      </p:sp>
    </p:spTree>
    <p:extLst>
      <p:ext uri="{BB962C8B-B14F-4D97-AF65-F5344CB8AC3E}">
        <p14:creationId xmlns:p14="http://schemas.microsoft.com/office/powerpoint/2010/main" val="361038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172" y="132735"/>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711747" y="835741"/>
            <a:ext cx="9421196" cy="4557253"/>
          </a:xfrm>
        </p:spPr>
        <p:txBody>
          <a:bodyPr>
            <a:normAutofit fontScale="92500" lnSpcReduction="20000"/>
          </a:bodyPr>
          <a:lstStyle/>
          <a:p>
            <a:pPr algn="just"/>
            <a:r>
              <a:rPr lang="en-US" sz="1600" b="1" dirty="0" err="1"/>
              <a:t>Chalekian</a:t>
            </a:r>
            <a:r>
              <a:rPr lang="en-US" sz="1600" b="1" dirty="0"/>
              <a:t>, P. </a:t>
            </a:r>
            <a:r>
              <a:rPr lang="tr-TR" sz="1600" b="1" dirty="0"/>
              <a:t>(</a:t>
            </a:r>
            <a:r>
              <a:rPr lang="en-US" sz="1600" b="1" dirty="0"/>
              <a:t>2013</a:t>
            </a:r>
            <a:r>
              <a:rPr lang="tr-TR" sz="1600" b="1" dirty="0"/>
              <a:t>)</a:t>
            </a:r>
            <a:r>
              <a:rPr lang="en-US" sz="1600" b="1" dirty="0"/>
              <a:t>. POSDCORB: Core patterns of administration – </a:t>
            </a:r>
            <a:r>
              <a:rPr lang="en-US" sz="1600" b="1" i="1" dirty="0"/>
              <a:t>Proceedings of the 20th Conference on Pattern Languages of Programs</a:t>
            </a:r>
            <a:r>
              <a:rPr lang="en-US" sz="1600" b="1" dirty="0"/>
              <a:t>,</a:t>
            </a:r>
            <a:r>
              <a:rPr lang="tr-TR" sz="1600" b="1" dirty="0"/>
              <a:t> </a:t>
            </a:r>
            <a:r>
              <a:rPr lang="en-US" sz="1600" b="1" dirty="0"/>
              <a:t>PLoP’13 (December 2013), 20 pages.</a:t>
            </a:r>
          </a:p>
          <a:p>
            <a:pPr algn="just"/>
            <a:r>
              <a:rPr lang="tr-TR" sz="1600" b="1" dirty="0" err="1"/>
              <a:t>Çiçin</a:t>
            </a:r>
            <a:r>
              <a:rPr lang="tr-TR" sz="1600" b="1" dirty="0"/>
              <a:t>, F. N. (2024). İşletmelerde yöneltme (yön verme-yürütme) işlevinin temel unsurları. </a:t>
            </a:r>
            <a:r>
              <a:rPr lang="tr-TR" sz="1600" b="1" i="1" dirty="0"/>
              <a:t>E</a:t>
            </a:r>
            <a:r>
              <a:rPr lang="en-US" sz="1600" b="1" i="1" dirty="0" err="1"/>
              <a:t>urasian</a:t>
            </a:r>
            <a:r>
              <a:rPr lang="en-US" sz="1600" b="1" i="1" dirty="0"/>
              <a:t> Academy of Sciences</a:t>
            </a:r>
            <a:r>
              <a:rPr lang="tr-TR" sz="1600" b="1" i="1" dirty="0"/>
              <a:t> </a:t>
            </a:r>
            <a:r>
              <a:rPr lang="en-US" sz="1600" b="1" i="1" dirty="0"/>
              <a:t>Eurasian Business &amp; Economics Journal</a:t>
            </a:r>
            <a:r>
              <a:rPr lang="tr-TR" sz="1600" b="1" i="1" dirty="0"/>
              <a:t>,</a:t>
            </a:r>
            <a:r>
              <a:rPr lang="tr-TR" sz="1600" b="1" dirty="0"/>
              <a:t> </a:t>
            </a:r>
            <a:r>
              <a:rPr lang="en-US" sz="1600" b="1" dirty="0"/>
              <a:t>36</a:t>
            </a:r>
            <a:r>
              <a:rPr lang="tr-TR" sz="1600" b="1" dirty="0"/>
              <a:t>, </a:t>
            </a:r>
            <a:r>
              <a:rPr lang="en-US" sz="1600" b="1" dirty="0"/>
              <a:t>64-7</a:t>
            </a:r>
            <a:r>
              <a:rPr lang="tr-TR" sz="1600" b="1" dirty="0"/>
              <a:t>8.</a:t>
            </a:r>
          </a:p>
          <a:p>
            <a:pPr algn="just"/>
            <a:r>
              <a:rPr lang="tr-TR" sz="1600" b="1" dirty="0"/>
              <a:t>FHSU </a:t>
            </a:r>
            <a:r>
              <a:rPr lang="tr-TR" sz="1600" b="1" dirty="0" err="1"/>
              <a:t>Digital</a:t>
            </a:r>
            <a:r>
              <a:rPr lang="tr-TR" sz="1600" b="1" dirty="0"/>
              <a:t> </a:t>
            </a:r>
            <a:r>
              <a:rPr lang="tr-TR" sz="1600" b="1" dirty="0" err="1"/>
              <a:t>Press</a:t>
            </a:r>
            <a:r>
              <a:rPr lang="tr-TR" sz="1600" b="1" dirty="0"/>
              <a:t> (2020). </a:t>
            </a:r>
            <a:r>
              <a:rPr lang="en-US" sz="1600" b="1" i="1" dirty="0"/>
              <a:t>The four functions of management</a:t>
            </a:r>
            <a:r>
              <a:rPr lang="tr-TR" sz="1600" b="1" i="1" dirty="0"/>
              <a:t>: </a:t>
            </a:r>
            <a:r>
              <a:rPr lang="tr-TR" sz="1600" b="1" i="1" dirty="0" err="1"/>
              <a:t>Controlling</a:t>
            </a:r>
            <a:r>
              <a:rPr lang="tr-TR" sz="1600" b="1" dirty="0"/>
              <a:t>. </a:t>
            </a:r>
            <a:r>
              <a:rPr lang="tr-TR" sz="1600" b="1" dirty="0">
                <a:hlinkClick r:id="rId2"/>
              </a:rPr>
              <a:t>https://fhsu.pressbooks.pub/management/chapter/controlling/#:~:text=The%20purpose%20of%20the%20control,anticipates%20what%20might%20go%20wrong</a:t>
            </a:r>
            <a:r>
              <a:rPr lang="tr-TR" sz="1600" b="1" dirty="0"/>
              <a:t>.</a:t>
            </a:r>
          </a:p>
          <a:p>
            <a:pPr algn="just"/>
            <a:r>
              <a:rPr lang="en-US" sz="1600" b="1" dirty="0" err="1"/>
              <a:t>GeeksforGeeks</a:t>
            </a:r>
            <a:r>
              <a:rPr lang="tr-TR" sz="1600" b="1" dirty="0"/>
              <a:t> (2025, 23 Temmuz). </a:t>
            </a:r>
            <a:r>
              <a:rPr lang="tr-TR" sz="1600" b="1" i="1" dirty="0" err="1"/>
              <a:t>What</a:t>
            </a:r>
            <a:r>
              <a:rPr lang="tr-TR" sz="1600" b="1" i="1" dirty="0"/>
              <a:t> is POSDCORB? </a:t>
            </a:r>
            <a:r>
              <a:rPr lang="tr-TR" sz="1600" b="1" dirty="0">
                <a:hlinkClick r:id="rId3"/>
              </a:rPr>
              <a:t>https://www.geeksforgeeks.org/business-studies/posdcorb-meaning-full-form-and-elements/</a:t>
            </a:r>
            <a:endParaRPr lang="tr-TR" sz="1600" b="1" dirty="0"/>
          </a:p>
          <a:p>
            <a:pPr algn="just"/>
            <a:r>
              <a:rPr lang="en-US" sz="1600" b="1" dirty="0" err="1"/>
              <a:t>Kafferlin</a:t>
            </a:r>
            <a:r>
              <a:rPr lang="en-US" sz="1600" b="1" dirty="0"/>
              <a:t> Strategies</a:t>
            </a:r>
            <a:r>
              <a:rPr lang="tr-TR" sz="1600" b="1" dirty="0"/>
              <a:t> (2026). </a:t>
            </a:r>
            <a:r>
              <a:rPr lang="tr-TR" sz="1600" b="1" i="1" dirty="0" err="1"/>
              <a:t>Maintaining</a:t>
            </a:r>
            <a:r>
              <a:rPr lang="tr-TR" sz="1600" b="1" i="1" dirty="0"/>
              <a:t> </a:t>
            </a:r>
            <a:r>
              <a:rPr lang="tr-TR" sz="1600" b="1" i="1" dirty="0" err="1"/>
              <a:t>management</a:t>
            </a:r>
            <a:r>
              <a:rPr lang="tr-TR" sz="1600" b="1" i="1" dirty="0"/>
              <a:t> </a:t>
            </a:r>
            <a:r>
              <a:rPr lang="tr-TR" sz="1600" b="1" i="1" dirty="0" err="1"/>
              <a:t>with</a:t>
            </a:r>
            <a:r>
              <a:rPr lang="tr-TR" sz="1600" b="1" i="1" dirty="0"/>
              <a:t> “POSDCORB”. </a:t>
            </a:r>
            <a:r>
              <a:rPr lang="tr-TR" sz="1600" b="1" dirty="0">
                <a:hlinkClick r:id="rId4"/>
              </a:rPr>
              <a:t>https://kafferlinstrategies.com/posdcorb/</a:t>
            </a:r>
            <a:endParaRPr lang="tr-TR" sz="1600" b="1" dirty="0"/>
          </a:p>
          <a:p>
            <a:pPr algn="just"/>
            <a:r>
              <a:rPr lang="tr-TR" sz="1600" b="1" dirty="0"/>
              <a:t>Mebajans.com (2023). </a:t>
            </a:r>
            <a:r>
              <a:rPr lang="tr-TR" sz="1600" b="1" i="1" dirty="0"/>
              <a:t>Örgütlenmenin temel ilkeleri.</a:t>
            </a:r>
            <a:r>
              <a:rPr lang="tr-TR" sz="1600" b="1" dirty="0"/>
              <a:t> </a:t>
            </a:r>
            <a:r>
              <a:rPr lang="tr-TR" sz="1600" b="1" dirty="0">
                <a:hlinkClick r:id="rId5"/>
              </a:rPr>
              <a:t>https://mebajans.com/orgutlenmenin-temel-ilkeleri/</a:t>
            </a:r>
            <a:endParaRPr lang="tr-TR" sz="1600" b="1" dirty="0"/>
          </a:p>
          <a:p>
            <a:pPr algn="just"/>
            <a:r>
              <a:rPr lang="tr-TR" sz="1600" b="1" dirty="0"/>
              <a:t>Paşaoğlu, D., Tokgöz, N., </a:t>
            </a:r>
            <a:r>
              <a:rPr lang="tr-TR" sz="1600" b="1" dirty="0" err="1"/>
              <a:t>Şakar</a:t>
            </a:r>
            <a:r>
              <a:rPr lang="tr-TR" sz="1600" b="1" dirty="0"/>
              <a:t>, N., Ergun Özler, N. D. ve Özalp, İ. (2013). </a:t>
            </a:r>
            <a:r>
              <a:rPr lang="tr-TR" sz="1600" b="1" i="1" dirty="0"/>
              <a:t>Yönetim ve organizasyon</a:t>
            </a:r>
            <a:r>
              <a:rPr lang="tr-TR" sz="1600" b="1" dirty="0"/>
              <a:t>. T.C. Anadolu Üniversitesi.</a:t>
            </a:r>
          </a:p>
          <a:p>
            <a:pPr algn="just"/>
            <a:r>
              <a:rPr lang="tr-TR" sz="1600" b="1" dirty="0"/>
              <a:t>Soysal, A. ve Uzan, M. (2023). Yönetimin temel fonksiyonları bağlamında özel eğitim ve rehabilitasyon merkezlerinde karşılaşılan sorunlara çözüm önerileri. </a:t>
            </a:r>
            <a:r>
              <a:rPr lang="tr-TR" sz="1600" b="1" i="1" dirty="0"/>
              <a:t>Süleyman Demirel Üniversitesi İktisadi ve İdari Bilimler Fakültesi Dergisi</a:t>
            </a:r>
            <a:r>
              <a:rPr lang="tr-TR" sz="1600" b="1" dirty="0"/>
              <a:t>, 28(3), 387-400.</a:t>
            </a:r>
            <a:endParaRPr lang="tr-TR" sz="1100" b="1" dirty="0"/>
          </a:p>
        </p:txBody>
      </p:sp>
    </p:spTree>
    <p:extLst>
      <p:ext uri="{BB962C8B-B14F-4D97-AF65-F5344CB8AC3E}">
        <p14:creationId xmlns:p14="http://schemas.microsoft.com/office/powerpoint/2010/main" val="20536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BEF09-DAD9-646F-58C2-6218DFD443E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E49D074-7239-0611-B3AF-DE27EAE5A89B}"/>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Yönetim Kavramı</a:t>
            </a:r>
            <a:endParaRPr lang="en-US" sz="2400" b="1" dirty="0"/>
          </a:p>
        </p:txBody>
      </p:sp>
      <p:sp>
        <p:nvSpPr>
          <p:cNvPr id="3" name="İçerik Yer Tutucusu 2">
            <a:extLst>
              <a:ext uri="{FF2B5EF4-FFF2-40B4-BE49-F238E27FC236}">
                <a16:creationId xmlns:a16="http://schemas.microsoft.com/office/drawing/2014/main" id="{08E4ED0F-29C4-FD22-D0D6-9663531EE951}"/>
              </a:ext>
            </a:extLst>
          </p:cNvPr>
          <p:cNvSpPr>
            <a:spLocks noGrp="1"/>
          </p:cNvSpPr>
          <p:nvPr>
            <p:ph idx="1"/>
          </p:nvPr>
        </p:nvSpPr>
        <p:spPr>
          <a:xfrm>
            <a:off x="820928" y="750405"/>
            <a:ext cx="9438005" cy="5585792"/>
          </a:xfrm>
        </p:spPr>
        <p:txBody>
          <a:bodyPr>
            <a:noAutofit/>
          </a:bodyPr>
          <a:lstStyle/>
          <a:p>
            <a:pPr algn="just">
              <a:spcBef>
                <a:spcPts val="600"/>
              </a:spcBef>
            </a:pPr>
            <a:r>
              <a:rPr lang="tr-TR" sz="1700" b="1" u="sng" dirty="0"/>
              <a:t>Yönetim kavramı</a:t>
            </a:r>
            <a:r>
              <a:rPr lang="tr-TR" sz="1700" b="1" dirty="0"/>
              <a:t>, farklı disiplinler tarafından çeşitli şekillerde tanımlanmış olsa da, genel olarak amaçlara ulaşmak için insanların ve kaynakların doğru şekilde yönlendirilmesi ve kullanılmasıdır. </a:t>
            </a:r>
          </a:p>
          <a:p>
            <a:pPr algn="just">
              <a:spcBef>
                <a:spcPts val="600"/>
              </a:spcBef>
            </a:pPr>
            <a:r>
              <a:rPr lang="tr-TR" sz="1700" b="1" u="sng" dirty="0"/>
              <a:t>Yönetim</a:t>
            </a:r>
            <a:r>
              <a:rPr lang="tr-TR" sz="1700" b="1" dirty="0"/>
              <a:t>, süreç, kişi veya grup, karar verme ve liderlik etkinlikleri ile ilişkilendirilir. </a:t>
            </a:r>
          </a:p>
          <a:p>
            <a:pPr algn="just">
              <a:spcBef>
                <a:spcPts val="600"/>
              </a:spcBef>
            </a:pPr>
            <a:r>
              <a:rPr lang="tr-TR" sz="1700" b="1" u="sng" dirty="0"/>
              <a:t>En yaygın tanım</a:t>
            </a:r>
            <a:r>
              <a:rPr lang="tr-TR" sz="1700" b="1" dirty="0"/>
              <a:t>: Başkalarının aracılığıyla belirli amaçlara ulaşmak üzere örgütlenmek ve etkinlik göstermek olarak özetlenebilir. </a:t>
            </a:r>
          </a:p>
          <a:p>
            <a:pPr algn="just">
              <a:spcBef>
                <a:spcPts val="600"/>
              </a:spcBef>
            </a:pPr>
            <a:r>
              <a:rPr lang="tr-TR" sz="1700" b="1" u="sng" dirty="0"/>
              <a:t>Yönetim</a:t>
            </a:r>
            <a:r>
              <a:rPr lang="tr-TR" sz="1700" b="1" dirty="0"/>
              <a:t>; insan, maddi ve parasal kaynakların uyumlu, etkin ve verimli kullanılmasıyla, karar alma ve uygulama süreçlerini kapsar. </a:t>
            </a:r>
          </a:p>
          <a:p>
            <a:pPr algn="just">
              <a:spcBef>
                <a:spcPts val="600"/>
              </a:spcBef>
            </a:pPr>
            <a:r>
              <a:rPr lang="tr-TR" sz="1700" b="1" u="sng" dirty="0"/>
              <a:t>İnsan kaynağı ve yöneticinin önemi büyüktür</a:t>
            </a:r>
            <a:r>
              <a:rPr lang="tr-TR" sz="1700" b="1" dirty="0"/>
              <a:t>; çünkü yönetim, insanlar olmadan yapılamaz. </a:t>
            </a:r>
          </a:p>
          <a:p>
            <a:pPr algn="just">
              <a:spcBef>
                <a:spcPts val="600"/>
              </a:spcBef>
            </a:pPr>
            <a:r>
              <a:rPr lang="tr-TR" sz="1700" b="1" dirty="0"/>
              <a:t>Ayrıca, </a:t>
            </a:r>
            <a:r>
              <a:rPr lang="tr-TR" sz="1700" b="1" u="sng" dirty="0"/>
              <a:t>yaşamın her alanında</a:t>
            </a:r>
            <a:r>
              <a:rPr lang="tr-TR" sz="1700" b="1" dirty="0"/>
              <a:t>, örneğin okulda öğretmenlerin öğrencilere liderlik etmesi gibi, yönetim etkinlikleri görülür. </a:t>
            </a:r>
          </a:p>
          <a:p>
            <a:pPr algn="just">
              <a:spcBef>
                <a:spcPts val="600"/>
              </a:spcBef>
            </a:pPr>
            <a:r>
              <a:rPr lang="tr-TR" sz="1700" b="1" dirty="0"/>
              <a:t>Yönetim, işlevsel süreçleri bakımından kabaca şu </a:t>
            </a:r>
            <a:r>
              <a:rPr lang="tr-TR" sz="1700" b="1" u="sng" dirty="0"/>
              <a:t>ana bileşenlerden</a:t>
            </a:r>
            <a:r>
              <a:rPr lang="tr-TR" sz="1700" b="1" dirty="0"/>
              <a:t> oluşur:</a:t>
            </a:r>
          </a:p>
          <a:p>
            <a:pPr lvl="1" algn="just">
              <a:spcBef>
                <a:spcPts val="600"/>
              </a:spcBef>
              <a:buFont typeface="Wingdings" panose="05000000000000000000" pitchFamily="2" charset="2"/>
              <a:buChar char="v"/>
            </a:pPr>
            <a:r>
              <a:rPr lang="tr-TR" sz="1700" b="1" dirty="0"/>
              <a:t>Planlama</a:t>
            </a:r>
          </a:p>
          <a:p>
            <a:pPr lvl="1" algn="just">
              <a:spcBef>
                <a:spcPts val="600"/>
              </a:spcBef>
              <a:buFont typeface="Wingdings" panose="05000000000000000000" pitchFamily="2" charset="2"/>
              <a:buChar char="v"/>
            </a:pPr>
            <a:r>
              <a:rPr lang="tr-TR" sz="1700" b="1" dirty="0"/>
              <a:t>Örgütleme</a:t>
            </a:r>
          </a:p>
          <a:p>
            <a:pPr lvl="1" algn="just">
              <a:spcBef>
                <a:spcPts val="600"/>
              </a:spcBef>
              <a:buFont typeface="Wingdings" panose="05000000000000000000" pitchFamily="2" charset="2"/>
              <a:buChar char="v"/>
            </a:pPr>
            <a:r>
              <a:rPr lang="tr-TR" sz="1700" b="1" dirty="0"/>
              <a:t>Yöneltme</a:t>
            </a:r>
          </a:p>
          <a:p>
            <a:pPr lvl="1" algn="just">
              <a:spcBef>
                <a:spcPts val="600"/>
              </a:spcBef>
              <a:buFont typeface="Wingdings" panose="05000000000000000000" pitchFamily="2" charset="2"/>
              <a:buChar char="v"/>
            </a:pPr>
            <a:r>
              <a:rPr lang="tr-TR" sz="1700" b="1" dirty="0"/>
              <a:t>Denetleme </a:t>
            </a:r>
            <a:r>
              <a:rPr lang="tr-TR" sz="1500" b="1" dirty="0"/>
              <a:t>(Paşaoğlu vd., 2013, s. 3). </a:t>
            </a:r>
          </a:p>
        </p:txBody>
      </p:sp>
    </p:spTree>
    <p:extLst>
      <p:ext uri="{BB962C8B-B14F-4D97-AF65-F5344CB8AC3E}">
        <p14:creationId xmlns:p14="http://schemas.microsoft.com/office/powerpoint/2010/main" val="191327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44DC-224E-DB6C-C101-53A97148B23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98F535-32FF-30D0-E276-8B15EE3A83A1}"/>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Geniş Kapsamı ile Yönetimin İşlevleri: POSDCORB</a:t>
            </a:r>
            <a:endParaRPr lang="en-US" sz="2400" b="1" dirty="0">
              <a:solidFill>
                <a:schemeClr val="tx1"/>
              </a:solidFill>
            </a:endParaRPr>
          </a:p>
        </p:txBody>
      </p:sp>
      <p:sp>
        <p:nvSpPr>
          <p:cNvPr id="3" name="İçerik Yer Tutucusu 2">
            <a:extLst>
              <a:ext uri="{FF2B5EF4-FFF2-40B4-BE49-F238E27FC236}">
                <a16:creationId xmlns:a16="http://schemas.microsoft.com/office/drawing/2014/main" id="{7C0CB3DB-DE41-BB4A-23E6-D48C82E78AF0}"/>
              </a:ext>
            </a:extLst>
          </p:cNvPr>
          <p:cNvSpPr>
            <a:spLocks noGrp="1"/>
          </p:cNvSpPr>
          <p:nvPr>
            <p:ph idx="1"/>
          </p:nvPr>
        </p:nvSpPr>
        <p:spPr>
          <a:xfrm>
            <a:off x="820928" y="750405"/>
            <a:ext cx="9438005" cy="2452065"/>
          </a:xfrm>
        </p:spPr>
        <p:txBody>
          <a:bodyPr>
            <a:noAutofit/>
          </a:bodyPr>
          <a:lstStyle/>
          <a:p>
            <a:pPr algn="just"/>
            <a:r>
              <a:rPr lang="tr-TR" sz="1500" b="1" u="sng" dirty="0"/>
              <a:t>POSDCORB</a:t>
            </a:r>
            <a:r>
              <a:rPr lang="tr-TR" sz="1500" b="1" dirty="0"/>
              <a:t>; Planlama (</a:t>
            </a:r>
            <a:r>
              <a:rPr lang="tr-TR" sz="1500" b="1" dirty="0" err="1"/>
              <a:t>Planing</a:t>
            </a:r>
            <a:r>
              <a:rPr lang="tr-TR" sz="1500" b="1" dirty="0"/>
              <a:t>-P), örgütleme (</a:t>
            </a:r>
            <a:r>
              <a:rPr lang="tr-TR" sz="1500" b="1" dirty="0" err="1"/>
              <a:t>Organization</a:t>
            </a:r>
            <a:r>
              <a:rPr lang="tr-TR" sz="1500" b="1" dirty="0"/>
              <a:t>-O), personel işleri (</a:t>
            </a:r>
            <a:r>
              <a:rPr lang="tr-TR" sz="1500" b="1" dirty="0" err="1"/>
              <a:t>Staffing</a:t>
            </a:r>
            <a:r>
              <a:rPr lang="tr-TR" sz="1500" b="1" dirty="0"/>
              <a:t>-S), yönlendirme (</a:t>
            </a:r>
            <a:r>
              <a:rPr lang="tr-TR" sz="1500" b="1" dirty="0" err="1"/>
              <a:t>Directing</a:t>
            </a:r>
            <a:r>
              <a:rPr lang="tr-TR" sz="1500" b="1" dirty="0"/>
              <a:t>-D), koordinasyon (</a:t>
            </a:r>
            <a:r>
              <a:rPr lang="tr-TR" sz="1500" b="1" dirty="0" err="1"/>
              <a:t>Co</a:t>
            </a:r>
            <a:r>
              <a:rPr lang="tr-TR" sz="1500" b="1" dirty="0"/>
              <a:t>-</a:t>
            </a:r>
            <a:r>
              <a:rPr lang="tr-TR" sz="1500" b="1" dirty="0" err="1"/>
              <a:t>ordinating</a:t>
            </a:r>
            <a:r>
              <a:rPr lang="tr-TR" sz="1500" b="1" dirty="0"/>
              <a:t>-CO), raporlama (</a:t>
            </a:r>
            <a:r>
              <a:rPr lang="tr-TR" sz="1500" b="1" dirty="0" err="1"/>
              <a:t>Reporting</a:t>
            </a:r>
            <a:r>
              <a:rPr lang="tr-TR" sz="1500" b="1" dirty="0"/>
              <a:t>-R), bütçeleme (</a:t>
            </a:r>
            <a:r>
              <a:rPr lang="tr-TR" sz="1500" b="1" dirty="0" err="1"/>
              <a:t>Budgeting</a:t>
            </a:r>
            <a:r>
              <a:rPr lang="tr-TR" sz="1500" b="1" dirty="0"/>
              <a:t>-B) olmak üzere temel yönetim işlevlerini ifade eder (</a:t>
            </a:r>
            <a:r>
              <a:rPr lang="es-ES" sz="1500" b="1" dirty="0"/>
              <a:t>Soysal ve Uzan, 2023</a:t>
            </a:r>
            <a:r>
              <a:rPr lang="tr-TR" sz="1500" b="1" dirty="0"/>
              <a:t>, s. 388</a:t>
            </a:r>
            <a:r>
              <a:rPr lang="es-ES" sz="1500" b="1" dirty="0"/>
              <a:t>). </a:t>
            </a:r>
            <a:endParaRPr lang="tr-TR" sz="1500" b="1" dirty="0"/>
          </a:p>
          <a:p>
            <a:pPr algn="just"/>
            <a:r>
              <a:rPr lang="tr-TR" sz="1500" b="1" dirty="0"/>
              <a:t>Amerikalı kamu yönetimi kuramcısı ve danışmanı Luther </a:t>
            </a:r>
            <a:r>
              <a:rPr lang="tr-TR" sz="1500" b="1" dirty="0" err="1"/>
              <a:t>Gulick'e</a:t>
            </a:r>
            <a:r>
              <a:rPr lang="tr-TR" sz="1500" b="1" dirty="0"/>
              <a:t> atfedilen, yönetim alanında çığır açan bir kavramdır. </a:t>
            </a:r>
            <a:r>
              <a:rPr lang="tr-TR" sz="1500" b="1" dirty="0" err="1"/>
              <a:t>Gulick</a:t>
            </a:r>
            <a:r>
              <a:rPr lang="tr-TR" sz="1500" b="1" dirty="0"/>
              <a:t>, 20. </a:t>
            </a:r>
            <a:r>
              <a:rPr lang="tr-TR" sz="1500" b="1" dirty="0" err="1"/>
              <a:t>yy.ın</a:t>
            </a:r>
            <a:r>
              <a:rPr lang="tr-TR" sz="1500" b="1" dirty="0"/>
              <a:t> başlarında bu kısaltmayı, yönetimin temel işlevlerini tanımlayan sistematik bir çerçeve olarak sunmuştur. </a:t>
            </a:r>
            <a:r>
              <a:rPr lang="tr-TR" sz="1500" b="1" dirty="0" err="1"/>
              <a:t>POSDCORB'un</a:t>
            </a:r>
            <a:r>
              <a:rPr lang="tr-TR" sz="1500" b="1" dirty="0"/>
              <a:t> içerdiği esneklik ve uyarlanabilirlik, güncelliğini korumasını sağlamaktadır (</a:t>
            </a:r>
            <a:r>
              <a:rPr lang="tr-TR" sz="1500" b="1" dirty="0" err="1"/>
              <a:t>GeeksforGeeks</a:t>
            </a:r>
            <a:r>
              <a:rPr lang="tr-TR" sz="1500" b="1" dirty="0"/>
              <a:t>, 2025). </a:t>
            </a:r>
            <a:r>
              <a:rPr lang="tr-TR" sz="1500" b="1" dirty="0" err="1"/>
              <a:t>Gulick’in</a:t>
            </a:r>
            <a:r>
              <a:rPr lang="tr-TR" sz="1500" b="1" dirty="0"/>
              <a:t> 1935’te geliştirdiği ve yöneticilerin temel görevlerini özetleyen bir akronim olan POSDCORB, karmaşık yönetim kuramlarını basit ve yeniden kullanılabilir kalıplar halinde organize etmeye yardımcı olur (</a:t>
            </a:r>
            <a:r>
              <a:rPr lang="tr-TR" sz="1500" b="1" dirty="0" err="1"/>
              <a:t>Chalekian</a:t>
            </a:r>
            <a:r>
              <a:rPr lang="tr-TR" sz="1500" b="1" dirty="0"/>
              <a:t>, 2013). </a:t>
            </a:r>
          </a:p>
        </p:txBody>
      </p:sp>
      <p:pic>
        <p:nvPicPr>
          <p:cNvPr id="4" name="Resim 3">
            <a:extLst>
              <a:ext uri="{FF2B5EF4-FFF2-40B4-BE49-F238E27FC236}">
                <a16:creationId xmlns:a16="http://schemas.microsoft.com/office/drawing/2014/main" id="{0F04EB30-8757-5F57-2377-63836DCC009C}"/>
              </a:ext>
            </a:extLst>
          </p:cNvPr>
          <p:cNvPicPr>
            <a:picLocks noChangeAspect="1"/>
          </p:cNvPicPr>
          <p:nvPr/>
        </p:nvPicPr>
        <p:blipFill>
          <a:blip r:embed="rId2"/>
          <a:stretch>
            <a:fillRect/>
          </a:stretch>
        </p:blipFill>
        <p:spPr>
          <a:xfrm>
            <a:off x="1692270" y="3655531"/>
            <a:ext cx="8036642" cy="2313564"/>
          </a:xfrm>
          <a:prstGeom prst="rect">
            <a:avLst/>
          </a:prstGeom>
        </p:spPr>
      </p:pic>
      <p:sp>
        <p:nvSpPr>
          <p:cNvPr id="6" name="Metin kutusu 5">
            <a:extLst>
              <a:ext uri="{FF2B5EF4-FFF2-40B4-BE49-F238E27FC236}">
                <a16:creationId xmlns:a16="http://schemas.microsoft.com/office/drawing/2014/main" id="{0F456763-3F15-9EA0-571C-67ACA15E55F9}"/>
              </a:ext>
            </a:extLst>
          </p:cNvPr>
          <p:cNvSpPr txBox="1"/>
          <p:nvPr/>
        </p:nvSpPr>
        <p:spPr>
          <a:xfrm>
            <a:off x="4912107" y="5969095"/>
            <a:ext cx="2020529" cy="276999"/>
          </a:xfrm>
          <a:prstGeom prst="rect">
            <a:avLst/>
          </a:prstGeom>
          <a:noFill/>
        </p:spPr>
        <p:txBody>
          <a:bodyPr wrap="square">
            <a:spAutoFit/>
          </a:bodyPr>
          <a:lstStyle/>
          <a:p>
            <a:r>
              <a:rPr lang="tr-TR" sz="1200" b="1" dirty="0"/>
              <a:t>(</a:t>
            </a:r>
            <a:r>
              <a:rPr lang="tr-TR" sz="1200" b="1" dirty="0" err="1"/>
              <a:t>GeeksforGeeks</a:t>
            </a:r>
            <a:r>
              <a:rPr lang="tr-TR" sz="1200" b="1" dirty="0"/>
              <a:t>, 2025). </a:t>
            </a:r>
          </a:p>
        </p:txBody>
      </p:sp>
    </p:spTree>
    <p:extLst>
      <p:ext uri="{BB962C8B-B14F-4D97-AF65-F5344CB8AC3E}">
        <p14:creationId xmlns:p14="http://schemas.microsoft.com/office/powerpoint/2010/main" val="38792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Geniş Kapsamı ile Yönetimin İşlevleri: POSDCORB</a:t>
            </a:r>
            <a:endParaRPr lang="en-US" sz="2400" b="1" dirty="0">
              <a:solidFill>
                <a:schemeClr val="tx1"/>
              </a:solidFill>
            </a:endParaRP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820928" y="750406"/>
            <a:ext cx="9438005" cy="4874540"/>
          </a:xfrm>
        </p:spPr>
        <p:txBody>
          <a:bodyPr>
            <a:noAutofit/>
          </a:bodyPr>
          <a:lstStyle/>
          <a:p>
            <a:pPr algn="just"/>
            <a:r>
              <a:rPr lang="tr-TR" sz="1700" b="1" u="sng" dirty="0"/>
              <a:t>Planlama</a:t>
            </a:r>
            <a:r>
              <a:rPr lang="tr-TR" sz="1700" b="1" dirty="0"/>
              <a:t>, işletmenin gelecekteki hedeflerini belirleme, stratejik planlar yapma ve kaynakları etkin bir şekilde yönetme sürecidir. </a:t>
            </a:r>
          </a:p>
          <a:p>
            <a:pPr algn="just"/>
            <a:r>
              <a:rPr lang="tr-TR" sz="1700" b="1" u="sng" dirty="0"/>
              <a:t>Örgütleme</a:t>
            </a:r>
            <a:r>
              <a:rPr lang="tr-TR" sz="1700" b="1" dirty="0"/>
              <a:t>, işletmenin yapısını oluşturma, görevlerin ve sorumlulukların dağıtılması, yetki ve sorumlulukların belirlenmesi ve departmanlar arası koordinasyonun sağlanmasıyla ilgilidir.</a:t>
            </a:r>
          </a:p>
          <a:p>
            <a:pPr algn="just"/>
            <a:r>
              <a:rPr lang="tr-TR" sz="1700" b="1" u="sng" dirty="0"/>
              <a:t>Yönlendirme</a:t>
            </a:r>
            <a:r>
              <a:rPr lang="tr-TR" sz="1700" b="1" dirty="0"/>
              <a:t>, işletmede uygun ve yetenekli personelin seçilmesi, işe alınması, eğitilmesi ve yönlendirilmesi süreçlerini içerir. </a:t>
            </a:r>
          </a:p>
          <a:p>
            <a:pPr algn="just"/>
            <a:r>
              <a:rPr lang="tr-TR" sz="1700" b="1" u="sng" dirty="0"/>
              <a:t>Koordinasyon</a:t>
            </a:r>
            <a:r>
              <a:rPr lang="tr-TR" sz="1700" b="1" dirty="0"/>
              <a:t>, farklı departmanlar arasında uyumlu bir çalışma ortamının sağlanması ve iş birliğinin teşvik edilmesini amaçlar. </a:t>
            </a:r>
          </a:p>
          <a:p>
            <a:pPr algn="just"/>
            <a:r>
              <a:rPr lang="tr-TR" sz="1700" b="1" u="sng" dirty="0"/>
              <a:t>Denetim</a:t>
            </a:r>
            <a:r>
              <a:rPr lang="tr-TR" sz="1700" b="1" dirty="0"/>
              <a:t>, işletmenin performansının izlenmesi, hedeflere ulaşılması için düzeltici önlemlerin alınması ve süreçlerin etkin bir şekilde işlemesini sağlar. </a:t>
            </a:r>
          </a:p>
          <a:p>
            <a:pPr algn="just"/>
            <a:r>
              <a:rPr lang="tr-TR" sz="1700" b="1" u="sng" dirty="0"/>
              <a:t>Raporlama</a:t>
            </a:r>
            <a:r>
              <a:rPr lang="tr-TR" sz="1700" b="1" dirty="0"/>
              <a:t>, işletmenin performansının raporlanması, bilgi akışının sağlanması ve stratejik karar alma süreçlerinin desteklenmesiyle ilgilidir. </a:t>
            </a:r>
          </a:p>
          <a:p>
            <a:pPr algn="just"/>
            <a:r>
              <a:rPr lang="tr-TR" sz="1700" b="1" u="sng" dirty="0"/>
              <a:t>Bütçeleme</a:t>
            </a:r>
            <a:r>
              <a:rPr lang="tr-TR" sz="1700" b="1" dirty="0"/>
              <a:t> ise işletmelerin gelirlerinin, giderlerinin, maliyetlerinin, ödemelerinin planlanmasını ifade eder </a:t>
            </a:r>
            <a:r>
              <a:rPr lang="tr-TR" sz="1500" b="1" dirty="0"/>
              <a:t>(Soysal ve Uzan,  2023, s. 388). </a:t>
            </a:r>
          </a:p>
        </p:txBody>
      </p:sp>
    </p:spTree>
    <p:extLst>
      <p:ext uri="{BB962C8B-B14F-4D97-AF65-F5344CB8AC3E}">
        <p14:creationId xmlns:p14="http://schemas.microsoft.com/office/powerpoint/2010/main" val="208345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POSDCORB ile Yönetim: Adımlar ve Anlamları</a:t>
            </a: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793219" y="873966"/>
            <a:ext cx="9438005" cy="5457562"/>
          </a:xfrm>
        </p:spPr>
        <p:txBody>
          <a:bodyPr>
            <a:noAutofit/>
          </a:bodyPr>
          <a:lstStyle/>
          <a:p>
            <a:pPr marL="0" indent="0" algn="ctr">
              <a:spcBef>
                <a:spcPts val="600"/>
              </a:spcBef>
              <a:buNone/>
            </a:pPr>
            <a:r>
              <a:rPr lang="tr-TR" sz="1700" b="1" u="sng" dirty="0"/>
              <a:t>Planlama (Planning)</a:t>
            </a:r>
          </a:p>
          <a:p>
            <a:pPr algn="just">
              <a:spcBef>
                <a:spcPts val="600"/>
              </a:spcBef>
            </a:pPr>
            <a:r>
              <a:rPr lang="tr-TR" sz="1700" b="1" dirty="0"/>
              <a:t>Bu aşamada, hedefler belirlenir ve ne yapılacağı planlanır.  </a:t>
            </a:r>
          </a:p>
          <a:p>
            <a:pPr algn="just">
              <a:spcBef>
                <a:spcPts val="600"/>
              </a:spcBef>
            </a:pPr>
            <a:r>
              <a:rPr lang="tr-TR" sz="1700" b="1" u="sng" dirty="0"/>
              <a:t>Soru şudur</a:t>
            </a:r>
            <a:r>
              <a:rPr lang="tr-TR" sz="1700" b="1" dirty="0"/>
              <a:t>: "Sonuç ne olmalı? Bu işi yaparken hangi adımlar izlenecek? Hangi işler bu planın içinde, hangileri dışında kalmalı?" Hedefleri belirlemek, işleri planlamak ve nasıl yapılacağını tasarlamaktır.</a:t>
            </a:r>
          </a:p>
          <a:p>
            <a:pPr algn="just">
              <a:spcBef>
                <a:spcPts val="600"/>
              </a:spcBef>
            </a:pPr>
            <a:r>
              <a:rPr lang="tr-TR" sz="1700" b="1" u="sng" dirty="0"/>
              <a:t>Amaç</a:t>
            </a:r>
            <a:r>
              <a:rPr lang="tr-TR" sz="1700" b="1" dirty="0"/>
              <a:t>: Büyük resmi görmek ve yol haritasını çıkarmaktır. Böylece, süreçlerin devamını sağlamak ve değişikliklere uyum sağlamaktır.</a:t>
            </a:r>
          </a:p>
          <a:p>
            <a:pPr algn="just">
              <a:spcBef>
                <a:spcPts val="600"/>
              </a:spcBef>
            </a:pPr>
            <a:r>
              <a:rPr lang="tr-TR" sz="1700" b="1" u="sng" dirty="0"/>
              <a:t>Yöntem</a:t>
            </a:r>
            <a:r>
              <a:rPr lang="tr-TR" sz="1700" b="1" dirty="0"/>
              <a:t>: Uzun, orta ve kısa dönemli planlar yapmak, krizleri önceden tahmin etmek ve gerekli hazırlıkları yapmaktır. </a:t>
            </a:r>
          </a:p>
          <a:p>
            <a:pPr marL="0" indent="0" algn="ctr">
              <a:spcBef>
                <a:spcPts val="600"/>
              </a:spcBef>
              <a:buNone/>
            </a:pPr>
            <a:r>
              <a:rPr lang="tr-TR" sz="1700" b="1" u="sng" dirty="0"/>
              <a:t>Organizasyon (</a:t>
            </a:r>
            <a:r>
              <a:rPr lang="tr-TR" sz="1700" b="1" u="sng" dirty="0" err="1"/>
              <a:t>Organizing</a:t>
            </a:r>
            <a:r>
              <a:rPr lang="tr-TR" sz="1700" b="1" u="sng" dirty="0"/>
              <a:t>) </a:t>
            </a:r>
          </a:p>
          <a:p>
            <a:pPr algn="just">
              <a:spcBef>
                <a:spcPts val="600"/>
              </a:spcBef>
            </a:pPr>
            <a:r>
              <a:rPr lang="tr-TR" sz="1700" b="1" u="sng" dirty="0"/>
              <a:t>Ne yapmalı</a:t>
            </a:r>
            <a:r>
              <a:rPr lang="tr-TR" sz="1700" b="1" dirty="0"/>
              <a:t>?: İşleri ve yetki alanlarını belirli kurallar ve yapılar çerçevesinde düzenlemektir. Bu adımda, işleri küçük parçalara ayırıp, hangi ekiplerin veya kişilerin hangi görevleri yapacağını belirleriz. </a:t>
            </a:r>
          </a:p>
          <a:p>
            <a:pPr algn="just">
              <a:spcBef>
                <a:spcPts val="600"/>
              </a:spcBef>
            </a:pPr>
            <a:r>
              <a:rPr lang="tr-TR" sz="1700" b="1" u="sng" dirty="0"/>
              <a:t>Amaç</a:t>
            </a:r>
            <a:r>
              <a:rPr lang="tr-TR" sz="1700" b="1" dirty="0"/>
              <a:t>: Verimli ve etkili çalışma ortamı sağlamak; işleri en verimli şekilde yapacak yapıyı kurmaktır </a:t>
            </a:r>
          </a:p>
          <a:p>
            <a:pPr algn="just">
              <a:spcBef>
                <a:spcPts val="600"/>
              </a:spcBef>
            </a:pPr>
            <a:r>
              <a:rPr lang="tr-TR" sz="1700" b="1" u="sng" dirty="0"/>
              <a:t>Yöntem</a:t>
            </a:r>
            <a:r>
              <a:rPr lang="tr-TR" sz="1700" b="1" dirty="0"/>
              <a:t>: Merkezi veya yerel yönetimleri uygun şekilde dağıtarak, karar alma süreçlerini hızlandırmak ve uygun organizasyonel yapılar kurmaktır </a:t>
            </a:r>
            <a:r>
              <a:rPr lang="tr-TR" sz="1500" b="1" dirty="0"/>
              <a:t>(</a:t>
            </a:r>
            <a:r>
              <a:rPr lang="tr-TR" sz="1500" b="1" dirty="0" err="1"/>
              <a:t>Chalekian</a:t>
            </a:r>
            <a:r>
              <a:rPr lang="tr-TR" sz="1500" b="1" dirty="0"/>
              <a:t>, 2013; </a:t>
            </a:r>
            <a:r>
              <a:rPr lang="en-US" sz="1500" b="1" dirty="0" err="1"/>
              <a:t>Kafferlin</a:t>
            </a:r>
            <a:r>
              <a:rPr lang="en-US" sz="1500" b="1" dirty="0"/>
              <a:t> Strategies</a:t>
            </a:r>
            <a:r>
              <a:rPr lang="tr-TR" sz="1500" b="1" dirty="0"/>
              <a:t>, 2026). </a:t>
            </a:r>
          </a:p>
        </p:txBody>
      </p:sp>
    </p:spTree>
    <p:extLst>
      <p:ext uri="{BB962C8B-B14F-4D97-AF65-F5344CB8AC3E}">
        <p14:creationId xmlns:p14="http://schemas.microsoft.com/office/powerpoint/2010/main" val="113206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POSDCORB ile Yönetim: Adımlar ve Anlamları</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820928" y="750406"/>
            <a:ext cx="9438005" cy="4860685"/>
          </a:xfrm>
        </p:spPr>
        <p:txBody>
          <a:bodyPr>
            <a:noAutofit/>
          </a:bodyPr>
          <a:lstStyle/>
          <a:p>
            <a:pPr marL="0" indent="0" algn="ctr">
              <a:spcBef>
                <a:spcPts val="600"/>
              </a:spcBef>
              <a:buNone/>
            </a:pPr>
            <a:r>
              <a:rPr lang="tr-TR" sz="1700" b="1" u="sng" dirty="0"/>
              <a:t>İşe/Personel Alma ve Eğitim (</a:t>
            </a:r>
            <a:r>
              <a:rPr lang="tr-TR" sz="1700" b="1" u="sng" dirty="0" err="1"/>
              <a:t>Staffing</a:t>
            </a:r>
            <a:r>
              <a:rPr lang="tr-TR" sz="1700" b="1" u="sng" dirty="0"/>
              <a:t>)  </a:t>
            </a:r>
          </a:p>
          <a:p>
            <a:pPr algn="just">
              <a:spcBef>
                <a:spcPts val="600"/>
              </a:spcBef>
            </a:pPr>
            <a:r>
              <a:rPr lang="tr-TR" sz="1700" b="1" u="sng" dirty="0"/>
              <a:t>Ne yapmalı</a:t>
            </a:r>
            <a:r>
              <a:rPr lang="tr-TR" sz="1700" b="1" dirty="0"/>
              <a:t>?: Nitelikli çalışanları işe almak, eğitmek ve motive etmek gerekir. Yöneticiler doğrudan işleri yapmaz; çalışanların doğru kişilerden oluşmasını sağlar ve onların işi yaparken başarılı olmalarını denetler. Ayrıca, çalışanların iş ortamında iyi şartlarda çalışmasını sağlar.</a:t>
            </a:r>
          </a:p>
          <a:p>
            <a:pPr algn="just">
              <a:spcBef>
                <a:spcPts val="600"/>
              </a:spcBef>
            </a:pPr>
            <a:r>
              <a:rPr lang="tr-TR" sz="1700" b="1" u="sng" dirty="0"/>
              <a:t>Amaç</a:t>
            </a:r>
            <a:r>
              <a:rPr lang="tr-TR" sz="1700" b="1" dirty="0"/>
              <a:t>: Organizasyonun gereksinimlerine uygun insan gücünü sağlamaktır.</a:t>
            </a:r>
          </a:p>
          <a:p>
            <a:pPr algn="just">
              <a:spcBef>
                <a:spcPts val="600"/>
              </a:spcBef>
            </a:pPr>
            <a:r>
              <a:rPr lang="tr-TR" sz="1700" b="1" u="sng" dirty="0"/>
              <a:t>Yöntem</a:t>
            </a:r>
            <a:r>
              <a:rPr lang="tr-TR" sz="1700" b="1" dirty="0"/>
              <a:t>: Rotasyonlar yapmak, eğitimler düzenlemek ve iyi performansı ödüllendirmektir.</a:t>
            </a:r>
          </a:p>
          <a:p>
            <a:pPr marL="0" indent="0" algn="ctr">
              <a:spcBef>
                <a:spcPts val="600"/>
              </a:spcBef>
              <a:buNone/>
            </a:pPr>
            <a:r>
              <a:rPr lang="tr-TR" sz="1700" b="1" u="sng" dirty="0"/>
              <a:t>Yönlendirme (</a:t>
            </a:r>
            <a:r>
              <a:rPr lang="tr-TR" sz="1700" b="1" u="sng" dirty="0" err="1"/>
              <a:t>Directing</a:t>
            </a:r>
            <a:r>
              <a:rPr lang="tr-TR" sz="1700" b="1" u="sng" dirty="0"/>
              <a:t>) </a:t>
            </a:r>
          </a:p>
          <a:p>
            <a:pPr algn="just">
              <a:spcBef>
                <a:spcPts val="600"/>
              </a:spcBef>
            </a:pPr>
            <a:r>
              <a:rPr lang="tr-TR" sz="1700" b="1" u="sng" dirty="0"/>
              <a:t>Ne yapmalı</a:t>
            </a:r>
            <a:r>
              <a:rPr lang="tr-TR" sz="1700" b="1" dirty="0"/>
              <a:t>?: Çalışanlara ne yapacaklarını anlatma ve onları motive etme aşamasıdır.</a:t>
            </a:r>
          </a:p>
          <a:p>
            <a:pPr algn="just">
              <a:spcBef>
                <a:spcPts val="600"/>
              </a:spcBef>
            </a:pPr>
            <a:r>
              <a:rPr lang="tr-TR" sz="1700" b="1" u="sng" dirty="0"/>
              <a:t>Amaç</a:t>
            </a:r>
            <a:r>
              <a:rPr lang="tr-TR" sz="1700" b="1" dirty="0"/>
              <a:t>: İşlerin doğru ve zamanında yapılmasını sağlamaktır.</a:t>
            </a:r>
          </a:p>
          <a:p>
            <a:pPr algn="just">
              <a:spcBef>
                <a:spcPts val="600"/>
              </a:spcBef>
            </a:pPr>
            <a:r>
              <a:rPr lang="tr-TR" sz="1700" b="1" u="sng" dirty="0"/>
              <a:t>Yöntem</a:t>
            </a:r>
            <a:r>
              <a:rPr lang="tr-TR" sz="1700" b="1" dirty="0"/>
              <a:t>: Talimatlar vermek, hedefleri hatırlatmak ve moral motivasyonu sağlamaktır. Ekip üyelerine, büyük resmi hatırlatmak ve hedeflere ulaşmaları için rehberlik etmek gerekir. Düzenli toplantılar, performans değerlendirmeleri bu aşamada yapılır </a:t>
            </a:r>
            <a:r>
              <a:rPr lang="tr-TR" sz="1500" b="1" dirty="0"/>
              <a:t>(</a:t>
            </a:r>
            <a:r>
              <a:rPr lang="tr-TR" sz="1500" b="1" dirty="0" err="1"/>
              <a:t>Chalekian</a:t>
            </a:r>
            <a:r>
              <a:rPr lang="tr-TR" sz="1500" b="1" dirty="0"/>
              <a:t>, 2013; </a:t>
            </a:r>
            <a:r>
              <a:rPr lang="en-US" sz="1500" b="1" dirty="0" err="1"/>
              <a:t>Kafferlin</a:t>
            </a:r>
            <a:r>
              <a:rPr lang="en-US" sz="1500" b="1" dirty="0"/>
              <a:t> Strategies</a:t>
            </a:r>
            <a:r>
              <a:rPr lang="tr-TR" sz="1500" b="1" dirty="0"/>
              <a:t>, 2026). </a:t>
            </a:r>
          </a:p>
        </p:txBody>
      </p:sp>
    </p:spTree>
    <p:extLst>
      <p:ext uri="{BB962C8B-B14F-4D97-AF65-F5344CB8AC3E}">
        <p14:creationId xmlns:p14="http://schemas.microsoft.com/office/powerpoint/2010/main" val="136267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741A-9131-7C91-5F61-B8552E7CD25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5994AA-9E14-DC31-1112-B08F0E0032E8}"/>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POSDCORB ile Yönetim: Adımlar ve Anlamları</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CC1356B-0331-FAA1-9FA7-625A9EE89213}"/>
              </a:ext>
            </a:extLst>
          </p:cNvPr>
          <p:cNvSpPr>
            <a:spLocks noGrp="1"/>
          </p:cNvSpPr>
          <p:nvPr>
            <p:ph idx="1"/>
          </p:nvPr>
        </p:nvSpPr>
        <p:spPr>
          <a:xfrm>
            <a:off x="820928" y="750406"/>
            <a:ext cx="9438005" cy="4777558"/>
          </a:xfrm>
        </p:spPr>
        <p:txBody>
          <a:bodyPr>
            <a:noAutofit/>
          </a:bodyPr>
          <a:lstStyle/>
          <a:p>
            <a:pPr marL="0" indent="0" algn="ctr">
              <a:spcBef>
                <a:spcPts val="600"/>
              </a:spcBef>
              <a:buNone/>
            </a:pPr>
            <a:r>
              <a:rPr lang="tr-TR" sz="1700" b="1" u="sng" dirty="0"/>
              <a:t>Koordinasyon (</a:t>
            </a:r>
            <a:r>
              <a:rPr lang="tr-TR" sz="1700" b="1" u="sng" dirty="0" err="1"/>
              <a:t>Coordinating</a:t>
            </a:r>
            <a:r>
              <a:rPr lang="tr-TR" sz="1700" b="1" u="sng" dirty="0"/>
              <a:t>) </a:t>
            </a:r>
          </a:p>
          <a:p>
            <a:pPr algn="just">
              <a:spcBef>
                <a:spcPts val="600"/>
              </a:spcBef>
            </a:pPr>
            <a:r>
              <a:rPr lang="tr-TR" sz="1700" b="1" u="sng" dirty="0"/>
              <a:t>Ne yapmalı</a:t>
            </a:r>
            <a:r>
              <a:rPr lang="tr-TR" sz="1700" b="1" dirty="0"/>
              <a:t>?: Farklı çalışanlar ve birimler arasındaki işleri uyumlu duruma getirmek; farklı ekiplerin uyum içinde çalışmasını ve görevlerin uyum içinde gerçekleşmesini sağlamak gerekir. Bu aşamada, kimlerin kimleri yöneteceği ve işlerin sıralaması belirlenir. Ayrıca, herkesin sadece bir yöneticiye bağlı olması, kafa karışıklığını önler.</a:t>
            </a:r>
          </a:p>
          <a:p>
            <a:pPr algn="just">
              <a:spcBef>
                <a:spcPts val="600"/>
              </a:spcBef>
            </a:pPr>
            <a:r>
              <a:rPr lang="tr-TR" sz="1700" b="1" u="sng" dirty="0"/>
              <a:t>Amaç</a:t>
            </a:r>
            <a:r>
              <a:rPr lang="tr-TR" sz="1700" b="1" dirty="0"/>
              <a:t>: İş akışını düzenli, sorunsuz ve verimli duruma getirmektir.</a:t>
            </a:r>
          </a:p>
          <a:p>
            <a:pPr algn="just">
              <a:spcBef>
                <a:spcPts val="600"/>
              </a:spcBef>
            </a:pPr>
            <a:r>
              <a:rPr lang="tr-TR" sz="1700" b="1" u="sng" dirty="0"/>
              <a:t>Yöntem</a:t>
            </a:r>
            <a:r>
              <a:rPr lang="tr-TR" sz="1700" b="1" dirty="0"/>
              <a:t>: Standartlar koymak, iletişimi güçlendirmek ve organizasyonlar arası iş birliğini artırmak</a:t>
            </a:r>
          </a:p>
          <a:p>
            <a:pPr marL="0" indent="0" algn="ctr">
              <a:spcBef>
                <a:spcPts val="600"/>
              </a:spcBef>
              <a:buNone/>
            </a:pPr>
            <a:r>
              <a:rPr lang="tr-TR" sz="1700" b="1" u="sng" dirty="0"/>
              <a:t>Raporlama (</a:t>
            </a:r>
            <a:r>
              <a:rPr lang="tr-TR" sz="1700" b="1" u="sng" dirty="0" err="1"/>
              <a:t>Reporting</a:t>
            </a:r>
            <a:r>
              <a:rPr lang="tr-TR" sz="1700" b="1" u="sng" dirty="0"/>
              <a:t>)</a:t>
            </a:r>
          </a:p>
          <a:p>
            <a:pPr algn="just">
              <a:spcBef>
                <a:spcPts val="600"/>
              </a:spcBef>
            </a:pPr>
            <a:r>
              <a:rPr lang="tr-TR" sz="1700" b="1" u="sng" dirty="0"/>
              <a:t>Ne yapmalı</a:t>
            </a:r>
            <a:r>
              <a:rPr lang="tr-TR" sz="1700" b="1" dirty="0"/>
              <a:t>?: Sürekli olarak durum, süreç ve gelişmeleri üst yönetime ve ilgili taraflara bildirmek gerekir. Aynı zamanda, üst yönetim de çalışanlara ve ekiplere genel durumu bildirir.  Bu, moral ve bağlılığı artırır, herkesin kendisini organizasyonun önemli bir parçası hissetmesini sağlar. </a:t>
            </a:r>
          </a:p>
          <a:p>
            <a:pPr algn="just">
              <a:spcBef>
                <a:spcPts val="600"/>
              </a:spcBef>
            </a:pPr>
            <a:r>
              <a:rPr lang="tr-TR" sz="1700" b="1" u="sng" dirty="0"/>
              <a:t>Amaç</a:t>
            </a:r>
            <a:r>
              <a:rPr lang="tr-TR" sz="1700" b="1" dirty="0"/>
              <a:t>: Bilgi akışını sağlamak ve performansı izlemektir.</a:t>
            </a:r>
          </a:p>
          <a:p>
            <a:pPr algn="just">
              <a:spcBef>
                <a:spcPts val="600"/>
              </a:spcBef>
            </a:pPr>
            <a:r>
              <a:rPr lang="tr-TR" sz="1700" b="1" u="sng" dirty="0"/>
              <a:t>Yöntem</a:t>
            </a:r>
            <a:r>
              <a:rPr lang="tr-TR" sz="1700" b="1" dirty="0"/>
              <a:t>: Kayıtlar tutmak, düzenli raporlar hazırlamak ve geri bildirimleri almak </a:t>
            </a:r>
            <a:r>
              <a:rPr lang="tr-TR" sz="1500" b="1" dirty="0"/>
              <a:t>(</a:t>
            </a:r>
            <a:r>
              <a:rPr lang="tr-TR" sz="1500" b="1" dirty="0" err="1"/>
              <a:t>Chalekian</a:t>
            </a:r>
            <a:r>
              <a:rPr lang="tr-TR" sz="1500" b="1" dirty="0"/>
              <a:t>, 2013; </a:t>
            </a:r>
            <a:r>
              <a:rPr lang="en-US" sz="1500" b="1" dirty="0" err="1"/>
              <a:t>Kafferlin</a:t>
            </a:r>
            <a:r>
              <a:rPr lang="en-US" sz="1500" b="1" dirty="0"/>
              <a:t> Strategies</a:t>
            </a:r>
            <a:r>
              <a:rPr lang="tr-TR" sz="1500" b="1" dirty="0"/>
              <a:t>, 2026). </a:t>
            </a:r>
          </a:p>
        </p:txBody>
      </p:sp>
    </p:spTree>
    <p:extLst>
      <p:ext uri="{BB962C8B-B14F-4D97-AF65-F5344CB8AC3E}">
        <p14:creationId xmlns:p14="http://schemas.microsoft.com/office/powerpoint/2010/main" val="3643535014"/>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6456</TotalTime>
  <Words>3957</Words>
  <Application>Microsoft Office PowerPoint</Application>
  <PresentationFormat>Geniş ekran</PresentationFormat>
  <Paragraphs>263</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Trebuchet MS</vt:lpstr>
      <vt:lpstr>Wingdings</vt:lpstr>
      <vt:lpstr>Wingdings 3</vt:lpstr>
      <vt:lpstr>Yüzeyler</vt:lpstr>
      <vt:lpstr>BİLGİ VE BELGE MERKEZLERİ YÖNETİMİ 1. HAFTA  Yönetim Kavramı ve İşlevleri:  Bilgi ve Belge Merkezleri Bağlamında Temel Yaklaşımlar</vt:lpstr>
      <vt:lpstr>KAPSAM</vt:lpstr>
      <vt:lpstr>GİRİŞ</vt:lpstr>
      <vt:lpstr>Yönetim Kavramı</vt:lpstr>
      <vt:lpstr>Geniş Kapsamı ile Yönetimin İşlevleri: POSDCORB</vt:lpstr>
      <vt:lpstr>Geniş Kapsamı ile Yönetimin İşlevleri: POSDCORB</vt:lpstr>
      <vt:lpstr>POSDCORB ile Yönetim: Adımlar ve Anlamları</vt:lpstr>
      <vt:lpstr>POSDCORB ile Yönetim: Adımlar ve Anlamları</vt:lpstr>
      <vt:lpstr>POSDCORB ile Yönetim: Adımlar ve Anlamları</vt:lpstr>
      <vt:lpstr>POSDCORB ile Yönetim: Adımlar ve Anlamları</vt:lpstr>
      <vt:lpstr>POSDCORB ile Yönetim: Adımlar ve Anlamları</vt:lpstr>
      <vt:lpstr>Yönetim: Temel Bileşenler</vt:lpstr>
      <vt:lpstr>POSDCORB: PLAN ve PLANLAMA</vt:lpstr>
      <vt:lpstr>POSDCORB: PLAN ve PLANLAMA</vt:lpstr>
      <vt:lpstr>POSDCORB: PLAN ve PLANLAMA</vt:lpstr>
      <vt:lpstr>POSDCORB: ÖRGÜTLEME</vt:lpstr>
      <vt:lpstr>POSDCORB: ÖRGÜTLENMENİN TEMEL İLKELERİ</vt:lpstr>
      <vt:lpstr>POSDCORB: ÖRGÜTLENMENİN TEMEL İLKELERİ</vt:lpstr>
      <vt:lpstr>POSDCORB: ÖRGÜTLENMENİN TEMEL İLKELERİ</vt:lpstr>
      <vt:lpstr>POSDCORB: ÖRGÜTLENMENİN TEMEL İLKELERİ</vt:lpstr>
      <vt:lpstr>POSDCORB: YÖNELTME</vt:lpstr>
      <vt:lpstr>POSDCORB: YÖNELTME</vt:lpstr>
      <vt:lpstr>POSDCORB: YÖNELTME</vt:lpstr>
      <vt:lpstr>POSDCORB: YÖNELTME</vt:lpstr>
      <vt:lpstr>POSDCORB: DENETİM</vt:lpstr>
      <vt:lpstr>POSDCORB: DENETİM</vt:lpstr>
      <vt:lpstr>POSDCORB: DENETİM</vt:lpstr>
      <vt:lpstr>POSDCORB: DENETLEME TÜRLERİ</vt:lpstr>
      <vt:lpstr>SONUÇ VE DEĞERLENDİRME</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Yazar</cp:lastModifiedBy>
  <cp:revision>41</cp:revision>
  <dcterms:created xsi:type="dcterms:W3CDTF">2025-07-04T07:41:44Z</dcterms:created>
  <dcterms:modified xsi:type="dcterms:W3CDTF">2026-05-14T15:08:06Z</dcterms:modified>
</cp:coreProperties>
</file>