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9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54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9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1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7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1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8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6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7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2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5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D151-54A5-F2CD-A420-F2589A93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0" y="1248696"/>
            <a:ext cx="10923639" cy="218030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  <a:br>
              <a:rPr lang="tr-TR" dirty="0"/>
            </a:br>
            <a:r>
              <a:rPr lang="tr-TR" dirty="0"/>
              <a:t>TURİZM FAKÜLTESİ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65A34-AF2B-F547-72AE-2A02686B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4052313"/>
            <a:ext cx="8637072" cy="977621"/>
          </a:xfrm>
        </p:spPr>
        <p:txBody>
          <a:bodyPr/>
          <a:lstStyle/>
          <a:p>
            <a:pPr algn="ctr"/>
            <a:r>
              <a:rPr lang="tr-TR" dirty="0"/>
              <a:t>GASTRONOMİ VE MUTFAK SANATLARI BÖLÜMÜ</a:t>
            </a:r>
          </a:p>
          <a:p>
            <a:pPr algn="ctr"/>
            <a:r>
              <a:rPr lang="tr-TR" dirty="0"/>
              <a:t>SATIN ALMA VE ÜRÜN BELİRLEME DERSİ</a:t>
            </a:r>
          </a:p>
        </p:txBody>
      </p:sp>
    </p:spTree>
    <p:extLst>
      <p:ext uri="{BB962C8B-B14F-4D97-AF65-F5344CB8AC3E}">
        <p14:creationId xmlns:p14="http://schemas.microsoft.com/office/powerpoint/2010/main" val="371023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651893-DD90-EF0B-ED14-E0179994A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GELİR KONTROL SİSTEMLERİ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CF52E-5B48-959C-9C3B-0AA0E674E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b="1" i="0" u="none" strike="noStrike" baseline="0" dirty="0">
                <a:latin typeface="MyriadPro-Bold"/>
              </a:rPr>
              <a:t>Elle (Manuel) Kontrol Sistemleri</a:t>
            </a:r>
          </a:p>
          <a:p>
            <a:pPr lvl="1"/>
            <a:r>
              <a:rPr lang="tr-TR" dirty="0"/>
              <a:t>Üç </a:t>
            </a:r>
            <a:r>
              <a:rPr lang="tr-TR" dirty="0" err="1"/>
              <a:t>Nüshalı</a:t>
            </a:r>
            <a:r>
              <a:rPr lang="tr-TR" dirty="0"/>
              <a:t> </a:t>
            </a:r>
            <a:r>
              <a:rPr lang="tr-TR" dirty="0" err="1"/>
              <a:t>Siparis</a:t>
            </a:r>
            <a:r>
              <a:rPr lang="tr-TR" dirty="0"/>
              <a:t> Fişi Kontrol Sistemi</a:t>
            </a:r>
          </a:p>
          <a:p>
            <a:pPr lvl="1"/>
            <a:r>
              <a:rPr lang="tr-TR" dirty="0"/>
              <a:t>İki </a:t>
            </a:r>
            <a:r>
              <a:rPr lang="tr-TR" dirty="0" err="1"/>
              <a:t>Nüshalı</a:t>
            </a:r>
            <a:r>
              <a:rPr lang="tr-TR" dirty="0"/>
              <a:t> </a:t>
            </a:r>
            <a:r>
              <a:rPr lang="tr-TR" dirty="0" err="1"/>
              <a:t>Siparis</a:t>
            </a:r>
            <a:r>
              <a:rPr lang="tr-TR" dirty="0"/>
              <a:t> Fişi Kontrol Sistemi</a:t>
            </a:r>
          </a:p>
          <a:p>
            <a:r>
              <a:rPr lang="nl-NL" b="1" dirty="0"/>
              <a:t>Makineli Kontrol Sistemleri</a:t>
            </a:r>
            <a:endParaRPr lang="tr-TR" b="1" dirty="0"/>
          </a:p>
          <a:p>
            <a:pPr lvl="1"/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Çek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(Pre-Checking)</a:t>
            </a:r>
            <a:endParaRPr lang="tr-TR" dirty="0"/>
          </a:p>
          <a:p>
            <a:pPr lvl="1"/>
            <a:r>
              <a:rPr lang="tr-TR" dirty="0"/>
              <a:t>Önceden Kurulmuş Hazır Çek Sistemi (</a:t>
            </a:r>
            <a:r>
              <a:rPr lang="tr-TR" dirty="0" err="1"/>
              <a:t>Pre</a:t>
            </a:r>
            <a:r>
              <a:rPr lang="tr-TR" dirty="0"/>
              <a:t>-Set </a:t>
            </a:r>
            <a:r>
              <a:rPr lang="tr-TR" dirty="0" err="1"/>
              <a:t>Pre-Checking</a:t>
            </a:r>
            <a:r>
              <a:rPr lang="tr-TR" dirty="0"/>
              <a:t>)</a:t>
            </a:r>
          </a:p>
          <a:p>
            <a:r>
              <a:rPr lang="tr-TR" b="1" dirty="0"/>
              <a:t>Bilgisayarlı Kontrol Sistemleri</a:t>
            </a:r>
          </a:p>
        </p:txBody>
      </p:sp>
    </p:spTree>
    <p:extLst>
      <p:ext uri="{BB962C8B-B14F-4D97-AF65-F5344CB8AC3E}">
        <p14:creationId xmlns:p14="http://schemas.microsoft.com/office/powerpoint/2010/main" val="213541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0A82E-6D98-A61F-4769-5602BD05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GELİR VE GELİR KONTROLÜ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E2C1C-ABCF-7042-03FC-EA908D01D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Gelir</a:t>
            </a:r>
          </a:p>
          <a:p>
            <a:r>
              <a:rPr lang="tr-TR" dirty="0"/>
              <a:t>Gelir “iş hacmi” olarak da anılır ve işletmenin büyüklüğünün ölçüsü olarak aktarılır.  Ancak yüksek gelir hiçbir zaman yüksek başarıya eşdeğer değildir;  yüksek gelirli operasyonlar da hatalar ve başarısızlıklarla gerçekleşebilir.</a:t>
            </a:r>
          </a:p>
          <a:p>
            <a:r>
              <a:rPr lang="tr-TR" dirty="0"/>
              <a:t>Gelir; ücret ve miktar bileşenlerinden oluşur. Birisinin ya da her ikisinin değişimi, zaman içerisinde gelir seviyesini de etkilemektedir.</a:t>
            </a:r>
          </a:p>
        </p:txBody>
      </p:sp>
    </p:spTree>
    <p:extLst>
      <p:ext uri="{BB962C8B-B14F-4D97-AF65-F5344CB8AC3E}">
        <p14:creationId xmlns:p14="http://schemas.microsoft.com/office/powerpoint/2010/main" val="37174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F59CD3-0186-5EA9-A8B7-2556C79B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03B182-419C-ACF4-E803-A739D3D2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Ücret ve Miktar Bilgilerini Kullanma</a:t>
            </a:r>
            <a:endParaRPr lang="tr-TR" dirty="0"/>
          </a:p>
          <a:p>
            <a:r>
              <a:rPr lang="tr-TR" dirty="0"/>
              <a:t>Eğer bir işletme, belirli bir dönem içerisindeki toplam gelirini ve müşteri çek sayısını biliyor ise kişi basına ortalama harcama miktarını hesaplamak ve ortalama grafiği elde etmek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207908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46B27-9A63-184A-6C79-FB61A22D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02AA4-14A8-D3DD-D9E6-C1C2D56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Çapraz bölümleme analizi: </a:t>
            </a:r>
            <a:r>
              <a:rPr lang="tr-TR" dirty="0"/>
              <a:t>Zaman ile ücretin, kişi sayısı ile gelirin, A işletmesinin saatlik geliri ile B işletmesinin saatlik gelirinin kıyaslanması gibi iki degişkenin karşılaştırılmasıdır.</a:t>
            </a:r>
          </a:p>
          <a:p>
            <a:pPr lvl="1"/>
            <a:r>
              <a:rPr lang="tr-TR" dirty="0"/>
              <a:t>Örneğin, zincir işletmeler olan iki tandır restoranının gelirlerinin kıyaslanması.</a:t>
            </a:r>
          </a:p>
          <a:p>
            <a:r>
              <a:rPr lang="tr-TR" b="1" dirty="0"/>
              <a:t>Zaman serisi analizi: </a:t>
            </a:r>
            <a:r>
              <a:rPr lang="tr-TR" dirty="0"/>
              <a:t>Dönemsel bir zaman ile bir başka degişkenin kıyaslanmasıdır.</a:t>
            </a:r>
          </a:p>
          <a:p>
            <a:pPr lvl="1"/>
            <a:r>
              <a:rPr lang="tr-TR" dirty="0"/>
              <a:t>Örneğin, işletmenin lobi barının Haziran 2011 gelirleri ile Haziran 2012 gelirlerinin kıyaslanması.</a:t>
            </a:r>
          </a:p>
        </p:txBody>
      </p:sp>
    </p:spTree>
    <p:extLst>
      <p:ext uri="{BB962C8B-B14F-4D97-AF65-F5344CB8AC3E}">
        <p14:creationId xmlns:p14="http://schemas.microsoft.com/office/powerpoint/2010/main" val="8540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57046C-7EF8-C357-B45A-EC43D634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3B03B-DCC2-28B3-E7B2-8A09243BE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Gelir Kontrolü</a:t>
            </a:r>
          </a:p>
          <a:p>
            <a:r>
              <a:rPr lang="tr-TR" dirty="0"/>
              <a:t>Gelir kontrol sistemi aşağıda sıralanan performans ölçülerini kapsamalıdır:</a:t>
            </a:r>
          </a:p>
          <a:p>
            <a:pPr lvl="1"/>
            <a:r>
              <a:rPr lang="tr-TR" dirty="0"/>
              <a:t>Sipariş verilenler ile toplam ödemelerin uyuşumu,</a:t>
            </a:r>
          </a:p>
          <a:p>
            <a:pPr lvl="1"/>
            <a:r>
              <a:rPr lang="tr-TR" dirty="0"/>
              <a:t>Kişi başına ortalama ödemeler,</a:t>
            </a:r>
          </a:p>
          <a:p>
            <a:pPr lvl="1"/>
            <a:r>
              <a:rPr lang="tr-TR" dirty="0"/>
              <a:t>Ortalama hesaplar,</a:t>
            </a:r>
          </a:p>
          <a:p>
            <a:pPr lvl="1"/>
            <a:r>
              <a:rPr lang="tr-TR" dirty="0"/>
              <a:t>Satış bilgileri,</a:t>
            </a:r>
          </a:p>
          <a:p>
            <a:pPr lvl="1"/>
            <a:r>
              <a:rPr lang="tr-TR" dirty="0"/>
              <a:t>Ödeme şekillerinin analizi,</a:t>
            </a:r>
          </a:p>
        </p:txBody>
      </p:sp>
    </p:spTree>
    <p:extLst>
      <p:ext uri="{BB962C8B-B14F-4D97-AF65-F5344CB8AC3E}">
        <p14:creationId xmlns:p14="http://schemas.microsoft.com/office/powerpoint/2010/main" val="24649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EF541-3050-A86E-DBFB-64E826C2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1F3411-CD02-C1AB-B037-2488C487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/>
              <a:t>Koltuk devri (Bir servis döneminde, bir koltuğun kullanım sıklığı),</a:t>
            </a:r>
          </a:p>
          <a:p>
            <a:pPr lvl="1"/>
            <a:r>
              <a:rPr lang="tr-TR" dirty="0"/>
              <a:t>Servis elemanı başına satış miktarları,</a:t>
            </a:r>
          </a:p>
          <a:p>
            <a:pPr lvl="1"/>
            <a:r>
              <a:rPr lang="tr-TR" dirty="0"/>
              <a:t>Dönemsel satış bilgileri,</a:t>
            </a:r>
          </a:p>
          <a:p>
            <a:pPr lvl="1"/>
            <a:r>
              <a:rPr lang="tr-TR" dirty="0"/>
              <a:t>Koltuk başına satış miktarları ve</a:t>
            </a:r>
          </a:p>
          <a:p>
            <a:pPr lvl="1"/>
            <a:r>
              <a:rPr lang="tr-TR" dirty="0"/>
              <a:t>Metrekare başına satış miktarı bilgilerinden oluşmaktadır.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32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5710-511F-FB43-7F96-553DF3F4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C4F01-EC67-D901-F483-6456F2EF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GELIR KONTROLÜNÜN ÖNEMI VE AMAÇLARI</a:t>
            </a:r>
          </a:p>
          <a:p>
            <a:pPr lvl="1"/>
            <a:r>
              <a:rPr lang="tr-TR" dirty="0"/>
              <a:t>Hırsızlıkları ve kayıpları azaltmak,</a:t>
            </a:r>
          </a:p>
          <a:p>
            <a:pPr lvl="1"/>
            <a:r>
              <a:rPr lang="tr-TR" dirty="0"/>
              <a:t>İsrafı engellemek ve</a:t>
            </a:r>
          </a:p>
          <a:p>
            <a:pPr lvl="1"/>
            <a:r>
              <a:rPr lang="tr-TR" dirty="0"/>
              <a:t>Elde edilen geliri korumaktır.</a:t>
            </a:r>
          </a:p>
        </p:txBody>
      </p:sp>
    </p:spTree>
    <p:extLst>
      <p:ext uri="{BB962C8B-B14F-4D97-AF65-F5344CB8AC3E}">
        <p14:creationId xmlns:p14="http://schemas.microsoft.com/office/powerpoint/2010/main" val="183040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B34DA7-DF74-5273-1C5F-576D4C02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27825D-FDBC-8617-CD10-DD73956A9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Gelir kontrolü sürecinde kullanılan belgeler:</a:t>
            </a:r>
          </a:p>
          <a:p>
            <a:pPr lvl="1"/>
            <a:r>
              <a:rPr lang="pt-BR" dirty="0"/>
              <a:t>Servis Elemanı Siparis Fi</a:t>
            </a:r>
            <a:r>
              <a:rPr lang="tr-TR" dirty="0"/>
              <a:t>ş</a:t>
            </a:r>
            <a:r>
              <a:rPr lang="pt-BR" dirty="0"/>
              <a:t>i (Captain Order)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dirty="0"/>
              <a:t>Adisyon (Hesap Pusulası)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9B318A5-CA80-BBE8-B763-14509A2FB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662" y="2994117"/>
            <a:ext cx="4839119" cy="120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3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8EB543-8B10-D157-70DB-AA796CED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E38377-45D1-CCDC-DA3B-71B68025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Resmi </a:t>
            </a:r>
            <a:r>
              <a:rPr lang="tr-TR" dirty="0" err="1"/>
              <a:t>Gazete’de</a:t>
            </a:r>
            <a:r>
              <a:rPr lang="tr-TR" dirty="0"/>
              <a:t> bulunan tebliğe göre adisyonlarda en az aşağıdaki bilgiler bulunmalıdır</a:t>
            </a:r>
          </a:p>
          <a:p>
            <a:r>
              <a:rPr lang="tr-TR" dirty="0"/>
              <a:t>Mükellefin adı, varsa ticaret unvanı, iş adresi, vergi dairesi ve hesap numarası (sicil numarası),</a:t>
            </a:r>
          </a:p>
          <a:p>
            <a:r>
              <a:rPr lang="tr-TR" dirty="0"/>
              <a:t>Hizmetin ve emtianın cinsi, miktarı,</a:t>
            </a:r>
          </a:p>
          <a:p>
            <a:r>
              <a:rPr lang="tr-TR" dirty="0"/>
              <a:t>Adisyonun düzenlenme tarihi, seri ve sıra numarası ve</a:t>
            </a:r>
          </a:p>
          <a:p>
            <a:r>
              <a:rPr lang="tr-TR" dirty="0"/>
              <a:t>Adisyonun basıldığı matbaa ile ilgili bilgiler</a:t>
            </a:r>
          </a:p>
        </p:txBody>
      </p:sp>
    </p:spTree>
    <p:extLst>
      <p:ext uri="{BB962C8B-B14F-4D97-AF65-F5344CB8AC3E}">
        <p14:creationId xmlns:p14="http://schemas.microsoft.com/office/powerpoint/2010/main" val="60263121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</TotalTime>
  <Words>382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MyriadPro-Bold</vt:lpstr>
      <vt:lpstr>Galeri</vt:lpstr>
      <vt:lpstr>T.C.  KASTAMONU ÜNİVERSİTESİ TURİZM FAKÜLTESİ</vt:lpstr>
      <vt:lpstr>GELİR VE GELİR KONTROLÜ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GELİR KONTROL SİSTEMLERİ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5</cp:revision>
  <dcterms:created xsi:type="dcterms:W3CDTF">2026-05-05T19:00:29Z</dcterms:created>
  <dcterms:modified xsi:type="dcterms:W3CDTF">2026-05-05T19:22:38Z</dcterms:modified>
</cp:coreProperties>
</file>