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69" r:id="rId4"/>
    <p:sldId id="270" r:id="rId5"/>
    <p:sldId id="271" r:id="rId6"/>
    <p:sldId id="272" r:id="rId7"/>
    <p:sldId id="273" r:id="rId8"/>
    <p:sldId id="274" r:id="rId9"/>
    <p:sldId id="275" r:id="rId10"/>
    <p:sldId id="26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096000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850123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292869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9500665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19840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400144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2986038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338841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356955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555382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665104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F84ACA39-2760-486D-9C05-F9D470694AFF}" type="datetimeFigureOut">
              <a:rPr lang="tr-TR" smtClean="0"/>
              <a:t>28.06.2026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11925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84ACA39-2760-486D-9C05-F9D470694AFF}" type="datetimeFigureOut">
              <a:rPr lang="tr-TR" smtClean="0"/>
              <a:t>28.06.2026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601048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ACA39-2760-486D-9C05-F9D470694AFF}" type="datetimeFigureOut">
              <a:rPr lang="tr-TR" smtClean="0"/>
              <a:t>28.06.2026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26186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965604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278138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alphaModFix amt="32000"/>
          </a:blip>
          <a:srcRect/>
          <a:tile tx="0" ty="0" sx="100000" sy="100000" flip="none" algn="tl"/>
        </a:blip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84ACA39-2760-486D-9C05-F9D470694AFF}" type="datetimeFigureOut">
              <a:rPr lang="tr-TR" smtClean="0"/>
              <a:t>28.06.2026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0265F43-FE9D-47BD-B2DE-DA9FD49E9CA9}" type="slidenum">
              <a:rPr lang="tr-TR" smtClean="0"/>
              <a:t>‹#›</a:t>
            </a:fld>
            <a:endParaRPr lang="tr-TR"/>
          </a:p>
        </p:txBody>
      </p:sp>
    </p:spTree>
    <p:extLst>
      <p:ext uri="{BB962C8B-B14F-4D97-AF65-F5344CB8AC3E}">
        <p14:creationId xmlns:p14="http://schemas.microsoft.com/office/powerpoint/2010/main" val="1502474760"/>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 id="2147483795" r:id="rId15"/>
    <p:sldLayoutId id="214748379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027A00C-5A41-4D56-AF4A-292E23E1E1C2}"/>
              </a:ext>
            </a:extLst>
          </p:cNvPr>
          <p:cNvSpPr>
            <a:spLocks noGrp="1"/>
          </p:cNvSpPr>
          <p:nvPr>
            <p:ph type="ctrTitle"/>
          </p:nvPr>
        </p:nvSpPr>
        <p:spPr>
          <a:xfrm>
            <a:off x="4566138" y="1321130"/>
            <a:ext cx="3059723" cy="1041713"/>
          </a:xfrm>
        </p:spPr>
        <p:txBody>
          <a:bodyPr>
            <a:normAutofit fontScale="90000"/>
          </a:bodyPr>
          <a:lstStyle/>
          <a:p>
            <a:r>
              <a:rPr lang="tr-TR" sz="6000" dirty="0"/>
              <a:t>4. HAFTA</a:t>
            </a:r>
          </a:p>
        </p:txBody>
      </p:sp>
      <p:sp>
        <p:nvSpPr>
          <p:cNvPr id="3" name="Alt Başlık 2">
            <a:extLst>
              <a:ext uri="{FF2B5EF4-FFF2-40B4-BE49-F238E27FC236}">
                <a16:creationId xmlns:a16="http://schemas.microsoft.com/office/drawing/2014/main" id="{99B70ADD-1B61-4534-971B-B171A59E4225}"/>
              </a:ext>
            </a:extLst>
          </p:cNvPr>
          <p:cNvSpPr>
            <a:spLocks noGrp="1"/>
          </p:cNvSpPr>
          <p:nvPr>
            <p:ph type="subTitle" idx="1"/>
          </p:nvPr>
        </p:nvSpPr>
        <p:spPr>
          <a:xfrm>
            <a:off x="3350526" y="3142241"/>
            <a:ext cx="5490946" cy="538410"/>
          </a:xfrm>
        </p:spPr>
        <p:txBody>
          <a:bodyPr>
            <a:noAutofit/>
          </a:bodyPr>
          <a:lstStyle/>
          <a:p>
            <a:r>
              <a:rPr lang="tr-TR" sz="2400" b="1" dirty="0">
                <a:cs typeface="Times New Roman" panose="02020603050405020304" pitchFamily="18" charset="0"/>
              </a:rPr>
              <a:t>VERİ TÜRLERİ VE KAYNAK TARAMASI</a:t>
            </a:r>
          </a:p>
        </p:txBody>
      </p:sp>
      <p:sp>
        <p:nvSpPr>
          <p:cNvPr id="4" name="Alt Başlık 2">
            <a:extLst>
              <a:ext uri="{FF2B5EF4-FFF2-40B4-BE49-F238E27FC236}">
                <a16:creationId xmlns:a16="http://schemas.microsoft.com/office/drawing/2014/main" id="{865429CC-3322-4980-AC50-3EC497D638E1}"/>
              </a:ext>
            </a:extLst>
          </p:cNvPr>
          <p:cNvSpPr txBox="1">
            <a:spLocks/>
          </p:cNvSpPr>
          <p:nvPr/>
        </p:nvSpPr>
        <p:spPr>
          <a:xfrm>
            <a:off x="3907005" y="4998460"/>
            <a:ext cx="4351023" cy="538410"/>
          </a:xfrm>
          <a:prstGeom prst="rect">
            <a:avLst/>
          </a:prstGeom>
        </p:spPr>
        <p:txBody>
          <a:bodyPr vert="horz" lIns="91440" tIns="45720" rIns="91440" bIns="45720" rtlCol="0">
            <a:normAutofit fontScale="85000" lnSpcReduction="10000"/>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sz="2400" kern="1200" cap="all" spc="200" baseline="0">
                <a:solidFill>
                  <a:schemeClr val="tx2"/>
                </a:solidFill>
                <a:latin typeface="+mj-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9pPr>
          </a:lstStyle>
          <a:p>
            <a:r>
              <a:rPr lang="tr-TR" b="1" dirty="0">
                <a:cs typeface="Times New Roman" panose="02020603050405020304" pitchFamily="18" charset="0"/>
              </a:rPr>
              <a:t>ÖĞR. GÖR. SELAMİ KARAKAŞ</a:t>
            </a:r>
          </a:p>
        </p:txBody>
      </p:sp>
    </p:spTree>
    <p:extLst>
      <p:ext uri="{BB962C8B-B14F-4D97-AF65-F5344CB8AC3E}">
        <p14:creationId xmlns:p14="http://schemas.microsoft.com/office/powerpoint/2010/main" val="2139845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tile tx="0" ty="0" sx="100000" sy="100000" flip="none" algn="tl"/>
        </a:blipFill>
        <a:effectLst/>
      </p:bgPr>
    </p:bg>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1815882"/>
          </a:xfrm>
          <a:prstGeom prst="rect">
            <a:avLst/>
          </a:prstGeom>
          <a:noFill/>
        </p:spPr>
        <p:txBody>
          <a:bodyPr wrap="square" rtlCol="0">
            <a:spAutoFit/>
          </a:bodyPr>
          <a:lstStyle/>
          <a:p>
            <a:pPr algn="just"/>
            <a:r>
              <a:rPr lang="tr-TR" sz="2800" b="1" dirty="0"/>
              <a:t>Kaynakça</a:t>
            </a:r>
          </a:p>
          <a:p>
            <a:pPr algn="just"/>
            <a:endParaRPr lang="tr-TR" sz="2800" dirty="0"/>
          </a:p>
          <a:p>
            <a:pPr algn="just"/>
            <a:r>
              <a:rPr lang="tr-TR" sz="2800" b="0" i="0" dirty="0">
                <a:solidFill>
                  <a:srgbClr val="333333"/>
                </a:solidFill>
                <a:effectLst/>
              </a:rPr>
              <a:t>Okumuş, Prof. A. (2021). Bilimsel Araştırma </a:t>
            </a:r>
            <a:r>
              <a:rPr lang="tr-TR" sz="2800" dirty="0">
                <a:solidFill>
                  <a:srgbClr val="333333"/>
                </a:solidFill>
              </a:rPr>
              <a:t>T</a:t>
            </a:r>
            <a:r>
              <a:rPr lang="tr-TR" sz="2800" b="0" i="0" dirty="0">
                <a:solidFill>
                  <a:srgbClr val="333333"/>
                </a:solidFill>
                <a:effectLst/>
              </a:rPr>
              <a:t>eknikleri. İstanbul Üniversitesi </a:t>
            </a:r>
            <a:r>
              <a:rPr lang="tr-TR" sz="2800" b="0" i="0" dirty="0" err="1">
                <a:solidFill>
                  <a:srgbClr val="333333"/>
                </a:solidFill>
                <a:effectLst/>
              </a:rPr>
              <a:t>Açıköğretim</a:t>
            </a:r>
            <a:r>
              <a:rPr lang="tr-TR" sz="2800" b="0" i="0" dirty="0">
                <a:solidFill>
                  <a:srgbClr val="333333"/>
                </a:solidFill>
                <a:effectLst/>
              </a:rPr>
              <a:t> Fakültesi</a:t>
            </a:r>
          </a:p>
        </p:txBody>
      </p:sp>
    </p:spTree>
    <p:extLst>
      <p:ext uri="{BB962C8B-B14F-4D97-AF65-F5344CB8AC3E}">
        <p14:creationId xmlns:p14="http://schemas.microsoft.com/office/powerpoint/2010/main" val="1516781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2066098" y="666668"/>
            <a:ext cx="9707208" cy="954107"/>
          </a:xfrm>
          <a:prstGeom prst="rect">
            <a:avLst/>
          </a:prstGeom>
          <a:noFill/>
        </p:spPr>
        <p:txBody>
          <a:bodyPr wrap="square" rtlCol="0">
            <a:spAutoFit/>
          </a:bodyPr>
          <a:lstStyle/>
          <a:p>
            <a:pPr algn="just"/>
            <a:r>
              <a:rPr lang="tr-TR" sz="2800" b="1" u="none" strike="noStrike" baseline="0" dirty="0"/>
              <a:t>Veri Türleri</a:t>
            </a:r>
          </a:p>
          <a:p>
            <a:pPr algn="just"/>
            <a:endParaRPr lang="tr-TR" sz="2800" dirty="0"/>
          </a:p>
        </p:txBody>
      </p:sp>
      <p:sp>
        <p:nvSpPr>
          <p:cNvPr id="3" name="Dikdörtgen: Köşeleri Yuvarlatılmış 2">
            <a:extLst>
              <a:ext uri="{FF2B5EF4-FFF2-40B4-BE49-F238E27FC236}">
                <a16:creationId xmlns:a16="http://schemas.microsoft.com/office/drawing/2014/main" id="{95063E60-AFCF-4579-B675-275367837651}"/>
              </a:ext>
            </a:extLst>
          </p:cNvPr>
          <p:cNvSpPr/>
          <p:nvPr/>
        </p:nvSpPr>
        <p:spPr>
          <a:xfrm>
            <a:off x="5673219" y="1022261"/>
            <a:ext cx="2984696" cy="71547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sz="1600" dirty="0"/>
              <a:t>Araştırma Verileri</a:t>
            </a:r>
          </a:p>
        </p:txBody>
      </p:sp>
      <p:sp>
        <p:nvSpPr>
          <p:cNvPr id="4" name="Dikdörtgen: Köşeleri Yuvarlatılmış 3">
            <a:extLst>
              <a:ext uri="{FF2B5EF4-FFF2-40B4-BE49-F238E27FC236}">
                <a16:creationId xmlns:a16="http://schemas.microsoft.com/office/drawing/2014/main" id="{8AE15520-4EF1-46A9-A63A-7CF16821BC41}"/>
              </a:ext>
            </a:extLst>
          </p:cNvPr>
          <p:cNvSpPr/>
          <p:nvPr/>
        </p:nvSpPr>
        <p:spPr>
          <a:xfrm>
            <a:off x="7419604" y="2447906"/>
            <a:ext cx="2129834" cy="43609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sz="1600" dirty="0"/>
              <a:t>İkincil Veriler</a:t>
            </a:r>
          </a:p>
        </p:txBody>
      </p:sp>
      <p:sp>
        <p:nvSpPr>
          <p:cNvPr id="5" name="Dikdörtgen: Köşeleri Yuvarlatılmış 4">
            <a:extLst>
              <a:ext uri="{FF2B5EF4-FFF2-40B4-BE49-F238E27FC236}">
                <a16:creationId xmlns:a16="http://schemas.microsoft.com/office/drawing/2014/main" id="{1A06B179-B62C-4DCB-875C-BF2B6D1DEAB9}"/>
              </a:ext>
            </a:extLst>
          </p:cNvPr>
          <p:cNvSpPr/>
          <p:nvPr/>
        </p:nvSpPr>
        <p:spPr>
          <a:xfrm>
            <a:off x="4789868" y="2447906"/>
            <a:ext cx="2129834" cy="43609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sz="1600" dirty="0"/>
              <a:t>Birincil Veriler</a:t>
            </a:r>
          </a:p>
        </p:txBody>
      </p:sp>
      <p:sp>
        <p:nvSpPr>
          <p:cNvPr id="9" name="Ok: Aşağı 8">
            <a:extLst>
              <a:ext uri="{FF2B5EF4-FFF2-40B4-BE49-F238E27FC236}">
                <a16:creationId xmlns:a16="http://schemas.microsoft.com/office/drawing/2014/main" id="{146605F2-2F66-4A66-9680-375642A5F051}"/>
              </a:ext>
            </a:extLst>
          </p:cNvPr>
          <p:cNvSpPr/>
          <p:nvPr/>
        </p:nvSpPr>
        <p:spPr>
          <a:xfrm>
            <a:off x="5668686" y="1732434"/>
            <a:ext cx="427719" cy="715472"/>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r-TR" sz="1600"/>
          </a:p>
        </p:txBody>
      </p:sp>
      <p:sp>
        <p:nvSpPr>
          <p:cNvPr id="10" name="Ok: Aşağı 9">
            <a:extLst>
              <a:ext uri="{FF2B5EF4-FFF2-40B4-BE49-F238E27FC236}">
                <a16:creationId xmlns:a16="http://schemas.microsoft.com/office/drawing/2014/main" id="{7E36AF87-8C90-4A6B-9BE3-9484F3C40F8B}"/>
              </a:ext>
            </a:extLst>
          </p:cNvPr>
          <p:cNvSpPr/>
          <p:nvPr/>
        </p:nvSpPr>
        <p:spPr>
          <a:xfrm>
            <a:off x="6491983" y="2878706"/>
            <a:ext cx="427719" cy="715472"/>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r-TR" sz="1600"/>
          </a:p>
        </p:txBody>
      </p:sp>
      <p:sp>
        <p:nvSpPr>
          <p:cNvPr id="13" name="Dikdörtgen: Köşeleri Yuvarlatılmış 12">
            <a:extLst>
              <a:ext uri="{FF2B5EF4-FFF2-40B4-BE49-F238E27FC236}">
                <a16:creationId xmlns:a16="http://schemas.microsoft.com/office/drawing/2014/main" id="{33D6C2EB-02D4-4B57-9DAF-07FD7B93D86A}"/>
              </a:ext>
            </a:extLst>
          </p:cNvPr>
          <p:cNvSpPr/>
          <p:nvPr/>
        </p:nvSpPr>
        <p:spPr>
          <a:xfrm>
            <a:off x="3517579" y="3594178"/>
            <a:ext cx="2129834" cy="43609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sz="1600" b="0" i="0" u="none" strike="noStrike" baseline="0" dirty="0"/>
              <a:t>Kantitatif Veriler</a:t>
            </a:r>
            <a:endParaRPr lang="tr-TR" sz="1600" dirty="0"/>
          </a:p>
        </p:txBody>
      </p:sp>
      <p:sp>
        <p:nvSpPr>
          <p:cNvPr id="15" name="Dikdörtgen: Köşeleri Yuvarlatılmış 14">
            <a:extLst>
              <a:ext uri="{FF2B5EF4-FFF2-40B4-BE49-F238E27FC236}">
                <a16:creationId xmlns:a16="http://schemas.microsoft.com/office/drawing/2014/main" id="{DD32B32C-A0FE-4581-A573-2F388C5371C1}"/>
              </a:ext>
            </a:extLst>
          </p:cNvPr>
          <p:cNvSpPr/>
          <p:nvPr/>
        </p:nvSpPr>
        <p:spPr>
          <a:xfrm>
            <a:off x="5854785" y="3594178"/>
            <a:ext cx="2129834" cy="43609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sz="1600" b="0" i="0" u="none" strike="noStrike" baseline="0" dirty="0"/>
              <a:t>Kantitatif Veriler</a:t>
            </a:r>
            <a:endParaRPr lang="tr-TR" sz="1600" dirty="0"/>
          </a:p>
        </p:txBody>
      </p:sp>
      <p:sp>
        <p:nvSpPr>
          <p:cNvPr id="16" name="Ok: Aşağı 15">
            <a:extLst>
              <a:ext uri="{FF2B5EF4-FFF2-40B4-BE49-F238E27FC236}">
                <a16:creationId xmlns:a16="http://schemas.microsoft.com/office/drawing/2014/main" id="{2C8D3DE6-5F3B-4FB8-AB41-D01335A9EEDC}"/>
              </a:ext>
            </a:extLst>
          </p:cNvPr>
          <p:cNvSpPr/>
          <p:nvPr/>
        </p:nvSpPr>
        <p:spPr>
          <a:xfrm>
            <a:off x="8209202" y="1744713"/>
            <a:ext cx="427719" cy="715472"/>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r-TR" sz="1600"/>
          </a:p>
        </p:txBody>
      </p:sp>
      <p:sp>
        <p:nvSpPr>
          <p:cNvPr id="17" name="Ok: Aşağı 16">
            <a:extLst>
              <a:ext uri="{FF2B5EF4-FFF2-40B4-BE49-F238E27FC236}">
                <a16:creationId xmlns:a16="http://schemas.microsoft.com/office/drawing/2014/main" id="{5843BC6D-B8BB-4912-BABA-3D0D90B26D07}"/>
              </a:ext>
            </a:extLst>
          </p:cNvPr>
          <p:cNvSpPr/>
          <p:nvPr/>
        </p:nvSpPr>
        <p:spPr>
          <a:xfrm>
            <a:off x="4789868" y="2878706"/>
            <a:ext cx="427719" cy="715472"/>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r-TR" sz="1600"/>
          </a:p>
        </p:txBody>
      </p:sp>
      <p:sp>
        <p:nvSpPr>
          <p:cNvPr id="18" name="Dikdörtgen: Köşeleri Yuvarlatılmış 17">
            <a:extLst>
              <a:ext uri="{FF2B5EF4-FFF2-40B4-BE49-F238E27FC236}">
                <a16:creationId xmlns:a16="http://schemas.microsoft.com/office/drawing/2014/main" id="{500367C5-759D-40F3-83B4-6DAFD5A08AF7}"/>
              </a:ext>
            </a:extLst>
          </p:cNvPr>
          <p:cNvSpPr/>
          <p:nvPr/>
        </p:nvSpPr>
        <p:spPr>
          <a:xfrm>
            <a:off x="2987235" y="4740450"/>
            <a:ext cx="1387818" cy="43609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sz="1600" b="0" i="0" u="none" strike="noStrike" baseline="0" dirty="0" err="1"/>
              <a:t>Nedensel</a:t>
            </a:r>
            <a:endParaRPr lang="tr-TR" sz="1600" dirty="0"/>
          </a:p>
        </p:txBody>
      </p:sp>
      <p:sp>
        <p:nvSpPr>
          <p:cNvPr id="19" name="Dikdörtgen: Köşeleri Yuvarlatılmış 18">
            <a:extLst>
              <a:ext uri="{FF2B5EF4-FFF2-40B4-BE49-F238E27FC236}">
                <a16:creationId xmlns:a16="http://schemas.microsoft.com/office/drawing/2014/main" id="{3386728A-6860-4A0A-BE75-0BDBBA76E0AD}"/>
              </a:ext>
            </a:extLst>
          </p:cNvPr>
          <p:cNvSpPr/>
          <p:nvPr/>
        </p:nvSpPr>
        <p:spPr>
          <a:xfrm>
            <a:off x="2998050" y="5907090"/>
            <a:ext cx="1387818" cy="43609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sz="1600" b="0" i="0" u="none" strike="noStrike" baseline="0" dirty="0"/>
              <a:t>Deney</a:t>
            </a:r>
            <a:endParaRPr lang="tr-TR" sz="1600" dirty="0"/>
          </a:p>
        </p:txBody>
      </p:sp>
      <p:sp>
        <p:nvSpPr>
          <p:cNvPr id="20" name="Dikdörtgen: Köşeleri Yuvarlatılmış 19">
            <a:extLst>
              <a:ext uri="{FF2B5EF4-FFF2-40B4-BE49-F238E27FC236}">
                <a16:creationId xmlns:a16="http://schemas.microsoft.com/office/drawing/2014/main" id="{F063264F-4C80-4033-9A2F-E5B2BA94D31A}"/>
              </a:ext>
            </a:extLst>
          </p:cNvPr>
          <p:cNvSpPr/>
          <p:nvPr/>
        </p:nvSpPr>
        <p:spPr>
          <a:xfrm>
            <a:off x="4741190" y="4740450"/>
            <a:ext cx="1387818" cy="43609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sz="1600" b="0" i="0" u="none" strike="noStrike" baseline="0" dirty="0"/>
              <a:t>Tanımlayıcı</a:t>
            </a:r>
            <a:endParaRPr lang="tr-TR" sz="1600" dirty="0"/>
          </a:p>
        </p:txBody>
      </p:sp>
      <p:sp>
        <p:nvSpPr>
          <p:cNvPr id="21" name="Dikdörtgen: Köşeleri Yuvarlatılmış 20">
            <a:extLst>
              <a:ext uri="{FF2B5EF4-FFF2-40B4-BE49-F238E27FC236}">
                <a16:creationId xmlns:a16="http://schemas.microsoft.com/office/drawing/2014/main" id="{42F37C2E-CF4D-434E-902C-66C705FCB7AE}"/>
              </a:ext>
            </a:extLst>
          </p:cNvPr>
          <p:cNvSpPr/>
          <p:nvPr/>
        </p:nvSpPr>
        <p:spPr>
          <a:xfrm>
            <a:off x="4487194" y="5898436"/>
            <a:ext cx="1033066" cy="43609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sz="1600" b="0" i="0" u="none" strike="noStrike" baseline="0" dirty="0"/>
              <a:t>Gözlem</a:t>
            </a:r>
            <a:endParaRPr lang="tr-TR" sz="1600" dirty="0"/>
          </a:p>
        </p:txBody>
      </p:sp>
      <p:sp>
        <p:nvSpPr>
          <p:cNvPr id="22" name="Dikdörtgen: Köşeleri Yuvarlatılmış 21">
            <a:extLst>
              <a:ext uri="{FF2B5EF4-FFF2-40B4-BE49-F238E27FC236}">
                <a16:creationId xmlns:a16="http://schemas.microsoft.com/office/drawing/2014/main" id="{4EDC546A-A971-41D5-9E68-E37E88373520}"/>
              </a:ext>
            </a:extLst>
          </p:cNvPr>
          <p:cNvSpPr/>
          <p:nvPr/>
        </p:nvSpPr>
        <p:spPr>
          <a:xfrm>
            <a:off x="5579467" y="5883120"/>
            <a:ext cx="1033066" cy="43609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sz="1600" b="0" i="0" u="none" strike="noStrike" baseline="0" dirty="0"/>
              <a:t>Anket</a:t>
            </a:r>
            <a:endParaRPr lang="tr-TR" sz="1600" dirty="0"/>
          </a:p>
        </p:txBody>
      </p:sp>
      <p:sp>
        <p:nvSpPr>
          <p:cNvPr id="23" name="Ok: Aşağı 22">
            <a:extLst>
              <a:ext uri="{FF2B5EF4-FFF2-40B4-BE49-F238E27FC236}">
                <a16:creationId xmlns:a16="http://schemas.microsoft.com/office/drawing/2014/main" id="{95EA8DAD-284F-4C1F-8593-6FCF743DAD68}"/>
              </a:ext>
            </a:extLst>
          </p:cNvPr>
          <p:cNvSpPr/>
          <p:nvPr/>
        </p:nvSpPr>
        <p:spPr>
          <a:xfrm>
            <a:off x="3517579" y="4027628"/>
            <a:ext cx="427719" cy="715472"/>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r-TR" sz="1600"/>
          </a:p>
        </p:txBody>
      </p:sp>
      <p:sp>
        <p:nvSpPr>
          <p:cNvPr id="24" name="Ok: Aşağı 23">
            <a:extLst>
              <a:ext uri="{FF2B5EF4-FFF2-40B4-BE49-F238E27FC236}">
                <a16:creationId xmlns:a16="http://schemas.microsoft.com/office/drawing/2014/main" id="{876C907B-E5CC-4350-A725-DAAC0A821DC2}"/>
              </a:ext>
            </a:extLst>
          </p:cNvPr>
          <p:cNvSpPr/>
          <p:nvPr/>
        </p:nvSpPr>
        <p:spPr>
          <a:xfrm>
            <a:off x="5208384" y="4027628"/>
            <a:ext cx="427719" cy="715472"/>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r-TR" sz="1600"/>
          </a:p>
        </p:txBody>
      </p:sp>
      <p:sp>
        <p:nvSpPr>
          <p:cNvPr id="25" name="Ok: Aşağı 24">
            <a:extLst>
              <a:ext uri="{FF2B5EF4-FFF2-40B4-BE49-F238E27FC236}">
                <a16:creationId xmlns:a16="http://schemas.microsoft.com/office/drawing/2014/main" id="{F7E94916-FDE4-48B4-B368-0D0FB2BA7CA6}"/>
              </a:ext>
            </a:extLst>
          </p:cNvPr>
          <p:cNvSpPr/>
          <p:nvPr/>
        </p:nvSpPr>
        <p:spPr>
          <a:xfrm>
            <a:off x="3478100" y="5176549"/>
            <a:ext cx="427719" cy="715472"/>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r-TR" sz="1600"/>
          </a:p>
        </p:txBody>
      </p:sp>
      <p:sp>
        <p:nvSpPr>
          <p:cNvPr id="26" name="Ok: Aşağı 25">
            <a:extLst>
              <a:ext uri="{FF2B5EF4-FFF2-40B4-BE49-F238E27FC236}">
                <a16:creationId xmlns:a16="http://schemas.microsoft.com/office/drawing/2014/main" id="{90C14721-CE8D-432E-A001-9DEF1E421B68}"/>
              </a:ext>
            </a:extLst>
          </p:cNvPr>
          <p:cNvSpPr/>
          <p:nvPr/>
        </p:nvSpPr>
        <p:spPr>
          <a:xfrm>
            <a:off x="4865918" y="5171250"/>
            <a:ext cx="427719" cy="715472"/>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r-TR" sz="1600"/>
          </a:p>
        </p:txBody>
      </p:sp>
      <p:sp>
        <p:nvSpPr>
          <p:cNvPr id="27" name="Ok: Aşağı 26">
            <a:extLst>
              <a:ext uri="{FF2B5EF4-FFF2-40B4-BE49-F238E27FC236}">
                <a16:creationId xmlns:a16="http://schemas.microsoft.com/office/drawing/2014/main" id="{AE07602F-CB7D-4E07-998A-58A849DB234F}"/>
              </a:ext>
            </a:extLst>
          </p:cNvPr>
          <p:cNvSpPr/>
          <p:nvPr/>
        </p:nvSpPr>
        <p:spPr>
          <a:xfrm>
            <a:off x="5647413" y="5182964"/>
            <a:ext cx="427719" cy="715472"/>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r-TR" sz="1600"/>
          </a:p>
        </p:txBody>
      </p:sp>
    </p:spTree>
    <p:extLst>
      <p:ext uri="{BB962C8B-B14F-4D97-AF65-F5344CB8AC3E}">
        <p14:creationId xmlns:p14="http://schemas.microsoft.com/office/powerpoint/2010/main" val="1691747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5262979"/>
          </a:xfrm>
          <a:prstGeom prst="rect">
            <a:avLst/>
          </a:prstGeom>
          <a:noFill/>
        </p:spPr>
        <p:txBody>
          <a:bodyPr wrap="square" rtlCol="0">
            <a:spAutoFit/>
          </a:bodyPr>
          <a:lstStyle/>
          <a:p>
            <a:pPr algn="just"/>
            <a:r>
              <a:rPr lang="tr-TR" sz="2800" b="1" dirty="0"/>
              <a:t>Birincil Veriler</a:t>
            </a:r>
          </a:p>
          <a:p>
            <a:pPr algn="just"/>
            <a:endParaRPr lang="tr-TR" sz="2800" dirty="0"/>
          </a:p>
          <a:p>
            <a:pPr algn="just"/>
            <a:r>
              <a:rPr lang="tr-TR" sz="2800" b="1" dirty="0"/>
              <a:t>Avantajları:</a:t>
            </a:r>
            <a:r>
              <a:rPr lang="tr-TR" sz="2800" dirty="0"/>
              <a:t> Güncel ve doğru olması, doğrudan araştırma amacına ve ihtiyacına hizmet etmesi, araştırmacının kontrolünde (anket vb. araçlarla) özgürce şekillendirilebilmesidir.</a:t>
            </a:r>
          </a:p>
          <a:p>
            <a:pPr algn="just"/>
            <a:endParaRPr lang="tr-TR" sz="2800" dirty="0"/>
          </a:p>
          <a:p>
            <a:pPr algn="just"/>
            <a:r>
              <a:rPr lang="tr-TR" sz="2800" b="1" dirty="0"/>
              <a:t>Dezavantajları:</a:t>
            </a:r>
            <a:r>
              <a:rPr lang="tr-TR" sz="2800" dirty="0"/>
              <a:t> Yüksek zaman, emek ve maliyet gerektirmesi ile bu verileri toplayacak uzman araştırmacı bulmanın zor olmasıdır.</a:t>
            </a:r>
          </a:p>
          <a:p>
            <a:pPr algn="just"/>
            <a:endParaRPr lang="tr-TR" sz="2800" dirty="0"/>
          </a:p>
          <a:p>
            <a:pPr algn="just"/>
            <a:endParaRPr lang="tr-TR" sz="2800" dirty="0"/>
          </a:p>
        </p:txBody>
      </p:sp>
    </p:spTree>
    <p:extLst>
      <p:ext uri="{BB962C8B-B14F-4D97-AF65-F5344CB8AC3E}">
        <p14:creationId xmlns:p14="http://schemas.microsoft.com/office/powerpoint/2010/main" val="213375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970318"/>
          </a:xfrm>
          <a:prstGeom prst="rect">
            <a:avLst/>
          </a:prstGeom>
          <a:noFill/>
        </p:spPr>
        <p:txBody>
          <a:bodyPr wrap="square" rtlCol="0">
            <a:spAutoFit/>
          </a:bodyPr>
          <a:lstStyle/>
          <a:p>
            <a:pPr algn="just"/>
            <a:r>
              <a:rPr lang="tr-TR" sz="2800" b="1" dirty="0"/>
              <a:t>İkincil Veriler</a:t>
            </a:r>
          </a:p>
          <a:p>
            <a:pPr algn="just"/>
            <a:endParaRPr lang="tr-TR" sz="2800" dirty="0"/>
          </a:p>
          <a:p>
            <a:pPr algn="just"/>
            <a:r>
              <a:rPr lang="tr-TR" sz="2800" dirty="0"/>
              <a:t>Araştırmacının amaçlarına uygun ve kaynaklarda önceden yer alan bilgi olarak tanımlanır.</a:t>
            </a:r>
          </a:p>
          <a:p>
            <a:pPr algn="just"/>
            <a:endParaRPr lang="tr-TR" sz="2800" dirty="0"/>
          </a:p>
          <a:p>
            <a:pPr algn="just"/>
            <a:r>
              <a:rPr lang="tr-TR" sz="2800" dirty="0"/>
              <a:t>Özetle; internet sayesinde günümüzde erişimi çok daha kolaylaşan, dış kaynaklardan zahmetsizce ve hızlıca elde edilebilen hazır bilgilerdir.</a:t>
            </a:r>
          </a:p>
          <a:p>
            <a:pPr algn="just"/>
            <a:endParaRPr lang="tr-TR" sz="2800" dirty="0"/>
          </a:p>
        </p:txBody>
      </p:sp>
    </p:spTree>
    <p:extLst>
      <p:ext uri="{BB962C8B-B14F-4D97-AF65-F5344CB8AC3E}">
        <p14:creationId xmlns:p14="http://schemas.microsoft.com/office/powerpoint/2010/main" val="1807455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791170" y="789635"/>
            <a:ext cx="9707208" cy="5693866"/>
          </a:xfrm>
          <a:prstGeom prst="rect">
            <a:avLst/>
          </a:prstGeom>
          <a:noFill/>
        </p:spPr>
        <p:txBody>
          <a:bodyPr wrap="square" rtlCol="0">
            <a:spAutoFit/>
          </a:bodyPr>
          <a:lstStyle/>
          <a:p>
            <a:pPr algn="just"/>
            <a:r>
              <a:rPr lang="tr-TR" sz="2800" b="1" dirty="0"/>
              <a:t>İkincil Verilerin Kullanımı</a:t>
            </a:r>
          </a:p>
          <a:p>
            <a:pPr algn="just"/>
            <a:endParaRPr lang="tr-TR" sz="2800" dirty="0"/>
          </a:p>
          <a:p>
            <a:pPr algn="just"/>
            <a:r>
              <a:rPr lang="tr-TR" sz="2800" dirty="0"/>
              <a:t>İkincil verilerin kullanımının bazıları;</a:t>
            </a:r>
          </a:p>
          <a:p>
            <a:pPr algn="just"/>
            <a:endParaRPr lang="tr-TR" sz="2800" dirty="0"/>
          </a:p>
          <a:p>
            <a:pPr algn="just"/>
            <a:r>
              <a:rPr lang="tr-TR" sz="2800" dirty="0"/>
              <a:t>Birincil araştırmalar, ilerleyen süreçte incelenebilecek özgün fikirlerin doğması için kıymetli birer çıkış noktası teşkil eder.</a:t>
            </a:r>
          </a:p>
          <a:p>
            <a:pPr algn="just"/>
            <a:endParaRPr lang="tr-TR" sz="2800" dirty="0"/>
          </a:p>
          <a:p>
            <a:pPr algn="just"/>
            <a:r>
              <a:rPr lang="tr-TR" sz="2800" dirty="0"/>
              <a:t>Araştırmacılar, birincil veri toplamaya başlamadan önce mevcut ikincil verileri inceleyerek problemi tanımlayabilir ve hipotezler geliştirebilirler; bu durum, konunun daha iyi kavranmasına ve yeni çözüm yollarının keşfedilmesine olanak tanır.</a:t>
            </a:r>
          </a:p>
        </p:txBody>
      </p:sp>
    </p:spTree>
    <p:extLst>
      <p:ext uri="{BB962C8B-B14F-4D97-AF65-F5344CB8AC3E}">
        <p14:creationId xmlns:p14="http://schemas.microsoft.com/office/powerpoint/2010/main" val="3309725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791170" y="789635"/>
            <a:ext cx="9707208" cy="2246769"/>
          </a:xfrm>
          <a:prstGeom prst="rect">
            <a:avLst/>
          </a:prstGeom>
          <a:noFill/>
        </p:spPr>
        <p:txBody>
          <a:bodyPr wrap="square" rtlCol="0">
            <a:spAutoFit/>
          </a:bodyPr>
          <a:lstStyle/>
          <a:p>
            <a:pPr algn="just"/>
            <a:r>
              <a:rPr lang="tr-TR" sz="2800" b="1" dirty="0"/>
              <a:t>İkincil Verilerin Elde Edilmesi</a:t>
            </a:r>
          </a:p>
          <a:p>
            <a:pPr algn="just"/>
            <a:endParaRPr lang="tr-TR" sz="2800" b="1" dirty="0"/>
          </a:p>
          <a:p>
            <a:pPr algn="just"/>
            <a:r>
              <a:rPr lang="tr-TR" sz="2800" dirty="0"/>
              <a:t>Farklı kaynaklardan elde edilebilir. Bunlar;</a:t>
            </a:r>
          </a:p>
          <a:p>
            <a:pPr algn="just"/>
            <a:endParaRPr lang="tr-TR" sz="2800" dirty="0"/>
          </a:p>
          <a:p>
            <a:pPr marL="457200" indent="-457200" algn="just">
              <a:buFont typeface="Wingdings" panose="05000000000000000000" pitchFamily="2" charset="2"/>
              <a:buChar char="Ø"/>
            </a:pPr>
            <a:r>
              <a:rPr lang="tr-TR" sz="2800" dirty="0"/>
              <a:t>Dahili Kaynaklar  </a:t>
            </a:r>
          </a:p>
        </p:txBody>
      </p:sp>
      <p:sp>
        <p:nvSpPr>
          <p:cNvPr id="4" name="Metin kutusu 3">
            <a:extLst>
              <a:ext uri="{FF2B5EF4-FFF2-40B4-BE49-F238E27FC236}">
                <a16:creationId xmlns:a16="http://schemas.microsoft.com/office/drawing/2014/main" id="{9FA56EBE-E893-4F54-B815-05B5EE0FA7C3}"/>
              </a:ext>
            </a:extLst>
          </p:cNvPr>
          <p:cNvSpPr txBox="1"/>
          <p:nvPr/>
        </p:nvSpPr>
        <p:spPr>
          <a:xfrm>
            <a:off x="6093656" y="2482769"/>
            <a:ext cx="6098344" cy="3108543"/>
          </a:xfrm>
          <a:prstGeom prst="rect">
            <a:avLst/>
          </a:prstGeom>
          <a:noFill/>
        </p:spPr>
        <p:txBody>
          <a:bodyPr wrap="square">
            <a:spAutoFit/>
          </a:bodyPr>
          <a:lstStyle/>
          <a:p>
            <a:pPr marL="457200" indent="-457200" algn="just">
              <a:buFont typeface="Wingdings" panose="05000000000000000000" pitchFamily="2" charset="2"/>
              <a:buChar char="Ø"/>
            </a:pPr>
            <a:r>
              <a:rPr lang="tr-TR" sz="2800" dirty="0"/>
              <a:t>Harici Kaynaklar  </a:t>
            </a:r>
          </a:p>
          <a:p>
            <a:pPr algn="just"/>
            <a:endParaRPr lang="tr-TR" sz="2800" dirty="0"/>
          </a:p>
          <a:p>
            <a:pPr marL="457200" indent="-457200" algn="just">
              <a:buFont typeface="Wingdings" panose="05000000000000000000" pitchFamily="2" charset="2"/>
              <a:buChar char="v"/>
            </a:pPr>
            <a:r>
              <a:rPr lang="tr-TR" sz="2800" dirty="0"/>
              <a:t>Resmi ve ticari kaynaklar</a:t>
            </a:r>
          </a:p>
          <a:p>
            <a:pPr marL="457200" indent="-457200" algn="just">
              <a:buFont typeface="Wingdings" panose="05000000000000000000" pitchFamily="2" charset="2"/>
              <a:buChar char="v"/>
            </a:pPr>
            <a:r>
              <a:rPr lang="tr-TR" sz="2800" dirty="0"/>
              <a:t>Kütüphaneler</a:t>
            </a:r>
          </a:p>
          <a:p>
            <a:pPr marL="457200" indent="-457200" algn="just">
              <a:buFont typeface="Wingdings" panose="05000000000000000000" pitchFamily="2" charset="2"/>
              <a:buChar char="v"/>
            </a:pPr>
            <a:r>
              <a:rPr lang="tr-TR" sz="2800" dirty="0"/>
              <a:t>Bölgesel yayınlar   </a:t>
            </a:r>
          </a:p>
          <a:p>
            <a:pPr marL="457200" indent="-457200" algn="just">
              <a:buFont typeface="Wingdings" panose="05000000000000000000" pitchFamily="2" charset="2"/>
              <a:buChar char="v"/>
            </a:pPr>
            <a:r>
              <a:rPr lang="tr-TR" sz="2800" dirty="0"/>
              <a:t>Basın yayın kaynakları</a:t>
            </a:r>
          </a:p>
          <a:p>
            <a:pPr marL="457200" indent="-457200" algn="just">
              <a:buFont typeface="Wingdings" panose="05000000000000000000" pitchFamily="2" charset="2"/>
              <a:buChar char="v"/>
            </a:pPr>
            <a:r>
              <a:rPr lang="tr-TR" sz="2800" dirty="0"/>
              <a:t>Diğer finansal kaynaklar  vs.          </a:t>
            </a:r>
          </a:p>
        </p:txBody>
      </p:sp>
    </p:spTree>
    <p:extLst>
      <p:ext uri="{BB962C8B-B14F-4D97-AF65-F5344CB8AC3E}">
        <p14:creationId xmlns:p14="http://schemas.microsoft.com/office/powerpoint/2010/main" val="2411312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791170" y="789635"/>
            <a:ext cx="9707208" cy="3539430"/>
          </a:xfrm>
          <a:prstGeom prst="rect">
            <a:avLst/>
          </a:prstGeom>
          <a:noFill/>
        </p:spPr>
        <p:txBody>
          <a:bodyPr wrap="square" rtlCol="0">
            <a:spAutoFit/>
          </a:bodyPr>
          <a:lstStyle/>
          <a:p>
            <a:pPr algn="just"/>
            <a:r>
              <a:rPr lang="tr-TR" sz="2800" b="1" dirty="0"/>
              <a:t>Literatür (Kaynak) Taraması</a:t>
            </a:r>
          </a:p>
          <a:p>
            <a:pPr algn="just"/>
            <a:endParaRPr lang="tr-TR" sz="2800" b="1" dirty="0"/>
          </a:p>
          <a:p>
            <a:pPr algn="just"/>
            <a:r>
              <a:rPr lang="tr-TR" sz="2800" dirty="0"/>
              <a:t>Literatür taraması, araştırmanın bilimsel temelini kuran ve konunun sınırlarını belirleyen stratejik bir aşamadır. Geçmiş çalışmaları incelemek, güncel araştırmanın hangi eksikliği gidereceğini netleştirerek toplanan verilerin doğru ve anlamlı bir zeminde değerlendirilmesini sağlar.</a:t>
            </a:r>
          </a:p>
        </p:txBody>
      </p:sp>
    </p:spTree>
    <p:extLst>
      <p:ext uri="{BB962C8B-B14F-4D97-AF65-F5344CB8AC3E}">
        <p14:creationId xmlns:p14="http://schemas.microsoft.com/office/powerpoint/2010/main" val="18174795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47441" y="845906"/>
            <a:ext cx="9707208" cy="4401205"/>
          </a:xfrm>
          <a:prstGeom prst="rect">
            <a:avLst/>
          </a:prstGeom>
          <a:noFill/>
        </p:spPr>
        <p:txBody>
          <a:bodyPr wrap="square" rtlCol="0">
            <a:spAutoFit/>
          </a:bodyPr>
          <a:lstStyle/>
          <a:p>
            <a:r>
              <a:rPr lang="tr-TR" sz="2800" b="1" dirty="0"/>
              <a:t>İyi bir literatür taraması:</a:t>
            </a:r>
          </a:p>
          <a:p>
            <a:endParaRPr lang="tr-TR" sz="2800" dirty="0"/>
          </a:p>
          <a:p>
            <a:pPr marL="457200" indent="-457200" algn="just">
              <a:buFont typeface="Wingdings" panose="05000000000000000000" pitchFamily="2" charset="2"/>
              <a:buChar char="Ø"/>
            </a:pPr>
            <a:r>
              <a:rPr lang="tr-TR" sz="2800" dirty="0"/>
              <a:t>Araştırma problemiyle doğrudan ilgili ve akademik kaynaklara dayanmalıdır.</a:t>
            </a:r>
          </a:p>
          <a:p>
            <a:pPr marL="457200" indent="-457200" algn="just">
              <a:buFont typeface="Wingdings" panose="05000000000000000000" pitchFamily="2" charset="2"/>
              <a:buChar char="Ø"/>
            </a:pPr>
            <a:r>
              <a:rPr lang="tr-TR" sz="2800" dirty="0"/>
              <a:t>Kaynakları sadece özetlemek yerine, güçlü ve zayıf yönlerini değerlendirerek analiz etmelidir. </a:t>
            </a:r>
          </a:p>
          <a:p>
            <a:pPr marL="457200" indent="-457200" algn="just">
              <a:buFont typeface="Wingdings" panose="05000000000000000000" pitchFamily="2" charset="2"/>
              <a:buChar char="Ø"/>
            </a:pPr>
            <a:r>
              <a:rPr lang="tr-TR" sz="2800" dirty="0"/>
              <a:t>Konuyla ilgili mevcut bilgileri sentezlemeli, bilinen ve bilinmeyen noktaları ortaya koymalıdır. </a:t>
            </a:r>
          </a:p>
          <a:p>
            <a:pPr marL="457200" indent="-457200" algn="just">
              <a:buFont typeface="Wingdings" panose="05000000000000000000" pitchFamily="2" charset="2"/>
              <a:buChar char="Ø"/>
            </a:pPr>
            <a:r>
              <a:rPr lang="tr-TR" sz="2800" dirty="0"/>
              <a:t>Literatürdeki görüş ayrılıklarını ve araştırma boşluklarını göstermelidir. </a:t>
            </a:r>
          </a:p>
        </p:txBody>
      </p:sp>
    </p:spTree>
    <p:extLst>
      <p:ext uri="{BB962C8B-B14F-4D97-AF65-F5344CB8AC3E}">
        <p14:creationId xmlns:p14="http://schemas.microsoft.com/office/powerpoint/2010/main" val="1008369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47441" y="845906"/>
            <a:ext cx="9707208" cy="3539430"/>
          </a:xfrm>
          <a:prstGeom prst="rect">
            <a:avLst/>
          </a:prstGeom>
          <a:noFill/>
        </p:spPr>
        <p:txBody>
          <a:bodyPr wrap="square" rtlCol="0">
            <a:spAutoFit/>
          </a:bodyPr>
          <a:lstStyle/>
          <a:p>
            <a:pPr marL="457200" indent="-457200" algn="just">
              <a:buFont typeface="Wingdings" panose="05000000000000000000" pitchFamily="2" charset="2"/>
              <a:buChar char="Ø"/>
            </a:pPr>
            <a:r>
              <a:rPr lang="tr-TR" sz="2800" dirty="0"/>
              <a:t>Bilgiler, aşırı alıntı yapılmadan araştırmacının kendi ifadeleriyle yorumlanmalıdır. </a:t>
            </a:r>
          </a:p>
          <a:p>
            <a:pPr marL="457200" indent="-457200" algn="just">
              <a:buFont typeface="Wingdings" panose="05000000000000000000" pitchFamily="2" charset="2"/>
              <a:buChar char="Ø"/>
            </a:pPr>
            <a:r>
              <a:rPr lang="tr-TR" sz="2800" dirty="0"/>
              <a:t>Yeni araştırma sorularının ortaya çıkmasına katkı sağlamalıdır. </a:t>
            </a:r>
          </a:p>
          <a:p>
            <a:pPr marL="457200" indent="-457200" algn="just">
              <a:buFont typeface="Wingdings" panose="05000000000000000000" pitchFamily="2" charset="2"/>
              <a:buChar char="Ø"/>
            </a:pPr>
            <a:r>
              <a:rPr lang="tr-TR" sz="2800" dirty="0"/>
              <a:t>Kullanılan kaynakların güvenilir ve bilimsel açıdan geçerli olmasına dikkat edilmelidir. </a:t>
            </a:r>
          </a:p>
          <a:p>
            <a:pPr marL="457200" indent="-457200" algn="just">
              <a:buFont typeface="Wingdings" panose="05000000000000000000" pitchFamily="2" charset="2"/>
              <a:buChar char="Ø"/>
            </a:pPr>
            <a:r>
              <a:rPr lang="tr-TR" sz="2800" dirty="0"/>
              <a:t>Yapılacak araştırmanın alana nasıl katkı sağlayacağını açıklamalıdır.</a:t>
            </a:r>
          </a:p>
        </p:txBody>
      </p:sp>
    </p:spTree>
    <p:extLst>
      <p:ext uri="{BB962C8B-B14F-4D97-AF65-F5344CB8AC3E}">
        <p14:creationId xmlns:p14="http://schemas.microsoft.com/office/powerpoint/2010/main" val="238657605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289</TotalTime>
  <Words>342</Words>
  <Application>Microsoft Office PowerPoint</Application>
  <PresentationFormat>Geniş ekran</PresentationFormat>
  <Paragraphs>59</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Calibri</vt:lpstr>
      <vt:lpstr>Century Gothic</vt:lpstr>
      <vt:lpstr>Wingdings</vt:lpstr>
      <vt:lpstr>Wingdings 3</vt:lpstr>
      <vt:lpstr>Duman</vt:lpstr>
      <vt:lpstr>4. HAFTA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HAFTA</dc:title>
  <dc:creator>SELAMI KARAKAS</dc:creator>
  <cp:lastModifiedBy>SELAMI KARAKAS</cp:lastModifiedBy>
  <cp:revision>50</cp:revision>
  <dcterms:created xsi:type="dcterms:W3CDTF">2026-06-18T10:15:39Z</dcterms:created>
  <dcterms:modified xsi:type="dcterms:W3CDTF">2026-06-28T05:29:38Z</dcterms:modified>
</cp:coreProperties>
</file>