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1"/>
  </p:notesMasterIdLst>
  <p:sldIdLst>
    <p:sldId id="256" r:id="rId4"/>
    <p:sldId id="257" r:id="rId5"/>
    <p:sldId id="313" r:id="rId6"/>
    <p:sldId id="303" r:id="rId7"/>
    <p:sldId id="308" r:id="rId8"/>
    <p:sldId id="309" r:id="rId9"/>
    <p:sldId id="314" r:id="rId10"/>
    <p:sldId id="291" r:id="rId11"/>
    <p:sldId id="310" r:id="rId12"/>
    <p:sldId id="311" r:id="rId13"/>
    <p:sldId id="286" r:id="rId14"/>
    <p:sldId id="312" r:id="rId15"/>
    <p:sldId id="315" r:id="rId16"/>
    <p:sldId id="296" r:id="rId17"/>
    <p:sldId id="316" r:id="rId18"/>
    <p:sldId id="285" r:id="rId19"/>
    <p:sldId id="267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11.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 &lt; 0 </a:t>
            </a:r>
            <a:r>
              <a:rPr lang="tr-TR" dirty="0"/>
              <a:t>DURUMU (REEL KÖK YOK)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Denklemin reel kökü yoksa tabloya herhangi bir kök çizgisi çizilmez. Fonksiyon tüm reel sayılarda baş katsayı a ile aynı işarete sahiptir. Grafik x eksenini asla kesmez.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                              ifadesinin çözüm kümesi.</a:t>
            </a:r>
          </a:p>
          <a:p>
            <a:pPr marL="0" indent="0" algn="l">
              <a:buNone/>
            </a:pPr>
            <a:r>
              <a:rPr lang="el-GR" dirty="0"/>
              <a:t>Δ = 2² - 4(1)(5) = 4 - 20 = -16 &lt; 0 (</a:t>
            </a:r>
            <a:r>
              <a:rPr lang="tr-TR" dirty="0"/>
              <a:t>Reel kök yok)</a:t>
            </a:r>
            <a:br>
              <a:rPr lang="tr-TR" dirty="0"/>
            </a:br>
            <a:r>
              <a:rPr lang="tr-TR" dirty="0"/>
              <a:t>Baş katsayı a = 1 &gt; 0 (+)</a:t>
            </a:r>
            <a:br>
              <a:rPr lang="tr-TR" dirty="0"/>
            </a:br>
            <a:r>
              <a:rPr lang="tr-TR" dirty="0"/>
              <a:t>Tüm reel sayılar için ifade daima pozitif değerler üretir.</a:t>
            </a:r>
            <a:br>
              <a:rPr lang="tr-TR" dirty="0"/>
            </a:br>
            <a:r>
              <a:rPr lang="tr-TR" dirty="0"/>
              <a:t>Çözüm Kümesi: ℝ (Tüm Reel Sayılar)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7" name="Google Shape;323;p26" descr="image.png">
            <a:extLst>
              <a:ext uri="{FF2B5EF4-FFF2-40B4-BE49-F238E27FC236}">
                <a16:creationId xmlns:a16="http://schemas.microsoft.com/office/drawing/2014/main" id="{D8580353-82A8-4AFC-B1ED-AE2EF4D0674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195514" y="3243262"/>
            <a:ext cx="1443038" cy="342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0518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EŞITSIZLIK KURALLARI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Hem payın hem paydanın kökleri ayrı ayrı bulunur. Ancak paydanın kökleri (Q(x)=0) çözüm kümesine asla dahil edilemez (</a:t>
            </a:r>
            <a:r>
              <a:rPr lang="tr-TR" dirty="0" err="1"/>
              <a:t>tanımsızlık</a:t>
            </a:r>
            <a:r>
              <a:rPr lang="tr-TR" dirty="0"/>
              <a:t> ilkesi).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9" name="Google Shape;345;p28" descr="image.png">
            <a:extLst>
              <a:ext uri="{FF2B5EF4-FFF2-40B4-BE49-F238E27FC236}">
                <a16:creationId xmlns:a16="http://schemas.microsoft.com/office/drawing/2014/main" id="{4D95A926-687B-4248-B023-1AF161C20AD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28999" y="4158704"/>
            <a:ext cx="5181601" cy="7789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54;p28" descr="image.png">
            <a:extLst>
              <a:ext uri="{FF2B5EF4-FFF2-40B4-BE49-F238E27FC236}">
                <a16:creationId xmlns:a16="http://schemas.microsoft.com/office/drawing/2014/main" id="{146BEEEE-652D-46B9-B9BC-DAE71505AF6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93246" y="4349204"/>
            <a:ext cx="919608" cy="3979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                    eşitsizliğini çözünüz 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Payın kökü: x = 2 (Dahil edilebilir)</a:t>
            </a:r>
            <a:br>
              <a:rPr lang="tr-TR" dirty="0"/>
            </a:br>
            <a:r>
              <a:rPr lang="tr-TR" dirty="0"/>
              <a:t>Paydanın kökü: x = -4 (Tanımsız yaptığı için dahil edilemez)</a:t>
            </a:r>
            <a:br>
              <a:rPr lang="tr-TR" dirty="0"/>
            </a:br>
            <a:r>
              <a:rPr lang="tr-TR" dirty="0"/>
              <a:t>Sistem işareti: (+)/(+) = (+)</a:t>
            </a:r>
            <a:br>
              <a:rPr lang="tr-TR" dirty="0"/>
            </a:br>
            <a:r>
              <a:rPr lang="tr-TR" dirty="0"/>
              <a:t>Tablo: -4'ün solu (+), -4 ile 2 arası (-), 2'nin sağı (+)</a:t>
            </a:r>
            <a:br>
              <a:rPr lang="tr-TR" dirty="0"/>
            </a:br>
            <a:r>
              <a:rPr lang="tr-TR" dirty="0"/>
              <a:t>Çözüm Kümesi: (-∞, -4) ∪ [2, +∞)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7" name="Google Shape;383;p30" descr="image.png">
            <a:extLst>
              <a:ext uri="{FF2B5EF4-FFF2-40B4-BE49-F238E27FC236}">
                <a16:creationId xmlns:a16="http://schemas.microsoft.com/office/drawing/2014/main" id="{9854A98C-7C33-4184-B96C-E900F4E6561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11673" y="1970086"/>
            <a:ext cx="831578" cy="371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3308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ÇARPIM DURUMUNDAKI YAPILAR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biçimindeki ifadelerde tüm çarpanların kök adedi toplanır. Bir kökten toplamda çift sayıda varsa, o kök çift katlı kabul edilir.</a:t>
            </a:r>
          </a:p>
          <a:p>
            <a:pPr marL="0" indent="0" algn="l">
              <a:buNone/>
            </a:pPr>
            <a:r>
              <a:rPr lang="tr-TR" dirty="0"/>
              <a:t>Örneğin                                eşitsizliğine bakalım;</a:t>
            </a:r>
            <a:br>
              <a:rPr lang="tr-TR" dirty="0"/>
            </a:br>
            <a:r>
              <a:rPr lang="tr-TR" dirty="0"/>
              <a:t> x = 1 kökü 2 adet var (Çift katlı kök)</a:t>
            </a:r>
            <a:br>
              <a:rPr lang="tr-TR" dirty="0"/>
            </a:br>
            <a:r>
              <a:rPr lang="tr-TR" dirty="0"/>
              <a:t> x = -3 kökü 1 adet var (Tek katlı kök)</a:t>
            </a:r>
            <a:br>
              <a:rPr lang="tr-TR" dirty="0"/>
            </a:br>
            <a:r>
              <a:rPr lang="tr-TR" dirty="0"/>
              <a:t> Sistem işareti: (+)</a:t>
            </a:r>
            <a:br>
              <a:rPr lang="tr-TR" dirty="0"/>
            </a:br>
            <a:r>
              <a:rPr lang="tr-TR" dirty="0"/>
              <a:t> Tablo: x &gt; 1 (+), -3 &lt; x &lt; 1 (+), x &lt; -3 (-)</a:t>
            </a:r>
            <a:br>
              <a:rPr lang="tr-TR" dirty="0"/>
            </a:br>
            <a:r>
              <a:rPr lang="tr-TR" dirty="0"/>
              <a:t>Çözüm Kümesi: (-∞, -3)</a:t>
            </a:r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7" name="Google Shape;399;p31" descr="image.png">
            <a:extLst>
              <a:ext uri="{FF2B5EF4-FFF2-40B4-BE49-F238E27FC236}">
                <a16:creationId xmlns:a16="http://schemas.microsoft.com/office/drawing/2014/main" id="{46BCA11C-2234-4CA9-A3E8-5C8E4729D11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35807" y="2000250"/>
            <a:ext cx="1747986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413;p32" descr="image.png">
            <a:extLst>
              <a:ext uri="{FF2B5EF4-FFF2-40B4-BE49-F238E27FC236}">
                <a16:creationId xmlns:a16="http://schemas.microsoft.com/office/drawing/2014/main" id="{A5A8BEBA-EAD3-44A7-BDB2-538A2FE543C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55664" y="2887567"/>
            <a:ext cx="2222896" cy="239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0364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Eşitsizlik Sistemleri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Birden fazla eşitsizliğin bir arada bulunduğu durumlara eşitsizlik sistemi denir. Her eşitsizlik için tabloda ayrı bir satır açılır. Her iki satırda da taranan **ortak (kesişim) bölgeler** sistemin nihai çözüm kümesini oluşturur.</a:t>
            </a:r>
          </a:p>
          <a:p>
            <a:pPr marL="0" indent="0" algn="l">
              <a:buNone/>
            </a:pPr>
            <a:br>
              <a:rPr lang="tr-TR" dirty="0"/>
            </a:b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535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             ve                  sistemini çözünüz 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1. Denklem kökü x = 3. Sağlanan yer: (3, +∞)</a:t>
            </a:r>
            <a:br>
              <a:rPr lang="tr-TR" dirty="0"/>
            </a:br>
            <a:r>
              <a:rPr lang="tr-TR" dirty="0"/>
              <a:t>2. Denklem kökleri x = ±4. Sağlanan yer: [-4, 4]</a:t>
            </a:r>
            <a:br>
              <a:rPr lang="tr-TR" dirty="0"/>
            </a:br>
            <a:r>
              <a:rPr lang="tr-TR" dirty="0"/>
              <a:t> İki kümenin kesişimi alınır:</a:t>
            </a:r>
            <a:br>
              <a:rPr lang="tr-TR" dirty="0"/>
            </a:b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Çözüm Kümesi: (3, 4]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pic>
        <p:nvPicPr>
          <p:cNvPr id="8" name="Google Shape;459;p35" descr="image.png">
            <a:extLst>
              <a:ext uri="{FF2B5EF4-FFF2-40B4-BE49-F238E27FC236}">
                <a16:creationId xmlns:a16="http://schemas.microsoft.com/office/drawing/2014/main" id="{3473705F-EF5B-4F17-B750-6730DA196FA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09800" y="1971675"/>
            <a:ext cx="762000" cy="212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460;p35" descr="image.png">
            <a:extLst>
              <a:ext uri="{FF2B5EF4-FFF2-40B4-BE49-F238E27FC236}">
                <a16:creationId xmlns:a16="http://schemas.microsoft.com/office/drawing/2014/main" id="{5DA6CE67-6B92-4ACD-814D-D5D623F0516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7138" y="1841500"/>
            <a:ext cx="864868" cy="3587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463;p35" descr="image.png">
            <a:extLst>
              <a:ext uri="{FF2B5EF4-FFF2-40B4-BE49-F238E27FC236}">
                <a16:creationId xmlns:a16="http://schemas.microsoft.com/office/drawing/2014/main" id="{0FDD1009-DDFC-4207-BB0B-925CC1A658D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13111" y="4865241"/>
            <a:ext cx="3368420" cy="3587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1522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Balcı, M. (2014). Genel matematik (Cilt 1). Sürat Üniversite Yayınları.</a:t>
            </a:r>
          </a:p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 (8th ed.).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tr-TR" sz="4500" dirty="0"/>
              <a:t>Thomas, G. B., </a:t>
            </a:r>
            <a:r>
              <a:rPr lang="tr-TR" sz="4500" dirty="0" err="1"/>
              <a:t>Weir</a:t>
            </a:r>
            <a:r>
              <a:rPr lang="tr-TR" sz="4500" dirty="0"/>
              <a:t>, M. D., &amp; </a:t>
            </a:r>
            <a:r>
              <a:rPr lang="tr-TR" sz="4500" dirty="0" err="1"/>
              <a:t>Hass</a:t>
            </a:r>
            <a:r>
              <a:rPr lang="tr-TR" sz="4500" dirty="0"/>
              <a:t>, J. (2018). Thomas' </a:t>
            </a:r>
            <a:r>
              <a:rPr lang="tr-TR" sz="4500" dirty="0" err="1"/>
              <a:t>calculus</a:t>
            </a:r>
            <a:r>
              <a:rPr lang="tr-TR" sz="4500" dirty="0"/>
              <a:t> (14th ed.). </a:t>
            </a:r>
            <a:r>
              <a:rPr lang="tr-TR" sz="4500" dirty="0" err="1"/>
              <a:t>Pearson</a:t>
            </a:r>
            <a:r>
              <a:rPr lang="tr-TR" sz="4500" dirty="0"/>
              <a:t>.</a:t>
            </a:r>
          </a:p>
          <a:p>
            <a:pPr marL="0" indent="0" algn="l">
              <a:buNone/>
            </a:pPr>
            <a:r>
              <a:rPr lang="tr-TR" sz="4500" dirty="0" err="1"/>
              <a:t>Blitzer</a:t>
            </a:r>
            <a:r>
              <a:rPr lang="tr-TR" sz="4500" dirty="0"/>
              <a:t>, R. F. (2017). </a:t>
            </a:r>
            <a:r>
              <a:rPr lang="tr-TR" sz="4500" dirty="0" err="1"/>
              <a:t>Precalculus</a:t>
            </a:r>
            <a:r>
              <a:rPr lang="tr-TR" sz="4500" dirty="0"/>
              <a:t> (6th ed.). </a:t>
            </a:r>
            <a:r>
              <a:rPr lang="tr-TR" sz="4500" dirty="0" err="1"/>
              <a:t>Pearson</a:t>
            </a:r>
            <a:r>
              <a:rPr lang="tr-TR" sz="4500" dirty="0"/>
              <a:t>. </a:t>
            </a:r>
          </a:p>
          <a:p>
            <a:pPr marL="0" indent="0" algn="l">
              <a:buNone/>
            </a:pPr>
            <a:r>
              <a:rPr lang="tr-TR" sz="4500" dirty="0"/>
              <a:t>Tektaş, M., Tektaş, N., Onat, N., &amp; Atış, S. (2014). Uygulamalı genel matematik. Marmara Üniversitesi Yayınları.</a:t>
            </a:r>
          </a:p>
          <a:p>
            <a:pPr marL="0" indent="0" algn="l">
              <a:buNone/>
            </a:pPr>
            <a:endParaRPr lang="tr-TR" sz="4500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EŞİTSİZLİK KAVRAMI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İki niceliğin büyüklük veya küçüklük yönünden karşılaştırılmasında kullanılan matematiksel ifadelerdir.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Altın Kural: Bir eşitsizliğin her iki tarafı negatif bir sayı ile çarpılırsa veya bölünürse eşitsizlik yön değiştirir.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9" name="Google Shape;137;p16" descr="image.png">
            <a:extLst>
              <a:ext uri="{FF2B5EF4-FFF2-40B4-BE49-F238E27FC236}">
                <a16:creationId xmlns:a16="http://schemas.microsoft.com/office/drawing/2014/main" id="{81369C62-1C89-4D31-9B81-CF840CA05E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52812" y="3135311"/>
            <a:ext cx="5286375" cy="695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45;p16" descr="image.png">
            <a:extLst>
              <a:ext uri="{FF2B5EF4-FFF2-40B4-BE49-F238E27FC236}">
                <a16:creationId xmlns:a16="http://schemas.microsoft.com/office/drawing/2014/main" id="{F2691CF3-21CB-4684-A258-C73377B63DE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46005" y="3392485"/>
            <a:ext cx="1699914" cy="180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661B55-0C32-4E5F-932F-765E6EFCA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Çözüm Adımı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000E5E-421E-4A69-B4D6-62ECE54AC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Yöntem Akışı</a:t>
            </a:r>
          </a:p>
          <a:p>
            <a:pPr marL="0" indent="0">
              <a:buNone/>
            </a:pPr>
            <a:r>
              <a:rPr lang="tr-TR" dirty="0"/>
              <a:t>1. Bilinmeyenleri (x) bir tarafa, sabitleri diğer tarafa toplayın.</a:t>
            </a:r>
          </a:p>
          <a:p>
            <a:pPr marL="0" indent="0">
              <a:buNone/>
            </a:pPr>
            <a:r>
              <a:rPr lang="tr-TR" dirty="0"/>
              <a:t>2. Her iki tarafı sadeleştirerek </a:t>
            </a:r>
            <a:r>
              <a:rPr lang="tr-TR" dirty="0" err="1"/>
              <a:t>x'i</a:t>
            </a:r>
            <a:r>
              <a:rPr lang="tr-TR" dirty="0"/>
              <a:t> yalnız bırakın.</a:t>
            </a:r>
          </a:p>
          <a:p>
            <a:pPr marL="0" indent="0">
              <a:buNone/>
            </a:pPr>
            <a:r>
              <a:rPr lang="tr-TR" dirty="0"/>
              <a:t>3. Bulduğunuz sonucu sayı doğrusu veya aralık </a:t>
            </a:r>
            <a:r>
              <a:rPr lang="tr-TR" dirty="0" err="1"/>
              <a:t>notasyonu</a:t>
            </a:r>
            <a:r>
              <a:rPr lang="tr-TR" dirty="0"/>
              <a:t> ile ifade edin.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9415E6-D8E8-4B59-ADD8-447B898C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C54BB1-1F3C-4561-8770-E069D0AC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6E5DF1-74DE-4D90-A287-FD19EFF0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456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BIRINCI DERECEDEN EŞITSIZLIKLER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                   biçimindeki eşitsizliklerde bilinmeyen yalnız bırakılarak kök tayini yapılır.</a:t>
            </a:r>
          </a:p>
          <a:p>
            <a:pPr marL="0" indent="0" algn="l">
              <a:buNone/>
            </a:pPr>
            <a:r>
              <a:rPr lang="tr-TR" dirty="0"/>
              <a:t>Soru:                               eşitsizliğini çözünüz.</a:t>
            </a:r>
            <a:br>
              <a:rPr lang="tr-TR" dirty="0"/>
            </a:br>
            <a:r>
              <a:rPr lang="tr-TR" dirty="0"/>
              <a:t> </a:t>
            </a:r>
          </a:p>
          <a:p>
            <a:pPr marL="0" indent="0" algn="l">
              <a:buNone/>
            </a:pPr>
            <a:br>
              <a:rPr lang="tr-TR" dirty="0"/>
            </a:br>
            <a:r>
              <a:rPr lang="tr-TR" dirty="0"/>
              <a:t> (Her iki tarafı -2'ye bölelim, yön değişir)</a:t>
            </a:r>
            <a:br>
              <a:rPr lang="tr-TR" dirty="0"/>
            </a:b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Çözüm Kümesi: [-8, +∞)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13" name="Google Shape;185;p18" descr="image.png">
            <a:extLst>
              <a:ext uri="{FF2B5EF4-FFF2-40B4-BE49-F238E27FC236}">
                <a16:creationId xmlns:a16="http://schemas.microsoft.com/office/drawing/2014/main" id="{D118F487-2E42-4B43-B397-332EEF58AB5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71599" y="2024852"/>
            <a:ext cx="971550" cy="233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88;p18" descr="image.png">
            <a:extLst>
              <a:ext uri="{FF2B5EF4-FFF2-40B4-BE49-F238E27FC236}">
                <a16:creationId xmlns:a16="http://schemas.microsoft.com/office/drawing/2014/main" id="{07E0E063-593D-4E48-AA51-1ECD788E960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21705" y="3116659"/>
            <a:ext cx="1443037" cy="195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89;p18" descr="image.png">
            <a:extLst>
              <a:ext uri="{FF2B5EF4-FFF2-40B4-BE49-F238E27FC236}">
                <a16:creationId xmlns:a16="http://schemas.microsoft.com/office/drawing/2014/main" id="{2F91A2F5-C3CE-43B4-AE03-E0FC6F27495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14474" y="3634182"/>
            <a:ext cx="1443037" cy="195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90;p18" descr="image.png">
            <a:extLst>
              <a:ext uri="{FF2B5EF4-FFF2-40B4-BE49-F238E27FC236}">
                <a16:creationId xmlns:a16="http://schemas.microsoft.com/office/drawing/2014/main" id="{DEB46653-2A2D-4E8B-9BF9-83722C827426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00210" y="4049718"/>
            <a:ext cx="1042989" cy="195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91;p18" descr="image.png">
            <a:extLst>
              <a:ext uri="{FF2B5EF4-FFF2-40B4-BE49-F238E27FC236}">
                <a16:creationId xmlns:a16="http://schemas.microsoft.com/office/drawing/2014/main" id="{1076792D-CD31-4966-A1E8-10F52756ACB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22411" y="5015709"/>
            <a:ext cx="820788" cy="1952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642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İKİNCİ DERECEDEN EŞITSIZLIKLER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durumlarında izlenecek adımlar: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İfadenin sıfıra eşitlenerek reel kökleri bulunur.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sym typeface="Inter"/>
              </a:rPr>
              <a:t>Kökler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sayı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doğrusu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tablosuna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küçükten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büyüğe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yazılır</a:t>
            </a:r>
            <a:r>
              <a:rPr lang="en-US" dirty="0">
                <a:sym typeface="Inter"/>
              </a:rPr>
              <a:t>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sym typeface="Inter"/>
              </a:rPr>
              <a:t>Tablonun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en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sağından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baş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katsayının</a:t>
            </a:r>
            <a:r>
              <a:rPr lang="en-US" dirty="0">
                <a:sym typeface="Inter"/>
              </a:rPr>
              <a:t> (a) </a:t>
            </a:r>
            <a:r>
              <a:rPr lang="en-US" dirty="0" err="1">
                <a:sym typeface="Inter"/>
              </a:rPr>
              <a:t>işareti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ile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başlanır</a:t>
            </a:r>
            <a:r>
              <a:rPr lang="en-US" dirty="0">
                <a:sym typeface="Inter"/>
              </a:rPr>
              <a:t>.</a:t>
            </a:r>
            <a:endParaRPr lang="tr-TR" dirty="0">
              <a:sym typeface="Inter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Her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katlı</a:t>
            </a:r>
            <a:r>
              <a:rPr lang="en-US" dirty="0"/>
              <a:t> </a:t>
            </a:r>
            <a:r>
              <a:rPr lang="en-US" dirty="0" err="1"/>
              <a:t>kökten</a:t>
            </a:r>
            <a:r>
              <a:rPr lang="en-US" dirty="0"/>
              <a:t> </a:t>
            </a:r>
            <a:r>
              <a:rPr lang="en-US" dirty="0" err="1"/>
              <a:t>geçişte</a:t>
            </a:r>
            <a:r>
              <a:rPr lang="en-US" dirty="0"/>
              <a:t>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değiştirilir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8" name="Google Shape;219;p20" descr="image.png">
            <a:extLst>
              <a:ext uri="{FF2B5EF4-FFF2-40B4-BE49-F238E27FC236}">
                <a16:creationId xmlns:a16="http://schemas.microsoft.com/office/drawing/2014/main" id="{4D7F926C-A217-4916-A0E1-E52D606E87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81175" y="1943613"/>
            <a:ext cx="1800225" cy="2596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383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 &gt; 0 </a:t>
            </a:r>
            <a:r>
              <a:rPr lang="tr-TR" dirty="0"/>
              <a:t>DURUMUNDA İŞARET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İki farklı reel kök (x₁ &lt; x₂) varsa tablo düzeni aşağıdaki gibidir: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Köklerin arasında fonksiyon her zaman baş katsayının zıt işaretini alır.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7" name="Google Shape;233;p21" descr="image.png">
            <a:extLst>
              <a:ext uri="{FF2B5EF4-FFF2-40B4-BE49-F238E27FC236}">
                <a16:creationId xmlns:a16="http://schemas.microsoft.com/office/drawing/2014/main" id="{1AE4F882-64D0-40B2-BDEB-4D89AD94380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55418" y="3286919"/>
            <a:ext cx="9547864" cy="714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2833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Soru:                                   eşitsizliğin çözüm kümesini bulunuz?</a:t>
            </a:r>
          </a:p>
          <a:p>
            <a:pPr marL="0" indent="0" algn="l">
              <a:buNone/>
            </a:pPr>
            <a:r>
              <a:rPr lang="tr-TR" dirty="0"/>
              <a:t>1. Kökler: (x-2)(x-3) = 0 =&gt; x₁ = 2, x₂ = 3</a:t>
            </a:r>
            <a:br>
              <a:rPr lang="tr-TR" dirty="0"/>
            </a:br>
            <a:r>
              <a:rPr lang="tr-TR" dirty="0"/>
              <a:t>2. Baş katsayı: a = 1 &gt; 0 (+)</a:t>
            </a:r>
            <a:br>
              <a:rPr lang="tr-TR" dirty="0"/>
            </a:br>
            <a:r>
              <a:rPr lang="tr-TR" dirty="0"/>
              <a:t>3. Tablo yerleşimi:</a:t>
            </a:r>
            <a:br>
              <a:rPr lang="tr-TR" dirty="0"/>
            </a:br>
            <a:r>
              <a:rPr lang="tr-TR" dirty="0"/>
              <a:t> - x &lt; 2 için (+)</a:t>
            </a:r>
            <a:br>
              <a:rPr lang="tr-TR" dirty="0"/>
            </a:br>
            <a:r>
              <a:rPr lang="tr-TR" dirty="0"/>
              <a:t> - 2 &lt; x &lt; 3 için (-)</a:t>
            </a:r>
            <a:br>
              <a:rPr lang="tr-TR" dirty="0"/>
            </a:br>
            <a:r>
              <a:rPr lang="tr-TR" dirty="0"/>
              <a:t> - x &gt; 3 için (+)</a:t>
            </a:r>
            <a:br>
              <a:rPr lang="tr-TR" dirty="0"/>
            </a:br>
            <a:r>
              <a:rPr lang="tr-TR" dirty="0"/>
              <a:t> 4. Bizden sıfırdan küçük (&lt; 0) yer istendiği için negatif aralık seçilir.</a:t>
            </a:r>
            <a:br>
              <a:rPr lang="tr-TR" dirty="0"/>
            </a:br>
            <a:r>
              <a:rPr lang="tr-TR" dirty="0"/>
              <a:t>Çözüm Kümesi: (2, 3)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9" name="Google Shape;257;p22" descr="image.png">
            <a:extLst>
              <a:ext uri="{FF2B5EF4-FFF2-40B4-BE49-F238E27FC236}">
                <a16:creationId xmlns:a16="http://schemas.microsoft.com/office/drawing/2014/main" id="{771539A4-5FD8-46CE-87DF-20B71883A68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09800" y="1874837"/>
            <a:ext cx="1371600" cy="3428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1883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 = 0 </a:t>
            </a:r>
            <a:r>
              <a:rPr lang="tr-TR" dirty="0"/>
              <a:t>DURUMU (ÇIFT KATLI KÖK)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Denklemin birbirine eşit iki kökü olduğunda bu köke çift katlı kök denir.</a:t>
            </a:r>
          </a:p>
          <a:p>
            <a:pPr marL="0" indent="0">
              <a:buNone/>
            </a:pPr>
            <a:r>
              <a:rPr lang="tr-TR" dirty="0"/>
              <a:t>Kritik Kural:</a:t>
            </a:r>
          </a:p>
          <a:p>
            <a:pPr marL="0" indent="0">
              <a:buNone/>
            </a:pPr>
            <a:r>
              <a:rPr lang="tr-TR" dirty="0"/>
              <a:t>Tabloda çift katlı kökten geçerken işaret **DEĞİŞMEZ**. Kökün sağında ve solunda baş katsayı a'nın işareti aynen korunur.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                        eşitsizliğini inceleyelim.</a:t>
            </a:r>
          </a:p>
          <a:p>
            <a:pPr marL="0" indent="0" algn="l">
              <a:buNone/>
            </a:pPr>
            <a:r>
              <a:rPr lang="tr-TR" dirty="0"/>
              <a:t>1. (x -3 )</a:t>
            </a:r>
            <a:r>
              <a:rPr lang="tr-TR" baseline="30000" dirty="0"/>
              <a:t>2 </a:t>
            </a:r>
            <a:r>
              <a:rPr lang="tr-TR" dirty="0"/>
              <a:t>≤ 0 =&gt; x = 3 (Çift katlı kök)</a:t>
            </a:r>
            <a:br>
              <a:rPr lang="tr-TR" dirty="0"/>
            </a:br>
            <a:r>
              <a:rPr lang="tr-TR" dirty="0"/>
              <a:t>2. Baş katsayı pozitif (+) olduğu için kökün sağı da solu da (+)'</a:t>
            </a:r>
            <a:r>
              <a:rPr lang="tr-TR" dirty="0" err="1"/>
              <a:t>dır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3. İfade hiçbir zaman negatif (&lt; 0) olamaz, ancak x = 3 için 0'a eşit (≤) olur.</a:t>
            </a:r>
            <a:br>
              <a:rPr lang="tr-TR" dirty="0"/>
            </a:br>
            <a:r>
              <a:rPr lang="tr-TR" dirty="0"/>
              <a:t>Çözüm Kümesi: {3}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9" name="Google Shape;290;p24" descr="image.png">
            <a:extLst>
              <a:ext uri="{FF2B5EF4-FFF2-40B4-BE49-F238E27FC236}">
                <a16:creationId xmlns:a16="http://schemas.microsoft.com/office/drawing/2014/main" id="{BDAD4AEF-D5B1-42C4-A01A-AB3C4622137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09799" y="2000250"/>
            <a:ext cx="1719263" cy="3000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6387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1084</Words>
  <Application>Microsoft Office PowerPoint</Application>
  <PresentationFormat>Geniş ekran</PresentationFormat>
  <Paragraphs>133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17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Calibri Light</vt:lpstr>
      <vt:lpstr>Wingdings</vt:lpstr>
      <vt:lpstr>Office Teması</vt:lpstr>
      <vt:lpstr>1_Özel Tasarım</vt:lpstr>
      <vt:lpstr>Özel Tasarım</vt:lpstr>
      <vt:lpstr>MATEMATİK I</vt:lpstr>
      <vt:lpstr>EŞİTSİZLİK KAVRAMI</vt:lpstr>
      <vt:lpstr>Temel Çözüm Adımı</vt:lpstr>
      <vt:lpstr>BIRINCI DERECEDEN EŞITSIZLIKLER</vt:lpstr>
      <vt:lpstr>İKİNCİ DERECEDEN EŞITSIZLIKLER</vt:lpstr>
      <vt:lpstr>Δ &gt; 0 DURUMUNDA İŞARET ANALIZI</vt:lpstr>
      <vt:lpstr>Örnek Çözüm</vt:lpstr>
      <vt:lpstr>Δ = 0 DURUMU (ÇIFT KATLI KÖK)</vt:lpstr>
      <vt:lpstr>Örnek Çözüm</vt:lpstr>
      <vt:lpstr>Δ &lt; 0 DURUMU (REEL KÖK YOK)</vt:lpstr>
      <vt:lpstr>RASYONEL EŞITSIZLIK KURALLARI</vt:lpstr>
      <vt:lpstr>Örnek Çözüm</vt:lpstr>
      <vt:lpstr>ÇARPIM DURUMUNDAKI YAPILAR</vt:lpstr>
      <vt:lpstr>Eşitsizlik Sistemleri</vt:lpstr>
      <vt:lpstr>Örnek Çözüm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104</cp:revision>
  <dcterms:created xsi:type="dcterms:W3CDTF">2026-04-02T07:47:59Z</dcterms:created>
  <dcterms:modified xsi:type="dcterms:W3CDTF">2026-06-25T19:42:43Z</dcterms:modified>
</cp:coreProperties>
</file>