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26"/>
  </p:notesMasterIdLst>
  <p:sldIdLst>
    <p:sldId id="256" r:id="rId2"/>
    <p:sldId id="388" r:id="rId3"/>
    <p:sldId id="507" r:id="rId4"/>
    <p:sldId id="389" r:id="rId5"/>
    <p:sldId id="390" r:id="rId6"/>
    <p:sldId id="508" r:id="rId7"/>
    <p:sldId id="391" r:id="rId8"/>
    <p:sldId id="392" r:id="rId9"/>
    <p:sldId id="393" r:id="rId10"/>
    <p:sldId id="394" r:id="rId11"/>
    <p:sldId id="395" r:id="rId12"/>
    <p:sldId id="396" r:id="rId13"/>
    <p:sldId id="397" r:id="rId14"/>
    <p:sldId id="398" r:id="rId15"/>
    <p:sldId id="385" r:id="rId16"/>
    <p:sldId id="502" r:id="rId17"/>
    <p:sldId id="259" r:id="rId18"/>
    <p:sldId id="260" r:id="rId19"/>
    <p:sldId id="261" r:id="rId20"/>
    <p:sldId id="262" r:id="rId21"/>
    <p:sldId id="263" r:id="rId22"/>
    <p:sldId id="264" r:id="rId23"/>
    <p:sldId id="265" r:id="rId24"/>
    <p:sldId id="266" r:id="rId25"/>
    <p:sldId id="267" r:id="rId26"/>
    <p:sldId id="268" r:id="rId27"/>
    <p:sldId id="269" r:id="rId28"/>
    <p:sldId id="399" r:id="rId29"/>
    <p:sldId id="400" r:id="rId30"/>
    <p:sldId id="401" r:id="rId31"/>
    <p:sldId id="402" r:id="rId32"/>
    <p:sldId id="403" r:id="rId33"/>
    <p:sldId id="404" r:id="rId34"/>
    <p:sldId id="405" r:id="rId35"/>
    <p:sldId id="406" r:id="rId36"/>
    <p:sldId id="407" r:id="rId37"/>
    <p:sldId id="409" r:id="rId38"/>
    <p:sldId id="410" r:id="rId39"/>
    <p:sldId id="408" r:id="rId40"/>
    <p:sldId id="411" r:id="rId41"/>
    <p:sldId id="412" r:id="rId42"/>
    <p:sldId id="413" r:id="rId43"/>
    <p:sldId id="414" r:id="rId44"/>
    <p:sldId id="415" r:id="rId45"/>
    <p:sldId id="416" r:id="rId46"/>
    <p:sldId id="270" r:id="rId47"/>
    <p:sldId id="271" r:id="rId48"/>
    <p:sldId id="417" r:id="rId49"/>
    <p:sldId id="272" r:id="rId50"/>
    <p:sldId id="386" r:id="rId51"/>
    <p:sldId id="273" r:id="rId52"/>
    <p:sldId id="274" r:id="rId53"/>
    <p:sldId id="387" r:id="rId54"/>
    <p:sldId id="503" r:id="rId55"/>
    <p:sldId id="275" r:id="rId56"/>
    <p:sldId id="277" r:id="rId57"/>
    <p:sldId id="278" r:id="rId58"/>
    <p:sldId id="279" r:id="rId59"/>
    <p:sldId id="280" r:id="rId60"/>
    <p:sldId id="281" r:id="rId61"/>
    <p:sldId id="282" r:id="rId62"/>
    <p:sldId id="283" r:id="rId63"/>
    <p:sldId id="284" r:id="rId64"/>
    <p:sldId id="418" r:id="rId65"/>
    <p:sldId id="419" r:id="rId66"/>
    <p:sldId id="420" r:id="rId67"/>
    <p:sldId id="285" r:id="rId68"/>
    <p:sldId id="286" r:id="rId69"/>
    <p:sldId id="287" r:id="rId70"/>
    <p:sldId id="505" r:id="rId71"/>
    <p:sldId id="423" r:id="rId72"/>
    <p:sldId id="504" r:id="rId73"/>
    <p:sldId id="288" r:id="rId74"/>
    <p:sldId id="289" r:id="rId75"/>
    <p:sldId id="424" r:id="rId76"/>
    <p:sldId id="425" r:id="rId77"/>
    <p:sldId id="426" r:id="rId78"/>
    <p:sldId id="427" r:id="rId79"/>
    <p:sldId id="428" r:id="rId80"/>
    <p:sldId id="429" r:id="rId81"/>
    <p:sldId id="519" r:id="rId82"/>
    <p:sldId id="516" r:id="rId83"/>
    <p:sldId id="517" r:id="rId84"/>
    <p:sldId id="518" r:id="rId85"/>
    <p:sldId id="296" r:id="rId86"/>
    <p:sldId id="297" r:id="rId87"/>
    <p:sldId id="298" r:id="rId88"/>
    <p:sldId id="300" r:id="rId89"/>
    <p:sldId id="301" r:id="rId90"/>
    <p:sldId id="302" r:id="rId91"/>
    <p:sldId id="303" r:id="rId92"/>
    <p:sldId id="509" r:id="rId93"/>
    <p:sldId id="510" r:id="rId94"/>
    <p:sldId id="511" r:id="rId95"/>
    <p:sldId id="512" r:id="rId96"/>
    <p:sldId id="513" r:id="rId97"/>
    <p:sldId id="304" r:id="rId98"/>
    <p:sldId id="312" r:id="rId99"/>
    <p:sldId id="314" r:id="rId100"/>
    <p:sldId id="315" r:id="rId101"/>
    <p:sldId id="317" r:id="rId102"/>
    <p:sldId id="318" r:id="rId103"/>
    <p:sldId id="430" r:id="rId104"/>
    <p:sldId id="319" r:id="rId105"/>
    <p:sldId id="320" r:id="rId106"/>
    <p:sldId id="322" r:id="rId107"/>
    <p:sldId id="324" r:id="rId108"/>
    <p:sldId id="514" r:id="rId109"/>
    <p:sldId id="432" r:id="rId110"/>
    <p:sldId id="325" r:id="rId111"/>
    <p:sldId id="515" r:id="rId112"/>
    <p:sldId id="528" r:id="rId113"/>
    <p:sldId id="326" r:id="rId114"/>
    <p:sldId id="435" r:id="rId115"/>
    <p:sldId id="436" r:id="rId116"/>
    <p:sldId id="437" r:id="rId117"/>
    <p:sldId id="439" r:id="rId118"/>
    <p:sldId id="438" r:id="rId119"/>
    <p:sldId id="520" r:id="rId120"/>
    <p:sldId id="521" r:id="rId121"/>
    <p:sldId id="440" r:id="rId122"/>
    <p:sldId id="441" r:id="rId123"/>
    <p:sldId id="327" r:id="rId124"/>
    <p:sldId id="328" r:id="rId125"/>
    <p:sldId id="329" r:id="rId126"/>
    <p:sldId id="330" r:id="rId127"/>
    <p:sldId id="331" r:id="rId128"/>
    <p:sldId id="332" r:id="rId129"/>
    <p:sldId id="522" r:id="rId130"/>
    <p:sldId id="524" r:id="rId131"/>
    <p:sldId id="334" r:id="rId132"/>
    <p:sldId id="442" r:id="rId133"/>
    <p:sldId id="339" r:id="rId134"/>
    <p:sldId id="341" r:id="rId135"/>
    <p:sldId id="342" r:id="rId136"/>
    <p:sldId id="525" r:id="rId137"/>
    <p:sldId id="527" r:id="rId138"/>
    <p:sldId id="526" r:id="rId139"/>
    <p:sldId id="343" r:id="rId140"/>
    <p:sldId id="344" r:id="rId141"/>
    <p:sldId id="443" r:id="rId142"/>
    <p:sldId id="444" r:id="rId143"/>
    <p:sldId id="445" r:id="rId144"/>
    <p:sldId id="446" r:id="rId145"/>
    <p:sldId id="447" r:id="rId146"/>
    <p:sldId id="448" r:id="rId147"/>
    <p:sldId id="449" r:id="rId148"/>
    <p:sldId id="452" r:id="rId149"/>
    <p:sldId id="451" r:id="rId150"/>
    <p:sldId id="450" r:id="rId151"/>
    <p:sldId id="346" r:id="rId152"/>
    <p:sldId id="349" r:id="rId153"/>
    <p:sldId id="350" r:id="rId154"/>
    <p:sldId id="351" r:id="rId155"/>
    <p:sldId id="454" r:id="rId156"/>
    <p:sldId id="453" r:id="rId157"/>
    <p:sldId id="353" r:id="rId158"/>
    <p:sldId id="455" r:id="rId159"/>
    <p:sldId id="456" r:id="rId160"/>
    <p:sldId id="457" r:id="rId161"/>
    <p:sldId id="354" r:id="rId162"/>
    <p:sldId id="355" r:id="rId163"/>
    <p:sldId id="384" r:id="rId164"/>
    <p:sldId id="356" r:id="rId165"/>
    <p:sldId id="458" r:id="rId166"/>
    <p:sldId id="459" r:id="rId167"/>
    <p:sldId id="460" r:id="rId168"/>
    <p:sldId id="461" r:id="rId169"/>
    <p:sldId id="462" r:id="rId170"/>
    <p:sldId id="463" r:id="rId171"/>
    <p:sldId id="464" r:id="rId172"/>
    <p:sldId id="465" r:id="rId173"/>
    <p:sldId id="466" r:id="rId174"/>
    <p:sldId id="468" r:id="rId175"/>
    <p:sldId id="469" r:id="rId176"/>
    <p:sldId id="467" r:id="rId177"/>
    <p:sldId id="470" r:id="rId178"/>
    <p:sldId id="471" r:id="rId179"/>
    <p:sldId id="472" r:id="rId180"/>
    <p:sldId id="473" r:id="rId181"/>
    <p:sldId id="474" r:id="rId182"/>
    <p:sldId id="475" r:id="rId183"/>
    <p:sldId id="357" r:id="rId184"/>
    <p:sldId id="358" r:id="rId185"/>
    <p:sldId id="359" r:id="rId186"/>
    <p:sldId id="360" r:id="rId187"/>
    <p:sldId id="361" r:id="rId188"/>
    <p:sldId id="476" r:id="rId189"/>
    <p:sldId id="482" r:id="rId190"/>
    <p:sldId id="362" r:id="rId191"/>
    <p:sldId id="364" r:id="rId192"/>
    <p:sldId id="365" r:id="rId193"/>
    <p:sldId id="491" r:id="rId194"/>
    <p:sldId id="492" r:id="rId195"/>
    <p:sldId id="366" r:id="rId196"/>
    <p:sldId id="367" r:id="rId197"/>
    <p:sldId id="368" r:id="rId198"/>
    <p:sldId id="369" r:id="rId199"/>
    <p:sldId id="370" r:id="rId200"/>
    <p:sldId id="371" r:id="rId201"/>
    <p:sldId id="372" r:id="rId202"/>
    <p:sldId id="487" r:id="rId203"/>
    <p:sldId id="488" r:id="rId204"/>
    <p:sldId id="489" r:id="rId205"/>
    <p:sldId id="490" r:id="rId206"/>
    <p:sldId id="493" r:id="rId207"/>
    <p:sldId id="494" r:id="rId208"/>
    <p:sldId id="495" r:id="rId209"/>
    <p:sldId id="496" r:id="rId210"/>
    <p:sldId id="497" r:id="rId211"/>
    <p:sldId id="498" r:id="rId212"/>
    <p:sldId id="374" r:id="rId213"/>
    <p:sldId id="375" r:id="rId214"/>
    <p:sldId id="376" r:id="rId215"/>
    <p:sldId id="499" r:id="rId216"/>
    <p:sldId id="500" r:id="rId217"/>
    <p:sldId id="501" r:id="rId218"/>
    <p:sldId id="377" r:id="rId219"/>
    <p:sldId id="378" r:id="rId220"/>
    <p:sldId id="379" r:id="rId221"/>
    <p:sldId id="380" r:id="rId222"/>
    <p:sldId id="381" r:id="rId223"/>
    <p:sldId id="382" r:id="rId224"/>
    <p:sldId id="383" r:id="rId2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8603FDC-E32A-4AB5-989C-0864C3EAD2B8}" styleName="Tema Uygulanmış Stil 2 - Vurgu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ema Uygulanmış Stil 2 - Vurgu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70" autoAdjust="0"/>
    <p:restoredTop sz="95964" autoAdjust="0"/>
  </p:normalViewPr>
  <p:slideViewPr>
    <p:cSldViewPr>
      <p:cViewPr varScale="1">
        <p:scale>
          <a:sx n="55" d="100"/>
          <a:sy n="55" d="100"/>
        </p:scale>
        <p:origin x="42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presProps" Target="pres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viewProps" Target="viewProp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theme" Target="theme/theme1.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tableStyles" Target="tableStyle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s>
</file>

<file path=ppt/diagrams/_rels/data1.xml.rels><?xml version="1.0" encoding="UTF-8" standalone="yes"?>
<Relationships xmlns="http://schemas.openxmlformats.org/package/2006/relationships"><Relationship Id="rId8" Type="http://schemas.openxmlformats.org/officeDocument/2006/relationships/slide" Target="../slides/slide214.xml"/><Relationship Id="rId3" Type="http://schemas.openxmlformats.org/officeDocument/2006/relationships/slide" Target="../slides/slide126.xml"/><Relationship Id="rId7" Type="http://schemas.openxmlformats.org/officeDocument/2006/relationships/slide" Target="../slides/slide186.xml"/><Relationship Id="rId2" Type="http://schemas.openxmlformats.org/officeDocument/2006/relationships/slide" Target="../slides/slide99.xml"/><Relationship Id="rId1" Type="http://schemas.openxmlformats.org/officeDocument/2006/relationships/slide" Target="../slides/slide26.xml"/><Relationship Id="rId6" Type="http://schemas.openxmlformats.org/officeDocument/2006/relationships/slide" Target="../slides/slide162.xml"/><Relationship Id="rId5" Type="http://schemas.openxmlformats.org/officeDocument/2006/relationships/slide" Target="../slides/slide152.xml"/><Relationship Id="rId4" Type="http://schemas.openxmlformats.org/officeDocument/2006/relationships/slide" Target="../slides/slide13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0F2557-D3E0-401D-A53F-08693F63B7B4}"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tr-TR"/>
        </a:p>
      </dgm:t>
    </dgm:pt>
    <dgm:pt modelId="{CF3BE45F-0692-4D84-ACF1-B34F4EA5C2F4}">
      <dgm:prSet phldrT="[Metin]" custT="1"/>
      <dgm:spPr/>
      <dgm:t>
        <a:bodyPr/>
        <a:lstStyle/>
        <a:p>
          <a:r>
            <a:rPr lang="tr-TR" sz="1800" dirty="0" smtClean="0">
              <a:hlinkClick xmlns:r="http://schemas.openxmlformats.org/officeDocument/2006/relationships" r:id="rId1" action="ppaction://hlinksldjump"/>
            </a:rPr>
            <a:t>PATLAYICILAR</a:t>
          </a:r>
          <a:endParaRPr lang="tr-TR" sz="1800" dirty="0"/>
        </a:p>
      </dgm:t>
    </dgm:pt>
    <dgm:pt modelId="{DDA3D8FD-DC86-454F-8022-ED39A2BEC45B}" type="parTrans" cxnId="{2A3E4485-ED5F-46C2-ABD3-0281BDC9AF34}">
      <dgm:prSet/>
      <dgm:spPr/>
      <dgm:t>
        <a:bodyPr/>
        <a:lstStyle/>
        <a:p>
          <a:endParaRPr lang="tr-TR"/>
        </a:p>
      </dgm:t>
    </dgm:pt>
    <dgm:pt modelId="{BE47078E-E24E-4DD5-BC40-ED617BA037FA}" type="sibTrans" cxnId="{2A3E4485-ED5F-46C2-ABD3-0281BDC9AF34}">
      <dgm:prSet/>
      <dgm:spPr/>
      <dgm:t>
        <a:bodyPr/>
        <a:lstStyle/>
        <a:p>
          <a:endParaRPr lang="tr-TR"/>
        </a:p>
      </dgm:t>
    </dgm:pt>
    <dgm:pt modelId="{FEB1853F-B4B3-4D34-A3DC-2270D508B396}">
      <dgm:prSet phldrT="[Metin]" custT="1"/>
      <dgm:spPr/>
      <dgm:t>
        <a:bodyPr/>
        <a:lstStyle/>
        <a:p>
          <a:r>
            <a:rPr lang="tr-TR" sz="1800" dirty="0" smtClean="0">
              <a:hlinkClick xmlns:r="http://schemas.openxmlformats.org/officeDocument/2006/relationships" r:id="rId2" action="ppaction://hlinksldjump"/>
            </a:rPr>
            <a:t>GAZLAR</a:t>
          </a:r>
          <a:endParaRPr lang="tr-TR" sz="1800" dirty="0"/>
        </a:p>
      </dgm:t>
    </dgm:pt>
    <dgm:pt modelId="{1B74FC5C-2776-4818-B099-CB5673A25676}" type="parTrans" cxnId="{735D2CBD-1AB9-407A-8D3B-FE641A0D7BBB}">
      <dgm:prSet/>
      <dgm:spPr/>
      <dgm:t>
        <a:bodyPr/>
        <a:lstStyle/>
        <a:p>
          <a:endParaRPr lang="tr-TR"/>
        </a:p>
      </dgm:t>
    </dgm:pt>
    <dgm:pt modelId="{C790F37B-8DD3-4B55-A9FE-72F1E6B33E45}" type="sibTrans" cxnId="{735D2CBD-1AB9-407A-8D3B-FE641A0D7BBB}">
      <dgm:prSet/>
      <dgm:spPr/>
      <dgm:t>
        <a:bodyPr/>
        <a:lstStyle/>
        <a:p>
          <a:endParaRPr lang="tr-TR"/>
        </a:p>
      </dgm:t>
    </dgm:pt>
    <dgm:pt modelId="{2D021FD2-1676-47EA-9893-4759BF1DECF1}">
      <dgm:prSet phldrT="[Metin]" custT="1"/>
      <dgm:spPr/>
      <dgm:t>
        <a:bodyPr/>
        <a:lstStyle/>
        <a:p>
          <a:r>
            <a:rPr lang="tr-TR" sz="1800" dirty="0" smtClean="0">
              <a:hlinkClick xmlns:r="http://schemas.openxmlformats.org/officeDocument/2006/relationships" r:id="rId3" action="ppaction://hlinksldjump"/>
            </a:rPr>
            <a:t>YANICI SIVILAR</a:t>
          </a:r>
          <a:endParaRPr lang="tr-TR" sz="1800" dirty="0"/>
        </a:p>
      </dgm:t>
    </dgm:pt>
    <dgm:pt modelId="{192B3218-9409-49F5-ACCA-430280E66A32}" type="parTrans" cxnId="{9679E87B-6B9A-4EB6-A797-C1DF20A2A999}">
      <dgm:prSet/>
      <dgm:spPr/>
      <dgm:t>
        <a:bodyPr/>
        <a:lstStyle/>
        <a:p>
          <a:endParaRPr lang="tr-TR"/>
        </a:p>
      </dgm:t>
    </dgm:pt>
    <dgm:pt modelId="{9B349EA7-54C6-4C74-A51B-AB12625332DD}" type="sibTrans" cxnId="{9679E87B-6B9A-4EB6-A797-C1DF20A2A999}">
      <dgm:prSet/>
      <dgm:spPr/>
      <dgm:t>
        <a:bodyPr/>
        <a:lstStyle/>
        <a:p>
          <a:endParaRPr lang="tr-TR"/>
        </a:p>
      </dgm:t>
    </dgm:pt>
    <dgm:pt modelId="{835AEA4D-7108-49D7-84F1-641AC0AB0428}">
      <dgm:prSet phldrT="[Metin]" custT="1"/>
      <dgm:spPr/>
      <dgm:t>
        <a:bodyPr/>
        <a:lstStyle/>
        <a:p>
          <a:r>
            <a:rPr lang="tr-TR" sz="1800" dirty="0" smtClean="0">
              <a:hlinkClick xmlns:r="http://schemas.openxmlformats.org/officeDocument/2006/relationships" r:id="rId4" action="ppaction://hlinksldjump"/>
            </a:rPr>
            <a:t>KATILAR</a:t>
          </a:r>
          <a:endParaRPr lang="tr-TR" sz="1800" dirty="0"/>
        </a:p>
      </dgm:t>
    </dgm:pt>
    <dgm:pt modelId="{E44C4181-17CB-4773-B788-D19E5F55E84B}" type="parTrans" cxnId="{0593F09B-8B72-4332-BA6C-2993C65B6446}">
      <dgm:prSet/>
      <dgm:spPr/>
      <dgm:t>
        <a:bodyPr/>
        <a:lstStyle/>
        <a:p>
          <a:endParaRPr lang="tr-TR"/>
        </a:p>
      </dgm:t>
    </dgm:pt>
    <dgm:pt modelId="{300664CF-2CA6-46C2-8C8B-9A4630A1896B}" type="sibTrans" cxnId="{0593F09B-8B72-4332-BA6C-2993C65B6446}">
      <dgm:prSet/>
      <dgm:spPr/>
      <dgm:t>
        <a:bodyPr/>
        <a:lstStyle/>
        <a:p>
          <a:endParaRPr lang="tr-TR"/>
        </a:p>
      </dgm:t>
    </dgm:pt>
    <dgm:pt modelId="{0413CA46-2FAC-447E-9906-DA51A4D17553}">
      <dgm:prSet phldrT="[Metin]" custT="1"/>
      <dgm:spPr/>
      <dgm:t>
        <a:bodyPr/>
        <a:lstStyle/>
        <a:p>
          <a:r>
            <a:rPr lang="tr-TR" sz="1200" dirty="0" smtClean="0">
              <a:hlinkClick xmlns:r="http://schemas.openxmlformats.org/officeDocument/2006/relationships" r:id="rId5" action="ppaction://hlinksldjump"/>
            </a:rPr>
            <a:t>OKSİTLEYİCİ PEROKSİTLER</a:t>
          </a:r>
          <a:endParaRPr lang="tr-TR" sz="1200" dirty="0"/>
        </a:p>
      </dgm:t>
    </dgm:pt>
    <dgm:pt modelId="{BD370543-4D4C-4B87-8C09-5D2AE2E625B9}" type="parTrans" cxnId="{D4C93FDB-2106-48D9-AB9F-75B346EA459A}">
      <dgm:prSet/>
      <dgm:spPr/>
      <dgm:t>
        <a:bodyPr/>
        <a:lstStyle/>
        <a:p>
          <a:endParaRPr lang="tr-TR"/>
        </a:p>
      </dgm:t>
    </dgm:pt>
    <dgm:pt modelId="{79DB1116-37F0-4913-B7AC-18C1551E7FFA}" type="sibTrans" cxnId="{D4C93FDB-2106-48D9-AB9F-75B346EA459A}">
      <dgm:prSet/>
      <dgm:spPr/>
      <dgm:t>
        <a:bodyPr/>
        <a:lstStyle/>
        <a:p>
          <a:endParaRPr lang="tr-TR"/>
        </a:p>
      </dgm:t>
    </dgm:pt>
    <dgm:pt modelId="{4F9C534F-E780-4558-A443-FF5C101557F2}">
      <dgm:prSet phldrT="[Metin]" custT="1"/>
      <dgm:spPr/>
      <dgm:t>
        <a:bodyPr/>
        <a:lstStyle/>
        <a:p>
          <a:r>
            <a:rPr lang="tr-TR" sz="1800" dirty="0" smtClean="0"/>
            <a:t>MUHTELİF(DİĞER)</a:t>
          </a:r>
          <a:endParaRPr lang="tr-TR" sz="1800" dirty="0"/>
        </a:p>
      </dgm:t>
    </dgm:pt>
    <dgm:pt modelId="{867582BF-1118-4C99-AA16-5A016A6593B9}" type="parTrans" cxnId="{721AF030-2845-400E-8ADA-83A1201C96FC}">
      <dgm:prSet/>
      <dgm:spPr/>
      <dgm:t>
        <a:bodyPr/>
        <a:lstStyle/>
        <a:p>
          <a:endParaRPr lang="tr-TR"/>
        </a:p>
      </dgm:t>
    </dgm:pt>
    <dgm:pt modelId="{822B5E46-8EAE-4E41-9B3C-C23BFCCFFFC3}" type="sibTrans" cxnId="{721AF030-2845-400E-8ADA-83A1201C96FC}">
      <dgm:prSet/>
      <dgm:spPr/>
      <dgm:t>
        <a:bodyPr/>
        <a:lstStyle/>
        <a:p>
          <a:endParaRPr lang="tr-TR"/>
        </a:p>
      </dgm:t>
    </dgm:pt>
    <dgm:pt modelId="{6829CF4D-AB63-4FD9-A13A-FC1D0FCCB5E6}">
      <dgm:prSet phldrT="[Metin]" custT="1"/>
      <dgm:spPr/>
      <dgm:t>
        <a:bodyPr/>
        <a:lstStyle/>
        <a:p>
          <a:r>
            <a:rPr lang="tr-TR" sz="1400" dirty="0" smtClean="0">
              <a:hlinkClick xmlns:r="http://schemas.openxmlformats.org/officeDocument/2006/relationships" r:id="rId6" action="ppaction://hlinksldjump"/>
            </a:rPr>
            <a:t>TOKSİK VE BULAŞICI MADDELER</a:t>
          </a:r>
          <a:endParaRPr lang="tr-TR" sz="1400" dirty="0"/>
        </a:p>
      </dgm:t>
    </dgm:pt>
    <dgm:pt modelId="{A82FD58F-CAE2-45FE-90CB-82290EFE90C2}" type="parTrans" cxnId="{58AF08A9-BC39-4064-B3BD-565A24B13A23}">
      <dgm:prSet/>
      <dgm:spPr/>
      <dgm:t>
        <a:bodyPr/>
        <a:lstStyle/>
        <a:p>
          <a:endParaRPr lang="tr-TR"/>
        </a:p>
      </dgm:t>
    </dgm:pt>
    <dgm:pt modelId="{90E37CA2-3E64-4FF4-A23D-DD68A6AE6FAD}" type="sibTrans" cxnId="{58AF08A9-BC39-4064-B3BD-565A24B13A23}">
      <dgm:prSet/>
      <dgm:spPr/>
      <dgm:t>
        <a:bodyPr/>
        <a:lstStyle/>
        <a:p>
          <a:endParaRPr lang="tr-TR"/>
        </a:p>
      </dgm:t>
    </dgm:pt>
    <dgm:pt modelId="{C040D50F-0FF3-4FE6-9B2B-CE9357DE0E6F}">
      <dgm:prSet phldrT="[Metin]" custT="1"/>
      <dgm:spPr/>
      <dgm:t>
        <a:bodyPr/>
        <a:lstStyle/>
        <a:p>
          <a:r>
            <a:rPr lang="tr-TR" sz="1400" dirty="0" smtClean="0">
              <a:hlinkClick xmlns:r="http://schemas.openxmlformats.org/officeDocument/2006/relationships" r:id="rId7" action="ppaction://hlinksldjump"/>
            </a:rPr>
            <a:t>RADYOAKTİF MADDELER</a:t>
          </a:r>
          <a:endParaRPr lang="tr-TR" sz="1400" dirty="0"/>
        </a:p>
      </dgm:t>
    </dgm:pt>
    <dgm:pt modelId="{744A4113-5CB7-4BFF-A8E0-5197FC728E46}" type="parTrans" cxnId="{F4B1AEE5-62DC-4CFC-831C-864ABDC23DB4}">
      <dgm:prSet/>
      <dgm:spPr/>
      <dgm:t>
        <a:bodyPr/>
        <a:lstStyle/>
        <a:p>
          <a:endParaRPr lang="tr-TR"/>
        </a:p>
      </dgm:t>
    </dgm:pt>
    <dgm:pt modelId="{CB5F7182-7933-43F9-84BD-CDB567B42E63}" type="sibTrans" cxnId="{F4B1AEE5-62DC-4CFC-831C-864ABDC23DB4}">
      <dgm:prSet/>
      <dgm:spPr/>
      <dgm:t>
        <a:bodyPr/>
        <a:lstStyle/>
        <a:p>
          <a:endParaRPr lang="tr-TR"/>
        </a:p>
      </dgm:t>
    </dgm:pt>
    <dgm:pt modelId="{7973AF6B-C99E-42B9-96C4-EB292339975D}">
      <dgm:prSet phldrT="[Metin]" custT="1"/>
      <dgm:spPr/>
      <dgm:t>
        <a:bodyPr/>
        <a:lstStyle/>
        <a:p>
          <a:r>
            <a:rPr lang="tr-TR" sz="1600" dirty="0" smtClean="0">
              <a:hlinkClick xmlns:r="http://schemas.openxmlformats.org/officeDocument/2006/relationships" r:id="rId8" action="ppaction://hlinksldjump"/>
            </a:rPr>
            <a:t>KOROZİF MADDELER</a:t>
          </a:r>
          <a:endParaRPr lang="tr-TR" sz="1600" dirty="0"/>
        </a:p>
      </dgm:t>
    </dgm:pt>
    <dgm:pt modelId="{82510395-26DA-4A1A-8AC5-C212138D5C70}" type="parTrans" cxnId="{0C2987F5-981B-4EAB-B3B7-571CF5A0A3D3}">
      <dgm:prSet/>
      <dgm:spPr/>
      <dgm:t>
        <a:bodyPr/>
        <a:lstStyle/>
        <a:p>
          <a:endParaRPr lang="tr-TR"/>
        </a:p>
      </dgm:t>
    </dgm:pt>
    <dgm:pt modelId="{16C119A2-9BEA-436F-A853-38754E09108E}" type="sibTrans" cxnId="{0C2987F5-981B-4EAB-B3B7-571CF5A0A3D3}">
      <dgm:prSet/>
      <dgm:spPr/>
      <dgm:t>
        <a:bodyPr/>
        <a:lstStyle/>
        <a:p>
          <a:endParaRPr lang="tr-TR"/>
        </a:p>
      </dgm:t>
    </dgm:pt>
    <dgm:pt modelId="{778DE080-02AA-4F84-B068-D154A2C1C621}" type="pres">
      <dgm:prSet presAssocID="{850F2557-D3E0-401D-A53F-08693F63B7B4}" presName="cycle" presStyleCnt="0">
        <dgm:presLayoutVars>
          <dgm:dir/>
          <dgm:resizeHandles val="exact"/>
        </dgm:presLayoutVars>
      </dgm:prSet>
      <dgm:spPr/>
      <dgm:t>
        <a:bodyPr/>
        <a:lstStyle/>
        <a:p>
          <a:endParaRPr lang="tr-TR"/>
        </a:p>
      </dgm:t>
    </dgm:pt>
    <dgm:pt modelId="{8ABB0CAF-0A5C-4013-8BFA-AE779BCECF78}" type="pres">
      <dgm:prSet presAssocID="{CF3BE45F-0692-4D84-ACF1-B34F4EA5C2F4}" presName="node" presStyleLbl="node1" presStyleIdx="0" presStyleCnt="9" custScaleX="145040" custScaleY="87354" custRadScaleRad="99161" custRadScaleInc="7994">
        <dgm:presLayoutVars>
          <dgm:bulletEnabled val="1"/>
        </dgm:presLayoutVars>
      </dgm:prSet>
      <dgm:spPr/>
      <dgm:t>
        <a:bodyPr/>
        <a:lstStyle/>
        <a:p>
          <a:endParaRPr lang="tr-TR"/>
        </a:p>
      </dgm:t>
    </dgm:pt>
    <dgm:pt modelId="{D46C49CA-54E2-4856-907E-0877324FB930}" type="pres">
      <dgm:prSet presAssocID="{CF3BE45F-0692-4D84-ACF1-B34F4EA5C2F4}" presName="spNode" presStyleCnt="0"/>
      <dgm:spPr/>
    </dgm:pt>
    <dgm:pt modelId="{03D1E48A-194B-463D-A309-A2B00174DED1}" type="pres">
      <dgm:prSet presAssocID="{BE47078E-E24E-4DD5-BC40-ED617BA037FA}" presName="sibTrans" presStyleLbl="sibTrans1D1" presStyleIdx="0" presStyleCnt="9"/>
      <dgm:spPr/>
      <dgm:t>
        <a:bodyPr/>
        <a:lstStyle/>
        <a:p>
          <a:endParaRPr lang="tr-TR"/>
        </a:p>
      </dgm:t>
    </dgm:pt>
    <dgm:pt modelId="{146F1905-A75E-458A-95D1-A71269D65AED}" type="pres">
      <dgm:prSet presAssocID="{FEB1853F-B4B3-4D34-A3DC-2270D508B396}" presName="node" presStyleLbl="node1" presStyleIdx="1" presStyleCnt="9" custRadScaleRad="101314" custRadScaleInc="6628">
        <dgm:presLayoutVars>
          <dgm:bulletEnabled val="1"/>
        </dgm:presLayoutVars>
      </dgm:prSet>
      <dgm:spPr/>
      <dgm:t>
        <a:bodyPr/>
        <a:lstStyle/>
        <a:p>
          <a:endParaRPr lang="tr-TR"/>
        </a:p>
      </dgm:t>
    </dgm:pt>
    <dgm:pt modelId="{407E029B-A641-4100-8DC6-CDF556751E87}" type="pres">
      <dgm:prSet presAssocID="{FEB1853F-B4B3-4D34-A3DC-2270D508B396}" presName="spNode" presStyleCnt="0"/>
      <dgm:spPr/>
    </dgm:pt>
    <dgm:pt modelId="{36AE1B75-0CA0-4DA6-9068-5084E08EB029}" type="pres">
      <dgm:prSet presAssocID="{C790F37B-8DD3-4B55-A9FE-72F1E6B33E45}" presName="sibTrans" presStyleLbl="sibTrans1D1" presStyleIdx="1" presStyleCnt="9"/>
      <dgm:spPr/>
      <dgm:t>
        <a:bodyPr/>
        <a:lstStyle/>
        <a:p>
          <a:endParaRPr lang="tr-TR"/>
        </a:p>
      </dgm:t>
    </dgm:pt>
    <dgm:pt modelId="{207B6227-10C3-47CF-B460-F8A829F842AC}" type="pres">
      <dgm:prSet presAssocID="{2D021FD2-1676-47EA-9893-4759BF1DECF1}" presName="node" presStyleLbl="node1" presStyleIdx="2" presStyleCnt="9">
        <dgm:presLayoutVars>
          <dgm:bulletEnabled val="1"/>
        </dgm:presLayoutVars>
      </dgm:prSet>
      <dgm:spPr/>
      <dgm:t>
        <a:bodyPr/>
        <a:lstStyle/>
        <a:p>
          <a:endParaRPr lang="tr-TR"/>
        </a:p>
      </dgm:t>
    </dgm:pt>
    <dgm:pt modelId="{1DF745FF-E635-42C6-933B-08E4FB1935F2}" type="pres">
      <dgm:prSet presAssocID="{2D021FD2-1676-47EA-9893-4759BF1DECF1}" presName="spNode" presStyleCnt="0"/>
      <dgm:spPr/>
    </dgm:pt>
    <dgm:pt modelId="{38787C24-FE5C-474E-853E-DCA35F3E5767}" type="pres">
      <dgm:prSet presAssocID="{9B349EA7-54C6-4C74-A51B-AB12625332DD}" presName="sibTrans" presStyleLbl="sibTrans1D1" presStyleIdx="2" presStyleCnt="9"/>
      <dgm:spPr/>
      <dgm:t>
        <a:bodyPr/>
        <a:lstStyle/>
        <a:p>
          <a:endParaRPr lang="tr-TR"/>
        </a:p>
      </dgm:t>
    </dgm:pt>
    <dgm:pt modelId="{2FA1B80C-ECC0-491A-8713-8DEEA44D5297}" type="pres">
      <dgm:prSet presAssocID="{835AEA4D-7108-49D7-84F1-641AC0AB0428}" presName="node" presStyleLbl="node1" presStyleIdx="3" presStyleCnt="9">
        <dgm:presLayoutVars>
          <dgm:bulletEnabled val="1"/>
        </dgm:presLayoutVars>
      </dgm:prSet>
      <dgm:spPr/>
      <dgm:t>
        <a:bodyPr/>
        <a:lstStyle/>
        <a:p>
          <a:endParaRPr lang="tr-TR"/>
        </a:p>
      </dgm:t>
    </dgm:pt>
    <dgm:pt modelId="{E35B9B10-DA21-4AC4-94A3-2C730628C66B}" type="pres">
      <dgm:prSet presAssocID="{835AEA4D-7108-49D7-84F1-641AC0AB0428}" presName="spNode" presStyleCnt="0"/>
      <dgm:spPr/>
    </dgm:pt>
    <dgm:pt modelId="{ECB377AF-B0D4-4926-AD1C-D4B5C68260D2}" type="pres">
      <dgm:prSet presAssocID="{300664CF-2CA6-46C2-8C8B-9A4630A1896B}" presName="sibTrans" presStyleLbl="sibTrans1D1" presStyleIdx="3" presStyleCnt="9"/>
      <dgm:spPr/>
      <dgm:t>
        <a:bodyPr/>
        <a:lstStyle/>
        <a:p>
          <a:endParaRPr lang="tr-TR"/>
        </a:p>
      </dgm:t>
    </dgm:pt>
    <dgm:pt modelId="{4A688505-077F-4016-A3A5-83E7B25942D8}" type="pres">
      <dgm:prSet presAssocID="{0413CA46-2FAC-447E-9906-DA51A4D17553}" presName="node" presStyleLbl="node1" presStyleIdx="4" presStyleCnt="9">
        <dgm:presLayoutVars>
          <dgm:bulletEnabled val="1"/>
        </dgm:presLayoutVars>
      </dgm:prSet>
      <dgm:spPr/>
      <dgm:t>
        <a:bodyPr/>
        <a:lstStyle/>
        <a:p>
          <a:endParaRPr lang="tr-TR"/>
        </a:p>
      </dgm:t>
    </dgm:pt>
    <dgm:pt modelId="{57E0A6D5-1267-47D7-9E6B-1AEA59B525D4}" type="pres">
      <dgm:prSet presAssocID="{0413CA46-2FAC-447E-9906-DA51A4D17553}" presName="spNode" presStyleCnt="0"/>
      <dgm:spPr/>
    </dgm:pt>
    <dgm:pt modelId="{656ED5B8-00F8-4591-A5D4-796C2AC8A07D}" type="pres">
      <dgm:prSet presAssocID="{79DB1116-37F0-4913-B7AC-18C1551E7FFA}" presName="sibTrans" presStyleLbl="sibTrans1D1" presStyleIdx="4" presStyleCnt="9"/>
      <dgm:spPr/>
      <dgm:t>
        <a:bodyPr/>
        <a:lstStyle/>
        <a:p>
          <a:endParaRPr lang="tr-TR"/>
        </a:p>
      </dgm:t>
    </dgm:pt>
    <dgm:pt modelId="{23628CBC-733E-4138-912A-F70019F60D45}" type="pres">
      <dgm:prSet presAssocID="{6829CF4D-AB63-4FD9-A13A-FC1D0FCCB5E6}" presName="node" presStyleLbl="node1" presStyleIdx="5" presStyleCnt="9">
        <dgm:presLayoutVars>
          <dgm:bulletEnabled val="1"/>
        </dgm:presLayoutVars>
      </dgm:prSet>
      <dgm:spPr/>
      <dgm:t>
        <a:bodyPr/>
        <a:lstStyle/>
        <a:p>
          <a:endParaRPr lang="tr-TR"/>
        </a:p>
      </dgm:t>
    </dgm:pt>
    <dgm:pt modelId="{FDE74F7F-BC13-423C-BE65-E68ACC68F552}" type="pres">
      <dgm:prSet presAssocID="{6829CF4D-AB63-4FD9-A13A-FC1D0FCCB5E6}" presName="spNode" presStyleCnt="0"/>
      <dgm:spPr/>
    </dgm:pt>
    <dgm:pt modelId="{34B03A87-7EB1-49AE-ACCE-23FB44E66C9C}" type="pres">
      <dgm:prSet presAssocID="{90E37CA2-3E64-4FF4-A23D-DD68A6AE6FAD}" presName="sibTrans" presStyleLbl="sibTrans1D1" presStyleIdx="5" presStyleCnt="9"/>
      <dgm:spPr/>
      <dgm:t>
        <a:bodyPr/>
        <a:lstStyle/>
        <a:p>
          <a:endParaRPr lang="tr-TR"/>
        </a:p>
      </dgm:t>
    </dgm:pt>
    <dgm:pt modelId="{2945F559-424B-4628-865E-C990C4BB7307}" type="pres">
      <dgm:prSet presAssocID="{C040D50F-0FF3-4FE6-9B2B-CE9357DE0E6F}" presName="node" presStyleLbl="node1" presStyleIdx="6" presStyleCnt="9" custScaleX="141710">
        <dgm:presLayoutVars>
          <dgm:bulletEnabled val="1"/>
        </dgm:presLayoutVars>
      </dgm:prSet>
      <dgm:spPr/>
      <dgm:t>
        <a:bodyPr/>
        <a:lstStyle/>
        <a:p>
          <a:endParaRPr lang="tr-TR"/>
        </a:p>
      </dgm:t>
    </dgm:pt>
    <dgm:pt modelId="{2DB9BD01-335F-4D13-B520-D09D9A68C64C}" type="pres">
      <dgm:prSet presAssocID="{C040D50F-0FF3-4FE6-9B2B-CE9357DE0E6F}" presName="spNode" presStyleCnt="0"/>
      <dgm:spPr/>
    </dgm:pt>
    <dgm:pt modelId="{C45E4EDF-7126-41B2-B623-B0B3D3023090}" type="pres">
      <dgm:prSet presAssocID="{CB5F7182-7933-43F9-84BD-CDB567B42E63}" presName="sibTrans" presStyleLbl="sibTrans1D1" presStyleIdx="6" presStyleCnt="9"/>
      <dgm:spPr/>
      <dgm:t>
        <a:bodyPr/>
        <a:lstStyle/>
        <a:p>
          <a:endParaRPr lang="tr-TR"/>
        </a:p>
      </dgm:t>
    </dgm:pt>
    <dgm:pt modelId="{098B80B1-7F79-4022-B279-373414DC1974}" type="pres">
      <dgm:prSet presAssocID="{7973AF6B-C99E-42B9-96C4-EB292339975D}" presName="node" presStyleLbl="node1" presStyleIdx="7" presStyleCnt="9" custScaleX="112194">
        <dgm:presLayoutVars>
          <dgm:bulletEnabled val="1"/>
        </dgm:presLayoutVars>
      </dgm:prSet>
      <dgm:spPr/>
      <dgm:t>
        <a:bodyPr/>
        <a:lstStyle/>
        <a:p>
          <a:endParaRPr lang="tr-TR"/>
        </a:p>
      </dgm:t>
    </dgm:pt>
    <dgm:pt modelId="{8DE71886-D6EC-47FD-A749-1BE5AC201D8A}" type="pres">
      <dgm:prSet presAssocID="{7973AF6B-C99E-42B9-96C4-EB292339975D}" presName="spNode" presStyleCnt="0"/>
      <dgm:spPr/>
    </dgm:pt>
    <dgm:pt modelId="{79CE85E3-85FD-4605-98A6-34E705BED760}" type="pres">
      <dgm:prSet presAssocID="{16C119A2-9BEA-436F-A853-38754E09108E}" presName="sibTrans" presStyleLbl="sibTrans1D1" presStyleIdx="7" presStyleCnt="9"/>
      <dgm:spPr/>
      <dgm:t>
        <a:bodyPr/>
        <a:lstStyle/>
        <a:p>
          <a:endParaRPr lang="tr-TR"/>
        </a:p>
      </dgm:t>
    </dgm:pt>
    <dgm:pt modelId="{FF200D32-ABF9-4306-A194-3F5957BBDE6B}" type="pres">
      <dgm:prSet presAssocID="{4F9C534F-E780-4558-A443-FF5C101557F2}" presName="node" presStyleLbl="node1" presStyleIdx="8" presStyleCnt="9">
        <dgm:presLayoutVars>
          <dgm:bulletEnabled val="1"/>
        </dgm:presLayoutVars>
      </dgm:prSet>
      <dgm:spPr/>
      <dgm:t>
        <a:bodyPr/>
        <a:lstStyle/>
        <a:p>
          <a:endParaRPr lang="tr-TR"/>
        </a:p>
      </dgm:t>
    </dgm:pt>
    <dgm:pt modelId="{EC79069C-CE7A-4B90-B049-359A3B61D84A}" type="pres">
      <dgm:prSet presAssocID="{4F9C534F-E780-4558-A443-FF5C101557F2}" presName="spNode" presStyleCnt="0"/>
      <dgm:spPr/>
    </dgm:pt>
    <dgm:pt modelId="{489CFE76-250F-466C-B64D-0A4ACFC09553}" type="pres">
      <dgm:prSet presAssocID="{822B5E46-8EAE-4E41-9B3C-C23BFCCFFFC3}" presName="sibTrans" presStyleLbl="sibTrans1D1" presStyleIdx="8" presStyleCnt="9"/>
      <dgm:spPr/>
      <dgm:t>
        <a:bodyPr/>
        <a:lstStyle/>
        <a:p>
          <a:endParaRPr lang="tr-TR"/>
        </a:p>
      </dgm:t>
    </dgm:pt>
  </dgm:ptLst>
  <dgm:cxnLst>
    <dgm:cxn modelId="{3CC46098-EF26-4B48-8BD2-68364D2C19C2}" type="presOf" srcId="{4F9C534F-E780-4558-A443-FF5C101557F2}" destId="{FF200D32-ABF9-4306-A194-3F5957BBDE6B}" srcOrd="0" destOrd="0" presId="urn:microsoft.com/office/officeart/2005/8/layout/cycle5"/>
    <dgm:cxn modelId="{AE171C54-7682-48E7-A349-0BBE38A0E0C9}" type="presOf" srcId="{7973AF6B-C99E-42B9-96C4-EB292339975D}" destId="{098B80B1-7F79-4022-B279-373414DC1974}" srcOrd="0" destOrd="0" presId="urn:microsoft.com/office/officeart/2005/8/layout/cycle5"/>
    <dgm:cxn modelId="{D67C7876-BD78-4E40-B1B3-3D86A0CE966F}" type="presOf" srcId="{FEB1853F-B4B3-4D34-A3DC-2270D508B396}" destId="{146F1905-A75E-458A-95D1-A71269D65AED}" srcOrd="0" destOrd="0" presId="urn:microsoft.com/office/officeart/2005/8/layout/cycle5"/>
    <dgm:cxn modelId="{439C9AA2-3364-4443-9908-520AD0C8A40B}" type="presOf" srcId="{C040D50F-0FF3-4FE6-9B2B-CE9357DE0E6F}" destId="{2945F559-424B-4628-865E-C990C4BB7307}" srcOrd="0" destOrd="0" presId="urn:microsoft.com/office/officeart/2005/8/layout/cycle5"/>
    <dgm:cxn modelId="{F6C9BF16-4A45-4A5F-ABC5-11D5246471CD}" type="presOf" srcId="{300664CF-2CA6-46C2-8C8B-9A4630A1896B}" destId="{ECB377AF-B0D4-4926-AD1C-D4B5C68260D2}" srcOrd="0" destOrd="0" presId="urn:microsoft.com/office/officeart/2005/8/layout/cycle5"/>
    <dgm:cxn modelId="{58AF08A9-BC39-4064-B3BD-565A24B13A23}" srcId="{850F2557-D3E0-401D-A53F-08693F63B7B4}" destId="{6829CF4D-AB63-4FD9-A13A-FC1D0FCCB5E6}" srcOrd="5" destOrd="0" parTransId="{A82FD58F-CAE2-45FE-90CB-82290EFE90C2}" sibTransId="{90E37CA2-3E64-4FF4-A23D-DD68A6AE6FAD}"/>
    <dgm:cxn modelId="{C5F83E96-B385-4000-B09E-47B24EE8DE78}" type="presOf" srcId="{2D021FD2-1676-47EA-9893-4759BF1DECF1}" destId="{207B6227-10C3-47CF-B460-F8A829F842AC}" srcOrd="0" destOrd="0" presId="urn:microsoft.com/office/officeart/2005/8/layout/cycle5"/>
    <dgm:cxn modelId="{69DE9263-F4EA-41D7-8B89-457EFFD64F3C}" type="presOf" srcId="{90E37CA2-3E64-4FF4-A23D-DD68A6AE6FAD}" destId="{34B03A87-7EB1-49AE-ACCE-23FB44E66C9C}" srcOrd="0" destOrd="0" presId="urn:microsoft.com/office/officeart/2005/8/layout/cycle5"/>
    <dgm:cxn modelId="{1862052A-B3E7-43AF-88F9-845AB545B885}" type="presOf" srcId="{835AEA4D-7108-49D7-84F1-641AC0AB0428}" destId="{2FA1B80C-ECC0-491A-8713-8DEEA44D5297}" srcOrd="0" destOrd="0" presId="urn:microsoft.com/office/officeart/2005/8/layout/cycle5"/>
    <dgm:cxn modelId="{D4A4796C-2485-4F09-A8DA-39B87C6C9832}" type="presOf" srcId="{BE47078E-E24E-4DD5-BC40-ED617BA037FA}" destId="{03D1E48A-194B-463D-A309-A2B00174DED1}" srcOrd="0" destOrd="0" presId="urn:microsoft.com/office/officeart/2005/8/layout/cycle5"/>
    <dgm:cxn modelId="{F4B1AEE5-62DC-4CFC-831C-864ABDC23DB4}" srcId="{850F2557-D3E0-401D-A53F-08693F63B7B4}" destId="{C040D50F-0FF3-4FE6-9B2B-CE9357DE0E6F}" srcOrd="6" destOrd="0" parTransId="{744A4113-5CB7-4BFF-A8E0-5197FC728E46}" sibTransId="{CB5F7182-7933-43F9-84BD-CDB567B42E63}"/>
    <dgm:cxn modelId="{D31CF0A6-D8D5-4422-B365-C44BFD796C27}" type="presOf" srcId="{822B5E46-8EAE-4E41-9B3C-C23BFCCFFFC3}" destId="{489CFE76-250F-466C-B64D-0A4ACFC09553}" srcOrd="0" destOrd="0" presId="urn:microsoft.com/office/officeart/2005/8/layout/cycle5"/>
    <dgm:cxn modelId="{4ADD7ABC-67D3-4A9E-A729-03ADA3BB933D}" type="presOf" srcId="{850F2557-D3E0-401D-A53F-08693F63B7B4}" destId="{778DE080-02AA-4F84-B068-D154A2C1C621}" srcOrd="0" destOrd="0" presId="urn:microsoft.com/office/officeart/2005/8/layout/cycle5"/>
    <dgm:cxn modelId="{0593F09B-8B72-4332-BA6C-2993C65B6446}" srcId="{850F2557-D3E0-401D-A53F-08693F63B7B4}" destId="{835AEA4D-7108-49D7-84F1-641AC0AB0428}" srcOrd="3" destOrd="0" parTransId="{E44C4181-17CB-4773-B788-D19E5F55E84B}" sibTransId="{300664CF-2CA6-46C2-8C8B-9A4630A1896B}"/>
    <dgm:cxn modelId="{735D2CBD-1AB9-407A-8D3B-FE641A0D7BBB}" srcId="{850F2557-D3E0-401D-A53F-08693F63B7B4}" destId="{FEB1853F-B4B3-4D34-A3DC-2270D508B396}" srcOrd="1" destOrd="0" parTransId="{1B74FC5C-2776-4818-B099-CB5673A25676}" sibTransId="{C790F37B-8DD3-4B55-A9FE-72F1E6B33E45}"/>
    <dgm:cxn modelId="{40C250B1-61BF-40C0-9504-8CF37B4E33EB}" type="presOf" srcId="{79DB1116-37F0-4913-B7AC-18C1551E7FFA}" destId="{656ED5B8-00F8-4591-A5D4-796C2AC8A07D}" srcOrd="0" destOrd="0" presId="urn:microsoft.com/office/officeart/2005/8/layout/cycle5"/>
    <dgm:cxn modelId="{9679E87B-6B9A-4EB6-A797-C1DF20A2A999}" srcId="{850F2557-D3E0-401D-A53F-08693F63B7B4}" destId="{2D021FD2-1676-47EA-9893-4759BF1DECF1}" srcOrd="2" destOrd="0" parTransId="{192B3218-9409-49F5-ACCA-430280E66A32}" sibTransId="{9B349EA7-54C6-4C74-A51B-AB12625332DD}"/>
    <dgm:cxn modelId="{D8D3D7F7-016D-4953-A170-59FE72F4B0F4}" type="presOf" srcId="{CB5F7182-7933-43F9-84BD-CDB567B42E63}" destId="{C45E4EDF-7126-41B2-B623-B0B3D3023090}" srcOrd="0" destOrd="0" presId="urn:microsoft.com/office/officeart/2005/8/layout/cycle5"/>
    <dgm:cxn modelId="{6A4CC998-BF31-4D3B-94FD-876CE971684D}" type="presOf" srcId="{9B349EA7-54C6-4C74-A51B-AB12625332DD}" destId="{38787C24-FE5C-474E-853E-DCA35F3E5767}" srcOrd="0" destOrd="0" presId="urn:microsoft.com/office/officeart/2005/8/layout/cycle5"/>
    <dgm:cxn modelId="{E8D6BE18-D55E-4FF1-8D70-982FC366B722}" type="presOf" srcId="{0413CA46-2FAC-447E-9906-DA51A4D17553}" destId="{4A688505-077F-4016-A3A5-83E7B25942D8}" srcOrd="0" destOrd="0" presId="urn:microsoft.com/office/officeart/2005/8/layout/cycle5"/>
    <dgm:cxn modelId="{0C2987F5-981B-4EAB-B3B7-571CF5A0A3D3}" srcId="{850F2557-D3E0-401D-A53F-08693F63B7B4}" destId="{7973AF6B-C99E-42B9-96C4-EB292339975D}" srcOrd="7" destOrd="0" parTransId="{82510395-26DA-4A1A-8AC5-C212138D5C70}" sibTransId="{16C119A2-9BEA-436F-A853-38754E09108E}"/>
    <dgm:cxn modelId="{D4C93FDB-2106-48D9-AB9F-75B346EA459A}" srcId="{850F2557-D3E0-401D-A53F-08693F63B7B4}" destId="{0413CA46-2FAC-447E-9906-DA51A4D17553}" srcOrd="4" destOrd="0" parTransId="{BD370543-4D4C-4B87-8C09-5D2AE2E625B9}" sibTransId="{79DB1116-37F0-4913-B7AC-18C1551E7FFA}"/>
    <dgm:cxn modelId="{A9A954B8-A7C6-46A5-B70A-88B143A74EE8}" type="presOf" srcId="{16C119A2-9BEA-436F-A853-38754E09108E}" destId="{79CE85E3-85FD-4605-98A6-34E705BED760}" srcOrd="0" destOrd="0" presId="urn:microsoft.com/office/officeart/2005/8/layout/cycle5"/>
    <dgm:cxn modelId="{2A3E4485-ED5F-46C2-ABD3-0281BDC9AF34}" srcId="{850F2557-D3E0-401D-A53F-08693F63B7B4}" destId="{CF3BE45F-0692-4D84-ACF1-B34F4EA5C2F4}" srcOrd="0" destOrd="0" parTransId="{DDA3D8FD-DC86-454F-8022-ED39A2BEC45B}" sibTransId="{BE47078E-E24E-4DD5-BC40-ED617BA037FA}"/>
    <dgm:cxn modelId="{FE2FE017-D57E-4F93-BE09-C2703B4571CE}" type="presOf" srcId="{CF3BE45F-0692-4D84-ACF1-B34F4EA5C2F4}" destId="{8ABB0CAF-0A5C-4013-8BFA-AE779BCECF78}" srcOrd="0" destOrd="0" presId="urn:microsoft.com/office/officeart/2005/8/layout/cycle5"/>
    <dgm:cxn modelId="{721AF030-2845-400E-8ADA-83A1201C96FC}" srcId="{850F2557-D3E0-401D-A53F-08693F63B7B4}" destId="{4F9C534F-E780-4558-A443-FF5C101557F2}" srcOrd="8" destOrd="0" parTransId="{867582BF-1118-4C99-AA16-5A016A6593B9}" sibTransId="{822B5E46-8EAE-4E41-9B3C-C23BFCCFFFC3}"/>
    <dgm:cxn modelId="{763F329C-2E94-42A1-90F9-5824EBEE528E}" type="presOf" srcId="{C790F37B-8DD3-4B55-A9FE-72F1E6B33E45}" destId="{36AE1B75-0CA0-4DA6-9068-5084E08EB029}" srcOrd="0" destOrd="0" presId="urn:microsoft.com/office/officeart/2005/8/layout/cycle5"/>
    <dgm:cxn modelId="{D4998A11-B6B5-49C6-96B4-F81790256DCB}" type="presOf" srcId="{6829CF4D-AB63-4FD9-A13A-FC1D0FCCB5E6}" destId="{23628CBC-733E-4138-912A-F70019F60D45}" srcOrd="0" destOrd="0" presId="urn:microsoft.com/office/officeart/2005/8/layout/cycle5"/>
    <dgm:cxn modelId="{CAFF9EF9-36F3-4308-8D14-0C3B9BE882D8}" type="presParOf" srcId="{778DE080-02AA-4F84-B068-D154A2C1C621}" destId="{8ABB0CAF-0A5C-4013-8BFA-AE779BCECF78}" srcOrd="0" destOrd="0" presId="urn:microsoft.com/office/officeart/2005/8/layout/cycle5"/>
    <dgm:cxn modelId="{4D745B90-6A6C-4C3C-8AD7-BE1C00B903DA}" type="presParOf" srcId="{778DE080-02AA-4F84-B068-D154A2C1C621}" destId="{D46C49CA-54E2-4856-907E-0877324FB930}" srcOrd="1" destOrd="0" presId="urn:microsoft.com/office/officeart/2005/8/layout/cycle5"/>
    <dgm:cxn modelId="{4006353F-9E39-4980-8DD9-70EAA3AE1C77}" type="presParOf" srcId="{778DE080-02AA-4F84-B068-D154A2C1C621}" destId="{03D1E48A-194B-463D-A309-A2B00174DED1}" srcOrd="2" destOrd="0" presId="urn:microsoft.com/office/officeart/2005/8/layout/cycle5"/>
    <dgm:cxn modelId="{704D81F8-CDF7-4C2B-AECD-706631727F5A}" type="presParOf" srcId="{778DE080-02AA-4F84-B068-D154A2C1C621}" destId="{146F1905-A75E-458A-95D1-A71269D65AED}" srcOrd="3" destOrd="0" presId="urn:microsoft.com/office/officeart/2005/8/layout/cycle5"/>
    <dgm:cxn modelId="{4F20C31C-520D-4BA8-9B85-94F1E4D11A27}" type="presParOf" srcId="{778DE080-02AA-4F84-B068-D154A2C1C621}" destId="{407E029B-A641-4100-8DC6-CDF556751E87}" srcOrd="4" destOrd="0" presId="urn:microsoft.com/office/officeart/2005/8/layout/cycle5"/>
    <dgm:cxn modelId="{F955F978-AD9A-4E8B-A16B-913276D6D834}" type="presParOf" srcId="{778DE080-02AA-4F84-B068-D154A2C1C621}" destId="{36AE1B75-0CA0-4DA6-9068-5084E08EB029}" srcOrd="5" destOrd="0" presId="urn:microsoft.com/office/officeart/2005/8/layout/cycle5"/>
    <dgm:cxn modelId="{E9C26D4E-4A69-4305-BD93-6F9B4D8AEA5A}" type="presParOf" srcId="{778DE080-02AA-4F84-B068-D154A2C1C621}" destId="{207B6227-10C3-47CF-B460-F8A829F842AC}" srcOrd="6" destOrd="0" presId="urn:microsoft.com/office/officeart/2005/8/layout/cycle5"/>
    <dgm:cxn modelId="{D7049E2C-3BA5-4F3B-A729-255DB4938DA8}" type="presParOf" srcId="{778DE080-02AA-4F84-B068-D154A2C1C621}" destId="{1DF745FF-E635-42C6-933B-08E4FB1935F2}" srcOrd="7" destOrd="0" presId="urn:microsoft.com/office/officeart/2005/8/layout/cycle5"/>
    <dgm:cxn modelId="{A98111A8-2163-47AE-8452-EB797E90E297}" type="presParOf" srcId="{778DE080-02AA-4F84-B068-D154A2C1C621}" destId="{38787C24-FE5C-474E-853E-DCA35F3E5767}" srcOrd="8" destOrd="0" presId="urn:microsoft.com/office/officeart/2005/8/layout/cycle5"/>
    <dgm:cxn modelId="{FBFFE9B6-1EE0-4E63-9394-EC9FDB4D2FF1}" type="presParOf" srcId="{778DE080-02AA-4F84-B068-D154A2C1C621}" destId="{2FA1B80C-ECC0-491A-8713-8DEEA44D5297}" srcOrd="9" destOrd="0" presId="urn:microsoft.com/office/officeart/2005/8/layout/cycle5"/>
    <dgm:cxn modelId="{BF3ADB6C-6250-4730-85BA-1865F8D9159E}" type="presParOf" srcId="{778DE080-02AA-4F84-B068-D154A2C1C621}" destId="{E35B9B10-DA21-4AC4-94A3-2C730628C66B}" srcOrd="10" destOrd="0" presId="urn:microsoft.com/office/officeart/2005/8/layout/cycle5"/>
    <dgm:cxn modelId="{72E02622-39AC-48D5-9C1B-EBCBD7C43592}" type="presParOf" srcId="{778DE080-02AA-4F84-B068-D154A2C1C621}" destId="{ECB377AF-B0D4-4926-AD1C-D4B5C68260D2}" srcOrd="11" destOrd="0" presId="urn:microsoft.com/office/officeart/2005/8/layout/cycle5"/>
    <dgm:cxn modelId="{6EA9F058-EF6E-43EB-8CEB-0545B8DAB9FF}" type="presParOf" srcId="{778DE080-02AA-4F84-B068-D154A2C1C621}" destId="{4A688505-077F-4016-A3A5-83E7B25942D8}" srcOrd="12" destOrd="0" presId="urn:microsoft.com/office/officeart/2005/8/layout/cycle5"/>
    <dgm:cxn modelId="{3A0F5EAB-500A-486D-93FF-951F2A603453}" type="presParOf" srcId="{778DE080-02AA-4F84-B068-D154A2C1C621}" destId="{57E0A6D5-1267-47D7-9E6B-1AEA59B525D4}" srcOrd="13" destOrd="0" presId="urn:microsoft.com/office/officeart/2005/8/layout/cycle5"/>
    <dgm:cxn modelId="{AFDB8A9F-438A-43BE-9748-EED5276E0169}" type="presParOf" srcId="{778DE080-02AA-4F84-B068-D154A2C1C621}" destId="{656ED5B8-00F8-4591-A5D4-796C2AC8A07D}" srcOrd="14" destOrd="0" presId="urn:microsoft.com/office/officeart/2005/8/layout/cycle5"/>
    <dgm:cxn modelId="{37D935C2-DD97-41EA-A9C4-286C48D4BA54}" type="presParOf" srcId="{778DE080-02AA-4F84-B068-D154A2C1C621}" destId="{23628CBC-733E-4138-912A-F70019F60D45}" srcOrd="15" destOrd="0" presId="urn:microsoft.com/office/officeart/2005/8/layout/cycle5"/>
    <dgm:cxn modelId="{A57B74D8-D9CB-4C39-A1F2-5952A256B366}" type="presParOf" srcId="{778DE080-02AA-4F84-B068-D154A2C1C621}" destId="{FDE74F7F-BC13-423C-BE65-E68ACC68F552}" srcOrd="16" destOrd="0" presId="urn:microsoft.com/office/officeart/2005/8/layout/cycle5"/>
    <dgm:cxn modelId="{FC2BBF1C-7D7D-4DBF-82E1-228EB13E2ACC}" type="presParOf" srcId="{778DE080-02AA-4F84-B068-D154A2C1C621}" destId="{34B03A87-7EB1-49AE-ACCE-23FB44E66C9C}" srcOrd="17" destOrd="0" presId="urn:microsoft.com/office/officeart/2005/8/layout/cycle5"/>
    <dgm:cxn modelId="{0C52B9F4-9A43-4E64-840F-510243009A2F}" type="presParOf" srcId="{778DE080-02AA-4F84-B068-D154A2C1C621}" destId="{2945F559-424B-4628-865E-C990C4BB7307}" srcOrd="18" destOrd="0" presId="urn:microsoft.com/office/officeart/2005/8/layout/cycle5"/>
    <dgm:cxn modelId="{81C74B76-1A65-49BE-A15B-7CD5EE5EDBA3}" type="presParOf" srcId="{778DE080-02AA-4F84-B068-D154A2C1C621}" destId="{2DB9BD01-335F-4D13-B520-D09D9A68C64C}" srcOrd="19" destOrd="0" presId="urn:microsoft.com/office/officeart/2005/8/layout/cycle5"/>
    <dgm:cxn modelId="{1B4F56C6-620E-4612-A1FF-7E2099286069}" type="presParOf" srcId="{778DE080-02AA-4F84-B068-D154A2C1C621}" destId="{C45E4EDF-7126-41B2-B623-B0B3D3023090}" srcOrd="20" destOrd="0" presId="urn:microsoft.com/office/officeart/2005/8/layout/cycle5"/>
    <dgm:cxn modelId="{6363A6A7-F709-4A32-8D5B-A3C153DF0CFC}" type="presParOf" srcId="{778DE080-02AA-4F84-B068-D154A2C1C621}" destId="{098B80B1-7F79-4022-B279-373414DC1974}" srcOrd="21" destOrd="0" presId="urn:microsoft.com/office/officeart/2005/8/layout/cycle5"/>
    <dgm:cxn modelId="{57EDA330-7791-4C38-B1D8-0AD455BD7CCF}" type="presParOf" srcId="{778DE080-02AA-4F84-B068-D154A2C1C621}" destId="{8DE71886-D6EC-47FD-A749-1BE5AC201D8A}" srcOrd="22" destOrd="0" presId="urn:microsoft.com/office/officeart/2005/8/layout/cycle5"/>
    <dgm:cxn modelId="{A23A1246-00DC-4FAE-B140-89B5154B8F3D}" type="presParOf" srcId="{778DE080-02AA-4F84-B068-D154A2C1C621}" destId="{79CE85E3-85FD-4605-98A6-34E705BED760}" srcOrd="23" destOrd="0" presId="urn:microsoft.com/office/officeart/2005/8/layout/cycle5"/>
    <dgm:cxn modelId="{0D27F185-E794-40F3-82F6-545896BD93E5}" type="presParOf" srcId="{778DE080-02AA-4F84-B068-D154A2C1C621}" destId="{FF200D32-ABF9-4306-A194-3F5957BBDE6B}" srcOrd="24" destOrd="0" presId="urn:microsoft.com/office/officeart/2005/8/layout/cycle5"/>
    <dgm:cxn modelId="{5BE6DA4F-EA3C-4024-A652-A112610F7991}" type="presParOf" srcId="{778DE080-02AA-4F84-B068-D154A2C1C621}" destId="{EC79069C-CE7A-4B90-B049-359A3B61D84A}" srcOrd="25" destOrd="0" presId="urn:microsoft.com/office/officeart/2005/8/layout/cycle5"/>
    <dgm:cxn modelId="{CBC620A6-BB12-4E4C-8359-68A482BA58B0}" type="presParOf" srcId="{778DE080-02AA-4F84-B068-D154A2C1C621}" destId="{489CFE76-250F-466C-B64D-0A4ACFC09553}" srcOrd="26"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BB0CAF-0A5C-4013-8BFA-AE779BCECF78}">
      <dsp:nvSpPr>
        <dsp:cNvPr id="0" name=""/>
        <dsp:cNvSpPr/>
      </dsp:nvSpPr>
      <dsp:spPr>
        <a:xfrm>
          <a:off x="3713707" y="51446"/>
          <a:ext cx="1759372" cy="68875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hlinkClick xmlns:r="http://schemas.openxmlformats.org/officeDocument/2006/relationships" r:id="" action="ppaction://hlinksldjump"/>
            </a:rPr>
            <a:t>PATLAYICILAR</a:t>
          </a:r>
          <a:endParaRPr lang="tr-TR" sz="1800" kern="1200" dirty="0"/>
        </a:p>
      </dsp:txBody>
      <dsp:txXfrm>
        <a:off x="3747329" y="85068"/>
        <a:ext cx="1692128" cy="621513"/>
      </dsp:txXfrm>
    </dsp:sp>
    <dsp:sp modelId="{03D1E48A-194B-463D-A309-A2B00174DED1}">
      <dsp:nvSpPr>
        <dsp:cNvPr id="0" name=""/>
        <dsp:cNvSpPr/>
      </dsp:nvSpPr>
      <dsp:spPr>
        <a:xfrm>
          <a:off x="1870620" y="490322"/>
          <a:ext cx="6062569" cy="6062569"/>
        </a:xfrm>
        <a:custGeom>
          <a:avLst/>
          <a:gdLst/>
          <a:ahLst/>
          <a:cxnLst/>
          <a:rect l="0" t="0" r="0" b="0"/>
          <a:pathLst>
            <a:path>
              <a:moveTo>
                <a:pt x="3703686" y="75517"/>
              </a:moveTo>
              <a:arcTo wR="3031284" hR="3031284" stAng="16968960" swAng="352621"/>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46F1905-A75E-458A-95D1-A71269D65AED}">
      <dsp:nvSpPr>
        <dsp:cNvPr id="0" name=""/>
        <dsp:cNvSpPr/>
      </dsp:nvSpPr>
      <dsp:spPr>
        <a:xfrm>
          <a:off x="5941092" y="685039"/>
          <a:ext cx="1213025" cy="78846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hlinkClick xmlns:r="http://schemas.openxmlformats.org/officeDocument/2006/relationships" r:id="" action="ppaction://hlinksldjump"/>
            </a:rPr>
            <a:t>GAZLAR</a:t>
          </a:r>
          <a:endParaRPr lang="tr-TR" sz="1800" kern="1200" dirty="0"/>
        </a:p>
      </dsp:txBody>
      <dsp:txXfrm>
        <a:off x="5979582" y="723529"/>
        <a:ext cx="1136045" cy="711486"/>
      </dsp:txXfrm>
    </dsp:sp>
    <dsp:sp modelId="{36AE1B75-0CA0-4DA6-9068-5084E08EB029}">
      <dsp:nvSpPr>
        <dsp:cNvPr id="0" name=""/>
        <dsp:cNvSpPr/>
      </dsp:nvSpPr>
      <dsp:spPr>
        <a:xfrm>
          <a:off x="1474759" y="264712"/>
          <a:ext cx="6062569" cy="6062569"/>
        </a:xfrm>
        <a:custGeom>
          <a:avLst/>
          <a:gdLst/>
          <a:ahLst/>
          <a:cxnLst/>
          <a:rect l="0" t="0" r="0" b="0"/>
          <a:pathLst>
            <a:path>
              <a:moveTo>
                <a:pt x="5581799" y="1393126"/>
              </a:moveTo>
              <a:arcTo wR="3031284" hR="3031284" stAng="19637277" swAng="771647"/>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07B6227-10C3-47CF-B460-F8A829F842AC}">
      <dsp:nvSpPr>
        <dsp:cNvPr id="0" name=""/>
        <dsp:cNvSpPr/>
      </dsp:nvSpPr>
      <dsp:spPr>
        <a:xfrm>
          <a:off x="6916199" y="2480546"/>
          <a:ext cx="1213025" cy="78846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hlinkClick xmlns:r="http://schemas.openxmlformats.org/officeDocument/2006/relationships" r:id="" action="ppaction://hlinksldjump"/>
            </a:rPr>
            <a:t>YANICI SIVILAR</a:t>
          </a:r>
          <a:endParaRPr lang="tr-TR" sz="1800" kern="1200" dirty="0"/>
        </a:p>
      </dsp:txBody>
      <dsp:txXfrm>
        <a:off x="6954689" y="2519036"/>
        <a:ext cx="1136045" cy="711486"/>
      </dsp:txXfrm>
    </dsp:sp>
    <dsp:sp modelId="{38787C24-FE5C-474E-853E-DCA35F3E5767}">
      <dsp:nvSpPr>
        <dsp:cNvPr id="0" name=""/>
        <dsp:cNvSpPr/>
      </dsp:nvSpPr>
      <dsp:spPr>
        <a:xfrm>
          <a:off x="1506194" y="369872"/>
          <a:ext cx="6062569" cy="6062569"/>
        </a:xfrm>
        <a:custGeom>
          <a:avLst/>
          <a:gdLst/>
          <a:ahLst/>
          <a:cxnLst/>
          <a:rect l="0" t="0" r="0" b="0"/>
          <a:pathLst>
            <a:path>
              <a:moveTo>
                <a:pt x="6060111" y="3153342"/>
              </a:moveTo>
              <a:arcTo wR="3031284" hR="3031284" stAng="21738462" swAng="875900"/>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FA1B80C-ECC0-491A-8713-8DEEA44D5297}">
      <dsp:nvSpPr>
        <dsp:cNvPr id="0" name=""/>
        <dsp:cNvSpPr/>
      </dsp:nvSpPr>
      <dsp:spPr>
        <a:xfrm>
          <a:off x="6556136" y="4522566"/>
          <a:ext cx="1213025" cy="78846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hlinkClick xmlns:r="http://schemas.openxmlformats.org/officeDocument/2006/relationships" r:id="" action="ppaction://hlinksldjump"/>
            </a:rPr>
            <a:t>KATILAR</a:t>
          </a:r>
          <a:endParaRPr lang="tr-TR" sz="1800" kern="1200" dirty="0"/>
        </a:p>
      </dsp:txBody>
      <dsp:txXfrm>
        <a:off x="6594626" y="4561056"/>
        <a:ext cx="1136045" cy="711486"/>
      </dsp:txXfrm>
    </dsp:sp>
    <dsp:sp modelId="{ECB377AF-B0D4-4926-AD1C-D4B5C68260D2}">
      <dsp:nvSpPr>
        <dsp:cNvPr id="0" name=""/>
        <dsp:cNvSpPr/>
      </dsp:nvSpPr>
      <dsp:spPr>
        <a:xfrm>
          <a:off x="1506194" y="369872"/>
          <a:ext cx="6062569" cy="6062569"/>
        </a:xfrm>
        <a:custGeom>
          <a:avLst/>
          <a:gdLst/>
          <a:ahLst/>
          <a:cxnLst/>
          <a:rect l="0" t="0" r="0" b="0"/>
          <a:pathLst>
            <a:path>
              <a:moveTo>
                <a:pt x="5260352" y="5085535"/>
              </a:moveTo>
              <a:arcTo wR="3031284" hR="3031284" stAng="2559771" swAng="654087"/>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A688505-077F-4016-A3A5-83E7B25942D8}">
      <dsp:nvSpPr>
        <dsp:cNvPr id="0" name=""/>
        <dsp:cNvSpPr/>
      </dsp:nvSpPr>
      <dsp:spPr>
        <a:xfrm>
          <a:off x="4967726" y="5855399"/>
          <a:ext cx="1213025" cy="78846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smtClean="0">
              <a:hlinkClick xmlns:r="http://schemas.openxmlformats.org/officeDocument/2006/relationships" r:id="" action="ppaction://hlinksldjump"/>
            </a:rPr>
            <a:t>OKSİTLEYİCİ PEROKSİTLER</a:t>
          </a:r>
          <a:endParaRPr lang="tr-TR" sz="1200" kern="1200" dirty="0"/>
        </a:p>
      </dsp:txBody>
      <dsp:txXfrm>
        <a:off x="5006216" y="5893889"/>
        <a:ext cx="1136045" cy="711486"/>
      </dsp:txXfrm>
    </dsp:sp>
    <dsp:sp modelId="{656ED5B8-00F8-4591-A5D4-796C2AC8A07D}">
      <dsp:nvSpPr>
        <dsp:cNvPr id="0" name=""/>
        <dsp:cNvSpPr/>
      </dsp:nvSpPr>
      <dsp:spPr>
        <a:xfrm>
          <a:off x="1506194" y="369872"/>
          <a:ext cx="6062569" cy="6062569"/>
        </a:xfrm>
        <a:custGeom>
          <a:avLst/>
          <a:gdLst/>
          <a:ahLst/>
          <a:cxnLst/>
          <a:rect l="0" t="0" r="0" b="0"/>
          <a:pathLst>
            <a:path>
              <a:moveTo>
                <a:pt x="3290574" y="6051459"/>
              </a:moveTo>
              <a:arcTo wR="3031284" hR="3031284" stAng="5105583" swAng="588834"/>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3628CBC-733E-4138-912A-F70019F60D45}">
      <dsp:nvSpPr>
        <dsp:cNvPr id="0" name=""/>
        <dsp:cNvSpPr/>
      </dsp:nvSpPr>
      <dsp:spPr>
        <a:xfrm>
          <a:off x="2894205" y="5855399"/>
          <a:ext cx="1213025" cy="78846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hlinkClick xmlns:r="http://schemas.openxmlformats.org/officeDocument/2006/relationships" r:id="" action="ppaction://hlinksldjump"/>
            </a:rPr>
            <a:t>TOKSİK VE BULAŞICI MADDELER</a:t>
          </a:r>
          <a:endParaRPr lang="tr-TR" sz="1400" kern="1200" dirty="0"/>
        </a:p>
      </dsp:txBody>
      <dsp:txXfrm>
        <a:off x="2932695" y="5893889"/>
        <a:ext cx="1136045" cy="711486"/>
      </dsp:txXfrm>
    </dsp:sp>
    <dsp:sp modelId="{34B03A87-7EB1-49AE-ACCE-23FB44E66C9C}">
      <dsp:nvSpPr>
        <dsp:cNvPr id="0" name=""/>
        <dsp:cNvSpPr/>
      </dsp:nvSpPr>
      <dsp:spPr>
        <a:xfrm>
          <a:off x="1506194" y="369872"/>
          <a:ext cx="6062569" cy="6062569"/>
        </a:xfrm>
        <a:custGeom>
          <a:avLst/>
          <a:gdLst/>
          <a:ahLst/>
          <a:cxnLst/>
          <a:rect l="0" t="0" r="0" b="0"/>
          <a:pathLst>
            <a:path>
              <a:moveTo>
                <a:pt x="1230943" y="5470026"/>
              </a:moveTo>
              <a:arcTo wR="3031284" hR="3031284" stAng="7586142" swAng="654087"/>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945F559-424B-4628-865E-C990C4BB7307}">
      <dsp:nvSpPr>
        <dsp:cNvPr id="0" name=""/>
        <dsp:cNvSpPr/>
      </dsp:nvSpPr>
      <dsp:spPr>
        <a:xfrm>
          <a:off x="1052820" y="4522566"/>
          <a:ext cx="1718978" cy="78846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hlinkClick xmlns:r="http://schemas.openxmlformats.org/officeDocument/2006/relationships" r:id="" action="ppaction://hlinksldjump"/>
            </a:rPr>
            <a:t>RADYOAKTİF MADDELER</a:t>
          </a:r>
          <a:endParaRPr lang="tr-TR" sz="1400" kern="1200" dirty="0"/>
        </a:p>
      </dsp:txBody>
      <dsp:txXfrm>
        <a:off x="1091310" y="4561056"/>
        <a:ext cx="1641998" cy="711486"/>
      </dsp:txXfrm>
    </dsp:sp>
    <dsp:sp modelId="{C45E4EDF-7126-41B2-B623-B0B3D3023090}">
      <dsp:nvSpPr>
        <dsp:cNvPr id="0" name=""/>
        <dsp:cNvSpPr/>
      </dsp:nvSpPr>
      <dsp:spPr>
        <a:xfrm>
          <a:off x="1506194" y="369872"/>
          <a:ext cx="6062569" cy="6062569"/>
        </a:xfrm>
        <a:custGeom>
          <a:avLst/>
          <a:gdLst/>
          <a:ahLst/>
          <a:cxnLst/>
          <a:rect l="0" t="0" r="0" b="0"/>
          <a:pathLst>
            <a:path>
              <a:moveTo>
                <a:pt x="131003" y="3912791"/>
              </a:moveTo>
              <a:arcTo wR="3031284" hR="3031284" stAng="9785638" swAng="875900"/>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98B80B1-7F79-4022-B279-373414DC1974}">
      <dsp:nvSpPr>
        <dsp:cNvPr id="0" name=""/>
        <dsp:cNvSpPr/>
      </dsp:nvSpPr>
      <dsp:spPr>
        <a:xfrm>
          <a:off x="871775" y="2480546"/>
          <a:ext cx="1360941" cy="78846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hlinkClick xmlns:r="http://schemas.openxmlformats.org/officeDocument/2006/relationships" r:id="" action="ppaction://hlinksldjump"/>
            </a:rPr>
            <a:t>KOROZİF MADDELER</a:t>
          </a:r>
          <a:endParaRPr lang="tr-TR" sz="1600" kern="1200" dirty="0"/>
        </a:p>
      </dsp:txBody>
      <dsp:txXfrm>
        <a:off x="910265" y="2519036"/>
        <a:ext cx="1283961" cy="711486"/>
      </dsp:txXfrm>
    </dsp:sp>
    <dsp:sp modelId="{79CE85E3-85FD-4605-98A6-34E705BED760}">
      <dsp:nvSpPr>
        <dsp:cNvPr id="0" name=""/>
        <dsp:cNvSpPr/>
      </dsp:nvSpPr>
      <dsp:spPr>
        <a:xfrm>
          <a:off x="1506194" y="369872"/>
          <a:ext cx="6062569" cy="6062569"/>
        </a:xfrm>
        <a:custGeom>
          <a:avLst/>
          <a:gdLst/>
          <a:ahLst/>
          <a:cxnLst/>
          <a:rect l="0" t="0" r="0" b="0"/>
          <a:pathLst>
            <a:path>
              <a:moveTo>
                <a:pt x="221053" y="1894935"/>
              </a:moveTo>
              <a:arcTo wR="3031284" hR="3031284" stAng="12120990" swAng="788434"/>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F200D32-ABF9-4306-A194-3F5957BBDE6B}">
      <dsp:nvSpPr>
        <dsp:cNvPr id="0" name=""/>
        <dsp:cNvSpPr/>
      </dsp:nvSpPr>
      <dsp:spPr>
        <a:xfrm>
          <a:off x="1982494" y="684824"/>
          <a:ext cx="1213025" cy="78846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MUHTELİF(DİĞER)</a:t>
          </a:r>
          <a:endParaRPr lang="tr-TR" sz="1800" kern="1200" dirty="0"/>
        </a:p>
      </dsp:txBody>
      <dsp:txXfrm>
        <a:off x="2020984" y="723314"/>
        <a:ext cx="1136045" cy="711486"/>
      </dsp:txXfrm>
    </dsp:sp>
    <dsp:sp modelId="{489CFE76-250F-466C-B64D-0A4ACFC09553}">
      <dsp:nvSpPr>
        <dsp:cNvPr id="0" name=""/>
        <dsp:cNvSpPr/>
      </dsp:nvSpPr>
      <dsp:spPr>
        <a:xfrm>
          <a:off x="1378902" y="429289"/>
          <a:ext cx="6062569" cy="6062569"/>
        </a:xfrm>
        <a:custGeom>
          <a:avLst/>
          <a:gdLst/>
          <a:ahLst/>
          <a:cxnLst/>
          <a:rect l="0" t="0" r="0" b="0"/>
          <a:pathLst>
            <a:path>
              <a:moveTo>
                <a:pt x="1914649" y="213162"/>
              </a:moveTo>
              <a:arcTo wR="3031284" hR="3031284" stAng="14903091" swAng="375154"/>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A251D7-DC82-45E5-A86A-3118A99EFFDA}" type="datetimeFigureOut">
              <a:rPr lang="tr-TR" smtClean="0"/>
              <a:pPr/>
              <a:t>26.03.2019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586E00-C43E-4F0F-A5DC-D9ACF0F58232}" type="slidenum">
              <a:rPr lang="tr-TR" smtClean="0"/>
              <a:pPr/>
              <a:t>‹#›</a:t>
            </a:fld>
            <a:endParaRPr lang="tr-TR"/>
          </a:p>
        </p:txBody>
      </p:sp>
    </p:spTree>
    <p:extLst>
      <p:ext uri="{BB962C8B-B14F-4D97-AF65-F5344CB8AC3E}">
        <p14:creationId xmlns:p14="http://schemas.microsoft.com/office/powerpoint/2010/main" val="3437972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9586E00-C43E-4F0F-A5DC-D9ACF0F58232}" type="slidenum">
              <a:rPr lang="tr-TR" smtClean="0"/>
              <a:pPr/>
              <a:t>93</a:t>
            </a:fld>
            <a:endParaRPr lang="tr-TR"/>
          </a:p>
        </p:txBody>
      </p:sp>
    </p:spTree>
    <p:extLst>
      <p:ext uri="{BB962C8B-B14F-4D97-AF65-F5344CB8AC3E}">
        <p14:creationId xmlns:p14="http://schemas.microsoft.com/office/powerpoint/2010/main" val="2967306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9586E00-C43E-4F0F-A5DC-D9ACF0F58232}" type="slidenum">
              <a:rPr lang="tr-TR" smtClean="0"/>
              <a:pPr/>
              <a:t>105</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tr-TR" smtClean="0"/>
              <a:t>Asıl başlık stili için tıklatın</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94365EF8-03C8-4777-ADBD-0A94BF56B836}" type="datetimeFigureOut">
              <a:rPr lang="tr-TR" smtClean="0"/>
              <a:pPr/>
              <a:t>26.03.2019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735BDB1-CDD9-4ACB-9906-E45C42CBE9F0}" type="slidenum">
              <a:rPr lang="tr-TR" smtClean="0"/>
              <a:pPr/>
              <a:t>‹#›</a:t>
            </a:fld>
            <a:endParaRPr lang="tr-TR"/>
          </a:p>
        </p:txBody>
      </p:sp>
    </p:spTree>
    <p:extLst>
      <p:ext uri="{BB962C8B-B14F-4D97-AF65-F5344CB8AC3E}">
        <p14:creationId xmlns:p14="http://schemas.microsoft.com/office/powerpoint/2010/main" val="1585886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4365EF8-03C8-4777-ADBD-0A94BF56B836}" type="datetimeFigureOut">
              <a:rPr lang="tr-TR" smtClean="0"/>
              <a:pPr/>
              <a:t>26.03.2019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735BDB1-CDD9-4ACB-9906-E45C42CBE9F0}" type="slidenum">
              <a:rPr lang="tr-TR" smtClean="0"/>
              <a:pPr/>
              <a:t>‹#›</a:t>
            </a:fld>
            <a:endParaRPr lang="tr-TR"/>
          </a:p>
        </p:txBody>
      </p:sp>
    </p:spTree>
    <p:extLst>
      <p:ext uri="{BB962C8B-B14F-4D97-AF65-F5344CB8AC3E}">
        <p14:creationId xmlns:p14="http://schemas.microsoft.com/office/powerpoint/2010/main" val="2449312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94365EF8-03C8-4777-ADBD-0A94BF56B836}" type="datetimeFigureOut">
              <a:rPr lang="tr-TR" smtClean="0"/>
              <a:pPr/>
              <a:t>26.03.2019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735BDB1-CDD9-4ACB-9906-E45C42CBE9F0}" type="slidenum">
              <a:rPr lang="tr-TR" smtClean="0"/>
              <a:pPr/>
              <a:t>‹#›</a:t>
            </a:fld>
            <a:endParaRPr lang="tr-TR"/>
          </a:p>
        </p:txBody>
      </p:sp>
    </p:spTree>
    <p:extLst>
      <p:ext uri="{BB962C8B-B14F-4D97-AF65-F5344CB8AC3E}">
        <p14:creationId xmlns:p14="http://schemas.microsoft.com/office/powerpoint/2010/main" val="1504011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tr-TR" smtClean="0"/>
              <a:t>Asıl başlık stili için tıklatın</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smtClean="0"/>
              <a:t>Asıl metin stillerini düzenle</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94365EF8-03C8-4777-ADBD-0A94BF56B836}" type="datetimeFigureOut">
              <a:rPr lang="tr-TR" smtClean="0"/>
              <a:pPr/>
              <a:t>26.03.2019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735BDB1-CDD9-4ACB-9906-E45C42CBE9F0}" type="slidenum">
              <a:rPr lang="tr-TR" smtClean="0"/>
              <a:pPr/>
              <a:t>‹#›</a:t>
            </a:fld>
            <a:endParaRPr lang="tr-T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6673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94365EF8-03C8-4777-ADBD-0A94BF56B836}" type="datetimeFigureOut">
              <a:rPr lang="tr-TR" smtClean="0"/>
              <a:pPr/>
              <a:t>26.03.2019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735BDB1-CDD9-4ACB-9906-E45C42CBE9F0}" type="slidenum">
              <a:rPr lang="tr-TR" smtClean="0"/>
              <a:pPr/>
              <a:t>‹#›</a:t>
            </a:fld>
            <a:endParaRPr lang="tr-TR"/>
          </a:p>
        </p:txBody>
      </p:sp>
    </p:spTree>
    <p:extLst>
      <p:ext uri="{BB962C8B-B14F-4D97-AF65-F5344CB8AC3E}">
        <p14:creationId xmlns:p14="http://schemas.microsoft.com/office/powerpoint/2010/main" val="799192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4365EF8-03C8-4777-ADBD-0A94BF56B836}" type="datetimeFigureOut">
              <a:rPr lang="tr-TR" smtClean="0"/>
              <a:pPr/>
              <a:t>26.03.2019</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735BDB1-CDD9-4ACB-9906-E45C42CBE9F0}" type="slidenum">
              <a:rPr lang="tr-TR" smtClean="0"/>
              <a:pPr/>
              <a:t>‹#›</a:t>
            </a:fld>
            <a:endParaRPr lang="tr-TR"/>
          </a:p>
        </p:txBody>
      </p:sp>
    </p:spTree>
    <p:extLst>
      <p:ext uri="{BB962C8B-B14F-4D97-AF65-F5344CB8AC3E}">
        <p14:creationId xmlns:p14="http://schemas.microsoft.com/office/powerpoint/2010/main" val="1676338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4365EF8-03C8-4777-ADBD-0A94BF56B836}" type="datetimeFigureOut">
              <a:rPr lang="tr-TR" smtClean="0"/>
              <a:pPr/>
              <a:t>26.03.2019</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735BDB1-CDD9-4ACB-9906-E45C42CBE9F0}" type="slidenum">
              <a:rPr lang="tr-TR" smtClean="0"/>
              <a:pPr/>
              <a:t>‹#›</a:t>
            </a:fld>
            <a:endParaRPr lang="tr-TR"/>
          </a:p>
        </p:txBody>
      </p:sp>
    </p:spTree>
    <p:extLst>
      <p:ext uri="{BB962C8B-B14F-4D97-AF65-F5344CB8AC3E}">
        <p14:creationId xmlns:p14="http://schemas.microsoft.com/office/powerpoint/2010/main" val="37833989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4365EF8-03C8-4777-ADBD-0A94BF56B836}" type="datetimeFigureOut">
              <a:rPr lang="tr-TR" smtClean="0"/>
              <a:pPr/>
              <a:t>26.03.2019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735BDB1-CDD9-4ACB-9906-E45C42CBE9F0}" type="slidenum">
              <a:rPr lang="tr-TR" smtClean="0"/>
              <a:pPr/>
              <a:t>‹#›</a:t>
            </a:fld>
            <a:endParaRPr lang="tr-TR"/>
          </a:p>
        </p:txBody>
      </p:sp>
    </p:spTree>
    <p:extLst>
      <p:ext uri="{BB962C8B-B14F-4D97-AF65-F5344CB8AC3E}">
        <p14:creationId xmlns:p14="http://schemas.microsoft.com/office/powerpoint/2010/main" val="938430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4365EF8-03C8-4777-ADBD-0A94BF56B836}" type="datetimeFigureOut">
              <a:rPr lang="tr-TR" smtClean="0"/>
              <a:pPr/>
              <a:t>26.03.2019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735BDB1-CDD9-4ACB-9906-E45C42CBE9F0}" type="slidenum">
              <a:rPr lang="tr-TR" smtClean="0"/>
              <a:pPr/>
              <a:t>‹#›</a:t>
            </a:fld>
            <a:endParaRPr lang="tr-TR"/>
          </a:p>
        </p:txBody>
      </p:sp>
    </p:spTree>
    <p:extLst>
      <p:ext uri="{BB962C8B-B14F-4D97-AF65-F5344CB8AC3E}">
        <p14:creationId xmlns:p14="http://schemas.microsoft.com/office/powerpoint/2010/main" val="465594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p>
            <a:fld id="{94365EF8-03C8-4777-ADBD-0A94BF56B836}" type="datetimeFigureOut">
              <a:rPr lang="tr-TR" smtClean="0"/>
              <a:pPr/>
              <a:t>26.03.2019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735BDB1-CDD9-4ACB-9906-E45C42CBE9F0}" type="slidenum">
              <a:rPr lang="tr-TR" smtClean="0"/>
              <a:pPr/>
              <a:t>‹#›</a:t>
            </a:fld>
            <a:endParaRPr lang="tr-TR"/>
          </a:p>
        </p:txBody>
      </p:sp>
    </p:spTree>
    <p:extLst>
      <p:ext uri="{BB962C8B-B14F-4D97-AF65-F5344CB8AC3E}">
        <p14:creationId xmlns:p14="http://schemas.microsoft.com/office/powerpoint/2010/main" val="744579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94365EF8-03C8-4777-ADBD-0A94BF56B836}" type="datetimeFigureOut">
              <a:rPr lang="tr-TR" smtClean="0"/>
              <a:pPr/>
              <a:t>26.03.2019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735BDB1-CDD9-4ACB-9906-E45C42CBE9F0}" type="slidenum">
              <a:rPr lang="tr-TR" smtClean="0"/>
              <a:pPr/>
              <a:t>‹#›</a:t>
            </a:fld>
            <a:endParaRPr lang="tr-TR"/>
          </a:p>
        </p:txBody>
      </p:sp>
    </p:spTree>
    <p:extLst>
      <p:ext uri="{BB962C8B-B14F-4D97-AF65-F5344CB8AC3E}">
        <p14:creationId xmlns:p14="http://schemas.microsoft.com/office/powerpoint/2010/main" val="3718803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94365EF8-03C8-4777-ADBD-0A94BF56B836}" type="datetimeFigureOut">
              <a:rPr lang="tr-TR" smtClean="0"/>
              <a:pPr/>
              <a:t>26.03.2019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735BDB1-CDD9-4ACB-9906-E45C42CBE9F0}" type="slidenum">
              <a:rPr lang="tr-TR" smtClean="0"/>
              <a:pPr/>
              <a:t>‹#›</a:t>
            </a:fld>
            <a:endParaRPr lang="tr-TR"/>
          </a:p>
        </p:txBody>
      </p:sp>
    </p:spTree>
    <p:extLst>
      <p:ext uri="{BB962C8B-B14F-4D97-AF65-F5344CB8AC3E}">
        <p14:creationId xmlns:p14="http://schemas.microsoft.com/office/powerpoint/2010/main" val="4100154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94365EF8-03C8-4777-ADBD-0A94BF56B836}" type="datetimeFigureOut">
              <a:rPr lang="tr-TR" smtClean="0"/>
              <a:pPr/>
              <a:t>26.03.2019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735BDB1-CDD9-4ACB-9906-E45C42CBE9F0}" type="slidenum">
              <a:rPr lang="tr-TR" smtClean="0"/>
              <a:pPr/>
              <a:t>‹#›</a:t>
            </a:fld>
            <a:endParaRPr lang="tr-TR"/>
          </a:p>
        </p:txBody>
      </p:sp>
    </p:spTree>
    <p:extLst>
      <p:ext uri="{BB962C8B-B14F-4D97-AF65-F5344CB8AC3E}">
        <p14:creationId xmlns:p14="http://schemas.microsoft.com/office/powerpoint/2010/main" val="3006423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7" name="Date Placeholder 2"/>
          <p:cNvSpPr>
            <a:spLocks noGrp="1"/>
          </p:cNvSpPr>
          <p:nvPr>
            <p:ph type="dt" sz="half" idx="10"/>
          </p:nvPr>
        </p:nvSpPr>
        <p:spPr/>
        <p:txBody>
          <a:bodyPr/>
          <a:lstStyle/>
          <a:p>
            <a:fld id="{94365EF8-03C8-4777-ADBD-0A94BF56B836}" type="datetimeFigureOut">
              <a:rPr lang="tr-TR" smtClean="0"/>
              <a:pPr/>
              <a:t>26.03.2019</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F735BDB1-CDD9-4ACB-9906-E45C42CBE9F0}" type="slidenum">
              <a:rPr lang="tr-TR" smtClean="0"/>
              <a:pPr/>
              <a:t>‹#›</a:t>
            </a:fld>
            <a:endParaRPr lang="tr-TR"/>
          </a:p>
        </p:txBody>
      </p:sp>
    </p:spTree>
    <p:extLst>
      <p:ext uri="{BB962C8B-B14F-4D97-AF65-F5344CB8AC3E}">
        <p14:creationId xmlns:p14="http://schemas.microsoft.com/office/powerpoint/2010/main" val="3543810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4365EF8-03C8-4777-ADBD-0A94BF56B836}" type="datetimeFigureOut">
              <a:rPr lang="tr-TR" smtClean="0"/>
              <a:pPr/>
              <a:t>26.03.2019</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F735BDB1-CDD9-4ACB-9906-E45C42CBE9F0}" type="slidenum">
              <a:rPr lang="tr-TR" smtClean="0"/>
              <a:pPr/>
              <a:t>‹#›</a:t>
            </a:fld>
            <a:endParaRPr lang="tr-TR"/>
          </a:p>
        </p:txBody>
      </p:sp>
    </p:spTree>
    <p:extLst>
      <p:ext uri="{BB962C8B-B14F-4D97-AF65-F5344CB8AC3E}">
        <p14:creationId xmlns:p14="http://schemas.microsoft.com/office/powerpoint/2010/main" val="1486853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7" name="Date Placeholder 4"/>
          <p:cNvSpPr>
            <a:spLocks noGrp="1"/>
          </p:cNvSpPr>
          <p:nvPr>
            <p:ph type="dt" sz="half" idx="10"/>
          </p:nvPr>
        </p:nvSpPr>
        <p:spPr/>
        <p:txBody>
          <a:bodyPr/>
          <a:lstStyle/>
          <a:p>
            <a:fld id="{94365EF8-03C8-4777-ADBD-0A94BF56B836}" type="datetimeFigureOut">
              <a:rPr lang="tr-TR" smtClean="0"/>
              <a:pPr/>
              <a:t>26.03.2019</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F735BDB1-CDD9-4ACB-9906-E45C42CBE9F0}" type="slidenum">
              <a:rPr lang="tr-TR" smtClean="0"/>
              <a:pPr/>
              <a:t>‹#›</a:t>
            </a:fld>
            <a:endParaRPr lang="tr-TR"/>
          </a:p>
        </p:txBody>
      </p:sp>
    </p:spTree>
    <p:extLst>
      <p:ext uri="{BB962C8B-B14F-4D97-AF65-F5344CB8AC3E}">
        <p14:creationId xmlns:p14="http://schemas.microsoft.com/office/powerpoint/2010/main" val="1030803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4365EF8-03C8-4777-ADBD-0A94BF56B836}" type="datetimeFigureOut">
              <a:rPr lang="tr-TR" smtClean="0"/>
              <a:pPr/>
              <a:t>26.03.2019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735BDB1-CDD9-4ACB-9906-E45C42CBE9F0}" type="slidenum">
              <a:rPr lang="tr-TR" smtClean="0"/>
              <a:pPr/>
              <a:t>‹#›</a:t>
            </a:fld>
            <a:endParaRPr lang="tr-TR"/>
          </a:p>
        </p:txBody>
      </p:sp>
    </p:spTree>
    <p:extLst>
      <p:ext uri="{BB962C8B-B14F-4D97-AF65-F5344CB8AC3E}">
        <p14:creationId xmlns:p14="http://schemas.microsoft.com/office/powerpoint/2010/main" val="995650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4365EF8-03C8-4777-ADBD-0A94BF56B836}" type="datetimeFigureOut">
              <a:rPr lang="tr-TR" smtClean="0"/>
              <a:pPr/>
              <a:t>26.03.2019</a:t>
            </a:fld>
            <a:endParaRPr lang="tr-T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F735BDB1-CDD9-4ACB-9906-E45C42CBE9F0}" type="slidenum">
              <a:rPr lang="tr-TR" smtClean="0"/>
              <a:pPr/>
              <a:t>‹#›</a:t>
            </a:fld>
            <a:endParaRPr lang="tr-TR"/>
          </a:p>
        </p:txBody>
      </p:sp>
    </p:spTree>
    <p:extLst>
      <p:ext uri="{BB962C8B-B14F-4D97-AF65-F5344CB8AC3E}">
        <p14:creationId xmlns:p14="http://schemas.microsoft.com/office/powerpoint/2010/main" val="339961516"/>
      </p:ext>
    </p:extLst>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 id="2147483976" r:id="rId16"/>
    <p:sldLayoutId id="2147483977"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hyperlink" Target="http://tr.wikipedia.org/w/index.php?title=CWC&amp;action=edit&amp;redlink=1" TargetMode="External"/><Relationship Id="rId2" Type="http://schemas.openxmlformats.org/officeDocument/2006/relationships/hyperlink" Target="http://tr.wikipedia.org/wiki/1993" TargetMode="External"/><Relationship Id="rId1" Type="http://schemas.openxmlformats.org/officeDocument/2006/relationships/slideLayout" Target="../slideLayouts/slideLayout2.xml"/><Relationship Id="rId4" Type="http://schemas.openxmlformats.org/officeDocument/2006/relationships/hyperlink" Target="http://tr.wikipedia.org/w/index.php?title=Kimyasal_Silahlar_Konvensiyonu&amp;action=edit&amp;redlink=1" TargetMode="Externa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images.google.com/imgres?imgurl=http://www.kimyaevi.org/dokimages/j110020050_2.jpg&amp;imgrefurl=http://davutsenturk.blogcu.com/page3&amp;h=401&amp;w=400&amp;sz=18&amp;hl=tr&amp;start=17&amp;sig2=H-M7Yqz8sNnNIjQ3nCQ2Dw&amp;um=1&amp;tbnid=d4sXrijM8Yq4YM:&amp;tbnh=124&amp;tbnw=124&amp;ei=a3ClSKC9OomGxAGNiYDyDQ&amp;prev=/images?q=ORGAN%C4%B0K+PEROKS%C4%B0TLER&amp;um=1&amp;hl=tr&amp;rls=com.microsoft:tr:IE-SearchBox&amp;rlz=1I7AMSA" TargetMode="Externa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hyperlink" Target="http://images.google.com/imgres?imgurl=http://www.bilgipanosu.com/wp-content/uploads/2007/09/47_ag_1.jpg&amp;imgrefurl=http://www.bilgipanosu.com/2007/09/15/gumus-ag/&amp;h=180&amp;w=240&amp;sz=45&amp;hl=tr&amp;start=2&amp;sig2=Kl19SEC3yrf-0erpmqbw9A&amp;um=1&amp;tbnid=-bOgxsDI-V1h4M:&amp;tbnh=83&amp;tbnw=110&amp;ei=52-lSJzzOoXIwQGhpuiBDg&amp;prev=/images?q=G%C3%9CM%C3%9C%C5%9E+N%C4%B0TRAT&amp;um=1&amp;hl=tr&amp;rls=com.microsoft:tr:IE-SearchBox&amp;rlz=1I7AMSA" TargetMode="Externa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hyperlink" Target="http://tr.wikipedia.org/wiki/S%C4%B1%C4%9F%C4%B1r" TargetMode="External"/><Relationship Id="rId2" Type="http://schemas.openxmlformats.org/officeDocument/2006/relationships/hyperlink" Target="http://tr.wikipedia.org/wiki/Bacillus_anthracis" TargetMode="External"/><Relationship Id="rId1" Type="http://schemas.openxmlformats.org/officeDocument/2006/relationships/slideLayout" Target="../slideLayouts/slideLayout2.xml"/><Relationship Id="rId6" Type="http://schemas.openxmlformats.org/officeDocument/2006/relationships/hyperlink" Target="http://tr.wikipedia.org/wiki/Hastal%C4%B1k" TargetMode="External"/><Relationship Id="rId5" Type="http://schemas.openxmlformats.org/officeDocument/2006/relationships/hyperlink" Target="http://tr.wikipedia.org/wiki/Beygir" TargetMode="External"/><Relationship Id="rId4" Type="http://schemas.openxmlformats.org/officeDocument/2006/relationships/hyperlink" Target="http://tr.wikipedia.org/wiki/Koyun" TargetMode="External"/></Relationships>
</file>

<file path=ppt/slides/_rels/slide18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3" Type="http://schemas.openxmlformats.org/officeDocument/2006/relationships/hyperlink" Target="http://tr.wikipedia.org/wiki/Par%C3%A7ac%C4%B1k_fizi%C4%9Fi" TargetMode="External"/><Relationship Id="rId2" Type="http://schemas.openxmlformats.org/officeDocument/2006/relationships/hyperlink" Target="http://tr.wikipedia.org/wiki/Atom_%C3%A7ekirde%C4%9Fi" TargetMode="External"/><Relationship Id="rId1" Type="http://schemas.openxmlformats.org/officeDocument/2006/relationships/slideLayout" Target="../slideLayouts/slideLayout2.xml"/><Relationship Id="rId5" Type="http://schemas.openxmlformats.org/officeDocument/2006/relationships/hyperlink" Target="http://tr.wikipedia.org/wiki/Enerji" TargetMode="External"/><Relationship Id="rId4" Type="http://schemas.openxmlformats.org/officeDocument/2006/relationships/hyperlink" Target="http://tr.wikipedia.org/wiki/Elektromanyetik" TargetMode="Externa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hyperlink" Target="http://tr.wikipedia.org/w/index.php?title=Polonyum-210&amp;action=edit&amp;redlink=1" TargetMode="External"/><Relationship Id="rId2" Type="http://schemas.openxmlformats.org/officeDocument/2006/relationships/hyperlink" Target="http://tr.wikipedia.org/wiki/Kromozom" TargetMode="External"/><Relationship Id="rId1" Type="http://schemas.openxmlformats.org/officeDocument/2006/relationships/slideLayout" Target="../slideLayouts/slideLayout2.xml"/><Relationship Id="rId4" Type="http://schemas.openxmlformats.org/officeDocument/2006/relationships/hyperlink" Target="http://tr.wikipedia.org/wiki/Kanser" TargetMode="External"/></Relationships>
</file>

<file path=ppt/slides/_rels/slide197.xml.rels><?xml version="1.0" encoding="UTF-8" standalone="yes"?>
<Relationships xmlns="http://schemas.openxmlformats.org/package/2006/relationships"><Relationship Id="rId3" Type="http://schemas.openxmlformats.org/officeDocument/2006/relationships/hyperlink" Target="http://tr.wikipedia.org/w/index.php?title=Amerikyum-241&amp;action=edit&amp;redlink=1" TargetMode="External"/><Relationship Id="rId2" Type="http://schemas.openxmlformats.org/officeDocument/2006/relationships/hyperlink" Target="http://tr.wikipedia.org/wiki/Duman_dedekt%C3%B6r%C3%BC" TargetMode="External"/><Relationship Id="rId1" Type="http://schemas.openxmlformats.org/officeDocument/2006/relationships/slideLayout" Target="../slideLayouts/slideLayout2.xml"/><Relationship Id="rId4" Type="http://schemas.openxmlformats.org/officeDocument/2006/relationships/hyperlink" Target="http://tr.wikipedia.org/wiki/%C4%B0zotop" TargetMode="External"/></Relationships>
</file>

<file path=ppt/slides/_rels/slide198.xml.rels><?xml version="1.0" encoding="UTF-8" standalone="yes"?>
<Relationships xmlns="http://schemas.openxmlformats.org/package/2006/relationships"><Relationship Id="rId3" Type="http://schemas.openxmlformats.org/officeDocument/2006/relationships/hyperlink" Target="http://tr.wikipedia.org/wiki/Dosya:Alfa_beta_gamma_radiation.svg" TargetMode="External"/><Relationship Id="rId2" Type="http://schemas.openxmlformats.org/officeDocument/2006/relationships/hyperlink" Target="http://tr.wikipedia.org/wiki/Beta" TargetMode="Externa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9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8" Type="http://schemas.openxmlformats.org/officeDocument/2006/relationships/hyperlink" Target="http://tr.wikipedia.org/wiki/Arkeoloji" TargetMode="External"/><Relationship Id="rId3" Type="http://schemas.openxmlformats.org/officeDocument/2006/relationships/hyperlink" Target="http://tr.wikipedia.org/wiki/Biyoloji" TargetMode="External"/><Relationship Id="rId7" Type="http://schemas.openxmlformats.org/officeDocument/2006/relationships/hyperlink" Target="http://tr.wikipedia.org/wiki/Tarih" TargetMode="External"/><Relationship Id="rId2" Type="http://schemas.openxmlformats.org/officeDocument/2006/relationships/hyperlink" Target="http://tr.wikipedia.org/wiki/Kimya" TargetMode="External"/><Relationship Id="rId1" Type="http://schemas.openxmlformats.org/officeDocument/2006/relationships/slideLayout" Target="../slideLayouts/slideLayout2.xml"/><Relationship Id="rId6" Type="http://schemas.openxmlformats.org/officeDocument/2006/relationships/hyperlink" Target="http://tr.wikipedia.org/wiki/Metalurji" TargetMode="External"/><Relationship Id="rId5" Type="http://schemas.openxmlformats.org/officeDocument/2006/relationships/hyperlink" Target="http://tr.wikipedia.org/wiki/T%C4%B1p" TargetMode="External"/><Relationship Id="rId4" Type="http://schemas.openxmlformats.org/officeDocument/2006/relationships/hyperlink" Target="http://tr.wikipedia.org/wiki/Tar%C4%B1m" TargetMode="External"/><Relationship Id="rId9" Type="http://schemas.openxmlformats.org/officeDocument/2006/relationships/hyperlink" Target="http://tr.wikipedia.org/wiki/Jeoloji" TargetMode="Externa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image" Target="../media/image55.gif"/><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image" Target="../media/image57.gi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image" Target="../media/image59.gif"/><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image" Target="../media/image61.gif"/><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3" Type="http://schemas.openxmlformats.org/officeDocument/2006/relationships/image" Target="../media/image63.gif"/><Relationship Id="rId2" Type="http://schemas.openxmlformats.org/officeDocument/2006/relationships/image" Target="../media/image62.gif"/><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3" Type="http://schemas.openxmlformats.org/officeDocument/2006/relationships/image" Target="../media/image65.gif"/><Relationship Id="rId2" Type="http://schemas.openxmlformats.org/officeDocument/2006/relationships/image" Target="../media/image64.gif"/><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image" Target="../media/image66.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tr.wikipedia.org/wiki/Kat%C4%B1" TargetMode="External"/><Relationship Id="rId2" Type="http://schemas.openxmlformats.org/officeDocument/2006/relationships/hyperlink" Target="http://tr.wikipedia.org/wiki/Is%C4%B1" TargetMode="External"/><Relationship Id="rId1" Type="http://schemas.openxmlformats.org/officeDocument/2006/relationships/slideLayout" Target="../slideLayouts/slideLayout2.xml"/><Relationship Id="rId5" Type="http://schemas.openxmlformats.org/officeDocument/2006/relationships/hyperlink" Target="http://tr.wikipedia.org/wiki/Gaz" TargetMode="External"/><Relationship Id="rId4" Type="http://schemas.openxmlformats.org/officeDocument/2006/relationships/hyperlink" Target="http://tr.wikipedia.org/wiki/S%C4%B1v%C4%B1"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hyperlink" Target="http://en.wikipedia.org/wiki/Aerosol_can" TargetMode="Externa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hyperlink" Target="hOL.%20pATLAMA.flv" TargetMode="External"/><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hyperlink" Target="bomba%20imha.mpg" TargetMode="External"/><Relationship Id="rId5" Type="http://schemas.openxmlformats.org/officeDocument/2006/relationships/image" Target="../media/image25.png"/><Relationship Id="rId4" Type="http://schemas.openxmlformats.org/officeDocument/2006/relationships/image" Target="../media/image24.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251520" y="1412776"/>
            <a:ext cx="8568952" cy="1752600"/>
          </a:xfrm>
        </p:spPr>
        <p:txBody>
          <a:bodyPr>
            <a:normAutofit fontScale="92500" lnSpcReduction="10000"/>
          </a:bodyPr>
          <a:lstStyle/>
          <a:p>
            <a:pPr algn="ctr"/>
            <a:r>
              <a:rPr lang="tr-TR" sz="2400" dirty="0" smtClean="0"/>
              <a:t>TEHLİKELİ MADDELER</a:t>
            </a:r>
          </a:p>
          <a:p>
            <a:pPr algn="ctr"/>
            <a:r>
              <a:rPr lang="tr-TR" sz="2400" dirty="0" smtClean="0"/>
              <a:t> VE </a:t>
            </a:r>
          </a:p>
          <a:p>
            <a:pPr algn="ctr"/>
            <a:r>
              <a:rPr lang="tr-TR" sz="2400" dirty="0" smtClean="0"/>
              <a:t> TEHLİKELİ MADDELERİN </a:t>
            </a:r>
          </a:p>
          <a:p>
            <a:pPr algn="ctr"/>
            <a:r>
              <a:rPr lang="tr-TR" sz="2400" dirty="0" smtClean="0"/>
              <a:t>SINIFLANDIRILIMASI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906128"/>
          </a:xfrm>
        </p:spPr>
        <p:txBody>
          <a:bodyPr>
            <a:normAutofit fontScale="85000" lnSpcReduction="20000"/>
          </a:bodyPr>
          <a:lstStyle/>
          <a:p>
            <a:pPr marL="12700" indent="0">
              <a:lnSpc>
                <a:spcPct val="100000"/>
              </a:lnSpc>
              <a:buNone/>
              <a:tabLst>
                <a:tab pos="239395" algn="l"/>
                <a:tab pos="240029" algn="l"/>
              </a:tabLst>
            </a:pPr>
            <a:r>
              <a:rPr lang="tr-TR" sz="3200" spc="-5" dirty="0" smtClean="0">
                <a:solidFill>
                  <a:schemeClr val="accent1">
                    <a:lumMod val="60000"/>
                    <a:lumOff val="40000"/>
                  </a:schemeClr>
                </a:solidFill>
                <a:latin typeface="Calibri"/>
                <a:cs typeface="Calibri"/>
              </a:rPr>
              <a:t>He yazılışı:</a:t>
            </a:r>
          </a:p>
          <a:p>
            <a:pPr marL="239395" indent="-226695">
              <a:lnSpc>
                <a:spcPct val="100000"/>
              </a:lnSpc>
              <a:buFont typeface="Symbol"/>
              <a:buChar char=""/>
              <a:tabLst>
                <a:tab pos="239395" algn="l"/>
                <a:tab pos="240029" algn="l"/>
              </a:tabLst>
            </a:pPr>
            <a:r>
              <a:rPr lang="tr-TR" sz="3200" spc="-5" dirty="0" smtClean="0">
                <a:latin typeface="Calibri"/>
                <a:cs typeface="Calibri"/>
              </a:rPr>
              <a:t>Madde </a:t>
            </a:r>
            <a:r>
              <a:rPr lang="tr-TR" sz="3200" spc="-5" dirty="0">
                <a:latin typeface="Calibri"/>
                <a:cs typeface="Calibri"/>
              </a:rPr>
              <a:t>atomlardan</a:t>
            </a:r>
            <a:r>
              <a:rPr lang="tr-TR" sz="3200" spc="-20" dirty="0">
                <a:latin typeface="Calibri"/>
                <a:cs typeface="Calibri"/>
              </a:rPr>
              <a:t> </a:t>
            </a:r>
            <a:r>
              <a:rPr lang="tr-TR" sz="3200" spc="-5" dirty="0">
                <a:latin typeface="Calibri"/>
                <a:cs typeface="Calibri"/>
              </a:rPr>
              <a:t>oluşmaktadır.</a:t>
            </a:r>
            <a:endParaRPr lang="tr-TR" sz="3200" dirty="0">
              <a:latin typeface="Calibri"/>
              <a:cs typeface="Calibri"/>
            </a:endParaRPr>
          </a:p>
          <a:p>
            <a:pPr marL="239395" indent="-226695">
              <a:lnSpc>
                <a:spcPct val="100000"/>
              </a:lnSpc>
              <a:spcBef>
                <a:spcPts val="275"/>
              </a:spcBef>
              <a:buFont typeface="Symbol"/>
              <a:buChar char=""/>
              <a:tabLst>
                <a:tab pos="239395" algn="l"/>
                <a:tab pos="240029" algn="l"/>
              </a:tabLst>
            </a:pPr>
            <a:r>
              <a:rPr lang="tr-TR" sz="3200" spc="-5" dirty="0">
                <a:latin typeface="Calibri"/>
                <a:cs typeface="Calibri"/>
              </a:rPr>
              <a:t>Baştaki rakam yazılmadığı zaman </a:t>
            </a:r>
            <a:r>
              <a:rPr lang="tr-TR" sz="3200" dirty="0">
                <a:latin typeface="Calibri"/>
                <a:cs typeface="Calibri"/>
              </a:rPr>
              <a:t>1 </a:t>
            </a:r>
            <a:r>
              <a:rPr lang="tr-TR" sz="3200" spc="-5" dirty="0">
                <a:latin typeface="Calibri"/>
                <a:cs typeface="Calibri"/>
              </a:rPr>
              <a:t>olarak</a:t>
            </a:r>
            <a:r>
              <a:rPr lang="tr-TR" sz="3200" spc="10" dirty="0">
                <a:latin typeface="Calibri"/>
                <a:cs typeface="Calibri"/>
              </a:rPr>
              <a:t> </a:t>
            </a:r>
            <a:r>
              <a:rPr lang="tr-TR" sz="3200" spc="-5" dirty="0">
                <a:latin typeface="Calibri"/>
                <a:cs typeface="Calibri"/>
              </a:rPr>
              <a:t>alınır.</a:t>
            </a:r>
            <a:endParaRPr lang="tr-TR" sz="3200" dirty="0">
              <a:latin typeface="Calibri"/>
              <a:cs typeface="Calibri"/>
            </a:endParaRPr>
          </a:p>
          <a:p>
            <a:pPr marL="240029" indent="-227329">
              <a:lnSpc>
                <a:spcPct val="100000"/>
              </a:lnSpc>
              <a:spcBef>
                <a:spcPts val="285"/>
              </a:spcBef>
              <a:buFont typeface="Symbol"/>
              <a:buChar char=""/>
              <a:tabLst>
                <a:tab pos="240029" algn="l"/>
                <a:tab pos="240665" algn="l"/>
              </a:tabLst>
            </a:pPr>
            <a:r>
              <a:rPr lang="tr-TR" sz="3200" spc="-5" dirty="0">
                <a:latin typeface="Calibri"/>
                <a:cs typeface="Calibri"/>
              </a:rPr>
              <a:t>Bu formül </a:t>
            </a:r>
            <a:r>
              <a:rPr lang="tr-TR" sz="3200" dirty="0">
                <a:latin typeface="Calibri"/>
                <a:cs typeface="Calibri"/>
              </a:rPr>
              <a:t>1 </a:t>
            </a:r>
            <a:r>
              <a:rPr lang="tr-TR" sz="3200" spc="-5" dirty="0">
                <a:latin typeface="Calibri"/>
                <a:cs typeface="Calibri"/>
              </a:rPr>
              <a:t>tane </a:t>
            </a:r>
            <a:r>
              <a:rPr lang="tr-TR" sz="3200" spc="-10" dirty="0">
                <a:latin typeface="Calibri"/>
                <a:cs typeface="Calibri"/>
              </a:rPr>
              <a:t>He </a:t>
            </a:r>
            <a:r>
              <a:rPr lang="tr-TR" sz="3200" spc="-5" dirty="0">
                <a:latin typeface="Calibri"/>
                <a:cs typeface="Calibri"/>
              </a:rPr>
              <a:t>atomunu</a:t>
            </a:r>
            <a:r>
              <a:rPr lang="tr-TR" sz="3200" spc="-20" dirty="0">
                <a:latin typeface="Calibri"/>
                <a:cs typeface="Calibri"/>
              </a:rPr>
              <a:t> </a:t>
            </a:r>
            <a:r>
              <a:rPr lang="tr-TR" sz="3200" dirty="0">
                <a:latin typeface="Calibri"/>
                <a:cs typeface="Calibri"/>
              </a:rPr>
              <a:t>simgeler.</a:t>
            </a:r>
          </a:p>
          <a:p>
            <a:pPr marL="240029" indent="-227329">
              <a:lnSpc>
                <a:spcPct val="100000"/>
              </a:lnSpc>
              <a:spcBef>
                <a:spcPts val="275"/>
              </a:spcBef>
              <a:buFont typeface="Symbol"/>
              <a:buChar char=""/>
              <a:tabLst>
                <a:tab pos="240029" algn="l"/>
                <a:tab pos="240665" algn="l"/>
              </a:tabLst>
            </a:pPr>
            <a:r>
              <a:rPr lang="tr-TR" sz="3200" spc="-5" dirty="0">
                <a:latin typeface="Calibri"/>
                <a:cs typeface="Calibri"/>
              </a:rPr>
              <a:t>Bu formül </a:t>
            </a:r>
            <a:r>
              <a:rPr lang="tr-TR" sz="3200" dirty="0">
                <a:latin typeface="Calibri"/>
                <a:cs typeface="Calibri"/>
              </a:rPr>
              <a:t>1 </a:t>
            </a:r>
            <a:r>
              <a:rPr lang="tr-TR" sz="3200" dirty="0" err="1">
                <a:latin typeface="Calibri"/>
                <a:cs typeface="Calibri"/>
              </a:rPr>
              <a:t>mol</a:t>
            </a:r>
            <a:r>
              <a:rPr lang="tr-TR" sz="3200" dirty="0">
                <a:latin typeface="Calibri"/>
                <a:cs typeface="Calibri"/>
              </a:rPr>
              <a:t> </a:t>
            </a:r>
            <a:r>
              <a:rPr lang="tr-TR" sz="3200" spc="-5" dirty="0">
                <a:latin typeface="Calibri"/>
                <a:cs typeface="Calibri"/>
              </a:rPr>
              <a:t>yani 6,02·10</a:t>
            </a:r>
            <a:r>
              <a:rPr lang="tr-TR" sz="2800" spc="-7" baseline="39682" dirty="0">
                <a:latin typeface="Calibri"/>
                <a:cs typeface="Calibri"/>
              </a:rPr>
              <a:t>23 </a:t>
            </a:r>
            <a:r>
              <a:rPr lang="tr-TR" sz="3200" spc="-5" dirty="0">
                <a:latin typeface="Calibri"/>
                <a:cs typeface="Calibri"/>
              </a:rPr>
              <a:t>tane </a:t>
            </a:r>
            <a:r>
              <a:rPr lang="tr-TR" sz="3200" dirty="0">
                <a:latin typeface="Calibri"/>
                <a:cs typeface="Calibri"/>
              </a:rPr>
              <a:t>He </a:t>
            </a:r>
            <a:r>
              <a:rPr lang="tr-TR" sz="3200" spc="-5" dirty="0">
                <a:latin typeface="Calibri"/>
                <a:cs typeface="Calibri"/>
              </a:rPr>
              <a:t>atomunu da</a:t>
            </a:r>
            <a:r>
              <a:rPr lang="tr-TR" sz="3200" spc="45" dirty="0">
                <a:latin typeface="Calibri"/>
                <a:cs typeface="Calibri"/>
              </a:rPr>
              <a:t> </a:t>
            </a:r>
            <a:r>
              <a:rPr lang="tr-TR" sz="3200" spc="-5" dirty="0">
                <a:latin typeface="Calibri"/>
                <a:cs typeface="Calibri"/>
              </a:rPr>
              <a:t>simgeler</a:t>
            </a:r>
            <a:r>
              <a:rPr lang="tr-TR" sz="3200" spc="-5" dirty="0" smtClean="0">
                <a:latin typeface="Calibri"/>
                <a:cs typeface="Calibri"/>
              </a:rPr>
              <a:t>.</a:t>
            </a:r>
          </a:p>
          <a:p>
            <a:pPr marL="12700" indent="0">
              <a:lnSpc>
                <a:spcPct val="100000"/>
              </a:lnSpc>
              <a:spcBef>
                <a:spcPts val="275"/>
              </a:spcBef>
              <a:buNone/>
              <a:tabLst>
                <a:tab pos="240029" algn="l"/>
                <a:tab pos="240665" algn="l"/>
              </a:tabLst>
            </a:pPr>
            <a:endParaRPr lang="tr-TR" sz="3200" spc="-5" dirty="0" smtClean="0">
              <a:latin typeface="Calibri"/>
              <a:cs typeface="Calibri"/>
            </a:endParaRPr>
          </a:p>
          <a:p>
            <a:pPr marL="12700" indent="0">
              <a:spcBef>
                <a:spcPts val="275"/>
              </a:spcBef>
              <a:buNone/>
              <a:tabLst>
                <a:tab pos="240029" algn="l"/>
                <a:tab pos="240665" algn="l"/>
              </a:tabLst>
            </a:pPr>
            <a:r>
              <a:rPr lang="tr-TR" sz="3200" i="1" spc="-5" dirty="0">
                <a:solidFill>
                  <a:schemeClr val="accent1">
                    <a:lumMod val="60000"/>
                    <a:lumOff val="40000"/>
                  </a:schemeClr>
                </a:solidFill>
                <a:latin typeface="Calibri"/>
                <a:cs typeface="Calibri"/>
              </a:rPr>
              <a:t>F</a:t>
            </a:r>
            <a:r>
              <a:rPr lang="tr-TR" sz="2800" i="1" spc="-7" baseline="-11904" dirty="0">
                <a:solidFill>
                  <a:schemeClr val="accent1">
                    <a:lumMod val="60000"/>
                    <a:lumOff val="40000"/>
                  </a:schemeClr>
                </a:solidFill>
                <a:latin typeface="Calibri"/>
                <a:cs typeface="Calibri"/>
              </a:rPr>
              <a:t>2</a:t>
            </a:r>
            <a:r>
              <a:rPr lang="tr-TR" sz="2800" i="1" spc="-97" baseline="-11904" dirty="0">
                <a:solidFill>
                  <a:schemeClr val="accent1">
                    <a:lumMod val="60000"/>
                    <a:lumOff val="40000"/>
                  </a:schemeClr>
                </a:solidFill>
                <a:latin typeface="Calibri"/>
                <a:cs typeface="Calibri"/>
              </a:rPr>
              <a:t> </a:t>
            </a:r>
            <a:r>
              <a:rPr lang="tr-TR" sz="3200" i="1" spc="-5" dirty="0">
                <a:solidFill>
                  <a:schemeClr val="accent1">
                    <a:lumMod val="60000"/>
                    <a:lumOff val="40000"/>
                  </a:schemeClr>
                </a:solidFill>
                <a:latin typeface="Calibri"/>
                <a:cs typeface="Calibri"/>
              </a:rPr>
              <a:t>yazılı</a:t>
            </a:r>
            <a:r>
              <a:rPr lang="tr-TR" sz="3200" i="1" dirty="0">
                <a:solidFill>
                  <a:schemeClr val="accent1">
                    <a:lumMod val="60000"/>
                    <a:lumOff val="40000"/>
                  </a:schemeClr>
                </a:solidFill>
                <a:latin typeface="Calibri"/>
                <a:cs typeface="Calibri"/>
              </a:rPr>
              <a:t>ş</a:t>
            </a:r>
            <a:r>
              <a:rPr lang="tr-TR" sz="3200" i="1" spc="-5" dirty="0">
                <a:solidFill>
                  <a:schemeClr val="accent1">
                    <a:lumMod val="60000"/>
                    <a:lumOff val="40000"/>
                  </a:schemeClr>
                </a:solidFill>
                <a:latin typeface="Calibri"/>
                <a:cs typeface="Calibri"/>
              </a:rPr>
              <a:t>ı</a:t>
            </a:r>
            <a:r>
              <a:rPr lang="tr-TR" sz="3200" i="1" dirty="0" smtClean="0">
                <a:solidFill>
                  <a:schemeClr val="accent1">
                    <a:lumMod val="60000"/>
                    <a:lumOff val="40000"/>
                  </a:schemeClr>
                </a:solidFill>
                <a:latin typeface="Calibri"/>
                <a:cs typeface="Calibri"/>
              </a:rPr>
              <a:t>:</a:t>
            </a:r>
            <a:endParaRPr lang="tr-TR" sz="3200" dirty="0">
              <a:latin typeface="Calibri"/>
              <a:cs typeface="Calibri"/>
            </a:endParaRPr>
          </a:p>
          <a:p>
            <a:pPr marL="239395" indent="-226695">
              <a:lnSpc>
                <a:spcPct val="100000"/>
              </a:lnSpc>
              <a:buFont typeface="Symbol"/>
              <a:buChar char=""/>
              <a:tabLst>
                <a:tab pos="239395" algn="l"/>
                <a:tab pos="240029" algn="l"/>
              </a:tabLst>
            </a:pPr>
            <a:r>
              <a:rPr lang="tr-TR" sz="3200" spc="-5" dirty="0">
                <a:latin typeface="Calibri"/>
                <a:cs typeface="Calibri"/>
              </a:rPr>
              <a:t>Madde moleküllerden</a:t>
            </a:r>
            <a:r>
              <a:rPr lang="tr-TR" sz="3200" spc="-15" dirty="0">
                <a:latin typeface="Calibri"/>
                <a:cs typeface="Calibri"/>
              </a:rPr>
              <a:t> </a:t>
            </a:r>
            <a:r>
              <a:rPr lang="tr-TR" sz="3200" spc="-5" dirty="0">
                <a:latin typeface="Calibri"/>
                <a:cs typeface="Calibri"/>
              </a:rPr>
              <a:t>oluşmaktadır.</a:t>
            </a:r>
            <a:endParaRPr lang="tr-TR" sz="3200" dirty="0">
              <a:latin typeface="Calibri"/>
              <a:cs typeface="Calibri"/>
            </a:endParaRPr>
          </a:p>
          <a:p>
            <a:pPr marL="239395" indent="-226695">
              <a:lnSpc>
                <a:spcPct val="100000"/>
              </a:lnSpc>
              <a:spcBef>
                <a:spcPts val="285"/>
              </a:spcBef>
              <a:buFont typeface="Symbol"/>
              <a:buChar char=""/>
              <a:tabLst>
                <a:tab pos="239395" algn="l"/>
                <a:tab pos="240029" algn="l"/>
              </a:tabLst>
            </a:pPr>
            <a:r>
              <a:rPr lang="tr-TR" sz="3200" spc="-5" dirty="0">
                <a:latin typeface="Calibri"/>
                <a:cs typeface="Calibri"/>
              </a:rPr>
              <a:t>Baştaki rakam yazılmadığı zaman </a:t>
            </a:r>
            <a:r>
              <a:rPr lang="tr-TR" sz="3200" dirty="0">
                <a:latin typeface="Calibri"/>
                <a:cs typeface="Calibri"/>
              </a:rPr>
              <a:t>1 </a:t>
            </a:r>
            <a:r>
              <a:rPr lang="tr-TR" sz="3200" spc="-5" dirty="0">
                <a:latin typeface="Calibri"/>
                <a:cs typeface="Calibri"/>
              </a:rPr>
              <a:t>olarak</a:t>
            </a:r>
            <a:r>
              <a:rPr lang="tr-TR" sz="3200" spc="10" dirty="0">
                <a:latin typeface="Calibri"/>
                <a:cs typeface="Calibri"/>
              </a:rPr>
              <a:t> </a:t>
            </a:r>
            <a:r>
              <a:rPr lang="tr-TR" sz="3200" spc="-5" dirty="0">
                <a:latin typeface="Calibri"/>
                <a:cs typeface="Calibri"/>
              </a:rPr>
              <a:t>alınır.</a:t>
            </a:r>
            <a:endParaRPr lang="tr-TR" sz="3200" dirty="0">
              <a:latin typeface="Calibri"/>
              <a:cs typeface="Calibri"/>
            </a:endParaRPr>
          </a:p>
          <a:p>
            <a:pPr marL="239395" indent="-226695">
              <a:lnSpc>
                <a:spcPct val="100000"/>
              </a:lnSpc>
              <a:spcBef>
                <a:spcPts val="285"/>
              </a:spcBef>
              <a:buFont typeface="Symbol"/>
              <a:buChar char=""/>
              <a:tabLst>
                <a:tab pos="239395" algn="l"/>
                <a:tab pos="240029" algn="l"/>
              </a:tabLst>
            </a:pPr>
            <a:r>
              <a:rPr lang="tr-TR" sz="3200" spc="-5" dirty="0">
                <a:latin typeface="Calibri"/>
                <a:cs typeface="Calibri"/>
              </a:rPr>
              <a:t>Bu formül </a:t>
            </a:r>
            <a:r>
              <a:rPr lang="tr-TR" sz="3200" dirty="0">
                <a:latin typeface="Calibri"/>
                <a:cs typeface="Calibri"/>
              </a:rPr>
              <a:t>1 </a:t>
            </a:r>
            <a:r>
              <a:rPr lang="tr-TR" sz="3200" spc="-5" dirty="0">
                <a:latin typeface="Calibri"/>
                <a:cs typeface="Calibri"/>
              </a:rPr>
              <a:t>tane F</a:t>
            </a:r>
            <a:r>
              <a:rPr lang="tr-TR" sz="2800" spc="-7" baseline="-11904" dirty="0">
                <a:latin typeface="Calibri"/>
                <a:cs typeface="Calibri"/>
              </a:rPr>
              <a:t>2 </a:t>
            </a:r>
            <a:r>
              <a:rPr lang="tr-TR" sz="3200" spc="-5" dirty="0">
                <a:latin typeface="Calibri"/>
                <a:cs typeface="Calibri"/>
              </a:rPr>
              <a:t>molekülünü</a:t>
            </a:r>
            <a:r>
              <a:rPr lang="tr-TR" sz="3200" spc="15" dirty="0">
                <a:latin typeface="Calibri"/>
                <a:cs typeface="Calibri"/>
              </a:rPr>
              <a:t> </a:t>
            </a:r>
            <a:r>
              <a:rPr lang="tr-TR" sz="3200" spc="-5" dirty="0">
                <a:latin typeface="Calibri"/>
                <a:cs typeface="Calibri"/>
              </a:rPr>
              <a:t>simgeler.</a:t>
            </a:r>
            <a:endParaRPr lang="tr-TR" sz="3200" dirty="0">
              <a:latin typeface="Calibri"/>
              <a:cs typeface="Calibri"/>
            </a:endParaRPr>
          </a:p>
          <a:p>
            <a:pPr marL="239395" indent="-226695">
              <a:lnSpc>
                <a:spcPct val="100000"/>
              </a:lnSpc>
              <a:spcBef>
                <a:spcPts val="275"/>
              </a:spcBef>
              <a:buFont typeface="Symbol"/>
              <a:buChar char=""/>
              <a:tabLst>
                <a:tab pos="239395" algn="l"/>
                <a:tab pos="240029" algn="l"/>
              </a:tabLst>
            </a:pPr>
            <a:r>
              <a:rPr lang="tr-TR" sz="3200" spc="-5" dirty="0">
                <a:latin typeface="Calibri"/>
                <a:cs typeface="Calibri"/>
              </a:rPr>
              <a:t>Bu formül </a:t>
            </a:r>
            <a:r>
              <a:rPr lang="tr-TR" sz="3200" dirty="0">
                <a:latin typeface="Calibri"/>
                <a:cs typeface="Calibri"/>
              </a:rPr>
              <a:t>2 </a:t>
            </a:r>
            <a:r>
              <a:rPr lang="tr-TR" sz="3200" spc="-5" dirty="0">
                <a:latin typeface="Calibri"/>
                <a:cs typeface="Calibri"/>
              </a:rPr>
              <a:t>tane </a:t>
            </a:r>
            <a:r>
              <a:rPr lang="tr-TR" sz="3200" dirty="0">
                <a:latin typeface="Calibri"/>
                <a:cs typeface="Calibri"/>
              </a:rPr>
              <a:t>F </a:t>
            </a:r>
            <a:r>
              <a:rPr lang="tr-TR" sz="3200" spc="-5" dirty="0">
                <a:latin typeface="Calibri"/>
                <a:cs typeface="Calibri"/>
              </a:rPr>
              <a:t>atomunu simgeler.</a:t>
            </a:r>
            <a:endParaRPr lang="tr-TR" sz="3200" dirty="0">
              <a:latin typeface="Calibri"/>
              <a:cs typeface="Calibri"/>
            </a:endParaRPr>
          </a:p>
          <a:p>
            <a:pPr marL="239395" indent="-226695">
              <a:lnSpc>
                <a:spcPct val="100000"/>
              </a:lnSpc>
              <a:spcBef>
                <a:spcPts val="285"/>
              </a:spcBef>
              <a:buFont typeface="Symbol"/>
              <a:buChar char=""/>
              <a:tabLst>
                <a:tab pos="239395" algn="l"/>
                <a:tab pos="240029" algn="l"/>
              </a:tabLst>
            </a:pPr>
            <a:r>
              <a:rPr lang="tr-TR" sz="3200" spc="-5" dirty="0">
                <a:latin typeface="Calibri"/>
                <a:cs typeface="Calibri"/>
              </a:rPr>
              <a:t>Bu formül </a:t>
            </a:r>
            <a:r>
              <a:rPr lang="tr-TR" sz="3200" dirty="0">
                <a:latin typeface="Calibri"/>
                <a:cs typeface="Calibri"/>
              </a:rPr>
              <a:t>1 </a:t>
            </a:r>
            <a:r>
              <a:rPr lang="tr-TR" sz="3200" dirty="0" err="1">
                <a:latin typeface="Calibri"/>
                <a:cs typeface="Calibri"/>
              </a:rPr>
              <a:t>mol</a:t>
            </a:r>
            <a:r>
              <a:rPr lang="tr-TR" sz="3200" dirty="0">
                <a:latin typeface="Calibri"/>
                <a:cs typeface="Calibri"/>
              </a:rPr>
              <a:t> </a:t>
            </a:r>
            <a:r>
              <a:rPr lang="tr-TR" sz="3200" spc="-5" dirty="0">
                <a:latin typeface="Calibri"/>
                <a:cs typeface="Calibri"/>
              </a:rPr>
              <a:t>yani 6,02·10</a:t>
            </a:r>
            <a:r>
              <a:rPr lang="tr-TR" sz="2800" spc="-7" baseline="39682" dirty="0">
                <a:latin typeface="Calibri"/>
                <a:cs typeface="Calibri"/>
              </a:rPr>
              <a:t>23 </a:t>
            </a:r>
            <a:r>
              <a:rPr lang="tr-TR" sz="3200" spc="-5" dirty="0">
                <a:latin typeface="Calibri"/>
                <a:cs typeface="Calibri"/>
              </a:rPr>
              <a:t>tane F</a:t>
            </a:r>
            <a:r>
              <a:rPr lang="tr-TR" sz="2800" spc="-7" baseline="-11904" dirty="0">
                <a:latin typeface="Calibri"/>
                <a:cs typeface="Calibri"/>
              </a:rPr>
              <a:t>2 </a:t>
            </a:r>
            <a:r>
              <a:rPr lang="tr-TR" sz="3200" spc="-5" dirty="0">
                <a:latin typeface="Calibri"/>
                <a:cs typeface="Calibri"/>
              </a:rPr>
              <a:t>molekülünü de</a:t>
            </a:r>
            <a:r>
              <a:rPr lang="tr-TR" sz="3200" spc="50" dirty="0">
                <a:latin typeface="Calibri"/>
                <a:cs typeface="Calibri"/>
              </a:rPr>
              <a:t> </a:t>
            </a:r>
            <a:r>
              <a:rPr lang="tr-TR" sz="3200" spc="-5" dirty="0">
                <a:latin typeface="Calibri"/>
                <a:cs typeface="Calibri"/>
              </a:rPr>
              <a:t>simgeler</a:t>
            </a:r>
            <a:r>
              <a:rPr lang="tr-TR" sz="3200" spc="-5" dirty="0" smtClean="0">
                <a:latin typeface="Calibri"/>
                <a:cs typeface="Calibri"/>
              </a:rPr>
              <a:t>.</a:t>
            </a:r>
          </a:p>
          <a:p>
            <a:pPr marL="239395" indent="-226695">
              <a:spcBef>
                <a:spcPts val="285"/>
              </a:spcBef>
              <a:buFont typeface="Symbol"/>
              <a:buChar char=""/>
              <a:tabLst>
                <a:tab pos="239395" algn="l"/>
                <a:tab pos="240029" algn="l"/>
              </a:tabLst>
            </a:pPr>
            <a:r>
              <a:rPr lang="tr-TR" sz="3200" spc="-5" dirty="0">
                <a:latin typeface="Calibri"/>
                <a:cs typeface="Calibri"/>
              </a:rPr>
              <a:t>Bu formül içinde 2*6,02·10</a:t>
            </a:r>
            <a:r>
              <a:rPr lang="tr-TR" sz="2800" spc="-7" baseline="39682" dirty="0">
                <a:latin typeface="Calibri"/>
                <a:cs typeface="Calibri"/>
              </a:rPr>
              <a:t>23 </a:t>
            </a:r>
            <a:r>
              <a:rPr lang="tr-TR" sz="3200" spc="-5" dirty="0">
                <a:latin typeface="Calibri"/>
                <a:cs typeface="Calibri"/>
              </a:rPr>
              <a:t>tane </a:t>
            </a:r>
            <a:r>
              <a:rPr lang="tr-TR" sz="3200" dirty="0">
                <a:latin typeface="Calibri"/>
                <a:cs typeface="Calibri"/>
              </a:rPr>
              <a:t>F </a:t>
            </a:r>
            <a:r>
              <a:rPr lang="tr-TR" sz="3200" spc="-5" dirty="0">
                <a:latin typeface="Calibri"/>
                <a:cs typeface="Calibri"/>
              </a:rPr>
              <a:t>atomunu</a:t>
            </a:r>
            <a:r>
              <a:rPr lang="tr-TR" sz="3200" spc="45" dirty="0">
                <a:latin typeface="Calibri"/>
                <a:cs typeface="Calibri"/>
              </a:rPr>
              <a:t> </a:t>
            </a:r>
            <a:r>
              <a:rPr lang="tr-TR" sz="3200" spc="-5" dirty="0">
                <a:latin typeface="Calibri"/>
                <a:cs typeface="Calibri"/>
              </a:rPr>
              <a:t>belirtir.</a:t>
            </a:r>
            <a:endParaRPr lang="tr-TR" sz="3200" dirty="0">
              <a:latin typeface="Calibri"/>
              <a:cs typeface="Calibri"/>
            </a:endParaRPr>
          </a:p>
          <a:p>
            <a:pPr marL="12700" indent="0">
              <a:lnSpc>
                <a:spcPct val="100000"/>
              </a:lnSpc>
              <a:spcBef>
                <a:spcPts val="285"/>
              </a:spcBef>
              <a:buNone/>
              <a:tabLst>
                <a:tab pos="239395" algn="l"/>
                <a:tab pos="240029" algn="l"/>
              </a:tabLst>
            </a:pPr>
            <a:endParaRPr lang="tr-TR" sz="3200" dirty="0">
              <a:latin typeface="Calibri"/>
              <a:cs typeface="Calibri"/>
            </a:endParaRPr>
          </a:p>
          <a:p>
            <a:pPr marL="64008" indent="0">
              <a:buNone/>
            </a:pPr>
            <a:endParaRPr lang="tr-TR" dirty="0"/>
          </a:p>
        </p:txBody>
      </p:sp>
    </p:spTree>
    <p:extLst>
      <p:ext uri="{BB962C8B-B14F-4D97-AF65-F5344CB8AC3E}">
        <p14:creationId xmlns:p14="http://schemas.microsoft.com/office/powerpoint/2010/main" val="99509020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endParaRPr lang="tr-TR"/>
          </a:p>
        </p:txBody>
      </p:sp>
      <p:pic>
        <p:nvPicPr>
          <p:cNvPr id="83970" name="Picture 2" descr="http://t1.gstatic.com/images?q=tbn:ANd9GcTFsSAmuCn3xkIp3VRjY98A_Zir23IJuxyCHJCIMECxxFWGprZDoQ"/>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83970"/>
                                        </p:tgtEl>
                                        <p:attrNameLst>
                                          <p:attrName>style.visibility</p:attrName>
                                        </p:attrNameLst>
                                      </p:cBhvr>
                                      <p:to>
                                        <p:strVal val="visible"/>
                                      </p:to>
                                    </p:set>
                                    <p:animEffect transition="in" filter="wedge">
                                      <p:cBhvr>
                                        <p:cTn id="7" dur="2000"/>
                                        <p:tgtEl>
                                          <p:spTgt spid="83970"/>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83970"/>
                                        </p:tgtEl>
                                        <p:attrNameLst>
                                          <p:attrName>style.visibility</p:attrName>
                                        </p:attrNameLst>
                                      </p:cBhvr>
                                      <p:to>
                                        <p:strVal val="visible"/>
                                      </p:to>
                                    </p:set>
                                    <p:anim calcmode="lin" valueType="num">
                                      <p:cBhvr>
                                        <p:cTn id="12" dur="1000" fill="hold"/>
                                        <p:tgtEl>
                                          <p:spTgt spid="83970"/>
                                        </p:tgtEl>
                                        <p:attrNameLst>
                                          <p:attrName>ppt_x</p:attrName>
                                        </p:attrNameLst>
                                      </p:cBhvr>
                                      <p:tavLst>
                                        <p:tav tm="0">
                                          <p:val>
                                            <p:strVal val="#ppt_x-.2"/>
                                          </p:val>
                                        </p:tav>
                                        <p:tav tm="100000">
                                          <p:val>
                                            <p:strVal val="#ppt_x"/>
                                          </p:val>
                                        </p:tav>
                                      </p:tavLst>
                                    </p:anim>
                                    <p:anim calcmode="lin" valueType="num">
                                      <p:cBhvr>
                                        <p:cTn id="13" dur="1000" fill="hold"/>
                                        <p:tgtEl>
                                          <p:spTgt spid="83970"/>
                                        </p:tgtEl>
                                        <p:attrNameLst>
                                          <p:attrName>ppt_y</p:attrName>
                                        </p:attrNameLst>
                                      </p:cBhvr>
                                      <p:tavLst>
                                        <p:tav tm="0">
                                          <p:val>
                                            <p:strVal val="#ppt_y"/>
                                          </p:val>
                                        </p:tav>
                                        <p:tav tm="100000">
                                          <p:val>
                                            <p:strVal val="#ppt_y"/>
                                          </p:val>
                                        </p:tav>
                                      </p:tavLst>
                                    </p:anim>
                                    <p:animEffect transition="in" filter="wipe(right)" prLst="gradientSize: 0.1">
                                      <p:cBhvr>
                                        <p:cTn id="14" dur="1000"/>
                                        <p:tgtEl>
                                          <p:spTgt spid="8397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83970"/>
                                        </p:tgtEl>
                                        <p:attrNameLst>
                                          <p:attrName>style.visibility</p:attrName>
                                        </p:attrNameLst>
                                      </p:cBhvr>
                                      <p:to>
                                        <p:strVal val="visible"/>
                                      </p:to>
                                    </p:set>
                                    <p:anim calcmode="lin" valueType="num">
                                      <p:cBhvr additive="base">
                                        <p:cTn id="19" dur="2000" fill="hold"/>
                                        <p:tgtEl>
                                          <p:spTgt spid="83970"/>
                                        </p:tgtEl>
                                        <p:attrNameLst>
                                          <p:attrName>ppt_x</p:attrName>
                                        </p:attrNameLst>
                                      </p:cBhvr>
                                      <p:tavLst>
                                        <p:tav tm="0">
                                          <p:val>
                                            <p:strVal val="1+#ppt_w/2"/>
                                          </p:val>
                                        </p:tav>
                                        <p:tav tm="100000">
                                          <p:val>
                                            <p:strVal val="#ppt_x"/>
                                          </p:val>
                                        </p:tav>
                                      </p:tavLst>
                                    </p:anim>
                                    <p:anim calcmode="lin" valueType="num">
                                      <p:cBhvr additive="base">
                                        <p:cTn id="20" dur="2000" fill="hold"/>
                                        <p:tgtEl>
                                          <p:spTgt spid="839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89640"/>
            <a:ext cx="8229600" cy="1399032"/>
          </a:xfrm>
        </p:spPr>
        <p:txBody>
          <a:bodyPr>
            <a:normAutofit/>
          </a:bodyPr>
          <a:lstStyle/>
          <a:p>
            <a:r>
              <a:rPr lang="tr-TR" sz="5000" b="1" dirty="0" smtClean="0">
                <a:latin typeface="Times New Roman" panose="02020603050405020304" pitchFamily="18" charset="0"/>
                <a:cs typeface="Times New Roman" panose="02020603050405020304" pitchFamily="18" charset="0"/>
              </a:rPr>
              <a:t>             </a:t>
            </a:r>
            <a:r>
              <a:rPr lang="tr-TR" sz="5000" b="1" dirty="0" smtClean="0">
                <a:solidFill>
                  <a:schemeClr val="accent2">
                    <a:lumMod val="50000"/>
                  </a:schemeClr>
                </a:solidFill>
                <a:latin typeface="Times New Roman" panose="02020603050405020304" pitchFamily="18" charset="0"/>
                <a:cs typeface="Times New Roman" panose="02020603050405020304" pitchFamily="18" charset="0"/>
              </a:rPr>
              <a:t>2- GAZLAR</a:t>
            </a:r>
            <a:endParaRPr lang="tr-TR" sz="5000"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2 İçerik Yer Tutucusu"/>
          <p:cNvSpPr>
            <a:spLocks noGrp="1"/>
          </p:cNvSpPr>
          <p:nvPr>
            <p:ph idx="1"/>
          </p:nvPr>
        </p:nvSpPr>
        <p:spPr/>
        <p:txBody>
          <a:bodyPr/>
          <a:lstStyle/>
          <a:p>
            <a:endParaRPr lang="tr-TR" dirty="0"/>
          </a:p>
        </p:txBody>
      </p:sp>
      <p:graphicFrame>
        <p:nvGraphicFramePr>
          <p:cNvPr id="4" name="Group 65"/>
          <p:cNvGraphicFramePr>
            <a:graphicFrameLocks noGrp="1"/>
          </p:cNvGraphicFramePr>
          <p:nvPr/>
        </p:nvGraphicFramePr>
        <p:xfrm>
          <a:off x="0" y="1340768"/>
          <a:ext cx="9144000" cy="5517232"/>
        </p:xfrm>
        <a:graphic>
          <a:graphicData uri="http://schemas.openxmlformats.org/drawingml/2006/table">
            <a:tbl>
              <a:tblPr>
                <a:tableStyleId>{D113A9D2-9D6B-4929-AA2D-F23B5EE8CBE7}</a:tableStyleId>
              </a:tblPr>
              <a:tblGrid>
                <a:gridCol w="5077558">
                  <a:extLst>
                    <a:ext uri="{9D8B030D-6E8A-4147-A177-3AD203B41FA5}">
                      <a16:colId xmlns:a16="http://schemas.microsoft.com/office/drawing/2014/main" val="20000"/>
                    </a:ext>
                  </a:extLst>
                </a:gridCol>
                <a:gridCol w="4066442">
                  <a:extLst>
                    <a:ext uri="{9D8B030D-6E8A-4147-A177-3AD203B41FA5}">
                      <a16:colId xmlns:a16="http://schemas.microsoft.com/office/drawing/2014/main" val="20001"/>
                    </a:ext>
                  </a:extLst>
                </a:gridCol>
              </a:tblGrid>
              <a:tr h="87185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tr-TR" sz="4400" u="none" strike="noStrike" cap="none" normalizeH="0" baseline="0" dirty="0" smtClean="0">
                          <a:ln>
                            <a:noFill/>
                          </a:ln>
                          <a:effectLst>
                            <a:outerShdw blurRad="38100" dist="38100" dir="2700000" algn="tl">
                              <a:srgbClr val="FFFFFF"/>
                            </a:outerShdw>
                          </a:effectLst>
                        </a:rPr>
                        <a:t>BÖLÜMLER</a:t>
                      </a:r>
                      <a:endParaRPr kumimoji="0" lang="tr-TR" sz="4400" b="1" i="0" u="none" strike="noStrike" cap="none" normalizeH="0" baseline="0" dirty="0" smtClean="0">
                        <a:ln>
                          <a:noFill/>
                        </a:ln>
                        <a:solidFill>
                          <a:schemeClr val="tx1"/>
                        </a:solidFill>
                        <a:effectLst>
                          <a:outerShdw blurRad="38100" dist="38100" dir="2700000" algn="tl">
                            <a:srgbClr val="FFFFFF"/>
                          </a:outerShdw>
                        </a:effectLst>
                        <a:latin typeface="Tahoma" pitchFamily="34" charset="0"/>
                      </a:endParaRPr>
                    </a:p>
                  </a:txBody>
                  <a:tcPr marL="88417" marR="88417" marT="47894" marB="47894"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tr-TR" sz="4400" u="none" strike="noStrike" cap="none" normalizeH="0" baseline="0" dirty="0" smtClean="0">
                          <a:ln>
                            <a:noFill/>
                          </a:ln>
                          <a:effectLst>
                            <a:outerShdw blurRad="38100" dist="38100" dir="2700000" algn="tl">
                              <a:srgbClr val="FFFFFF"/>
                            </a:outerShdw>
                          </a:effectLst>
                        </a:rPr>
                        <a:t>ÖRNEKLER</a:t>
                      </a:r>
                      <a:endParaRPr kumimoji="0" lang="tr-TR" sz="4400" b="1" i="0" u="none" strike="noStrike" cap="none" normalizeH="0" baseline="0" dirty="0" smtClean="0">
                        <a:ln>
                          <a:noFill/>
                        </a:ln>
                        <a:solidFill>
                          <a:schemeClr val="tx1"/>
                        </a:solidFill>
                        <a:effectLst>
                          <a:outerShdw blurRad="38100" dist="38100" dir="2700000" algn="tl">
                            <a:srgbClr val="FFFFFF"/>
                          </a:outerShdw>
                        </a:effectLst>
                        <a:latin typeface="Tahoma" pitchFamily="34" charset="0"/>
                      </a:endParaRPr>
                    </a:p>
                  </a:txBody>
                  <a:tcPr marL="88417" marR="88417" marT="47894" marB="47894" horzOverflow="overflow"/>
                </a:tc>
                <a:extLst>
                  <a:ext uri="{0D108BD9-81ED-4DB2-BD59-A6C34878D82A}">
                    <a16:rowId xmlns:a16="http://schemas.microsoft.com/office/drawing/2014/main" val="10000"/>
                  </a:ext>
                </a:extLst>
              </a:tr>
              <a:tr h="1111907">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tr-TR" sz="2800" u="none" strike="noStrike" cap="none" normalizeH="0" baseline="0" dirty="0" smtClean="0">
                          <a:ln>
                            <a:noFill/>
                          </a:ln>
                          <a:effectLst>
                            <a:outerShdw blurRad="38100" dist="38100" dir="2700000" algn="tl">
                              <a:srgbClr val="C0C0C0"/>
                            </a:outerShdw>
                          </a:effectLst>
                        </a:rPr>
                        <a:t>                  2.1  </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tr-TR" sz="2800" u="none" strike="noStrike" cap="none" normalizeH="0" baseline="0" dirty="0" smtClean="0">
                          <a:ln>
                            <a:noFill/>
                          </a:ln>
                          <a:effectLst>
                            <a:outerShdw blurRad="38100" dist="38100" dir="2700000" algn="tl">
                              <a:srgbClr val="C0C0C0"/>
                            </a:outerShdw>
                          </a:effectLst>
                        </a:rPr>
                        <a:t>        Alevlenir Gazlar</a:t>
                      </a:r>
                      <a:endParaRPr kumimoji="0" lang="tr-TR" sz="2800" b="1" i="0" u="none" strike="noStrike" cap="none" normalizeH="0" baseline="0" dirty="0" smtClean="0">
                        <a:ln>
                          <a:noFill/>
                        </a:ln>
                        <a:solidFill>
                          <a:srgbClr val="FE1B0A"/>
                        </a:solidFill>
                        <a:effectLst>
                          <a:outerShdw blurRad="38100" dist="38100" dir="2700000" algn="tl">
                            <a:srgbClr val="C0C0C0"/>
                          </a:outerShdw>
                        </a:effectLst>
                        <a:latin typeface="Tahoma" pitchFamily="34" charset="0"/>
                      </a:endParaRPr>
                    </a:p>
                  </a:txBody>
                  <a:tcPr marL="88417" marR="88417" marT="47894" marB="47894"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tr-TR" sz="2000" u="none" strike="noStrike" cap="none" normalizeH="0" baseline="0" dirty="0" smtClean="0">
                          <a:ln>
                            <a:noFill/>
                          </a:ln>
                          <a:effectLst>
                            <a:outerShdw blurRad="38100" dist="38100" dir="2700000" algn="tl">
                              <a:srgbClr val="C0C0C0"/>
                            </a:outerShdw>
                          </a:effectLst>
                        </a:rPr>
                        <a:t>Asetilen, Bütan, </a:t>
                      </a:r>
                      <a:r>
                        <a:rPr kumimoji="0" lang="tr-TR" sz="2000" u="none" strike="noStrike" cap="none" normalizeH="0" baseline="0" dirty="0" err="1" smtClean="0">
                          <a:ln>
                            <a:noFill/>
                          </a:ln>
                          <a:effectLst>
                            <a:outerShdw blurRad="38100" dist="38100" dir="2700000" algn="tl">
                              <a:srgbClr val="C0C0C0"/>
                            </a:outerShdw>
                          </a:effectLst>
                        </a:rPr>
                        <a:t>Propan</a:t>
                      </a:r>
                      <a:r>
                        <a:rPr kumimoji="0" lang="tr-TR" sz="2000" u="none" strike="noStrike" cap="none" normalizeH="0" baseline="0" dirty="0" smtClean="0">
                          <a:ln>
                            <a:noFill/>
                          </a:ln>
                          <a:effectLst>
                            <a:outerShdw blurRad="38100" dist="38100" dir="2700000" algn="tl">
                              <a:srgbClr val="C0C0C0"/>
                            </a:outerShdw>
                          </a:effectLst>
                        </a:rPr>
                        <a:t>,LPG </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tr-TR" sz="2000" u="none" strike="noStrike" cap="none" normalizeH="0" baseline="0" dirty="0" smtClean="0">
                          <a:ln>
                            <a:noFill/>
                          </a:ln>
                          <a:effectLst>
                            <a:outerShdw blurRad="38100" dist="38100" dir="2700000" algn="tl">
                              <a:srgbClr val="C0C0C0"/>
                            </a:outerShdw>
                          </a:effectLst>
                        </a:rPr>
                        <a:t>Etilen, Hidrojen</a:t>
                      </a:r>
                      <a:endParaRPr kumimoji="0" lang="tr-TR" sz="2000" b="1" i="0" u="none" strike="noStrike" cap="none" normalizeH="0" baseline="0" dirty="0" smtClean="0">
                        <a:ln>
                          <a:noFill/>
                        </a:ln>
                        <a:solidFill>
                          <a:srgbClr val="FE1B0A"/>
                        </a:solidFill>
                        <a:effectLst>
                          <a:outerShdw blurRad="38100" dist="38100" dir="2700000" algn="tl">
                            <a:srgbClr val="C0C0C0"/>
                          </a:outerShdw>
                        </a:effectLst>
                        <a:latin typeface="Tahoma" pitchFamily="34" charset="0"/>
                      </a:endParaRPr>
                    </a:p>
                  </a:txBody>
                  <a:tcPr marL="88417" marR="88417" marT="47894" marB="47894" horzOverflow="overflow"/>
                </a:tc>
                <a:extLst>
                  <a:ext uri="{0D108BD9-81ED-4DB2-BD59-A6C34878D82A}">
                    <a16:rowId xmlns:a16="http://schemas.microsoft.com/office/drawing/2014/main" val="10001"/>
                  </a:ext>
                </a:extLst>
              </a:tr>
              <a:tr h="1704461">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tr-TR" sz="2800" u="none" strike="noStrike" cap="none" normalizeH="0" baseline="0" dirty="0" smtClean="0">
                          <a:ln>
                            <a:noFill/>
                          </a:ln>
                          <a:effectLst>
                            <a:outerShdw blurRad="38100" dist="38100" dir="2700000" algn="tl">
                              <a:srgbClr val="C0C0C0"/>
                            </a:outerShdw>
                          </a:effectLst>
                        </a:rPr>
                        <a:t>                  2.2  </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tr-TR" sz="2800" u="none" strike="noStrike" cap="none" normalizeH="0" baseline="0" dirty="0" smtClean="0">
                          <a:ln>
                            <a:noFill/>
                          </a:ln>
                          <a:effectLst>
                            <a:outerShdw blurRad="38100" dist="38100" dir="2700000" algn="tl">
                              <a:srgbClr val="C0C0C0"/>
                            </a:outerShdw>
                          </a:effectLst>
                        </a:rPr>
                        <a:t>    Alevlenmeyen ve Toksik </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tr-TR" sz="2800" u="none" strike="noStrike" cap="none" normalizeH="0" baseline="0" dirty="0" smtClean="0">
                          <a:ln>
                            <a:noFill/>
                          </a:ln>
                          <a:effectLst>
                            <a:outerShdw blurRad="38100" dist="38100" dir="2700000" algn="tl">
                              <a:srgbClr val="C0C0C0"/>
                            </a:outerShdw>
                          </a:effectLst>
                        </a:rPr>
                        <a:t>       olmayan gazlar </a:t>
                      </a:r>
                      <a:endParaRPr kumimoji="0" lang="tr-TR" sz="2800" b="1" i="0" u="none" strike="noStrike" cap="none" normalizeH="0" baseline="0" dirty="0" smtClean="0">
                        <a:ln>
                          <a:noFill/>
                        </a:ln>
                        <a:solidFill>
                          <a:srgbClr val="33CC33"/>
                        </a:solidFill>
                        <a:effectLst>
                          <a:outerShdw blurRad="38100" dist="38100" dir="2700000" algn="tl">
                            <a:srgbClr val="C0C0C0"/>
                          </a:outerShdw>
                        </a:effectLst>
                        <a:latin typeface="Tahoma" pitchFamily="34" charset="0"/>
                      </a:endParaRPr>
                    </a:p>
                  </a:txBody>
                  <a:tcPr marL="88417" marR="88417" marT="47894" marB="47894"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endParaRPr kumimoji="0" lang="tr-TR" sz="2000" u="none" strike="noStrike" cap="none" normalizeH="0" baseline="0" smtClean="0">
                        <a:ln>
                          <a:noFill/>
                        </a:ln>
                        <a:effectLst>
                          <a:outerShdw blurRad="38100" dist="38100" dir="2700000" algn="tl">
                            <a:srgbClr val="C0C0C0"/>
                          </a:outerShdw>
                        </a:effectLst>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tr-TR" sz="2000" u="none" strike="noStrike" cap="none" normalizeH="0" baseline="0" smtClean="0">
                          <a:ln>
                            <a:noFill/>
                          </a:ln>
                          <a:effectLst>
                            <a:outerShdw blurRad="38100" dist="38100" dir="2700000" algn="tl">
                              <a:srgbClr val="C0C0C0"/>
                            </a:outerShdw>
                          </a:effectLst>
                        </a:rPr>
                        <a:t>Karbon Dioksit, Azot, Helyum, Argon, Kripton,Neon </a:t>
                      </a:r>
                      <a:endParaRPr kumimoji="0" lang="tr-TR" sz="2000" b="1" i="0" u="none" strike="noStrike" cap="none" normalizeH="0" baseline="0" smtClean="0">
                        <a:ln>
                          <a:noFill/>
                        </a:ln>
                        <a:solidFill>
                          <a:srgbClr val="33CC33"/>
                        </a:solidFill>
                        <a:effectLst>
                          <a:outerShdw blurRad="38100" dist="38100" dir="2700000" algn="tl">
                            <a:srgbClr val="C0C0C0"/>
                          </a:outerShdw>
                        </a:effectLst>
                        <a:latin typeface="Tahoma" pitchFamily="34" charset="0"/>
                      </a:endParaRPr>
                    </a:p>
                  </a:txBody>
                  <a:tcPr marL="88417" marR="88417" marT="47894" marB="47894" horzOverflow="overflow"/>
                </a:tc>
                <a:extLst>
                  <a:ext uri="{0D108BD9-81ED-4DB2-BD59-A6C34878D82A}">
                    <a16:rowId xmlns:a16="http://schemas.microsoft.com/office/drawing/2014/main" val="10002"/>
                  </a:ext>
                </a:extLst>
              </a:tr>
              <a:tr h="1829012">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tr-TR" sz="2800" u="none" strike="noStrike" cap="none" normalizeH="0" baseline="0" dirty="0" smtClean="0">
                          <a:ln>
                            <a:noFill/>
                          </a:ln>
                          <a:effectLst>
                            <a:outerShdw blurRad="38100" dist="38100" dir="2700000" algn="tl">
                              <a:srgbClr val="C0C0C0"/>
                            </a:outerShdw>
                          </a:effectLst>
                        </a:rPr>
                        <a:t>                  2.3 Toksik(Zehirleyici)gazlar </a:t>
                      </a:r>
                      <a:endParaRPr kumimoji="0" lang="tr-TR" sz="2800" b="1" i="0" u="none" strike="noStrike" cap="none" normalizeH="0" baseline="0" dirty="0" smtClean="0">
                        <a:ln>
                          <a:noFill/>
                        </a:ln>
                        <a:solidFill>
                          <a:schemeClr val="bg1"/>
                        </a:solidFill>
                        <a:effectLst>
                          <a:outerShdw blurRad="38100" dist="38100" dir="2700000" algn="tl">
                            <a:srgbClr val="C0C0C0"/>
                          </a:outerShdw>
                        </a:effectLst>
                        <a:latin typeface="Tahoma" pitchFamily="34" charset="0"/>
                      </a:endParaRPr>
                    </a:p>
                  </a:txBody>
                  <a:tcPr marL="88417" marR="88417" marT="47894" marB="47894"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tr-TR" sz="2000" u="none" strike="noStrike" cap="none" normalizeH="0" baseline="0" dirty="0" smtClean="0">
                          <a:ln>
                            <a:noFill/>
                          </a:ln>
                          <a:effectLst>
                            <a:outerShdw blurRad="38100" dist="38100" dir="2700000" algn="tl">
                              <a:srgbClr val="C0C0C0"/>
                            </a:outerShdw>
                          </a:effectLst>
                        </a:rPr>
                        <a:t>Metil bromür, </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tr-TR" sz="2000" u="none" strike="noStrike" cap="none" normalizeH="0" baseline="0" dirty="0" smtClean="0">
                          <a:ln>
                            <a:noFill/>
                          </a:ln>
                          <a:effectLst>
                            <a:outerShdw blurRad="38100" dist="38100" dir="2700000" algn="tl">
                              <a:srgbClr val="C0C0C0"/>
                            </a:outerShdw>
                          </a:effectLst>
                        </a:rPr>
                        <a:t>Sülfür Dioksit</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tr-TR" sz="2000" u="none" strike="noStrike" cap="none" normalizeH="0" baseline="0" dirty="0" smtClean="0">
                          <a:ln>
                            <a:noFill/>
                          </a:ln>
                          <a:effectLst>
                            <a:outerShdw blurRad="38100" dist="38100" dir="2700000" algn="tl">
                              <a:srgbClr val="C0C0C0"/>
                            </a:outerShdw>
                          </a:effectLst>
                        </a:rPr>
                        <a:t>Klor</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tr-TR" sz="2000" u="none" strike="noStrike" cap="none" normalizeH="0" baseline="0" dirty="0" smtClean="0">
                          <a:ln>
                            <a:noFill/>
                          </a:ln>
                          <a:effectLst>
                            <a:outerShdw blurRad="38100" dist="38100" dir="2700000" algn="tl">
                              <a:srgbClr val="C0C0C0"/>
                            </a:outerShdw>
                          </a:effectLst>
                        </a:rPr>
                        <a:t>Amonyak</a:t>
                      </a:r>
                      <a:endParaRPr kumimoji="0" lang="tr-TR" sz="2000" b="1" i="0" u="none" strike="noStrike" cap="none" normalizeH="0" baseline="0" dirty="0" smtClean="0">
                        <a:ln>
                          <a:noFill/>
                        </a:ln>
                        <a:solidFill>
                          <a:schemeClr val="bg1"/>
                        </a:solidFill>
                        <a:effectLst>
                          <a:outerShdw blurRad="38100" dist="38100" dir="2700000" algn="tl">
                            <a:srgbClr val="C0C0C0"/>
                          </a:outerShdw>
                        </a:effectLst>
                        <a:latin typeface="Tahoma" pitchFamily="34" charset="0"/>
                      </a:endParaRPr>
                    </a:p>
                  </a:txBody>
                  <a:tcPr marL="88417" marR="88417" marT="47894" marB="47894" horzOverflow="overflow"/>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439932"/>
            <a:ext cx="8229600" cy="5978136"/>
          </a:xfrm>
        </p:spPr>
        <p:txBody>
          <a:bodyPr/>
          <a:lstStyle/>
          <a:p>
            <a:pPr marL="64008" indent="0" algn="just">
              <a:buNone/>
            </a:pPr>
            <a:r>
              <a:rPr lang="tr-TR" dirty="0" smtClean="0">
                <a:latin typeface="Times New Roman" panose="02020603050405020304" pitchFamily="18" charset="0"/>
                <a:cs typeface="Times New Roman" panose="02020603050405020304" pitchFamily="18" charset="0"/>
              </a:rPr>
              <a:t>	</a:t>
            </a:r>
            <a:r>
              <a:rPr lang="tr-TR" b="1" dirty="0" smtClean="0">
                <a:latin typeface="Times New Roman" panose="02020603050405020304" pitchFamily="18" charset="0"/>
                <a:cs typeface="Times New Roman" panose="02020603050405020304" pitchFamily="18" charset="0"/>
              </a:rPr>
              <a:t>Maddenin üç halinden biridir. Bu haldeyken maddenin yoğunluğu çok az, akışkanlığı ise son derece yüksektir. Gazların birbirleriyle oluşturdukları karışımlar homojendir. Yani gözle ayırt edemeyiz. </a:t>
            </a:r>
            <a:endParaRPr lang="tr-TR" b="1" dirty="0">
              <a:latin typeface="Times New Roman" panose="02020603050405020304" pitchFamily="18" charset="0"/>
              <a:cs typeface="Times New Roman" panose="02020603050405020304" pitchFamily="18" charset="0"/>
            </a:endParaRPr>
          </a:p>
        </p:txBody>
      </p:sp>
      <p:pic>
        <p:nvPicPr>
          <p:cNvPr id="4" name="Picture 2" descr="http://t3.gstatic.com/images?q=tbn:ANd9GcRaY02xfbB3GKcLvpHaRPENL7pXGcm1Rh8ZbiLuEFDVsyb3CcHL"/>
          <p:cNvPicPr>
            <a:picLocks noChangeAspect="1" noChangeArrowheads="1"/>
          </p:cNvPicPr>
          <p:nvPr/>
        </p:nvPicPr>
        <p:blipFill>
          <a:blip r:embed="rId2" cstate="print"/>
          <a:srcRect/>
          <a:stretch>
            <a:fillRect/>
          </a:stretch>
        </p:blipFill>
        <p:spPr bwMode="auto">
          <a:xfrm>
            <a:off x="1987164" y="3253015"/>
            <a:ext cx="5190359" cy="316505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8" presetClass="emph" presetSubtype="0" fill="hold" nodeType="withEffect">
                                  <p:stCondLst>
                                    <p:cond delay="0"/>
                                  </p:stCondLst>
                                  <p:childTnLst>
                                    <p:animRot by="21600000">
                                      <p:cBhvr>
                                        <p:cTn id="9"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484784"/>
            <a:ext cx="8229600" cy="4970024"/>
          </a:xfrm>
        </p:spPr>
        <p:txBody>
          <a:bodyPr/>
          <a:lstStyle/>
          <a:p>
            <a:pPr marL="64008" indent="0">
              <a:lnSpc>
                <a:spcPct val="150000"/>
              </a:lnSpc>
              <a:buNone/>
            </a:pPr>
            <a:r>
              <a:rPr lang="tr-TR" dirty="0" smtClean="0">
                <a:latin typeface="Times New Roman" panose="02020603050405020304" pitchFamily="18" charset="0"/>
                <a:cs typeface="Times New Roman" panose="02020603050405020304" pitchFamily="18" charset="0"/>
              </a:rPr>
              <a:t>	</a:t>
            </a:r>
            <a:r>
              <a:rPr lang="tr-TR" b="1" dirty="0" smtClean="0">
                <a:latin typeface="Times New Roman" panose="02020603050405020304" pitchFamily="18" charset="0"/>
                <a:cs typeface="Times New Roman" panose="02020603050405020304" pitchFamily="18" charset="0"/>
              </a:rPr>
              <a:t>Hareket </a:t>
            </a:r>
            <a:r>
              <a:rPr lang="tr-TR" b="1" dirty="0">
                <a:latin typeface="Times New Roman" panose="02020603050405020304" pitchFamily="18" charset="0"/>
                <a:cs typeface="Times New Roman" panose="02020603050405020304" pitchFamily="18" charset="0"/>
              </a:rPr>
              <a:t>halindeki gaz moleküllerinin (taneciklerinin), bulunduğu kabın cidarına (duvarına) çarpması sonucu meydana gelen etkiye, gazın basıncı denir</a:t>
            </a:r>
            <a:r>
              <a:rPr lang="tr-TR" b="1" dirty="0" smtClean="0">
                <a:latin typeface="Times New Roman" panose="02020603050405020304" pitchFamily="18" charset="0"/>
                <a:cs typeface="Times New Roman" panose="02020603050405020304" pitchFamily="18" charset="0"/>
              </a:rPr>
              <a:t>.</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923691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001266"/>
          </a:xfrm>
        </p:spPr>
        <p:txBody>
          <a:bodyPr/>
          <a:lstStyle/>
          <a:p>
            <a:r>
              <a:rPr lang="tr-TR" sz="48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2.1 Alevlenir Gazlar</a:t>
            </a:r>
            <a:endParaRPr lang="tr-TR" b="1" dirty="0">
              <a:latin typeface="Times New Roman" panose="02020603050405020304" pitchFamily="18" charset="0"/>
              <a:cs typeface="Times New Roman" panose="02020603050405020304" pitchFamily="18" charset="0"/>
            </a:endParaRPr>
          </a:p>
        </p:txBody>
      </p:sp>
      <p:sp>
        <p:nvSpPr>
          <p:cNvPr id="3" name="2 İçerik Yer Tutucusu"/>
          <p:cNvSpPr>
            <a:spLocks noGrp="1"/>
          </p:cNvSpPr>
          <p:nvPr>
            <p:ph idx="1"/>
          </p:nvPr>
        </p:nvSpPr>
        <p:spPr>
          <a:xfrm>
            <a:off x="457200" y="1268760"/>
            <a:ext cx="8229600" cy="5186048"/>
          </a:xfrm>
        </p:spPr>
        <p:txBody>
          <a:bodyPr>
            <a:noAutofit/>
          </a:bodyPr>
          <a:lstStyle/>
          <a:p>
            <a:pPr marL="64008" indent="0">
              <a:lnSpc>
                <a:spcPct val="150000"/>
              </a:lnSpc>
              <a:buNone/>
            </a:pPr>
            <a:r>
              <a:rPr lang="tr-TR" dirty="0">
                <a:latin typeface="Times New Roman" panose="02020603050405020304" pitchFamily="18" charset="0"/>
                <a:cs typeface="Times New Roman" panose="02020603050405020304" pitchFamily="18" charset="0"/>
              </a:rPr>
              <a:t>	</a:t>
            </a:r>
            <a:r>
              <a:rPr lang="tr-TR" b="1" dirty="0" smtClean="0">
                <a:latin typeface="Times New Roman" panose="02020603050405020304" pitchFamily="18" charset="0"/>
                <a:cs typeface="Times New Roman" panose="02020603050405020304" pitchFamily="18" charset="0"/>
              </a:rPr>
              <a:t>Kimyasal </a:t>
            </a:r>
            <a:r>
              <a:rPr lang="tr-TR" b="1" dirty="0">
                <a:latin typeface="Times New Roman" panose="02020603050405020304" pitchFamily="18" charset="0"/>
                <a:cs typeface="Times New Roman" panose="02020603050405020304" pitchFamily="18" charset="0"/>
              </a:rPr>
              <a:t>yapıları itibariyle kolay veya zor alevlenebiliriler. Alevlenir gazların büyük çoğunluğu yapılarında C atomu bulundurur.</a:t>
            </a:r>
          </a:p>
          <a:p>
            <a:pPr marL="64008" indent="0">
              <a:lnSpc>
                <a:spcPct val="150000"/>
              </a:lnSpc>
              <a:buNone/>
            </a:pPr>
            <a:r>
              <a:rPr lang="tr-TR" b="1" dirty="0">
                <a:latin typeface="Times New Roman" panose="02020603050405020304" pitchFamily="18" charset="0"/>
                <a:cs typeface="Times New Roman" panose="02020603050405020304" pitchFamily="18" charset="0"/>
              </a:rPr>
              <a:t>Asetilen, Bütan, </a:t>
            </a:r>
            <a:r>
              <a:rPr lang="tr-TR" b="1" dirty="0" err="1">
                <a:latin typeface="Times New Roman" panose="02020603050405020304" pitchFamily="18" charset="0"/>
                <a:cs typeface="Times New Roman" panose="02020603050405020304" pitchFamily="18" charset="0"/>
              </a:rPr>
              <a:t>Propan</a:t>
            </a:r>
            <a:r>
              <a:rPr lang="tr-TR" b="1" dirty="0">
                <a:latin typeface="Times New Roman" panose="02020603050405020304" pitchFamily="18" charset="0"/>
                <a:cs typeface="Times New Roman" panose="02020603050405020304" pitchFamily="18" charset="0"/>
              </a:rPr>
              <a:t>, Etilen, Metan gibi gazlar alevlenir gazlara en bilindik </a:t>
            </a:r>
            <a:r>
              <a:rPr lang="tr-TR" b="1" dirty="0" smtClean="0">
                <a:latin typeface="Times New Roman" panose="02020603050405020304" pitchFamily="18" charset="0"/>
                <a:cs typeface="Times New Roman" panose="02020603050405020304" pitchFamily="18" charset="0"/>
              </a:rPr>
              <a:t>örneklerdir.</a:t>
            </a:r>
          </a:p>
          <a:p>
            <a:pPr marL="64008" indent="0">
              <a:lnSpc>
                <a:spcPct val="150000"/>
              </a:lnSpc>
              <a:buNone/>
            </a:pP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Ancak </a:t>
            </a:r>
            <a:r>
              <a:rPr lang="tr-TR" dirty="0">
                <a:latin typeface="Times New Roman" panose="02020603050405020304" pitchFamily="18" charset="0"/>
                <a:cs typeface="Times New Roman" panose="02020603050405020304" pitchFamily="18" charset="0"/>
              </a:rPr>
              <a:t>hidrojen gibi tek atomlu yanıcı gazlarda vardır.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to="" calcmode="lin" valueType="num">
                                      <p:cBhvr>
                                        <p:cTn id="21" dur="1" fill="hold"/>
                                        <p:tgtEl>
                                          <p:spTgt spid="3">
                                            <p:txEl>
                                              <p:pRg st="1" end="1"/>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to="" calcmode="lin" valueType="num">
                                      <p:cBhvr>
                                        <p:cTn id="26"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88640"/>
            <a:ext cx="8229600" cy="648072"/>
          </a:xfrm>
        </p:spPr>
        <p:txBody>
          <a:bodyPr>
            <a:normAutofit fontScale="90000"/>
          </a:bodyPr>
          <a:lstStyle/>
          <a:p>
            <a:r>
              <a:rPr lang="tr-TR" dirty="0" smtClean="0"/>
              <a:t>Peki Doğalgaz Nasıl Bir Gazdır?</a:t>
            </a:r>
            <a:endParaRPr lang="tr-TR" dirty="0"/>
          </a:p>
        </p:txBody>
      </p:sp>
      <p:sp>
        <p:nvSpPr>
          <p:cNvPr id="3" name="2 İçerik Yer Tutucusu"/>
          <p:cNvSpPr>
            <a:spLocks noGrp="1"/>
          </p:cNvSpPr>
          <p:nvPr>
            <p:ph idx="1"/>
          </p:nvPr>
        </p:nvSpPr>
        <p:spPr>
          <a:xfrm>
            <a:off x="457200" y="836712"/>
            <a:ext cx="8229600" cy="5618096"/>
          </a:xfrm>
        </p:spPr>
        <p:txBody>
          <a:bodyPr>
            <a:normAutofit/>
          </a:bodyPr>
          <a:lstStyle/>
          <a:p>
            <a:pPr>
              <a:lnSpc>
                <a:spcPct val="150000"/>
              </a:lnSpc>
            </a:pPr>
            <a:r>
              <a:rPr lang="tr-TR" dirty="0">
                <a:latin typeface="Times New Roman" panose="02020603050405020304" pitchFamily="18" charset="0"/>
                <a:cs typeface="Times New Roman" panose="02020603050405020304" pitchFamily="18" charset="0"/>
              </a:rPr>
              <a:t>Doğalgaz yerkabuğunun içinde fosil kaynaklı bir gazdır.</a:t>
            </a:r>
          </a:p>
          <a:p>
            <a:pPr>
              <a:lnSpc>
                <a:spcPct val="150000"/>
              </a:lnSpc>
            </a:pPr>
            <a:r>
              <a:rPr lang="tr-TR" dirty="0">
                <a:latin typeface="Times New Roman" panose="02020603050405020304" pitchFamily="18" charset="0"/>
                <a:cs typeface="Times New Roman" panose="02020603050405020304" pitchFamily="18" charset="0"/>
              </a:rPr>
              <a:t>Bir petrol türevidir. Yakıt olarak ham petrolden sonra ikinci sırada gelir. Kimyasal yapısı itibariyle </a:t>
            </a:r>
          </a:p>
        </p:txBody>
      </p:sp>
      <p:graphicFrame>
        <p:nvGraphicFramePr>
          <p:cNvPr id="4" name="3 Tablo"/>
          <p:cNvGraphicFramePr>
            <a:graphicFrameLocks noGrp="1"/>
          </p:cNvGraphicFramePr>
          <p:nvPr>
            <p:extLst>
              <p:ext uri="{D42A27DB-BD31-4B8C-83A1-F6EECF244321}">
                <p14:modId xmlns:p14="http://schemas.microsoft.com/office/powerpoint/2010/main" val="2850624886"/>
              </p:ext>
            </p:extLst>
          </p:nvPr>
        </p:nvGraphicFramePr>
        <p:xfrm>
          <a:off x="1619672" y="4437112"/>
          <a:ext cx="6240016" cy="2308860"/>
        </p:xfrm>
        <a:graphic>
          <a:graphicData uri="http://schemas.openxmlformats.org/drawingml/2006/table">
            <a:tbl>
              <a:tblPr>
                <a:tableStyleId>{18603FDC-E32A-4AB5-989C-0864C3EAD2B8}</a:tableStyleId>
              </a:tblPr>
              <a:tblGrid>
                <a:gridCol w="3192016">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43567">
                <a:tc>
                  <a:txBody>
                    <a:bodyPr/>
                    <a:lstStyle/>
                    <a:p>
                      <a:pPr algn="ctr">
                        <a:lnSpc>
                          <a:spcPct val="115000"/>
                        </a:lnSpc>
                        <a:spcAft>
                          <a:spcPts val="0"/>
                        </a:spcAft>
                      </a:pPr>
                      <a:r>
                        <a:rPr lang="tr-TR" sz="2000" dirty="0"/>
                        <a:t>Bileşen</a:t>
                      </a:r>
                      <a:endParaRPr lang="tr-TR" sz="2000" dirty="0">
                        <a:latin typeface="Calibri"/>
                        <a:ea typeface="Calibri"/>
                        <a:cs typeface="Times New Roman"/>
                      </a:endParaRPr>
                    </a:p>
                  </a:txBody>
                  <a:tcPr marL="38100" marR="38100" marT="38100" marB="38100" anchor="ctr"/>
                </a:tc>
                <a:tc>
                  <a:txBody>
                    <a:bodyPr/>
                    <a:lstStyle/>
                    <a:p>
                      <a:pPr algn="ctr">
                        <a:lnSpc>
                          <a:spcPct val="115000"/>
                        </a:lnSpc>
                        <a:spcAft>
                          <a:spcPts val="0"/>
                        </a:spcAft>
                      </a:pPr>
                      <a:r>
                        <a:rPr lang="tr-TR" sz="2000" dirty="0"/>
                        <a:t>%</a:t>
                      </a:r>
                      <a:endParaRPr lang="tr-TR" sz="2000" dirty="0">
                        <a:latin typeface="Calibri"/>
                        <a:ea typeface="Calibri"/>
                        <a:cs typeface="Times New Roman"/>
                      </a:endParaRPr>
                    </a:p>
                  </a:txBody>
                  <a:tcPr marL="38100" marR="38100" marT="38100" marB="38100" anchor="ctr"/>
                </a:tc>
                <a:extLst>
                  <a:ext uri="{0D108BD9-81ED-4DB2-BD59-A6C34878D82A}">
                    <a16:rowId xmlns:a16="http://schemas.microsoft.com/office/drawing/2014/main" val="10000"/>
                  </a:ext>
                </a:extLst>
              </a:tr>
              <a:tr h="389909">
                <a:tc>
                  <a:txBody>
                    <a:bodyPr/>
                    <a:lstStyle/>
                    <a:p>
                      <a:pPr>
                        <a:lnSpc>
                          <a:spcPct val="115000"/>
                        </a:lnSpc>
                        <a:spcAft>
                          <a:spcPts val="0"/>
                        </a:spcAft>
                      </a:pPr>
                      <a:r>
                        <a:rPr lang="tr-TR" sz="1800" dirty="0"/>
                        <a:t>Metan (CH</a:t>
                      </a:r>
                      <a:r>
                        <a:rPr lang="tr-TR" sz="1800" baseline="-25000" dirty="0"/>
                        <a:t>4</a:t>
                      </a:r>
                      <a:r>
                        <a:rPr lang="tr-TR" sz="1800" dirty="0"/>
                        <a:t>)</a:t>
                      </a:r>
                      <a:endParaRPr lang="tr-TR" sz="1800" dirty="0">
                        <a:latin typeface="Calibri"/>
                        <a:ea typeface="Calibri"/>
                        <a:cs typeface="Times New Roman"/>
                      </a:endParaRPr>
                    </a:p>
                  </a:txBody>
                  <a:tcPr marL="38100" marR="38100" marT="38100" marB="38100" anchor="ctr"/>
                </a:tc>
                <a:tc>
                  <a:txBody>
                    <a:bodyPr/>
                    <a:lstStyle/>
                    <a:p>
                      <a:pPr>
                        <a:lnSpc>
                          <a:spcPct val="115000"/>
                        </a:lnSpc>
                        <a:spcAft>
                          <a:spcPts val="0"/>
                        </a:spcAft>
                      </a:pPr>
                      <a:r>
                        <a:rPr lang="tr-TR" sz="1800" dirty="0"/>
                        <a:t>70-90</a:t>
                      </a:r>
                      <a:endParaRPr lang="tr-TR" sz="1800" dirty="0">
                        <a:latin typeface="Calibri"/>
                        <a:ea typeface="Calibri"/>
                        <a:cs typeface="Times New Roman"/>
                      </a:endParaRPr>
                    </a:p>
                  </a:txBody>
                  <a:tcPr marL="38100" marR="38100" marT="38100" marB="38100" anchor="ctr"/>
                </a:tc>
                <a:extLst>
                  <a:ext uri="{0D108BD9-81ED-4DB2-BD59-A6C34878D82A}">
                    <a16:rowId xmlns:a16="http://schemas.microsoft.com/office/drawing/2014/main" val="10001"/>
                  </a:ext>
                </a:extLst>
              </a:tr>
              <a:tr h="389909">
                <a:tc>
                  <a:txBody>
                    <a:bodyPr/>
                    <a:lstStyle/>
                    <a:p>
                      <a:pPr>
                        <a:lnSpc>
                          <a:spcPct val="115000"/>
                        </a:lnSpc>
                        <a:spcAft>
                          <a:spcPts val="0"/>
                        </a:spcAft>
                      </a:pPr>
                      <a:r>
                        <a:rPr lang="tr-TR" sz="1800" dirty="0" err="1"/>
                        <a:t>Etan</a:t>
                      </a:r>
                      <a:r>
                        <a:rPr lang="tr-TR" sz="1800" dirty="0"/>
                        <a:t> (C</a:t>
                      </a:r>
                      <a:r>
                        <a:rPr lang="tr-TR" sz="1800" baseline="-25000" dirty="0"/>
                        <a:t>2</a:t>
                      </a:r>
                      <a:r>
                        <a:rPr lang="tr-TR" sz="1800" dirty="0"/>
                        <a:t>H</a:t>
                      </a:r>
                      <a:r>
                        <a:rPr lang="tr-TR" sz="1800" baseline="-25000" dirty="0"/>
                        <a:t>6</a:t>
                      </a:r>
                      <a:r>
                        <a:rPr lang="tr-TR" sz="1800" dirty="0"/>
                        <a:t>)</a:t>
                      </a:r>
                      <a:endParaRPr lang="tr-TR" sz="1800" dirty="0">
                        <a:latin typeface="Calibri"/>
                        <a:ea typeface="Calibri"/>
                        <a:cs typeface="Times New Roman"/>
                      </a:endParaRPr>
                    </a:p>
                  </a:txBody>
                  <a:tcPr marL="38100" marR="38100" marT="38100" marB="38100" anchor="ctr"/>
                </a:tc>
                <a:tc>
                  <a:txBody>
                    <a:bodyPr/>
                    <a:lstStyle/>
                    <a:p>
                      <a:pPr>
                        <a:lnSpc>
                          <a:spcPct val="115000"/>
                        </a:lnSpc>
                        <a:spcAft>
                          <a:spcPts val="0"/>
                        </a:spcAft>
                      </a:pPr>
                      <a:r>
                        <a:rPr lang="tr-TR" sz="1800" dirty="0"/>
                        <a:t>5-15</a:t>
                      </a:r>
                      <a:endParaRPr lang="tr-TR" sz="1800" dirty="0">
                        <a:latin typeface="Calibri"/>
                        <a:ea typeface="Calibri"/>
                        <a:cs typeface="Times New Roman"/>
                      </a:endParaRPr>
                    </a:p>
                  </a:txBody>
                  <a:tcPr marL="38100" marR="38100" marT="38100" marB="38100" anchor="ctr"/>
                </a:tc>
                <a:extLst>
                  <a:ext uri="{0D108BD9-81ED-4DB2-BD59-A6C34878D82A}">
                    <a16:rowId xmlns:a16="http://schemas.microsoft.com/office/drawing/2014/main" val="10002"/>
                  </a:ext>
                </a:extLst>
              </a:tr>
              <a:tr h="569339">
                <a:tc>
                  <a:txBody>
                    <a:bodyPr/>
                    <a:lstStyle/>
                    <a:p>
                      <a:pPr>
                        <a:lnSpc>
                          <a:spcPct val="115000"/>
                        </a:lnSpc>
                        <a:spcAft>
                          <a:spcPts val="0"/>
                        </a:spcAft>
                      </a:pPr>
                      <a:r>
                        <a:rPr lang="tr-TR" sz="1800" dirty="0" err="1"/>
                        <a:t>Propan</a:t>
                      </a:r>
                      <a:r>
                        <a:rPr lang="tr-TR" sz="1800" dirty="0"/>
                        <a:t> (C</a:t>
                      </a:r>
                      <a:r>
                        <a:rPr lang="tr-TR" sz="1800" baseline="-25000" dirty="0"/>
                        <a:t>3</a:t>
                      </a:r>
                      <a:r>
                        <a:rPr lang="tr-TR" sz="1800" dirty="0"/>
                        <a:t>H</a:t>
                      </a:r>
                      <a:r>
                        <a:rPr lang="tr-TR" sz="1800" baseline="-25000" dirty="0"/>
                        <a:t>8</a:t>
                      </a:r>
                      <a:r>
                        <a:rPr lang="tr-TR" sz="1800" dirty="0"/>
                        <a:t>) ve Bütan (C</a:t>
                      </a:r>
                      <a:r>
                        <a:rPr lang="tr-TR" sz="1800" baseline="-25000" dirty="0"/>
                        <a:t>4</a:t>
                      </a:r>
                      <a:r>
                        <a:rPr lang="tr-TR" sz="1800" dirty="0"/>
                        <a:t>H</a:t>
                      </a:r>
                      <a:r>
                        <a:rPr lang="tr-TR" sz="1800" baseline="-25000" dirty="0"/>
                        <a:t>10</a:t>
                      </a:r>
                      <a:r>
                        <a:rPr lang="tr-TR" sz="1800" dirty="0"/>
                        <a:t>)</a:t>
                      </a:r>
                      <a:endParaRPr lang="tr-TR" sz="1800" dirty="0">
                        <a:latin typeface="Calibri"/>
                        <a:ea typeface="Calibri"/>
                        <a:cs typeface="Times New Roman"/>
                      </a:endParaRPr>
                    </a:p>
                  </a:txBody>
                  <a:tcPr marL="38100" marR="38100" marT="38100" marB="38100" anchor="ctr"/>
                </a:tc>
                <a:tc>
                  <a:txBody>
                    <a:bodyPr/>
                    <a:lstStyle/>
                    <a:p>
                      <a:pPr>
                        <a:lnSpc>
                          <a:spcPct val="115000"/>
                        </a:lnSpc>
                        <a:spcAft>
                          <a:spcPts val="0"/>
                        </a:spcAft>
                      </a:pPr>
                      <a:r>
                        <a:rPr lang="tr-TR" sz="1800" dirty="0"/>
                        <a:t>&lt; 5</a:t>
                      </a:r>
                      <a:endParaRPr lang="tr-TR" sz="1800" dirty="0">
                        <a:latin typeface="Calibri"/>
                        <a:ea typeface="Calibri"/>
                        <a:cs typeface="Times New Roman"/>
                      </a:endParaRPr>
                    </a:p>
                  </a:txBody>
                  <a:tcPr marL="38100" marR="38100" marT="38100" marB="38100" anchor="ctr"/>
                </a:tc>
                <a:extLst>
                  <a:ext uri="{0D108BD9-81ED-4DB2-BD59-A6C34878D82A}">
                    <a16:rowId xmlns:a16="http://schemas.microsoft.com/office/drawing/2014/main" val="10003"/>
                  </a:ext>
                </a:extLst>
              </a:tr>
              <a:tr h="389909">
                <a:tc>
                  <a:txBody>
                    <a:bodyPr/>
                    <a:lstStyle/>
                    <a:p>
                      <a:pPr>
                        <a:lnSpc>
                          <a:spcPct val="115000"/>
                        </a:lnSpc>
                        <a:spcAft>
                          <a:spcPts val="0"/>
                        </a:spcAft>
                      </a:pPr>
                      <a:r>
                        <a:rPr lang="tr-TR" sz="1800"/>
                        <a:t>CO</a:t>
                      </a:r>
                      <a:r>
                        <a:rPr lang="tr-TR" sz="1800" baseline="-25000"/>
                        <a:t>2</a:t>
                      </a:r>
                      <a:r>
                        <a:rPr lang="tr-TR" sz="1800"/>
                        <a:t>, N</a:t>
                      </a:r>
                      <a:r>
                        <a:rPr lang="tr-TR" sz="1800" baseline="-25000"/>
                        <a:t>2</a:t>
                      </a:r>
                      <a:r>
                        <a:rPr lang="tr-TR" sz="1800"/>
                        <a:t>, H</a:t>
                      </a:r>
                      <a:r>
                        <a:rPr lang="tr-TR" sz="1800" baseline="-25000"/>
                        <a:t>2</a:t>
                      </a:r>
                      <a:r>
                        <a:rPr lang="tr-TR" sz="1800"/>
                        <a:t>S, vb.</a:t>
                      </a:r>
                      <a:endParaRPr lang="tr-TR" sz="1800">
                        <a:latin typeface="Calibri"/>
                        <a:ea typeface="Calibri"/>
                        <a:cs typeface="Times New Roman"/>
                      </a:endParaRPr>
                    </a:p>
                  </a:txBody>
                  <a:tcPr marL="38100" marR="38100" marT="38100" marB="38100" anchor="ctr"/>
                </a:tc>
                <a:tc>
                  <a:txBody>
                    <a:bodyPr/>
                    <a:lstStyle/>
                    <a:p>
                      <a:pPr>
                        <a:lnSpc>
                          <a:spcPct val="115000"/>
                        </a:lnSpc>
                        <a:spcAft>
                          <a:spcPts val="0"/>
                        </a:spcAft>
                      </a:pPr>
                      <a:r>
                        <a:rPr lang="tr-TR" sz="1800" dirty="0"/>
                        <a:t>geriye kalanı</a:t>
                      </a:r>
                      <a:endParaRPr lang="tr-TR" sz="1800" dirty="0">
                        <a:latin typeface="Calibri"/>
                        <a:ea typeface="Calibri"/>
                        <a:cs typeface="Times New Roman"/>
                      </a:endParaRPr>
                    </a:p>
                  </a:txBody>
                  <a:tcPr marL="38100" marR="38100" marT="38100" marB="38100" anchor="ct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nodeType="click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2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2000" fill="hold"/>
                                        <p:tgtEl>
                                          <p:spTgt spid="4"/>
                                        </p:tgtEl>
                                        <p:attrNameLst>
                                          <p:attrName>ppt_x</p:attrName>
                                        </p:attrNameLst>
                                      </p:cBhvr>
                                      <p:tavLst>
                                        <p:tav tm="0">
                                          <p:val>
                                            <p:strVal val="1+#ppt_w/2"/>
                                          </p:val>
                                        </p:tav>
                                        <p:tav tm="100000">
                                          <p:val>
                                            <p:strVal val="#ppt_x"/>
                                          </p:val>
                                        </p:tav>
                                      </p:tavLst>
                                    </p:anim>
                                    <p:anim calcmode="lin" valueType="num">
                                      <p:cBhvr additive="base">
                                        <p:cTn id="29"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641226"/>
          </a:xfrm>
        </p:spPr>
        <p:txBody>
          <a:bodyPr>
            <a:normAutofit fontScale="90000"/>
          </a:bodyPr>
          <a:lstStyle/>
          <a:p>
            <a:r>
              <a:rPr lang="tr-TR" dirty="0" smtClean="0"/>
              <a:t>Peki doğalgaz zehirli midir?</a:t>
            </a:r>
            <a:endParaRPr lang="tr-TR" dirty="0"/>
          </a:p>
        </p:txBody>
      </p:sp>
      <p:sp>
        <p:nvSpPr>
          <p:cNvPr id="3" name="2 İçerik Yer Tutucusu"/>
          <p:cNvSpPr>
            <a:spLocks noGrp="1"/>
          </p:cNvSpPr>
          <p:nvPr>
            <p:ph idx="1"/>
          </p:nvPr>
        </p:nvSpPr>
        <p:spPr>
          <a:xfrm>
            <a:off x="457200" y="1052736"/>
            <a:ext cx="8229600" cy="5402072"/>
          </a:xfrm>
        </p:spPr>
        <p:txBody>
          <a:bodyPr/>
          <a:lstStyle/>
          <a:p>
            <a:pPr>
              <a:lnSpc>
                <a:spcPct val="150000"/>
              </a:lnSpc>
            </a:pPr>
            <a:r>
              <a:rPr lang="tr-TR" dirty="0" smtClean="0">
                <a:latin typeface="Times New Roman" panose="02020603050405020304" pitchFamily="18" charset="0"/>
                <a:cs typeface="Times New Roman" panose="02020603050405020304" pitchFamily="18" charset="0"/>
              </a:rPr>
              <a:t>Bilindiği gibi doğalgaz zehirli bir gaz değildir. Doğalgaz boğucu bir gazdır. Akciğerlere girdiğinde alveollerde oksijen-karbondioksit geçişini engeller.</a:t>
            </a:r>
            <a:endParaRPr lang="tr-TR" dirty="0">
              <a:latin typeface="Times New Roman" panose="02020603050405020304" pitchFamily="18" charset="0"/>
              <a:cs typeface="Times New Roman" panose="02020603050405020304" pitchFamily="18" charset="0"/>
            </a:endParaRPr>
          </a:p>
        </p:txBody>
      </p:sp>
      <p:pic>
        <p:nvPicPr>
          <p:cNvPr id="90114" name="Picture 2" descr="http://t3.gstatic.com/images?q=tbn:ANd9GcQFMwOKXFBmOE4dRVYJmMLl3rQvMVWy-spyUCmD4ZJc4CMS6bnDdw"/>
          <p:cNvPicPr>
            <a:picLocks noChangeAspect="1" noChangeArrowheads="1"/>
          </p:cNvPicPr>
          <p:nvPr/>
        </p:nvPicPr>
        <p:blipFill>
          <a:blip r:embed="rId2" cstate="print"/>
          <a:srcRect/>
          <a:stretch>
            <a:fillRect/>
          </a:stretch>
        </p:blipFill>
        <p:spPr bwMode="auto">
          <a:xfrm>
            <a:off x="755576" y="3933056"/>
            <a:ext cx="7848872" cy="29249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ox(in)">
                                      <p:cBhvr>
                                        <p:cTn id="11" dur="3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12" fill="hold" nodeType="clickEffect">
                                  <p:stCondLst>
                                    <p:cond delay="0"/>
                                  </p:stCondLst>
                                  <p:childTnLst>
                                    <p:set>
                                      <p:cBhvr>
                                        <p:cTn id="15" dur="1" fill="hold">
                                          <p:stCondLst>
                                            <p:cond delay="0"/>
                                          </p:stCondLst>
                                        </p:cTn>
                                        <p:tgtEl>
                                          <p:spTgt spid="90114"/>
                                        </p:tgtEl>
                                        <p:attrNameLst>
                                          <p:attrName>style.visibility</p:attrName>
                                        </p:attrNameLst>
                                      </p:cBhvr>
                                      <p:to>
                                        <p:strVal val="visible"/>
                                      </p:to>
                                    </p:set>
                                    <p:anim calcmode="lin" valueType="num">
                                      <p:cBhvr additive="base">
                                        <p:cTn id="16" dur="3000" fill="hold"/>
                                        <p:tgtEl>
                                          <p:spTgt spid="90114"/>
                                        </p:tgtEl>
                                        <p:attrNameLst>
                                          <p:attrName>ppt_x</p:attrName>
                                        </p:attrNameLst>
                                      </p:cBhvr>
                                      <p:tavLst>
                                        <p:tav tm="0">
                                          <p:val>
                                            <p:strVal val="0-#ppt_w/2"/>
                                          </p:val>
                                        </p:tav>
                                        <p:tav tm="100000">
                                          <p:val>
                                            <p:strVal val="#ppt_x"/>
                                          </p:val>
                                        </p:tav>
                                      </p:tavLst>
                                    </p:anim>
                                    <p:anim calcmode="lin" valueType="num">
                                      <p:cBhvr additive="base">
                                        <p:cTn id="17" dur="3000" fill="hold"/>
                                        <p:tgtEl>
                                          <p:spTgt spid="901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217290"/>
          </a:xfrm>
        </p:spPr>
        <p:txBody>
          <a:bodyPr>
            <a:normAutofit fontScale="90000"/>
          </a:bodyPr>
          <a:lstStyle/>
          <a:p>
            <a:pPr algn="ctr"/>
            <a:r>
              <a:rPr lang="tr-TR" dirty="0" smtClean="0">
                <a:latin typeface="Times New Roman" panose="02020603050405020304" pitchFamily="18" charset="0"/>
                <a:cs typeface="Times New Roman" panose="02020603050405020304" pitchFamily="18" charset="0"/>
              </a:rPr>
              <a:t>2.2 Alevlenmeyen ve Toksin olmayan Gazlar</a:t>
            </a:r>
            <a:endParaRPr lang="tr-TR" dirty="0">
              <a:latin typeface="Times New Roman" panose="02020603050405020304" pitchFamily="18" charset="0"/>
              <a:cs typeface="Times New Roman" panose="02020603050405020304" pitchFamily="18" charset="0"/>
            </a:endParaRPr>
          </a:p>
        </p:txBody>
      </p:sp>
      <p:sp>
        <p:nvSpPr>
          <p:cNvPr id="3" name="2 İçerik Yer Tutucusu"/>
          <p:cNvSpPr>
            <a:spLocks noGrp="1"/>
          </p:cNvSpPr>
          <p:nvPr>
            <p:ph idx="1"/>
          </p:nvPr>
        </p:nvSpPr>
        <p:spPr>
          <a:xfrm>
            <a:off x="457200" y="1484784"/>
            <a:ext cx="8229600" cy="4970024"/>
          </a:xfrm>
        </p:spPr>
        <p:txBody>
          <a:bodyPr>
            <a:noAutofit/>
          </a:bodyPr>
          <a:lstStyle/>
          <a:p>
            <a:pPr marL="64008" indent="0">
              <a:lnSpc>
                <a:spcPct val="170000"/>
              </a:lnSpc>
              <a:buNone/>
            </a:pPr>
            <a:r>
              <a:rPr lang="tr-TR" sz="2800" b="1" dirty="0">
                <a:latin typeface="Times New Roman" panose="02020603050405020304" pitchFamily="18" charset="0"/>
                <a:cs typeface="Times New Roman" panose="02020603050405020304" pitchFamily="18" charset="0"/>
              </a:rPr>
              <a:t>	</a:t>
            </a:r>
            <a:r>
              <a:rPr lang="tr-TR" sz="2800" b="1" dirty="0" smtClean="0">
                <a:latin typeface="Times New Roman" panose="02020603050405020304" pitchFamily="18" charset="0"/>
                <a:cs typeface="Times New Roman" panose="02020603050405020304" pitchFamily="18" charset="0"/>
              </a:rPr>
              <a:t>Geneli </a:t>
            </a:r>
            <a:r>
              <a:rPr lang="tr-TR" sz="2800" b="1" dirty="0" err="1">
                <a:latin typeface="Times New Roman" panose="02020603050405020304" pitchFamily="18" charset="0"/>
                <a:cs typeface="Times New Roman" panose="02020603050405020304" pitchFamily="18" charset="0"/>
              </a:rPr>
              <a:t>Soygazlar</a:t>
            </a:r>
            <a:r>
              <a:rPr lang="tr-TR" sz="2800" b="1" dirty="0">
                <a:latin typeface="Times New Roman" panose="02020603050405020304" pitchFamily="18" charset="0"/>
                <a:cs typeface="Times New Roman" panose="02020603050405020304" pitchFamily="18" charset="0"/>
              </a:rPr>
              <a:t> olarak adlandırdığımız periyodik cetvelin 8A grubunda yer alan elementler ve Karbondioksit gibi yanmayan ve zehirli olmayan gazlar bu bölümde incelenir</a:t>
            </a:r>
            <a:r>
              <a:rPr lang="tr-TR" sz="2800" b="1" dirty="0" smtClean="0">
                <a:latin typeface="Times New Roman" panose="02020603050405020304" pitchFamily="18" charset="0"/>
                <a:cs typeface="Times New Roman" panose="02020603050405020304" pitchFamily="18" charset="0"/>
              </a:rPr>
              <a:t>.</a:t>
            </a:r>
            <a:endParaRPr lang="tr-TR" sz="28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217290"/>
          </a:xfrm>
        </p:spPr>
        <p:txBody>
          <a:bodyPr>
            <a:normAutofit fontScale="90000"/>
          </a:bodyPr>
          <a:lstStyle/>
          <a:p>
            <a:pPr algn="ctr"/>
            <a:r>
              <a:rPr lang="tr-TR" dirty="0" smtClean="0">
                <a:latin typeface="Times New Roman" panose="02020603050405020304" pitchFamily="18" charset="0"/>
                <a:cs typeface="Times New Roman" panose="02020603050405020304" pitchFamily="18" charset="0"/>
              </a:rPr>
              <a:t>2.2 Alevlenmeyen ve Toksin olmayan Gazlar</a:t>
            </a:r>
            <a:endParaRPr lang="tr-TR" dirty="0">
              <a:latin typeface="Times New Roman" panose="02020603050405020304" pitchFamily="18" charset="0"/>
              <a:cs typeface="Times New Roman" panose="02020603050405020304" pitchFamily="18" charset="0"/>
            </a:endParaRPr>
          </a:p>
        </p:txBody>
      </p:sp>
      <p:sp>
        <p:nvSpPr>
          <p:cNvPr id="3" name="2 İçerik Yer Tutucusu"/>
          <p:cNvSpPr>
            <a:spLocks noGrp="1"/>
          </p:cNvSpPr>
          <p:nvPr>
            <p:ph idx="1"/>
          </p:nvPr>
        </p:nvSpPr>
        <p:spPr>
          <a:xfrm>
            <a:off x="457200" y="1484784"/>
            <a:ext cx="8229600" cy="4970024"/>
          </a:xfrm>
        </p:spPr>
        <p:txBody>
          <a:bodyPr>
            <a:noAutofit/>
          </a:bodyPr>
          <a:lstStyle/>
          <a:p>
            <a:pPr>
              <a:lnSpc>
                <a:spcPct val="170000"/>
              </a:lnSpc>
            </a:pPr>
            <a:r>
              <a:rPr lang="tr-TR" sz="2400" b="1" dirty="0" err="1" smtClean="0">
                <a:solidFill>
                  <a:schemeClr val="bg1">
                    <a:lumMod val="95000"/>
                    <a:lumOff val="5000"/>
                  </a:schemeClr>
                </a:solidFill>
                <a:latin typeface="Times New Roman" panose="02020603050405020304" pitchFamily="18" charset="0"/>
                <a:cs typeface="Times New Roman" panose="02020603050405020304" pitchFamily="18" charset="0"/>
              </a:rPr>
              <a:t>Soygazlar</a:t>
            </a:r>
            <a:r>
              <a:rPr lang="tr-TR" sz="24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tr-TR" sz="2400" b="1" dirty="0">
                <a:latin typeface="Times New Roman" panose="02020603050405020304" pitchFamily="18" charset="0"/>
                <a:cs typeface="Times New Roman" panose="02020603050405020304" pitchFamily="18" charset="0"/>
              </a:rPr>
              <a:t>Ço</a:t>
            </a:r>
            <a:r>
              <a:rPr lang="tr-TR" sz="2400" b="1" dirty="0" smtClean="0">
                <a:latin typeface="Times New Roman" panose="02020603050405020304" pitchFamily="18" charset="0"/>
                <a:cs typeface="Times New Roman" panose="02020603050405020304" pitchFamily="18" charset="0"/>
              </a:rPr>
              <a:t>k </a:t>
            </a:r>
            <a:r>
              <a:rPr lang="tr-TR" sz="2400" b="1" dirty="0">
                <a:latin typeface="Times New Roman" panose="02020603050405020304" pitchFamily="18" charset="0"/>
                <a:cs typeface="Times New Roman" panose="02020603050405020304" pitchFamily="18" charset="0"/>
              </a:rPr>
              <a:t>benzer kimyasal yapılara sahip bir kimyasal elementler grubudur: standart şartlar altında tamamı çok düşük kimyasal reaktifliğe sahip, kokusuz, renksiz tek atomlu gazlardır. Helyum (He), neon (Ne), argon (Ar), kripton (</a:t>
            </a:r>
            <a:r>
              <a:rPr lang="tr-TR" sz="2400" b="1" dirty="0" err="1">
                <a:latin typeface="Times New Roman" panose="02020603050405020304" pitchFamily="18" charset="0"/>
                <a:cs typeface="Times New Roman" panose="02020603050405020304" pitchFamily="18" charset="0"/>
              </a:rPr>
              <a:t>Kr</a:t>
            </a:r>
            <a:r>
              <a:rPr lang="tr-TR" sz="2400" b="1" dirty="0">
                <a:latin typeface="Times New Roman" panose="02020603050405020304" pitchFamily="18" charset="0"/>
                <a:cs typeface="Times New Roman" panose="02020603050405020304" pitchFamily="18" charset="0"/>
              </a:rPr>
              <a:t>), ksenon (Xe), ve radyoaktif radon (Rn) doğal olarak bulunan altı </a:t>
            </a:r>
            <a:r>
              <a:rPr lang="tr-TR" sz="2400" b="1" dirty="0" err="1" smtClean="0">
                <a:latin typeface="Times New Roman" panose="02020603050405020304" pitchFamily="18" charset="0"/>
                <a:cs typeface="Times New Roman" panose="02020603050405020304" pitchFamily="18" charset="0"/>
              </a:rPr>
              <a:t>soygazdır</a:t>
            </a:r>
            <a:r>
              <a:rPr lang="tr-TR" sz="2400" b="1" dirty="0" smtClean="0">
                <a:latin typeface="Times New Roman" panose="02020603050405020304" pitchFamily="18" charset="0"/>
                <a:cs typeface="Times New Roman" panose="02020603050405020304" pitchFamily="18" charset="0"/>
              </a:rPr>
              <a:t>. Alevlenmezler. Bu gazlar oksijen ile kimyasal tepkimeye girmediği için yanmazlar.</a:t>
            </a:r>
          </a:p>
        </p:txBody>
      </p:sp>
    </p:spTree>
    <p:extLst>
      <p:ext uri="{BB962C8B-B14F-4D97-AF65-F5344CB8AC3E}">
        <p14:creationId xmlns:p14="http://schemas.microsoft.com/office/powerpoint/2010/main" val="48288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556792"/>
            <a:ext cx="8229600" cy="4572000"/>
          </a:xfrm>
        </p:spPr>
        <p:txBody>
          <a:bodyPr/>
          <a:lstStyle/>
          <a:p>
            <a:pPr marL="64008" indent="0">
              <a:buNone/>
            </a:pPr>
            <a:r>
              <a:rPr lang="tr-TR" dirty="0" smtClean="0">
                <a:latin typeface="Times New Roman" panose="02020603050405020304" pitchFamily="18" charset="0"/>
                <a:cs typeface="Times New Roman" panose="02020603050405020304" pitchFamily="18" charset="0"/>
              </a:rPr>
              <a:t>	İnsan </a:t>
            </a:r>
            <a:r>
              <a:rPr lang="tr-TR" dirty="0">
                <a:latin typeface="Times New Roman" panose="02020603050405020304" pitchFamily="18" charset="0"/>
                <a:cs typeface="Times New Roman" panose="02020603050405020304" pitchFamily="18" charset="0"/>
              </a:rPr>
              <a:t>vücuduna da hiçbir zararları yoktur. Tabiî ki unutulmamalıdır ki  zehirli zararlı olan her madde derişimi ile bu etkiyi kazanır. </a:t>
            </a:r>
            <a:endParaRPr lang="tr-TR" dirty="0" smtClean="0">
              <a:latin typeface="Times New Roman" panose="02020603050405020304" pitchFamily="18" charset="0"/>
              <a:cs typeface="Times New Roman" panose="02020603050405020304" pitchFamily="18" charset="0"/>
            </a:endParaRPr>
          </a:p>
          <a:p>
            <a:pPr marL="64008" indent="0">
              <a:buNone/>
            </a:pP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Soy </a:t>
            </a:r>
            <a:r>
              <a:rPr lang="tr-TR" dirty="0">
                <a:latin typeface="Times New Roman" panose="02020603050405020304" pitchFamily="18" charset="0"/>
                <a:cs typeface="Times New Roman" panose="02020603050405020304" pitchFamily="18" charset="0"/>
              </a:rPr>
              <a:t>gazlarında çok yüksek derişimi insan vücuduna etkili olacaktır. </a:t>
            </a:r>
          </a:p>
          <a:p>
            <a:pPr marL="64008" indent="0">
              <a:buNone/>
            </a:pPr>
            <a:endParaRPr lang="tr-TR" dirty="0"/>
          </a:p>
        </p:txBody>
      </p:sp>
    </p:spTree>
    <p:extLst>
      <p:ext uri="{BB962C8B-B14F-4D97-AF65-F5344CB8AC3E}">
        <p14:creationId xmlns:p14="http://schemas.microsoft.com/office/powerpoint/2010/main" val="2425532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4400" b="1" spc="-5" dirty="0">
                <a:latin typeface="Calibri"/>
                <a:cs typeface="Calibri"/>
              </a:rPr>
              <a:t>Tanecikler Arası</a:t>
            </a:r>
            <a:r>
              <a:rPr lang="tr-TR" sz="4400" b="1" spc="-20" dirty="0">
                <a:latin typeface="Calibri"/>
                <a:cs typeface="Calibri"/>
              </a:rPr>
              <a:t> </a:t>
            </a:r>
            <a:r>
              <a:rPr lang="tr-TR" sz="4400" b="1" spc="-5" dirty="0">
                <a:latin typeface="Calibri"/>
                <a:cs typeface="Calibri"/>
              </a:rPr>
              <a:t>Etkileşimler</a:t>
            </a:r>
            <a:r>
              <a:rPr lang="tr-TR" sz="4400" dirty="0">
                <a:latin typeface="Calibri"/>
                <a:cs typeface="Calibri"/>
              </a:rPr>
              <a:t/>
            </a:r>
            <a:br>
              <a:rPr lang="tr-TR" sz="4400" dirty="0">
                <a:latin typeface="Calibri"/>
                <a:cs typeface="Calibri"/>
              </a:rPr>
            </a:br>
            <a:endParaRPr lang="tr-TR" dirty="0"/>
          </a:p>
        </p:txBody>
      </p:sp>
      <p:sp>
        <p:nvSpPr>
          <p:cNvPr id="3" name="İçerik Yer Tutucusu 2"/>
          <p:cNvSpPr>
            <a:spLocks noGrp="1"/>
          </p:cNvSpPr>
          <p:nvPr>
            <p:ph idx="1"/>
          </p:nvPr>
        </p:nvSpPr>
        <p:spPr/>
        <p:txBody>
          <a:bodyPr>
            <a:normAutofit fontScale="85000" lnSpcReduction="10000"/>
          </a:bodyPr>
          <a:lstStyle/>
          <a:p>
            <a:pPr marL="12700" marR="5080" indent="359410">
              <a:lnSpc>
                <a:spcPct val="117000"/>
              </a:lnSpc>
              <a:spcBef>
                <a:spcPts val="1000"/>
              </a:spcBef>
            </a:pPr>
            <a:r>
              <a:rPr lang="tr-TR" sz="3200" spc="-5" dirty="0">
                <a:latin typeface="Calibri"/>
                <a:cs typeface="Calibri"/>
              </a:rPr>
              <a:t>Maddelerin belirli bir şekillerinin </a:t>
            </a:r>
            <a:r>
              <a:rPr lang="tr-TR" sz="3200" dirty="0">
                <a:latin typeface="Calibri"/>
                <a:cs typeface="Calibri"/>
              </a:rPr>
              <a:t>oluşu veya </a:t>
            </a:r>
            <a:r>
              <a:rPr lang="tr-TR" sz="3200" spc="-5" dirty="0">
                <a:latin typeface="Calibri"/>
                <a:cs typeface="Calibri"/>
              </a:rPr>
              <a:t>bazı elementlerin bir araya  gelerek yepyeni özellikte maddeler oluşturmaları, bu tanecikler yani atomlar </a:t>
            </a:r>
            <a:r>
              <a:rPr lang="tr-TR" sz="3200" dirty="0">
                <a:latin typeface="Calibri"/>
                <a:cs typeface="Calibri"/>
              </a:rPr>
              <a:t>veya  </a:t>
            </a:r>
            <a:r>
              <a:rPr lang="tr-TR" sz="3200" spc="-5" dirty="0">
                <a:latin typeface="Calibri"/>
                <a:cs typeface="Calibri"/>
              </a:rPr>
              <a:t>moleküller arasında bir etkileşim (itme </a:t>
            </a:r>
            <a:r>
              <a:rPr lang="tr-TR" sz="3200" dirty="0">
                <a:latin typeface="Calibri"/>
                <a:cs typeface="Calibri"/>
              </a:rPr>
              <a:t>ya </a:t>
            </a:r>
            <a:r>
              <a:rPr lang="tr-TR" sz="3200" spc="-5" dirty="0">
                <a:latin typeface="Calibri"/>
                <a:cs typeface="Calibri"/>
              </a:rPr>
              <a:t>da çekme) olduğunu gösterir. Tanecikler  arası etkileşimler ikiye</a:t>
            </a:r>
            <a:r>
              <a:rPr lang="tr-TR" sz="3200" spc="-15" dirty="0">
                <a:latin typeface="Calibri"/>
                <a:cs typeface="Calibri"/>
              </a:rPr>
              <a:t> </a:t>
            </a:r>
            <a:r>
              <a:rPr lang="tr-TR" sz="3200" spc="-5" dirty="0">
                <a:latin typeface="Calibri"/>
                <a:cs typeface="Calibri"/>
              </a:rPr>
              <a:t>ayrılır:</a:t>
            </a:r>
            <a:endParaRPr lang="tr-TR" sz="3200" dirty="0">
              <a:latin typeface="Calibri"/>
              <a:cs typeface="Calibri"/>
            </a:endParaRPr>
          </a:p>
          <a:p>
            <a:pPr marL="599440" indent="-227329">
              <a:lnSpc>
                <a:spcPct val="100000"/>
              </a:lnSpc>
              <a:spcBef>
                <a:spcPts val="885"/>
              </a:spcBef>
              <a:buFont typeface="Symbol"/>
              <a:buChar char=""/>
              <a:tabLst>
                <a:tab pos="598805" algn="l"/>
                <a:tab pos="600075" algn="l"/>
              </a:tabLst>
            </a:pPr>
            <a:r>
              <a:rPr lang="tr-TR" sz="3200" spc="-5" dirty="0">
                <a:latin typeface="Calibri"/>
                <a:cs typeface="Calibri"/>
              </a:rPr>
              <a:t>Kimyasal</a:t>
            </a:r>
            <a:r>
              <a:rPr lang="tr-TR" sz="3200" spc="-65" dirty="0">
                <a:latin typeface="Calibri"/>
                <a:cs typeface="Calibri"/>
              </a:rPr>
              <a:t> </a:t>
            </a:r>
            <a:r>
              <a:rPr lang="tr-TR" sz="3200" spc="-5" dirty="0">
                <a:latin typeface="Calibri"/>
                <a:cs typeface="Calibri"/>
              </a:rPr>
              <a:t>Bağlar</a:t>
            </a:r>
            <a:endParaRPr lang="tr-TR" sz="3200" dirty="0">
              <a:latin typeface="Calibri"/>
              <a:cs typeface="Calibri"/>
            </a:endParaRPr>
          </a:p>
          <a:p>
            <a:pPr marL="599440" indent="-227329">
              <a:lnSpc>
                <a:spcPct val="100000"/>
              </a:lnSpc>
              <a:spcBef>
                <a:spcPts val="285"/>
              </a:spcBef>
              <a:buFont typeface="Symbol"/>
              <a:buChar char=""/>
              <a:tabLst>
                <a:tab pos="598805" algn="l"/>
                <a:tab pos="600075" algn="l"/>
              </a:tabLst>
            </a:pPr>
            <a:r>
              <a:rPr lang="tr-TR" sz="3200" spc="-5" dirty="0">
                <a:latin typeface="Calibri"/>
                <a:cs typeface="Calibri"/>
              </a:rPr>
              <a:t>Zayıf Kuvvetler (Van </a:t>
            </a:r>
            <a:r>
              <a:rPr lang="tr-TR" sz="3200" dirty="0">
                <a:latin typeface="Calibri"/>
                <a:cs typeface="Calibri"/>
              </a:rPr>
              <a:t>der </a:t>
            </a:r>
            <a:r>
              <a:rPr lang="tr-TR" sz="3200" spc="-5" dirty="0" err="1">
                <a:latin typeface="Calibri"/>
                <a:cs typeface="Calibri"/>
              </a:rPr>
              <a:t>walls</a:t>
            </a:r>
            <a:r>
              <a:rPr lang="tr-TR" sz="3200" spc="-5" dirty="0">
                <a:latin typeface="Calibri"/>
                <a:cs typeface="Calibri"/>
              </a:rPr>
              <a:t> kuvvetleri)</a:t>
            </a:r>
            <a:endParaRPr lang="tr-TR" sz="3200" dirty="0">
              <a:latin typeface="Calibri"/>
              <a:cs typeface="Calibri"/>
            </a:endParaRPr>
          </a:p>
          <a:p>
            <a:pPr marL="64008" indent="0">
              <a:buNone/>
            </a:pPr>
            <a:endParaRPr lang="tr-TR" dirty="0"/>
          </a:p>
        </p:txBody>
      </p:sp>
    </p:spTree>
    <p:extLst>
      <p:ext uri="{BB962C8B-B14F-4D97-AF65-F5344CB8AC3E}">
        <p14:creationId xmlns:p14="http://schemas.microsoft.com/office/powerpoint/2010/main" val="350663779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3" name="Rectangle 7"/>
          <p:cNvSpPr>
            <a:spLocks noChangeArrowheads="1"/>
          </p:cNvSpPr>
          <p:nvPr/>
        </p:nvSpPr>
        <p:spPr bwMode="auto">
          <a:xfrm>
            <a:off x="0" y="1314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91144" name="Rectangle 8"/>
          <p:cNvSpPr>
            <a:spLocks noChangeArrowheads="1"/>
          </p:cNvSpPr>
          <p:nvPr/>
        </p:nvSpPr>
        <p:spPr bwMode="auto">
          <a:xfrm>
            <a:off x="0" y="474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Arial" pitchFamily="34"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Dikdörtgen 2"/>
          <p:cNvSpPr/>
          <p:nvPr/>
        </p:nvSpPr>
        <p:spPr>
          <a:xfrm>
            <a:off x="1138182" y="1628800"/>
            <a:ext cx="6867636" cy="1615827"/>
          </a:xfrm>
          <a:prstGeom prst="rect">
            <a:avLst/>
          </a:prstGeom>
        </p:spPr>
        <p:txBody>
          <a:bodyPr wrap="square">
            <a:spAutoFit/>
          </a:bodyPr>
          <a:lstStyle/>
          <a:p>
            <a:pPr>
              <a:lnSpc>
                <a:spcPct val="150000"/>
              </a:lnSpc>
            </a:pPr>
            <a:r>
              <a:rPr lang="tr-TR" sz="2200" dirty="0" smtClean="0">
                <a:latin typeface="Times New Roman" panose="02020603050405020304" pitchFamily="18" charset="0"/>
                <a:cs typeface="Times New Roman" panose="02020603050405020304" pitchFamily="18" charset="0"/>
              </a:rPr>
              <a:t>	</a:t>
            </a:r>
            <a:r>
              <a:rPr lang="tr-TR" sz="2200" dirty="0" err="1" smtClean="0">
                <a:latin typeface="Times New Roman" panose="02020603050405020304" pitchFamily="18" charset="0"/>
                <a:cs typeface="Times New Roman" panose="02020603050405020304" pitchFamily="18" charset="0"/>
              </a:rPr>
              <a:t>Soygazlar</a:t>
            </a:r>
            <a:r>
              <a:rPr lang="tr-TR" sz="2200" dirty="0" smtClean="0">
                <a:latin typeface="Times New Roman" panose="02020603050405020304" pitchFamily="18" charset="0"/>
                <a:cs typeface="Times New Roman" panose="02020603050405020304" pitchFamily="18" charset="0"/>
              </a:rPr>
              <a:t> </a:t>
            </a:r>
            <a:r>
              <a:rPr lang="tr-TR" sz="2200" dirty="0">
                <a:latin typeface="Times New Roman" panose="02020603050405020304" pitchFamily="18" charset="0"/>
                <a:cs typeface="Times New Roman" panose="02020603050405020304" pitchFamily="18" charset="0"/>
              </a:rPr>
              <a:t>alevlenmez yanıcı değillerdir ve zehirlide olmadıkları için endüstriyel alanda ve daha birçok sektörde güvenle kullanılır</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1412776"/>
            <a:ext cx="8229600" cy="5904656"/>
          </a:xfrm>
        </p:spPr>
        <p:txBody>
          <a:bodyPr>
            <a:noAutofit/>
          </a:bodyPr>
          <a:lstStyle/>
          <a:p>
            <a:pPr marL="64008" indent="0">
              <a:buNone/>
            </a:pPr>
            <a:r>
              <a:rPr lang="tr-TR" dirty="0" smtClean="0"/>
              <a:t>	</a:t>
            </a:r>
            <a:r>
              <a:rPr lang="tr-TR" dirty="0" err="1" smtClean="0"/>
              <a:t>Soygazlar</a:t>
            </a:r>
            <a:r>
              <a:rPr lang="tr-TR" dirty="0" smtClean="0"/>
              <a:t> </a:t>
            </a:r>
            <a:r>
              <a:rPr lang="tr-TR" dirty="0"/>
              <a:t>aydınlatma, kaynak ve uzay keşfi gibi endüstri alanlarında önemli bir kullanıma sahiptir. Bir helyum oksijen solunum gazı, derin su dalıcıları tarafından, 180 </a:t>
            </a:r>
            <a:r>
              <a:rPr lang="tr-TR" dirty="0" err="1"/>
              <a:t>feet</a:t>
            </a:r>
            <a:r>
              <a:rPr lang="tr-TR" dirty="0"/>
              <a:t> (−-55 m)'</a:t>
            </a:r>
            <a:r>
              <a:rPr lang="tr-TR" dirty="0" err="1"/>
              <a:t>nin</a:t>
            </a:r>
            <a:r>
              <a:rPr lang="tr-TR" dirty="0"/>
              <a:t> üzerindeki derinliklerde, dalıcıları oksijen zehirlenmesi, yüksek basınçlı oksijenin ölümcül etkisi ve derinlik sarhoşluğu gibi tecrübelerden sakınmak amacıyla kullanılır. </a:t>
            </a:r>
          </a:p>
        </p:txBody>
      </p:sp>
    </p:spTree>
    <p:extLst>
      <p:ext uri="{BB962C8B-B14F-4D97-AF65-F5344CB8AC3E}">
        <p14:creationId xmlns:p14="http://schemas.microsoft.com/office/powerpoint/2010/main" val="126337655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64008" indent="0">
              <a:buNone/>
            </a:pPr>
            <a:r>
              <a:rPr lang="tr-TR" dirty="0" smtClean="0"/>
              <a:t>	Hidrojenin </a:t>
            </a:r>
            <a:r>
              <a:rPr lang="tr-TR" dirty="0"/>
              <a:t>yanıcılığından dolayı meydana gelen riskler belirgin olduğunda balonlarda ve zeplinlerde bu gazın yerini helyum aldı.</a:t>
            </a:r>
          </a:p>
          <a:p>
            <a:pPr marL="64008" indent="0">
              <a:buNone/>
            </a:pPr>
            <a:endParaRPr lang="tr-TR" dirty="0"/>
          </a:p>
        </p:txBody>
      </p:sp>
    </p:spTree>
    <p:extLst>
      <p:ext uri="{BB962C8B-B14F-4D97-AF65-F5344CB8AC3E}">
        <p14:creationId xmlns:p14="http://schemas.microsoft.com/office/powerpoint/2010/main" val="198271073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332656"/>
            <a:ext cx="8229600" cy="1399032"/>
          </a:xfrm>
        </p:spPr>
        <p:txBody>
          <a:bodyPr>
            <a:normAutofit/>
          </a:bodyPr>
          <a:lstStyle/>
          <a:p>
            <a:r>
              <a:rPr lang="tr-TR" sz="4500" b="1" dirty="0" smtClean="0">
                <a:latin typeface="Times New Roman" panose="02020603050405020304" pitchFamily="18" charset="0"/>
                <a:cs typeface="Times New Roman" panose="02020603050405020304" pitchFamily="18" charset="0"/>
              </a:rPr>
              <a:t>2.3 Toksik(Zehirleyici) Gazlar</a:t>
            </a:r>
            <a:endParaRPr lang="tr-TR" sz="4500" b="1" dirty="0">
              <a:latin typeface="Times New Roman" panose="02020603050405020304" pitchFamily="18" charset="0"/>
              <a:cs typeface="Times New Roman" panose="02020603050405020304" pitchFamily="18" charset="0"/>
            </a:endParaRPr>
          </a:p>
        </p:txBody>
      </p:sp>
      <p:sp>
        <p:nvSpPr>
          <p:cNvPr id="3" name="2 İçerik Yer Tutucusu"/>
          <p:cNvSpPr>
            <a:spLocks noGrp="1"/>
          </p:cNvSpPr>
          <p:nvPr>
            <p:ph idx="1"/>
          </p:nvPr>
        </p:nvSpPr>
        <p:spPr/>
        <p:txBody>
          <a:bodyPr/>
          <a:lstStyle/>
          <a:p>
            <a:pPr marL="64008" indent="0">
              <a:lnSpc>
                <a:spcPct val="150000"/>
              </a:lnSpc>
              <a:buNone/>
            </a:pPr>
            <a:r>
              <a:rPr lang="tr-TR" dirty="0" smtClean="0">
                <a:latin typeface="Times New Roman" panose="02020603050405020304" pitchFamily="18" charset="0"/>
                <a:cs typeface="Times New Roman" panose="02020603050405020304" pitchFamily="18" charset="0"/>
              </a:rPr>
              <a:t>	</a:t>
            </a:r>
            <a:r>
              <a:rPr lang="tr-TR" b="1" dirty="0" smtClean="0">
                <a:latin typeface="Times New Roman" panose="02020603050405020304" pitchFamily="18" charset="0"/>
                <a:cs typeface="Times New Roman" panose="02020603050405020304" pitchFamily="18" charset="0"/>
              </a:rPr>
              <a:t>Toksik </a:t>
            </a:r>
            <a:r>
              <a:rPr lang="tr-TR" b="1" dirty="0">
                <a:latin typeface="Times New Roman" panose="02020603050405020304" pitchFamily="18" charset="0"/>
                <a:cs typeface="Times New Roman" panose="02020603050405020304" pitchFamily="18" charset="0"/>
              </a:rPr>
              <a:t>kelime anlamı zehirli olan </a:t>
            </a:r>
            <a:r>
              <a:rPr lang="tr-TR" b="1" dirty="0" smtClean="0">
                <a:latin typeface="Times New Roman" panose="02020603050405020304" pitchFamily="18" charset="0"/>
                <a:cs typeface="Times New Roman" panose="02020603050405020304" pitchFamily="18" charset="0"/>
              </a:rPr>
              <a:t>demektir. İnsan vücudunda ciddi hasarlar bırakan bu gazlar itfaiyecinin uzak durması gereken gazlardandır. </a:t>
            </a:r>
            <a:r>
              <a:rPr lang="tr-TR" dirty="0" smtClean="0">
                <a:latin typeface="Times New Roman" panose="02020603050405020304" pitchFamily="18" charset="0"/>
                <a:cs typeface="Times New Roman" panose="02020603050405020304" pitchFamily="18" charset="0"/>
              </a:rPr>
              <a:t>Çünkü bazıları vücuda girdiği zaman geri dönüşü olmayan etkiler doğurur.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2"/>
                                        </p:tgtEl>
                                        <p:attrNameLst>
                                          <p:attrName>ppt_y</p:attrName>
                                        </p:attrNameLst>
                                      </p:cBhvr>
                                      <p:tavLst>
                                        <p:tav tm="0">
                                          <p:val>
                                            <p:strVal val="#ppt_y"/>
                                          </p:val>
                                        </p:tav>
                                        <p:tav tm="100000">
                                          <p:val>
                                            <p:strVal val="#ppt_y"/>
                                          </p:val>
                                        </p:tav>
                                      </p:tavLst>
                                    </p:anim>
                                    <p:anim calcmode="lin" valueType="num">
                                      <p:cBhvr>
                                        <p:cTn id="9" dur="2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4"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to="" calcmode="lin" valueType="num">
                                      <p:cBhvr>
                                        <p:cTn id="16"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412776"/>
            <a:ext cx="8229600" cy="4572000"/>
          </a:xfrm>
        </p:spPr>
        <p:txBody>
          <a:bodyPr/>
          <a:lstStyle/>
          <a:p>
            <a:pPr marL="64008" indent="0">
              <a:lnSpc>
                <a:spcPct val="150000"/>
              </a:lnSpc>
              <a:buNone/>
            </a:pPr>
            <a:r>
              <a:rPr lang="tr-TR" dirty="0" smtClean="0">
                <a:latin typeface="Times New Roman" panose="02020603050405020304" pitchFamily="18" charset="0"/>
                <a:cs typeface="Times New Roman" panose="02020603050405020304" pitchFamily="18" charset="0"/>
              </a:rPr>
              <a:t>	</a:t>
            </a:r>
            <a:r>
              <a:rPr lang="tr-TR" b="1" dirty="0" smtClean="0">
                <a:latin typeface="Times New Roman" panose="02020603050405020304" pitchFamily="18" charset="0"/>
                <a:cs typeface="Times New Roman" panose="02020603050405020304" pitchFamily="18" charset="0"/>
              </a:rPr>
              <a:t>Hücrelere </a:t>
            </a:r>
            <a:r>
              <a:rPr lang="tr-TR" b="1" dirty="0">
                <a:latin typeface="Times New Roman" panose="02020603050405020304" pitchFamily="18" charset="0"/>
                <a:cs typeface="Times New Roman" panose="02020603050405020304" pitchFamily="18" charset="0"/>
              </a:rPr>
              <a:t>ve yaşayan dokulara kimyasal, biyokimyasal ya da radyoaktif nitelikte zararlar veren her türlü maddedir. </a:t>
            </a:r>
            <a:r>
              <a:rPr lang="tr-TR" dirty="0">
                <a:latin typeface="Times New Roman" panose="02020603050405020304" pitchFamily="18" charset="0"/>
                <a:cs typeface="Times New Roman" panose="02020603050405020304" pitchFamily="18" charset="0"/>
              </a:rPr>
              <a:t>Zehrin en tipik özelliği bu zararlı etkisini en küçük dozlarda bile göstermesidir.</a:t>
            </a:r>
          </a:p>
          <a:p>
            <a:pPr marL="64008" indent="0">
              <a:buNone/>
            </a:pPr>
            <a:endParaRPr lang="tr-TR" dirty="0"/>
          </a:p>
        </p:txBody>
      </p:sp>
    </p:spTree>
    <p:extLst>
      <p:ext uri="{BB962C8B-B14F-4D97-AF65-F5344CB8AC3E}">
        <p14:creationId xmlns:p14="http://schemas.microsoft.com/office/powerpoint/2010/main" val="256194196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340768"/>
            <a:ext cx="8229600" cy="4572000"/>
          </a:xfrm>
        </p:spPr>
        <p:txBody>
          <a:bodyPr>
            <a:normAutofit/>
          </a:bodyPr>
          <a:lstStyle/>
          <a:p>
            <a:pPr marL="64008" indent="0">
              <a:lnSpc>
                <a:spcPct val="150000"/>
              </a:lnSpc>
              <a:buNone/>
            </a:pPr>
            <a:r>
              <a:rPr lang="tr-TR" dirty="0" smtClean="0">
                <a:latin typeface="Times New Roman" panose="02020603050405020304" pitchFamily="18" charset="0"/>
                <a:cs typeface="Times New Roman" panose="02020603050405020304" pitchFamily="18" charset="0"/>
              </a:rPr>
              <a:t>	</a:t>
            </a:r>
            <a:r>
              <a:rPr lang="tr-TR" b="1" dirty="0" smtClean="0">
                <a:latin typeface="Times New Roman" panose="02020603050405020304" pitchFamily="18" charset="0"/>
                <a:cs typeface="Times New Roman" panose="02020603050405020304" pitchFamily="18" charset="0"/>
              </a:rPr>
              <a:t>Ağız </a:t>
            </a:r>
            <a:r>
              <a:rPr lang="tr-TR" b="1" dirty="0">
                <a:latin typeface="Times New Roman" panose="02020603050405020304" pitchFamily="18" charset="0"/>
                <a:cs typeface="Times New Roman" panose="02020603050405020304" pitchFamily="18" charset="0"/>
              </a:rPr>
              <a:t>yoluyla alınma ya da bir şekilde emilmeyle biyolojik sistemlerde hasar veya ölüm oluşturan maddeler zehir ya da Toksin, bu maddeleri inceleyen bilim dalına ise Toksikoloji denir.</a:t>
            </a:r>
          </a:p>
        </p:txBody>
      </p:sp>
    </p:spTree>
    <p:extLst>
      <p:ext uri="{BB962C8B-B14F-4D97-AF65-F5344CB8AC3E}">
        <p14:creationId xmlns:p14="http://schemas.microsoft.com/office/powerpoint/2010/main" val="91592320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196752"/>
            <a:ext cx="8229600" cy="4754000"/>
          </a:xfrm>
        </p:spPr>
        <p:txBody>
          <a:bodyPr>
            <a:noAutofit/>
          </a:bodyPr>
          <a:lstStyle/>
          <a:p>
            <a:pPr marL="64008" indent="0">
              <a:lnSpc>
                <a:spcPct val="150000"/>
              </a:lnSpc>
              <a:buNone/>
            </a:pPr>
            <a:r>
              <a:rPr lang="tr-TR" dirty="0" smtClean="0">
                <a:latin typeface="Times New Roman" panose="02020603050405020304" pitchFamily="18" charset="0"/>
                <a:cs typeface="Times New Roman" panose="02020603050405020304" pitchFamily="18" charset="0"/>
              </a:rPr>
              <a:t>	Radyoaktif </a:t>
            </a:r>
            <a:r>
              <a:rPr lang="tr-TR" dirty="0">
                <a:latin typeface="Times New Roman" panose="02020603050405020304" pitchFamily="18" charset="0"/>
                <a:cs typeface="Times New Roman" panose="02020603050405020304" pitchFamily="18" charset="0"/>
              </a:rPr>
              <a:t>zehirler ise (Örneğin: Polonyum 220 izotopu) canlı organizmanın </a:t>
            </a:r>
            <a:r>
              <a:rPr lang="tr-TR" dirty="0" smtClean="0">
                <a:latin typeface="Times New Roman" panose="02020603050405020304" pitchFamily="18" charset="0"/>
                <a:cs typeface="Times New Roman" panose="02020603050405020304" pitchFamily="18" charset="0"/>
              </a:rPr>
              <a:t>yapısındaki </a:t>
            </a:r>
            <a:r>
              <a:rPr lang="tr-TR" dirty="0">
                <a:latin typeface="Times New Roman" panose="02020603050405020304" pitchFamily="18" charset="0"/>
                <a:cs typeface="Times New Roman" panose="02020603050405020304" pitchFamily="18" charset="0"/>
              </a:rPr>
              <a:t>kimyasal elementlere yaydığı radyoaktif parçacıklar ile elementlerin çekirdek yapısının değişmesine neden olmaktadır. Bu değişimin sonucu olarak elementler bir başka elemente </a:t>
            </a:r>
            <a:r>
              <a:rPr lang="tr-TR" dirty="0" smtClean="0">
                <a:latin typeface="Times New Roman" panose="02020603050405020304" pitchFamily="18" charset="0"/>
                <a:cs typeface="Times New Roman" panose="02020603050405020304" pitchFamily="18" charset="0"/>
              </a:rPr>
              <a:t>dönüşmektedir.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279446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978136"/>
          </a:xfrm>
        </p:spPr>
        <p:txBody>
          <a:bodyPr/>
          <a:lstStyle/>
          <a:p>
            <a:pPr marL="64008" indent="0">
              <a:lnSpc>
                <a:spcPct val="150000"/>
              </a:lnSpc>
              <a:buNone/>
            </a:pPr>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Örneğin: insan vücudunda kırmızı kan hücrelerinde bolca bulunan Demir(Fe) elementi Alfa ışımasına maruz kalınca atom numarası 2 değerlik artarak Nikel(</a:t>
            </a:r>
            <a:r>
              <a:rPr lang="tr-TR" dirty="0" err="1">
                <a:latin typeface="Times New Roman" panose="02020603050405020304" pitchFamily="18" charset="0"/>
                <a:cs typeface="Times New Roman" panose="02020603050405020304" pitchFamily="18" charset="0"/>
              </a:rPr>
              <a:t>Ni</a:t>
            </a:r>
            <a:r>
              <a:rPr lang="tr-TR" dirty="0">
                <a:latin typeface="Times New Roman" panose="02020603050405020304" pitchFamily="18" charset="0"/>
                <a:cs typeface="Times New Roman" panose="02020603050405020304" pitchFamily="18" charset="0"/>
              </a:rPr>
              <a:t>) elementine dönüşmektedir!) ve kimyasal özellikleri de değiştiği için hücre yapısı bozulmaktadır</a:t>
            </a:r>
          </a:p>
        </p:txBody>
      </p:sp>
    </p:spTree>
    <p:extLst>
      <p:ext uri="{BB962C8B-B14F-4D97-AF65-F5344CB8AC3E}">
        <p14:creationId xmlns:p14="http://schemas.microsoft.com/office/powerpoint/2010/main" val="17343895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764704"/>
            <a:ext cx="8229600" cy="5690104"/>
          </a:xfrm>
        </p:spPr>
        <p:txBody>
          <a:bodyPr/>
          <a:lstStyle/>
          <a:p>
            <a:pPr marL="64008" indent="0">
              <a:lnSpc>
                <a:spcPct val="150000"/>
              </a:lnSpc>
              <a:buNone/>
            </a:pPr>
            <a:r>
              <a:rPr lang="tr-TR" dirty="0" smtClean="0">
                <a:latin typeface="Times New Roman" panose="02020603050405020304" pitchFamily="18" charset="0"/>
                <a:cs typeface="Times New Roman" panose="02020603050405020304" pitchFamily="18" charset="0"/>
              </a:rPr>
              <a:t>	Zehirler</a:t>
            </a:r>
            <a:r>
              <a:rPr lang="tr-TR" dirty="0">
                <a:latin typeface="Times New Roman" panose="02020603050405020304" pitchFamily="18" charset="0"/>
                <a:cs typeface="Times New Roman" panose="02020603050405020304" pitchFamily="18" charset="0"/>
              </a:rPr>
              <a:t>; düşük dozda kullanıldığında tedavi edici madde olsalar da, yüksek dozda kullanıldıkları zaman öldürücü etki yaparlar. </a:t>
            </a:r>
            <a:r>
              <a:rPr lang="tr-TR" dirty="0" err="1">
                <a:latin typeface="Times New Roman" panose="02020603050405020304" pitchFamily="18" charset="0"/>
                <a:cs typeface="Times New Roman" panose="02020603050405020304" pitchFamily="18" charset="0"/>
              </a:rPr>
              <a:t>Paraselsus</a:t>
            </a:r>
            <a:r>
              <a:rPr lang="tr-TR" dirty="0">
                <a:latin typeface="Times New Roman" panose="02020603050405020304" pitchFamily="18" charset="0"/>
                <a:cs typeface="Times New Roman" panose="02020603050405020304" pitchFamily="18" charset="0"/>
              </a:rPr>
              <a:t> (1493–1541) "Tüm maddeler zehirdir, ilacı zehirden ayıran dozudur" diyerek zehire doz kavramını getirmiştir.</a:t>
            </a:r>
          </a:p>
          <a:p>
            <a:pPr marL="64008" indent="0">
              <a:buNone/>
            </a:pPr>
            <a:endParaRPr lang="tr-TR" dirty="0"/>
          </a:p>
        </p:txBody>
      </p:sp>
    </p:spTree>
    <p:extLst>
      <p:ext uri="{BB962C8B-B14F-4D97-AF65-F5344CB8AC3E}">
        <p14:creationId xmlns:p14="http://schemas.microsoft.com/office/powerpoint/2010/main" val="156147967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188640"/>
            <a:ext cx="8229600" cy="4572000"/>
          </a:xfrm>
        </p:spPr>
        <p:txBody>
          <a:bodyPr>
            <a:noAutofit/>
          </a:bodyPr>
          <a:lstStyle/>
          <a:p>
            <a:pPr marL="64008" indent="0">
              <a:lnSpc>
                <a:spcPct val="170000"/>
              </a:lnSpc>
              <a:buNone/>
            </a:pPr>
            <a:r>
              <a:rPr lang="tr-TR" b="1" dirty="0">
                <a:solidFill>
                  <a:schemeClr val="bg1"/>
                </a:solidFill>
                <a:latin typeface="Times New Roman" panose="02020603050405020304" pitchFamily="18" charset="0"/>
                <a:cs typeface="Times New Roman" panose="02020603050405020304" pitchFamily="18" charset="0"/>
              </a:rPr>
              <a:t>Alt Patlama Sınırı (</a:t>
            </a:r>
            <a:r>
              <a:rPr lang="tr-TR" b="1" dirty="0" err="1">
                <a:solidFill>
                  <a:schemeClr val="bg1"/>
                </a:solidFill>
                <a:latin typeface="Times New Roman" panose="02020603050405020304" pitchFamily="18" charset="0"/>
                <a:cs typeface="Times New Roman" panose="02020603050405020304" pitchFamily="18" charset="0"/>
              </a:rPr>
              <a:t>Lower</a:t>
            </a:r>
            <a:r>
              <a:rPr lang="tr-TR" b="1" dirty="0">
                <a:solidFill>
                  <a:schemeClr val="bg1"/>
                </a:solidFill>
                <a:latin typeface="Times New Roman" panose="02020603050405020304" pitchFamily="18" charset="0"/>
                <a:cs typeface="Times New Roman" panose="02020603050405020304" pitchFamily="18" charset="0"/>
              </a:rPr>
              <a:t> </a:t>
            </a:r>
            <a:r>
              <a:rPr lang="tr-TR" b="1" dirty="0" err="1">
                <a:solidFill>
                  <a:schemeClr val="bg1"/>
                </a:solidFill>
                <a:latin typeface="Times New Roman" panose="02020603050405020304" pitchFamily="18" charset="0"/>
                <a:cs typeface="Times New Roman" panose="02020603050405020304" pitchFamily="18" charset="0"/>
              </a:rPr>
              <a:t>Explosion</a:t>
            </a:r>
            <a:r>
              <a:rPr lang="tr-TR" b="1" dirty="0">
                <a:solidFill>
                  <a:schemeClr val="bg1"/>
                </a:solidFill>
                <a:latin typeface="Times New Roman" panose="02020603050405020304" pitchFamily="18" charset="0"/>
                <a:cs typeface="Times New Roman" panose="02020603050405020304" pitchFamily="18" charset="0"/>
              </a:rPr>
              <a:t> Limit (LEL)): </a:t>
            </a:r>
            <a:r>
              <a:rPr lang="tr-TR" dirty="0">
                <a:latin typeface="Times New Roman" panose="02020603050405020304" pitchFamily="18" charset="0"/>
                <a:cs typeface="Times New Roman" panose="02020603050405020304" pitchFamily="18" charset="0"/>
              </a:rPr>
              <a:t>Ortam havasında bulunduğunda, hacimsel olarak patlama oluşturabilecek en az miktardır. </a:t>
            </a:r>
            <a:endParaRPr lang="tr-TR" dirty="0" smtClean="0">
              <a:latin typeface="Times New Roman" panose="02020603050405020304" pitchFamily="18" charset="0"/>
              <a:cs typeface="Times New Roman" panose="02020603050405020304" pitchFamily="18" charset="0"/>
            </a:endParaRPr>
          </a:p>
          <a:p>
            <a:pPr marL="64008" indent="0">
              <a:lnSpc>
                <a:spcPct val="170000"/>
              </a:lnSpc>
              <a:buNone/>
            </a:pPr>
            <a:r>
              <a:rPr lang="tr-TR" b="1" dirty="0" smtClean="0">
                <a:solidFill>
                  <a:schemeClr val="bg1"/>
                </a:solidFill>
                <a:latin typeface="Times New Roman" panose="02020603050405020304" pitchFamily="18" charset="0"/>
                <a:cs typeface="Times New Roman" panose="02020603050405020304" pitchFamily="18" charset="0"/>
              </a:rPr>
              <a:t>Üst </a:t>
            </a:r>
            <a:r>
              <a:rPr lang="tr-TR" b="1" dirty="0">
                <a:solidFill>
                  <a:schemeClr val="bg1"/>
                </a:solidFill>
                <a:latin typeface="Times New Roman" panose="02020603050405020304" pitchFamily="18" charset="0"/>
                <a:cs typeface="Times New Roman" panose="02020603050405020304" pitchFamily="18" charset="0"/>
              </a:rPr>
              <a:t>Patlama Sınırı (</a:t>
            </a:r>
            <a:r>
              <a:rPr lang="tr-TR" b="1" dirty="0" err="1">
                <a:solidFill>
                  <a:schemeClr val="bg1"/>
                </a:solidFill>
                <a:latin typeface="Times New Roman" panose="02020603050405020304" pitchFamily="18" charset="0"/>
                <a:cs typeface="Times New Roman" panose="02020603050405020304" pitchFamily="18" charset="0"/>
              </a:rPr>
              <a:t>Upper</a:t>
            </a:r>
            <a:r>
              <a:rPr lang="tr-TR" b="1" dirty="0">
                <a:solidFill>
                  <a:schemeClr val="bg1"/>
                </a:solidFill>
                <a:latin typeface="Times New Roman" panose="02020603050405020304" pitchFamily="18" charset="0"/>
                <a:cs typeface="Times New Roman" panose="02020603050405020304" pitchFamily="18" charset="0"/>
              </a:rPr>
              <a:t> </a:t>
            </a:r>
            <a:r>
              <a:rPr lang="tr-TR" b="1" dirty="0" err="1">
                <a:solidFill>
                  <a:schemeClr val="bg1"/>
                </a:solidFill>
                <a:latin typeface="Times New Roman" panose="02020603050405020304" pitchFamily="18" charset="0"/>
                <a:cs typeface="Times New Roman" panose="02020603050405020304" pitchFamily="18" charset="0"/>
              </a:rPr>
              <a:t>Explosion</a:t>
            </a:r>
            <a:r>
              <a:rPr lang="tr-TR" b="1" dirty="0">
                <a:solidFill>
                  <a:schemeClr val="bg1"/>
                </a:solidFill>
                <a:latin typeface="Times New Roman" panose="02020603050405020304" pitchFamily="18" charset="0"/>
                <a:cs typeface="Times New Roman" panose="02020603050405020304" pitchFamily="18" charset="0"/>
              </a:rPr>
              <a:t> Limit (UEL)): </a:t>
            </a:r>
            <a:r>
              <a:rPr lang="tr-TR" dirty="0">
                <a:latin typeface="Times New Roman" panose="02020603050405020304" pitchFamily="18" charset="0"/>
                <a:cs typeface="Times New Roman" panose="02020603050405020304" pitchFamily="18" charset="0"/>
              </a:rPr>
              <a:t>Ortam havasında bulunduğunda, hacimsel olarak patlama özelliğini sürdürebileceği en üst sınırdır. </a:t>
            </a:r>
          </a:p>
        </p:txBody>
      </p:sp>
    </p:spTree>
    <p:extLst>
      <p:ext uri="{BB962C8B-B14F-4D97-AF65-F5344CB8AC3E}">
        <p14:creationId xmlns:p14="http://schemas.microsoft.com/office/powerpoint/2010/main" val="2593735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978136"/>
          </a:xfrm>
        </p:spPr>
        <p:txBody>
          <a:bodyPr>
            <a:normAutofit fontScale="92500"/>
          </a:bodyPr>
          <a:lstStyle/>
          <a:p>
            <a:pPr marL="64008" indent="0">
              <a:buNone/>
            </a:pPr>
            <a:r>
              <a:rPr lang="tr-TR" sz="3200" spc="-5" dirty="0">
                <a:latin typeface="Times New Roman" panose="02020603050405020304" pitchFamily="18" charset="0"/>
                <a:cs typeface="Times New Roman" panose="02020603050405020304" pitchFamily="18" charset="0"/>
              </a:rPr>
              <a:t>Yaklaşık 40 </a:t>
            </a:r>
            <a:r>
              <a:rPr lang="tr-TR" sz="3200" spc="-5" dirty="0" err="1">
                <a:latin typeface="Times New Roman" panose="02020603050405020304" pitchFamily="18" charset="0"/>
                <a:cs typeface="Times New Roman" panose="02020603050405020304" pitchFamily="18" charset="0"/>
              </a:rPr>
              <a:t>kJ</a:t>
            </a:r>
            <a:r>
              <a:rPr lang="tr-TR" sz="3200" spc="-5" dirty="0">
                <a:latin typeface="Times New Roman" panose="02020603050405020304" pitchFamily="18" charset="0"/>
                <a:cs typeface="Times New Roman" panose="02020603050405020304" pitchFamily="18" charset="0"/>
              </a:rPr>
              <a:t>/</a:t>
            </a:r>
            <a:r>
              <a:rPr lang="tr-TR" sz="3200" spc="-5" dirty="0" err="1">
                <a:latin typeface="Times New Roman" panose="02020603050405020304" pitchFamily="18" charset="0"/>
                <a:cs typeface="Times New Roman" panose="02020603050405020304" pitchFamily="18" charset="0"/>
              </a:rPr>
              <a:t>mol’den</a:t>
            </a:r>
            <a:r>
              <a:rPr lang="tr-TR" sz="3200" spc="-5" dirty="0">
                <a:latin typeface="Times New Roman" panose="02020603050405020304" pitchFamily="18" charset="0"/>
                <a:cs typeface="Times New Roman" panose="02020603050405020304" pitchFamily="18" charset="0"/>
              </a:rPr>
              <a:t> </a:t>
            </a:r>
            <a:r>
              <a:rPr lang="tr-TR" sz="3200" spc="-10" dirty="0">
                <a:latin typeface="Times New Roman" panose="02020603050405020304" pitchFamily="18" charset="0"/>
                <a:cs typeface="Times New Roman" panose="02020603050405020304" pitchFamily="18" charset="0"/>
              </a:rPr>
              <a:t>daha </a:t>
            </a:r>
            <a:r>
              <a:rPr lang="tr-TR" sz="3200" spc="-5" dirty="0">
                <a:latin typeface="Times New Roman" panose="02020603050405020304" pitchFamily="18" charset="0"/>
                <a:cs typeface="Times New Roman" panose="02020603050405020304" pitchFamily="18" charset="0"/>
              </a:rPr>
              <a:t>büyük etkileşimler kimyasal bağlar olarak  bilinirken, 40 </a:t>
            </a:r>
            <a:r>
              <a:rPr lang="tr-TR" sz="3200" spc="-5" dirty="0" err="1">
                <a:latin typeface="Times New Roman" panose="02020603050405020304" pitchFamily="18" charset="0"/>
                <a:cs typeface="Times New Roman" panose="02020603050405020304" pitchFamily="18" charset="0"/>
              </a:rPr>
              <a:t>kJ</a:t>
            </a:r>
            <a:r>
              <a:rPr lang="tr-TR" sz="3200" spc="-5" dirty="0">
                <a:latin typeface="Times New Roman" panose="02020603050405020304" pitchFamily="18" charset="0"/>
                <a:cs typeface="Times New Roman" panose="02020603050405020304" pitchFamily="18" charset="0"/>
              </a:rPr>
              <a:t>/</a:t>
            </a:r>
            <a:r>
              <a:rPr lang="tr-TR" sz="3200" spc="-5" dirty="0" err="1">
                <a:latin typeface="Times New Roman" panose="02020603050405020304" pitchFamily="18" charset="0"/>
                <a:cs typeface="Times New Roman" panose="02020603050405020304" pitchFamily="18" charset="0"/>
              </a:rPr>
              <a:t>mol’den</a:t>
            </a:r>
            <a:r>
              <a:rPr lang="tr-TR" sz="3200" spc="-5" dirty="0">
                <a:latin typeface="Times New Roman" panose="02020603050405020304" pitchFamily="18" charset="0"/>
                <a:cs typeface="Times New Roman" panose="02020603050405020304" pitchFamily="18" charset="0"/>
              </a:rPr>
              <a:t> </a:t>
            </a:r>
            <a:r>
              <a:rPr lang="tr-TR" sz="3200" spc="-10" dirty="0">
                <a:latin typeface="Times New Roman" panose="02020603050405020304" pitchFamily="18" charset="0"/>
                <a:cs typeface="Times New Roman" panose="02020603050405020304" pitchFamily="18" charset="0"/>
              </a:rPr>
              <a:t>daha </a:t>
            </a:r>
            <a:r>
              <a:rPr lang="tr-TR" sz="3200" dirty="0">
                <a:latin typeface="Times New Roman" panose="02020603050405020304" pitchFamily="18" charset="0"/>
                <a:cs typeface="Times New Roman" panose="02020603050405020304" pitchFamily="18" charset="0"/>
              </a:rPr>
              <a:t>küçük </a:t>
            </a:r>
            <a:r>
              <a:rPr lang="tr-TR" sz="3200" spc="-5" dirty="0">
                <a:latin typeface="Times New Roman" panose="02020603050405020304" pitchFamily="18" charset="0"/>
                <a:cs typeface="Times New Roman" panose="02020603050405020304" pitchFamily="18" charset="0"/>
              </a:rPr>
              <a:t>etkileşimler zayıf etkileşimler olarak  adlandırılır.</a:t>
            </a:r>
            <a:endParaRPr lang="tr-TR" sz="3200" dirty="0">
              <a:latin typeface="Times New Roman" panose="02020603050405020304" pitchFamily="18" charset="0"/>
              <a:cs typeface="Times New Roman" panose="02020603050405020304" pitchFamily="18" charset="0"/>
            </a:endParaRPr>
          </a:p>
          <a:p>
            <a:pPr marL="0" indent="0">
              <a:lnSpc>
                <a:spcPct val="100000"/>
              </a:lnSpc>
              <a:spcBef>
                <a:spcPts val="815"/>
              </a:spcBef>
              <a:buNone/>
            </a:pPr>
            <a:r>
              <a:rPr lang="tr-TR" sz="3200" spc="-5" dirty="0" smtClean="0">
                <a:latin typeface="Times New Roman" panose="02020603050405020304" pitchFamily="18" charset="0"/>
                <a:cs typeface="Times New Roman" panose="02020603050405020304" pitchFamily="18" charset="0"/>
              </a:rPr>
              <a:t>	</a:t>
            </a:r>
            <a:r>
              <a:rPr lang="tr-TR" sz="3200" b="1" spc="-5" dirty="0" smtClean="0">
                <a:solidFill>
                  <a:schemeClr val="bg1">
                    <a:lumMod val="95000"/>
                    <a:lumOff val="5000"/>
                  </a:schemeClr>
                </a:solidFill>
                <a:latin typeface="Times New Roman" panose="02020603050405020304" pitchFamily="18" charset="0"/>
                <a:cs typeface="Times New Roman" panose="02020603050405020304" pitchFamily="18" charset="0"/>
              </a:rPr>
              <a:t>Kimyasal </a:t>
            </a:r>
            <a:r>
              <a:rPr lang="tr-TR" sz="3200" b="1" spc="-5" dirty="0">
                <a:solidFill>
                  <a:schemeClr val="bg1">
                    <a:lumMod val="95000"/>
                    <a:lumOff val="5000"/>
                  </a:schemeClr>
                </a:solidFill>
                <a:latin typeface="Times New Roman" panose="02020603050405020304" pitchFamily="18" charset="0"/>
                <a:cs typeface="Times New Roman" panose="02020603050405020304" pitchFamily="18" charset="0"/>
              </a:rPr>
              <a:t>bağlar üç</a:t>
            </a:r>
            <a:r>
              <a:rPr lang="tr-TR" sz="3200" b="1" spc="-15" dirty="0">
                <a:solidFill>
                  <a:schemeClr val="bg1">
                    <a:lumMod val="95000"/>
                    <a:lumOff val="5000"/>
                  </a:schemeClr>
                </a:solidFill>
                <a:latin typeface="Times New Roman" panose="02020603050405020304" pitchFamily="18" charset="0"/>
                <a:cs typeface="Times New Roman" panose="02020603050405020304" pitchFamily="18" charset="0"/>
              </a:rPr>
              <a:t> </a:t>
            </a:r>
            <a:r>
              <a:rPr lang="tr-TR" sz="3200" b="1" spc="-5" dirty="0">
                <a:solidFill>
                  <a:schemeClr val="bg1">
                    <a:lumMod val="95000"/>
                    <a:lumOff val="5000"/>
                  </a:schemeClr>
                </a:solidFill>
                <a:latin typeface="Times New Roman" panose="02020603050405020304" pitchFamily="18" charset="0"/>
                <a:cs typeface="Times New Roman" panose="02020603050405020304" pitchFamily="18" charset="0"/>
              </a:rPr>
              <a:t>çeşittir:</a:t>
            </a:r>
            <a:endParaRPr lang="tr-TR" sz="3200" b="1" dirty="0">
              <a:solidFill>
                <a:schemeClr val="bg1">
                  <a:lumMod val="95000"/>
                  <a:lumOff val="5000"/>
                </a:schemeClr>
              </a:solidFill>
              <a:latin typeface="Times New Roman" panose="02020603050405020304" pitchFamily="18" charset="0"/>
              <a:cs typeface="Times New Roman" panose="02020603050405020304" pitchFamily="18" charset="0"/>
            </a:endParaRPr>
          </a:p>
          <a:p>
            <a:pPr marL="599440" marR="33655" indent="-227329">
              <a:lnSpc>
                <a:spcPct val="117300"/>
              </a:lnSpc>
              <a:spcBef>
                <a:spcPts val="660"/>
              </a:spcBef>
              <a:buFont typeface="Symbol"/>
              <a:buChar char=""/>
              <a:tabLst>
                <a:tab pos="598805" algn="l"/>
                <a:tab pos="600075" algn="l"/>
              </a:tabLst>
            </a:pPr>
            <a:r>
              <a:rPr lang="tr-TR" sz="3200" b="1" spc="-5" dirty="0">
                <a:solidFill>
                  <a:schemeClr val="bg1">
                    <a:lumMod val="95000"/>
                    <a:lumOff val="5000"/>
                  </a:schemeClr>
                </a:solidFill>
                <a:latin typeface="Times New Roman" panose="02020603050405020304" pitchFamily="18" charset="0"/>
                <a:cs typeface="Times New Roman" panose="02020603050405020304" pitchFamily="18" charset="0"/>
              </a:rPr>
              <a:t>İyonik </a:t>
            </a:r>
            <a:r>
              <a:rPr lang="tr-TR" sz="3200" b="1" spc="-10" dirty="0">
                <a:solidFill>
                  <a:schemeClr val="bg1">
                    <a:lumMod val="95000"/>
                    <a:lumOff val="5000"/>
                  </a:schemeClr>
                </a:solidFill>
                <a:latin typeface="Times New Roman" panose="02020603050405020304" pitchFamily="18" charset="0"/>
                <a:cs typeface="Times New Roman" panose="02020603050405020304" pitchFamily="18" charset="0"/>
              </a:rPr>
              <a:t>bağ: </a:t>
            </a:r>
            <a:r>
              <a:rPr lang="tr-TR" sz="3200" spc="-5" dirty="0">
                <a:latin typeface="Times New Roman" panose="02020603050405020304" pitchFamily="18" charset="0"/>
                <a:cs typeface="Times New Roman" panose="02020603050405020304" pitchFamily="18" charset="0"/>
              </a:rPr>
              <a:t>Bir atom elektron vererek pozitif yüklü iyon yani katyon  oluşturur. Diğer bir atom </a:t>
            </a:r>
            <a:r>
              <a:rPr lang="tr-TR" sz="3200" spc="-10" dirty="0">
                <a:latin typeface="Times New Roman" panose="02020603050405020304" pitchFamily="18" charset="0"/>
                <a:cs typeface="Times New Roman" panose="02020603050405020304" pitchFamily="18" charset="0"/>
              </a:rPr>
              <a:t>bu </a:t>
            </a:r>
            <a:r>
              <a:rPr lang="tr-TR" sz="3200" spc="-5" dirty="0">
                <a:latin typeface="Times New Roman" panose="02020603050405020304" pitchFamily="18" charset="0"/>
                <a:cs typeface="Times New Roman" panose="02020603050405020304" pitchFamily="18" charset="0"/>
              </a:rPr>
              <a:t>elektronu alarak negatif yüklü bir </a:t>
            </a:r>
            <a:r>
              <a:rPr lang="tr-TR" sz="3200" dirty="0">
                <a:latin typeface="Times New Roman" panose="02020603050405020304" pitchFamily="18" charset="0"/>
                <a:cs typeface="Times New Roman" panose="02020603050405020304" pitchFamily="18" charset="0"/>
              </a:rPr>
              <a:t>iyon</a:t>
            </a:r>
            <a:r>
              <a:rPr lang="tr-TR" sz="3200" spc="110" dirty="0">
                <a:latin typeface="Times New Roman" panose="02020603050405020304" pitchFamily="18" charset="0"/>
                <a:cs typeface="Times New Roman" panose="02020603050405020304" pitchFamily="18" charset="0"/>
              </a:rPr>
              <a:t> </a:t>
            </a:r>
            <a:r>
              <a:rPr lang="tr-TR" sz="3200" spc="-5" dirty="0" smtClean="0">
                <a:latin typeface="Times New Roman" panose="02020603050405020304" pitchFamily="18" charset="0"/>
                <a:cs typeface="Times New Roman" panose="02020603050405020304" pitchFamily="18" charset="0"/>
              </a:rPr>
              <a:t>yani </a:t>
            </a:r>
            <a:r>
              <a:rPr lang="tr-TR" sz="3200" dirty="0">
                <a:latin typeface="Calibri"/>
                <a:cs typeface="Calibri"/>
              </a:rPr>
              <a:t>anyon </a:t>
            </a:r>
            <a:r>
              <a:rPr lang="tr-TR" sz="3200" spc="-5" dirty="0">
                <a:latin typeface="Calibri"/>
                <a:cs typeface="Calibri"/>
              </a:rPr>
              <a:t>oluşturur. Fizik kurallarına </a:t>
            </a:r>
            <a:r>
              <a:rPr lang="tr-TR" sz="3200" dirty="0">
                <a:latin typeface="Calibri"/>
                <a:cs typeface="Calibri"/>
              </a:rPr>
              <a:t>göre katyon </a:t>
            </a:r>
            <a:r>
              <a:rPr lang="tr-TR" sz="3200" spc="-10" dirty="0">
                <a:latin typeface="Calibri"/>
                <a:cs typeface="Calibri"/>
              </a:rPr>
              <a:t>ile </a:t>
            </a:r>
            <a:r>
              <a:rPr lang="tr-TR" sz="3200" spc="-5" dirty="0">
                <a:latin typeface="Calibri"/>
                <a:cs typeface="Calibri"/>
              </a:rPr>
              <a:t>anyon birbirlerini  elektrostatik olarak çekerler. Bu </a:t>
            </a:r>
            <a:r>
              <a:rPr lang="tr-TR" sz="3200" dirty="0">
                <a:latin typeface="Calibri"/>
                <a:cs typeface="Calibri"/>
              </a:rPr>
              <a:t>çekime </a:t>
            </a:r>
            <a:r>
              <a:rPr lang="tr-TR" sz="3200" spc="-5" dirty="0">
                <a:latin typeface="Calibri"/>
                <a:cs typeface="Calibri"/>
              </a:rPr>
              <a:t>iyonik bağ</a:t>
            </a:r>
            <a:r>
              <a:rPr lang="tr-TR" sz="3200" spc="30" dirty="0">
                <a:latin typeface="Calibri"/>
                <a:cs typeface="Calibri"/>
              </a:rPr>
              <a:t> </a:t>
            </a:r>
            <a:r>
              <a:rPr lang="tr-TR" sz="3200" spc="-5" dirty="0">
                <a:latin typeface="Calibri"/>
                <a:cs typeface="Calibri"/>
              </a:rPr>
              <a:t>denir.</a:t>
            </a:r>
            <a:endParaRPr lang="tr-TR" sz="3200" dirty="0">
              <a:latin typeface="Calibri"/>
              <a:cs typeface="Calibri"/>
            </a:endParaRPr>
          </a:p>
          <a:p>
            <a:pPr marL="599440" marR="33655" indent="-227329">
              <a:lnSpc>
                <a:spcPct val="117300"/>
              </a:lnSpc>
              <a:spcBef>
                <a:spcPts val="660"/>
              </a:spcBef>
              <a:buFont typeface="Symbol"/>
              <a:buChar char=""/>
              <a:tabLst>
                <a:tab pos="598805" algn="l"/>
                <a:tab pos="600075" algn="l"/>
              </a:tabLst>
            </a:pPr>
            <a:endParaRPr lang="tr-TR" sz="3200" dirty="0">
              <a:latin typeface="Times New Roman" panose="02020603050405020304" pitchFamily="18" charset="0"/>
              <a:cs typeface="Times New Roman" panose="02020603050405020304" pitchFamily="18" charset="0"/>
            </a:endParaRPr>
          </a:p>
          <a:p>
            <a:pPr marL="64008" indent="0">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667758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188640"/>
            <a:ext cx="8229600" cy="4572000"/>
          </a:xfrm>
        </p:spPr>
        <p:txBody>
          <a:bodyPr>
            <a:noAutofit/>
          </a:bodyPr>
          <a:lstStyle/>
          <a:p>
            <a:pPr marL="64008" indent="0">
              <a:lnSpc>
                <a:spcPct val="170000"/>
              </a:lnSpc>
              <a:buNone/>
            </a:pPr>
            <a:r>
              <a:rPr lang="tr-TR" sz="2500" b="1" dirty="0" smtClean="0">
                <a:solidFill>
                  <a:schemeClr val="bg1"/>
                </a:solidFill>
                <a:latin typeface="Times New Roman" panose="02020603050405020304" pitchFamily="18" charset="0"/>
                <a:cs typeface="Times New Roman" panose="02020603050405020304" pitchFamily="18" charset="0"/>
              </a:rPr>
              <a:t>MAK </a:t>
            </a:r>
            <a:r>
              <a:rPr lang="tr-TR" sz="2500" b="1" dirty="0">
                <a:solidFill>
                  <a:schemeClr val="bg1"/>
                </a:solidFill>
                <a:latin typeface="Times New Roman" panose="02020603050405020304" pitchFamily="18" charset="0"/>
                <a:cs typeface="Times New Roman" panose="02020603050405020304" pitchFamily="18" charset="0"/>
              </a:rPr>
              <a:t>(Müsaade Edilen Azami Konsantrasyon): </a:t>
            </a:r>
            <a:r>
              <a:rPr lang="tr-TR" sz="2500" dirty="0">
                <a:latin typeface="Times New Roman" panose="02020603050405020304" pitchFamily="18" charset="0"/>
                <a:cs typeface="Times New Roman" panose="02020603050405020304" pitchFamily="18" charset="0"/>
              </a:rPr>
              <a:t>Kapalı işyeri havasında bulunmasına izin verilen ve sekiz saatlik çalışma sürecince içerdiği kimyasal maddelerin çalışanların sağlığını bozmayacağı kabul edilen derişimdir. Bu oran </a:t>
            </a:r>
            <a:r>
              <a:rPr lang="tr-TR" sz="2500" dirty="0" err="1">
                <a:latin typeface="Times New Roman" panose="02020603050405020304" pitchFamily="18" charset="0"/>
                <a:cs typeface="Times New Roman" panose="02020603050405020304" pitchFamily="18" charset="0"/>
              </a:rPr>
              <a:t>ppm</a:t>
            </a:r>
            <a:r>
              <a:rPr lang="tr-TR" sz="2500" dirty="0">
                <a:latin typeface="Times New Roman" panose="02020603050405020304" pitchFamily="18" charset="0"/>
                <a:cs typeface="Times New Roman" panose="02020603050405020304" pitchFamily="18" charset="0"/>
              </a:rPr>
              <a:t> (ml/m3) veya mg/m3 olarak verilir. </a:t>
            </a:r>
            <a:endParaRPr lang="tr-TR" sz="2500" dirty="0" smtClean="0">
              <a:latin typeface="Times New Roman" panose="02020603050405020304" pitchFamily="18" charset="0"/>
              <a:cs typeface="Times New Roman" panose="02020603050405020304" pitchFamily="18" charset="0"/>
            </a:endParaRPr>
          </a:p>
          <a:p>
            <a:pPr marL="64008" indent="0">
              <a:lnSpc>
                <a:spcPct val="170000"/>
              </a:lnSpc>
              <a:buNone/>
            </a:pPr>
            <a:r>
              <a:rPr lang="tr-TR" sz="2500" b="1" dirty="0" smtClean="0">
                <a:solidFill>
                  <a:schemeClr val="bg1"/>
                </a:solidFill>
                <a:latin typeface="Times New Roman" panose="02020603050405020304" pitchFamily="18" charset="0"/>
                <a:cs typeface="Times New Roman" panose="02020603050405020304" pitchFamily="18" charset="0"/>
              </a:rPr>
              <a:t>IDLH </a:t>
            </a:r>
            <a:r>
              <a:rPr lang="tr-TR" sz="2500" b="1" dirty="0">
                <a:solidFill>
                  <a:schemeClr val="bg1"/>
                </a:solidFill>
                <a:latin typeface="Times New Roman" panose="02020603050405020304" pitchFamily="18" charset="0"/>
                <a:cs typeface="Times New Roman" panose="02020603050405020304" pitchFamily="18" charset="0"/>
              </a:rPr>
              <a:t>(</a:t>
            </a:r>
            <a:r>
              <a:rPr lang="tr-TR" sz="2500" b="1" dirty="0" err="1">
                <a:solidFill>
                  <a:schemeClr val="bg1"/>
                </a:solidFill>
                <a:latin typeface="Times New Roman" panose="02020603050405020304" pitchFamily="18" charset="0"/>
                <a:cs typeface="Times New Roman" panose="02020603050405020304" pitchFamily="18" charset="0"/>
              </a:rPr>
              <a:t>Immediately</a:t>
            </a:r>
            <a:r>
              <a:rPr lang="tr-TR" sz="2500" b="1" dirty="0">
                <a:solidFill>
                  <a:schemeClr val="bg1"/>
                </a:solidFill>
                <a:latin typeface="Times New Roman" panose="02020603050405020304" pitchFamily="18" charset="0"/>
                <a:cs typeface="Times New Roman" panose="02020603050405020304" pitchFamily="18" charset="0"/>
              </a:rPr>
              <a:t> Dangerous </a:t>
            </a:r>
            <a:r>
              <a:rPr lang="tr-TR" sz="2500" b="1" dirty="0" err="1">
                <a:solidFill>
                  <a:schemeClr val="bg1"/>
                </a:solidFill>
                <a:latin typeface="Times New Roman" panose="02020603050405020304" pitchFamily="18" charset="0"/>
                <a:cs typeface="Times New Roman" panose="02020603050405020304" pitchFamily="18" charset="0"/>
              </a:rPr>
              <a:t>to</a:t>
            </a:r>
            <a:r>
              <a:rPr lang="tr-TR" sz="2500" b="1" dirty="0">
                <a:solidFill>
                  <a:schemeClr val="bg1"/>
                </a:solidFill>
                <a:latin typeface="Times New Roman" panose="02020603050405020304" pitchFamily="18" charset="0"/>
                <a:cs typeface="Times New Roman" panose="02020603050405020304" pitchFamily="18" charset="0"/>
              </a:rPr>
              <a:t> Life </a:t>
            </a:r>
            <a:r>
              <a:rPr lang="tr-TR" sz="2500" b="1" dirty="0" err="1">
                <a:solidFill>
                  <a:schemeClr val="bg1"/>
                </a:solidFill>
                <a:latin typeface="Times New Roman" panose="02020603050405020304" pitchFamily="18" charset="0"/>
                <a:cs typeface="Times New Roman" panose="02020603050405020304" pitchFamily="18" charset="0"/>
              </a:rPr>
              <a:t>or</a:t>
            </a:r>
            <a:r>
              <a:rPr lang="tr-TR" sz="2500" b="1" dirty="0">
                <a:solidFill>
                  <a:schemeClr val="bg1"/>
                </a:solidFill>
                <a:latin typeface="Times New Roman" panose="02020603050405020304" pitchFamily="18" charset="0"/>
                <a:cs typeface="Times New Roman" panose="02020603050405020304" pitchFamily="18" charset="0"/>
              </a:rPr>
              <a:t> </a:t>
            </a:r>
            <a:r>
              <a:rPr lang="tr-TR" sz="2500" b="1" dirty="0" err="1">
                <a:solidFill>
                  <a:schemeClr val="bg1"/>
                </a:solidFill>
                <a:latin typeface="Times New Roman" panose="02020603050405020304" pitchFamily="18" charset="0"/>
                <a:cs typeface="Times New Roman" panose="02020603050405020304" pitchFamily="18" charset="0"/>
              </a:rPr>
              <a:t>Health</a:t>
            </a:r>
            <a:r>
              <a:rPr lang="tr-TR" sz="2500" b="1" dirty="0">
                <a:solidFill>
                  <a:schemeClr val="bg1"/>
                </a:solidFill>
                <a:latin typeface="Times New Roman" panose="02020603050405020304" pitchFamily="18" charset="0"/>
                <a:cs typeface="Times New Roman" panose="02020603050405020304" pitchFamily="18" charset="0"/>
              </a:rPr>
              <a:t>)/ CSAT(Cana veya Sağlığa Ani Tehlike): </a:t>
            </a:r>
            <a:r>
              <a:rPr lang="tr-TR" sz="2500" dirty="0">
                <a:latin typeface="Times New Roman" panose="02020603050405020304" pitchFamily="18" charset="0"/>
                <a:cs typeface="Times New Roman" panose="02020603050405020304" pitchFamily="18" charset="0"/>
              </a:rPr>
              <a:t>İnsan yaşamı için ciddi tehlike oluşturan ve hemen ortamın terk edilmesi gereken derişimi ifade eder. </a:t>
            </a:r>
          </a:p>
        </p:txBody>
      </p:sp>
    </p:spTree>
    <p:extLst>
      <p:ext uri="{BB962C8B-B14F-4D97-AF65-F5344CB8AC3E}">
        <p14:creationId xmlns:p14="http://schemas.microsoft.com/office/powerpoint/2010/main" val="181611191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8107" y="692696"/>
            <a:ext cx="8229600" cy="425202"/>
          </a:xfrm>
        </p:spPr>
        <p:txBody>
          <a:bodyPr>
            <a:normAutofit fontScale="90000"/>
          </a:bodyPr>
          <a:lstStyle/>
          <a:p>
            <a:r>
              <a:rPr lang="tr-TR" dirty="0">
                <a:solidFill>
                  <a:schemeClr val="bg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Dikkat Edilmesi Gerekenler</a:t>
            </a:r>
            <a:r>
              <a:rPr lang="tr-TR" dirty="0"/>
              <a:t/>
            </a:r>
            <a:br>
              <a:rPr lang="tr-TR" dirty="0"/>
            </a:br>
            <a:endParaRPr lang="tr-TR" dirty="0"/>
          </a:p>
        </p:txBody>
      </p:sp>
      <p:sp>
        <p:nvSpPr>
          <p:cNvPr id="3" name="İçerik Yer Tutucusu 2"/>
          <p:cNvSpPr>
            <a:spLocks noGrp="1"/>
          </p:cNvSpPr>
          <p:nvPr>
            <p:ph idx="1"/>
          </p:nvPr>
        </p:nvSpPr>
        <p:spPr>
          <a:xfrm>
            <a:off x="457200" y="1117898"/>
            <a:ext cx="8229600" cy="5336910"/>
          </a:xfrm>
        </p:spPr>
        <p:txBody>
          <a:bodyPr>
            <a:normAutofit/>
          </a:bodyPr>
          <a:lstStyle/>
          <a:p>
            <a:pPr>
              <a:lnSpc>
                <a:spcPct val="150000"/>
              </a:lnSpc>
            </a:pPr>
            <a:r>
              <a:rPr lang="tr-TR" b="1" dirty="0" smtClean="0">
                <a:latin typeface="Times New Roman" panose="02020603050405020304" pitchFamily="18" charset="0"/>
                <a:cs typeface="Times New Roman" panose="02020603050405020304" pitchFamily="18" charset="0"/>
              </a:rPr>
              <a:t>Gazlar </a:t>
            </a:r>
            <a:r>
              <a:rPr lang="tr-TR" b="1" dirty="0">
                <a:latin typeface="Times New Roman" panose="02020603050405020304" pitchFamily="18" charset="0"/>
                <a:cs typeface="Times New Roman" panose="02020603050405020304" pitchFamily="18" charset="0"/>
              </a:rPr>
              <a:t>genellikle havadan ağırdır (Metan ve Hidrojen havadan hafiftir), gazlar kanalizasyon, bina bodrum katları veya çukur alanlarda, hafif olan gazlar ise binaların üst katlarında </a:t>
            </a:r>
            <a:r>
              <a:rPr lang="tr-TR" b="1" dirty="0" smtClean="0">
                <a:latin typeface="Times New Roman" panose="02020603050405020304" pitchFamily="18" charset="0"/>
                <a:cs typeface="Times New Roman" panose="02020603050405020304" pitchFamily="18" charset="0"/>
              </a:rPr>
              <a:t>toplanabilir.</a:t>
            </a:r>
          </a:p>
          <a:p>
            <a:pPr>
              <a:lnSpc>
                <a:spcPct val="150000"/>
              </a:lnSpc>
            </a:pPr>
            <a:r>
              <a:rPr lang="tr-TR" b="1" dirty="0" smtClean="0">
                <a:latin typeface="Times New Roman" panose="02020603050405020304" pitchFamily="18" charset="0"/>
                <a:cs typeface="Times New Roman" panose="02020603050405020304" pitchFamily="18" charset="0"/>
              </a:rPr>
              <a:t>Tank </a:t>
            </a:r>
            <a:r>
              <a:rPr lang="tr-TR" b="1" dirty="0">
                <a:latin typeface="Times New Roman" panose="02020603050405020304" pitchFamily="18" charset="0"/>
                <a:cs typeface="Times New Roman" panose="02020603050405020304" pitchFamily="18" charset="0"/>
              </a:rPr>
              <a:t>ve tüpler ısı veya ateş sonucu </a:t>
            </a:r>
            <a:r>
              <a:rPr lang="tr-TR" b="1" dirty="0" smtClean="0">
                <a:latin typeface="Times New Roman" panose="02020603050405020304" pitchFamily="18" charset="0"/>
                <a:cs typeface="Times New Roman" panose="02020603050405020304" pitchFamily="18" charset="0"/>
              </a:rPr>
              <a:t>patlayabilir.</a:t>
            </a:r>
          </a:p>
          <a:p>
            <a:pPr>
              <a:lnSpc>
                <a:spcPct val="150000"/>
              </a:lnSpc>
            </a:pPr>
            <a:r>
              <a:rPr lang="tr-TR" b="1" dirty="0" smtClean="0">
                <a:latin typeface="Times New Roman" panose="02020603050405020304" pitchFamily="18" charset="0"/>
                <a:cs typeface="Times New Roman" panose="02020603050405020304" pitchFamily="18" charset="0"/>
              </a:rPr>
              <a:t>Hepsi </a:t>
            </a:r>
            <a:r>
              <a:rPr lang="tr-TR" b="1" dirty="0">
                <a:latin typeface="Times New Roman" panose="02020603050405020304" pitchFamily="18" charset="0"/>
                <a:cs typeface="Times New Roman" panose="02020603050405020304" pitchFamily="18" charset="0"/>
              </a:rPr>
              <a:t>boğucudur. </a:t>
            </a:r>
          </a:p>
        </p:txBody>
      </p:sp>
    </p:spTree>
    <p:extLst>
      <p:ext uri="{BB962C8B-B14F-4D97-AF65-F5344CB8AC3E}">
        <p14:creationId xmlns:p14="http://schemas.microsoft.com/office/powerpoint/2010/main" val="290876376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bg1">
                    <a:lumMod val="95000"/>
                    <a:lumOff val="5000"/>
                  </a:schemeClr>
                </a:solidFill>
                <a:latin typeface="Times New Roman" panose="02020603050405020304" pitchFamily="18" charset="0"/>
                <a:cs typeface="Times New Roman" panose="02020603050405020304" pitchFamily="18" charset="0"/>
              </a:rPr>
              <a:t>Yapılması Gerekenler </a:t>
            </a:r>
          </a:p>
        </p:txBody>
      </p:sp>
      <p:sp>
        <p:nvSpPr>
          <p:cNvPr id="3" name="İçerik Yer Tutucusu 2"/>
          <p:cNvSpPr>
            <a:spLocks noGrp="1"/>
          </p:cNvSpPr>
          <p:nvPr>
            <p:ph idx="1"/>
          </p:nvPr>
        </p:nvSpPr>
        <p:spPr>
          <a:xfrm>
            <a:off x="457200" y="1340768"/>
            <a:ext cx="8229600" cy="4898016"/>
          </a:xfrm>
        </p:spPr>
        <p:txBody>
          <a:bodyPr>
            <a:normAutofit fontScale="92500" lnSpcReduction="20000"/>
          </a:bodyPr>
          <a:lstStyle/>
          <a:p>
            <a:pPr>
              <a:lnSpc>
                <a:spcPct val="160000"/>
              </a:lnSpc>
            </a:pPr>
            <a:r>
              <a:rPr lang="tr-TR" b="1" dirty="0" smtClean="0">
                <a:latin typeface="Times New Roman" panose="02020603050405020304" pitchFamily="18" charset="0"/>
                <a:cs typeface="Times New Roman" panose="02020603050405020304" pitchFamily="18" charset="0"/>
              </a:rPr>
              <a:t>Depolama </a:t>
            </a:r>
            <a:r>
              <a:rPr lang="tr-TR" b="1" dirty="0">
                <a:latin typeface="Times New Roman" panose="02020603050405020304" pitchFamily="18" charset="0"/>
                <a:cs typeface="Times New Roman" panose="02020603050405020304" pitchFamily="18" charset="0"/>
              </a:rPr>
              <a:t>tankı, demiryolu vagonu veya tanker kamyon gibi büyük çaplı dökülme ve sızıntı olaylarında tecrit mesafesi sınırları içinde kalan bölgelerde boşaltma uygulayarak bölgeye girişi </a:t>
            </a:r>
            <a:r>
              <a:rPr lang="tr-TR" b="1" dirty="0" smtClean="0">
                <a:latin typeface="Times New Roman" panose="02020603050405020304" pitchFamily="18" charset="0"/>
                <a:cs typeface="Times New Roman" panose="02020603050405020304" pitchFamily="18" charset="0"/>
              </a:rPr>
              <a:t>yasaklayın.</a:t>
            </a:r>
          </a:p>
          <a:p>
            <a:pPr>
              <a:lnSpc>
                <a:spcPct val="160000"/>
              </a:lnSpc>
            </a:pPr>
            <a:r>
              <a:rPr lang="tr-TR" b="1" dirty="0" smtClean="0">
                <a:latin typeface="Times New Roman" panose="02020603050405020304" pitchFamily="18" charset="0"/>
                <a:cs typeface="Times New Roman" panose="02020603050405020304" pitchFamily="18" charset="0"/>
              </a:rPr>
              <a:t>Kapalı </a:t>
            </a:r>
            <a:r>
              <a:rPr lang="tr-TR" b="1" dirty="0">
                <a:latin typeface="Times New Roman" panose="02020603050405020304" pitchFamily="18" charset="0"/>
                <a:cs typeface="Times New Roman" panose="02020603050405020304" pitchFamily="18" charset="0"/>
              </a:rPr>
              <a:t>Devre Temiz Hava Teneffüs Cihazı ve  kişisel koruyucu teçhizatı eksiksiz </a:t>
            </a:r>
            <a:r>
              <a:rPr lang="tr-TR" b="1" dirty="0" smtClean="0">
                <a:latin typeface="Times New Roman" panose="02020603050405020304" pitchFamily="18" charset="0"/>
                <a:cs typeface="Times New Roman" panose="02020603050405020304" pitchFamily="18" charset="0"/>
              </a:rPr>
              <a:t>kuşanın</a:t>
            </a:r>
          </a:p>
          <a:p>
            <a:pPr>
              <a:lnSpc>
                <a:spcPct val="160000"/>
              </a:lnSpc>
            </a:pPr>
            <a:r>
              <a:rPr lang="tr-TR" b="1" dirty="0" smtClean="0">
                <a:latin typeface="Times New Roman" panose="02020603050405020304" pitchFamily="18" charset="0"/>
                <a:cs typeface="Times New Roman" panose="02020603050405020304" pitchFamily="18" charset="0"/>
              </a:rPr>
              <a:t>Girmeden </a:t>
            </a:r>
            <a:r>
              <a:rPr lang="tr-TR" b="1" dirty="0">
                <a:latin typeface="Times New Roman" panose="02020603050405020304" pitchFamily="18" charset="0"/>
                <a:cs typeface="Times New Roman" panose="02020603050405020304" pitchFamily="18" charset="0"/>
              </a:rPr>
              <a:t>önce kapalı alanları </a:t>
            </a:r>
            <a:r>
              <a:rPr lang="tr-TR" b="1" dirty="0" smtClean="0">
                <a:latin typeface="Times New Roman" panose="02020603050405020304" pitchFamily="18" charset="0"/>
                <a:cs typeface="Times New Roman" panose="02020603050405020304" pitchFamily="18" charset="0"/>
              </a:rPr>
              <a:t>havalandırın</a:t>
            </a:r>
          </a:p>
          <a:p>
            <a:pPr>
              <a:lnSpc>
                <a:spcPct val="160000"/>
              </a:lnSpc>
            </a:pPr>
            <a:r>
              <a:rPr lang="tr-TR" b="1" dirty="0" smtClean="0">
                <a:latin typeface="Times New Roman" panose="02020603050405020304" pitchFamily="18" charset="0"/>
                <a:cs typeface="Times New Roman" panose="02020603050405020304" pitchFamily="18" charset="0"/>
              </a:rPr>
              <a:t>Güvenli </a:t>
            </a:r>
            <a:r>
              <a:rPr lang="tr-TR" b="1" dirty="0">
                <a:latin typeface="Times New Roman" panose="02020603050405020304" pitchFamily="18" charset="0"/>
                <a:cs typeface="Times New Roman" panose="02020603050405020304" pitchFamily="18" charset="0"/>
              </a:rPr>
              <a:t>biçimde yapılabiliyorsa, sızıntıyı durdurun, sadece vanayı kapatmak yeterli </a:t>
            </a:r>
            <a:r>
              <a:rPr lang="tr-TR" b="1" dirty="0" smtClean="0">
                <a:latin typeface="Times New Roman" panose="02020603050405020304" pitchFamily="18" charset="0"/>
                <a:cs typeface="Times New Roman" panose="02020603050405020304" pitchFamily="18" charset="0"/>
              </a:rPr>
              <a:t>olabilir</a:t>
            </a:r>
          </a:p>
          <a:p>
            <a:pPr>
              <a:lnSpc>
                <a:spcPct val="160000"/>
              </a:lnSpc>
            </a:pPr>
            <a:r>
              <a:rPr lang="tr-TR" b="1" dirty="0" smtClean="0">
                <a:latin typeface="Times New Roman" panose="02020603050405020304" pitchFamily="18" charset="0"/>
                <a:cs typeface="Times New Roman" panose="02020603050405020304" pitchFamily="18" charset="0"/>
              </a:rPr>
              <a:t>Ateşleme </a:t>
            </a:r>
            <a:r>
              <a:rPr lang="tr-TR" b="1" dirty="0">
                <a:latin typeface="Times New Roman" panose="02020603050405020304" pitchFamily="18" charset="0"/>
                <a:cs typeface="Times New Roman" panose="02020603050405020304" pitchFamily="18" charset="0"/>
              </a:rPr>
              <a:t>kaynaklarını </a:t>
            </a:r>
            <a:r>
              <a:rPr lang="tr-TR" b="1" dirty="0" smtClean="0">
                <a:latin typeface="Times New Roman" panose="02020603050405020304" pitchFamily="18" charset="0"/>
                <a:cs typeface="Times New Roman" panose="02020603050405020304" pitchFamily="18" charset="0"/>
              </a:rPr>
              <a:t>kapatın</a:t>
            </a:r>
          </a:p>
          <a:p>
            <a:pPr>
              <a:lnSpc>
                <a:spcPct val="160000"/>
              </a:lnSpc>
            </a:pPr>
            <a:r>
              <a:rPr lang="tr-TR" b="1" dirty="0" smtClean="0">
                <a:latin typeface="Times New Roman" panose="02020603050405020304" pitchFamily="18" charset="0"/>
                <a:cs typeface="Times New Roman" panose="02020603050405020304" pitchFamily="18" charset="0"/>
              </a:rPr>
              <a:t>Gaz </a:t>
            </a:r>
            <a:r>
              <a:rPr lang="tr-TR" b="1" dirty="0">
                <a:latin typeface="Times New Roman" panose="02020603050405020304" pitchFamily="18" charset="0"/>
                <a:cs typeface="Times New Roman" panose="02020603050405020304" pitchFamily="18" charset="0"/>
              </a:rPr>
              <a:t>dağılana kadar çemberi devam ettirin.</a:t>
            </a:r>
          </a:p>
        </p:txBody>
      </p:sp>
    </p:spTree>
    <p:extLst>
      <p:ext uri="{BB962C8B-B14F-4D97-AF65-F5344CB8AC3E}">
        <p14:creationId xmlns:p14="http://schemas.microsoft.com/office/powerpoint/2010/main" val="324125139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556792"/>
            <a:ext cx="8229600" cy="109734"/>
          </a:xfrm>
        </p:spPr>
        <p:txBody>
          <a:bodyPr>
            <a:normAutofit fontScale="90000"/>
          </a:bodyPr>
          <a:lstStyle/>
          <a:p>
            <a:r>
              <a:rPr lang="tr-TR" dirty="0" smtClean="0">
                <a:solidFill>
                  <a:schemeClr val="bg1">
                    <a:lumMod val="95000"/>
                    <a:lumOff val="5000"/>
                  </a:schemeClr>
                </a:solidFill>
              </a:rPr>
              <a:t>Toksik(zehirleyici)Gazlardan en çok bilinenleri</a:t>
            </a:r>
            <a:r>
              <a:rPr lang="tr-TR" dirty="0" smtClean="0"/>
              <a:t/>
            </a:r>
            <a:br>
              <a:rPr lang="tr-TR" dirty="0" smtClean="0"/>
            </a:br>
            <a:r>
              <a:rPr lang="tr-TR" dirty="0" smtClean="0"/>
              <a:t/>
            </a:r>
            <a:br>
              <a:rPr lang="tr-TR" dirty="0" smtClean="0"/>
            </a:br>
            <a:r>
              <a:rPr lang="tr-TR" dirty="0" smtClean="0"/>
              <a:t>FOSGEN</a:t>
            </a:r>
            <a:br>
              <a:rPr lang="tr-TR" dirty="0" smtClean="0"/>
            </a:br>
            <a:endParaRPr lang="tr-TR" dirty="0"/>
          </a:p>
        </p:txBody>
      </p:sp>
      <p:sp>
        <p:nvSpPr>
          <p:cNvPr id="3" name="2 İçerik Yer Tutucusu"/>
          <p:cNvSpPr>
            <a:spLocks noGrp="1"/>
          </p:cNvSpPr>
          <p:nvPr>
            <p:ph idx="1"/>
          </p:nvPr>
        </p:nvSpPr>
        <p:spPr>
          <a:xfrm>
            <a:off x="457200" y="2420888"/>
            <a:ext cx="8229600" cy="4033920"/>
          </a:xfrm>
        </p:spPr>
        <p:txBody>
          <a:bodyPr>
            <a:normAutofit/>
          </a:bodyPr>
          <a:lstStyle/>
          <a:p>
            <a:pPr>
              <a:lnSpc>
                <a:spcPct val="150000"/>
              </a:lnSpc>
            </a:pPr>
            <a:r>
              <a:rPr lang="tr-TR" dirty="0" smtClean="0">
                <a:latin typeface="Times New Roman" pitchFamily="18" charset="0"/>
                <a:cs typeface="Times New Roman" pitchFamily="18" charset="0"/>
              </a:rPr>
              <a:t>Fosgen adi Karbonil diklorür (COCl</a:t>
            </a:r>
            <a:r>
              <a:rPr lang="tr-TR" sz="2000" dirty="0" smtClean="0">
                <a:latin typeface="Times New Roman" pitchFamily="18" charset="0"/>
                <a:cs typeface="Times New Roman" pitchFamily="18" charset="0"/>
              </a:rPr>
              <a:t>2</a:t>
            </a:r>
            <a:r>
              <a:rPr lang="tr-TR" dirty="0" smtClean="0">
                <a:latin typeface="Times New Roman" pitchFamily="18" charset="0"/>
                <a:cs typeface="Times New Roman" pitchFamily="18" charset="0"/>
              </a:rPr>
              <a:t>)olan havadan ağir ve oda sicakliginda gaz olan bir bileşiktir.</a:t>
            </a:r>
          </a:p>
          <a:p>
            <a:pPr>
              <a:lnSpc>
                <a:spcPct val="150000"/>
              </a:lnSpc>
            </a:pPr>
            <a:r>
              <a:rPr lang="tr-TR" dirty="0" smtClean="0">
                <a:latin typeface="Times New Roman" pitchFamily="18" charset="0"/>
                <a:cs typeface="Times New Roman" pitchFamily="18" charset="0"/>
              </a:rPr>
              <a:t>Elde edilmesi karbon monoksit</a:t>
            </a:r>
            <a:br>
              <a:rPr lang="tr-TR" dirty="0" smtClean="0">
                <a:latin typeface="Times New Roman" pitchFamily="18" charset="0"/>
                <a:cs typeface="Times New Roman" pitchFamily="18" charset="0"/>
              </a:rPr>
            </a:br>
            <a:r>
              <a:rPr lang="tr-TR" dirty="0" smtClean="0">
                <a:latin typeface="Times New Roman" pitchFamily="18" charset="0"/>
                <a:cs typeface="Times New Roman" pitchFamily="18" charset="0"/>
              </a:rPr>
              <a:t>ve klorürün ışık altında veya aktif kömürdeki reaksiyonu</a:t>
            </a:r>
            <a:br>
              <a:rPr lang="tr-TR" dirty="0" smtClean="0">
                <a:latin typeface="Times New Roman" pitchFamily="18" charset="0"/>
                <a:cs typeface="Times New Roman" pitchFamily="18" charset="0"/>
              </a:rPr>
            </a:br>
            <a:r>
              <a:rPr lang="tr-TR" dirty="0" smtClean="0">
                <a:latin typeface="Times New Roman" pitchFamily="18" charset="0"/>
                <a:cs typeface="Times New Roman" pitchFamily="18" charset="0"/>
              </a:rPr>
              <a:t>sonucunda olur.Hidrolizinde ise ürünler karbondioksit ve hidroklorik</a:t>
            </a:r>
            <a:br>
              <a:rPr lang="tr-TR" dirty="0" smtClean="0">
                <a:latin typeface="Times New Roman" pitchFamily="18" charset="0"/>
                <a:cs typeface="Times New Roman" pitchFamily="18" charset="0"/>
              </a:rPr>
            </a:br>
            <a:r>
              <a:rPr lang="tr-TR" dirty="0" smtClean="0">
                <a:latin typeface="Times New Roman" pitchFamily="18" charset="0"/>
                <a:cs typeface="Times New Roman" pitchFamily="18" charset="0"/>
              </a:rPr>
              <a:t>asittir.</a:t>
            </a:r>
            <a:r>
              <a:rPr lang="tr-TR" dirty="0" smtClean="0"/>
              <a:t/>
            </a:r>
            <a:br>
              <a:rPr lang="tr-TR" dirty="0" smtClean="0"/>
            </a:b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412776"/>
            <a:ext cx="8229600" cy="792088"/>
          </a:xfrm>
        </p:spPr>
        <p:txBody>
          <a:bodyPr>
            <a:normAutofit/>
          </a:bodyPr>
          <a:lstStyle/>
          <a:p>
            <a:r>
              <a:rPr lang="tr-TR" dirty="0" smtClean="0"/>
              <a:t>Temel Özellikleri</a:t>
            </a:r>
            <a:endParaRPr lang="tr-TR" dirty="0"/>
          </a:p>
        </p:txBody>
      </p:sp>
      <p:sp>
        <p:nvSpPr>
          <p:cNvPr id="3" name="2 İçerik Yer Tutucusu"/>
          <p:cNvSpPr>
            <a:spLocks noGrp="1"/>
          </p:cNvSpPr>
          <p:nvPr>
            <p:ph idx="1"/>
          </p:nvPr>
        </p:nvSpPr>
        <p:spPr/>
        <p:txBody>
          <a:bodyPr/>
          <a:lstStyle/>
          <a:p>
            <a:endParaRPr lang="tr-TR" dirty="0" smtClean="0"/>
          </a:p>
          <a:p>
            <a:pPr lvl="1"/>
            <a:r>
              <a:rPr lang="tr-TR" b="1" dirty="0" smtClean="0"/>
              <a:t>Simgesi:</a:t>
            </a:r>
            <a:r>
              <a:rPr lang="tr-TR" dirty="0" smtClean="0"/>
              <a:t> CG</a:t>
            </a:r>
          </a:p>
          <a:p>
            <a:pPr lvl="1"/>
            <a:r>
              <a:rPr lang="tr-TR" b="1" dirty="0" smtClean="0"/>
              <a:t>Kimyasal İsmi:</a:t>
            </a:r>
            <a:r>
              <a:rPr lang="tr-TR" dirty="0" smtClean="0"/>
              <a:t> Karbonil Klorür</a:t>
            </a:r>
          </a:p>
          <a:p>
            <a:pPr lvl="1"/>
            <a:r>
              <a:rPr lang="tr-TR" b="1" dirty="0" smtClean="0"/>
              <a:t>Kokusu:</a:t>
            </a:r>
            <a:r>
              <a:rPr lang="tr-TR" dirty="0" smtClean="0"/>
              <a:t> Yeni biçilen taze ot veya yeşil mısır</a:t>
            </a:r>
          </a:p>
          <a:p>
            <a:pPr lvl="1"/>
            <a:r>
              <a:rPr lang="tr-TR" b="1" dirty="0" smtClean="0"/>
              <a:t>Rengi:</a:t>
            </a:r>
            <a:r>
              <a:rPr lang="tr-TR" dirty="0" smtClean="0"/>
              <a:t> Renksiz gazdır.</a:t>
            </a:r>
          </a:p>
          <a:p>
            <a:pPr lvl="1"/>
            <a:r>
              <a:rPr lang="tr-TR" b="1" dirty="0" smtClean="0"/>
              <a:t>Etkilenme Hızı:</a:t>
            </a:r>
            <a:r>
              <a:rPr lang="tr-TR" dirty="0" smtClean="0"/>
              <a:t> 1-3 saat arasında etkisini gösterir.</a:t>
            </a:r>
          </a:p>
          <a:p>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7" dur="2000" fill="hold"/>
                                        <p:tgtEl>
                                          <p:spTgt spid="3">
                                            <p:txEl>
                                              <p:pRg st="1" end="1"/>
                                            </p:txEl>
                                          </p:spTgt>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1" dur="2000" fill="hold"/>
                                        <p:tgtEl>
                                          <p:spTgt spid="3">
                                            <p:txEl>
                                              <p:pRg st="2" end="2"/>
                                            </p:txEl>
                                          </p:spTgt>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5" dur="2000" fill="hold"/>
                                        <p:tgtEl>
                                          <p:spTgt spid="3">
                                            <p:txEl>
                                              <p:pRg st="3" end="3"/>
                                            </p:txEl>
                                          </p:spTgt>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9" dur="2000" fill="hold"/>
                                        <p:tgtEl>
                                          <p:spTgt spid="3">
                                            <p:txEl>
                                              <p:pRg st="4" end="4"/>
                                            </p:txEl>
                                          </p:spTgt>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2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3" dur="2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836712"/>
            <a:ext cx="8229600" cy="4572000"/>
          </a:xfrm>
        </p:spPr>
        <p:txBody>
          <a:bodyPr>
            <a:normAutofit/>
          </a:bodyPr>
          <a:lstStyle/>
          <a:p>
            <a:pPr>
              <a:lnSpc>
                <a:spcPct val="150000"/>
              </a:lnSpc>
            </a:pPr>
            <a:r>
              <a:rPr lang="tr-TR" dirty="0" smtClean="0">
                <a:latin typeface="Times New Roman" pitchFamily="18" charset="0"/>
                <a:cs typeface="Times New Roman" pitchFamily="18" charset="0"/>
              </a:rPr>
              <a:t>Akciğerde fosgen su ile birleşerek hidroklorik asit oluşturdu.Bu da</a:t>
            </a:r>
            <a:br>
              <a:rPr lang="tr-TR" dirty="0" smtClean="0">
                <a:latin typeface="Times New Roman" pitchFamily="18" charset="0"/>
                <a:cs typeface="Times New Roman" pitchFamily="18" charset="0"/>
              </a:rPr>
            </a:br>
            <a:r>
              <a:rPr lang="tr-TR" dirty="0" smtClean="0">
                <a:latin typeface="Times New Roman" pitchFamily="18" charset="0"/>
                <a:cs typeface="Times New Roman" pitchFamily="18" charset="0"/>
              </a:rPr>
              <a:t>akciğer hücresinin yıkımı demekti. İşin kötüsü fosgen solumuş bir askerin ölmesi haftalar sürüyordu. Periyodik olarak solunum</a:t>
            </a:r>
            <a:br>
              <a:rPr lang="tr-TR" dirty="0" smtClean="0">
                <a:latin typeface="Times New Roman" pitchFamily="18" charset="0"/>
                <a:cs typeface="Times New Roman" pitchFamily="18" charset="0"/>
              </a:rPr>
            </a:br>
            <a:r>
              <a:rPr lang="tr-TR" dirty="0" smtClean="0">
                <a:latin typeface="Times New Roman" pitchFamily="18" charset="0"/>
                <a:cs typeface="Times New Roman" pitchFamily="18" charset="0"/>
              </a:rPr>
              <a:t>yavaşlıyor ve sonunda duruyordu.Bu durumda BM fosgen gazinin</a:t>
            </a:r>
            <a:br>
              <a:rPr lang="tr-TR" dirty="0" smtClean="0">
                <a:latin typeface="Times New Roman" pitchFamily="18" charset="0"/>
                <a:cs typeface="Times New Roman" pitchFamily="18" charset="0"/>
              </a:rPr>
            </a:br>
            <a:r>
              <a:rPr lang="tr-TR" dirty="0" smtClean="0">
                <a:latin typeface="Times New Roman" pitchFamily="18" charset="0"/>
                <a:cs typeface="Times New Roman" pitchFamily="18" charset="0"/>
              </a:rPr>
              <a:t>savaşta kullanılmasını yasakladı.</a:t>
            </a:r>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SARİN GAZI</a:t>
            </a:r>
            <a:endParaRPr lang="tr-TR" dirty="0"/>
          </a:p>
        </p:txBody>
      </p:sp>
      <p:sp>
        <p:nvSpPr>
          <p:cNvPr id="3" name="2 İçerik Yer Tutucusu"/>
          <p:cNvSpPr>
            <a:spLocks noGrp="1"/>
          </p:cNvSpPr>
          <p:nvPr>
            <p:ph idx="1"/>
          </p:nvPr>
        </p:nvSpPr>
        <p:spPr>
          <a:xfrm>
            <a:off x="469413" y="1556792"/>
            <a:ext cx="8229600" cy="4572000"/>
          </a:xfrm>
        </p:spPr>
        <p:txBody>
          <a:bodyPr>
            <a:normAutofit/>
          </a:bodyPr>
          <a:lstStyle/>
          <a:p>
            <a:pPr>
              <a:lnSpc>
                <a:spcPct val="150000"/>
              </a:lnSpc>
            </a:pPr>
            <a:r>
              <a:rPr lang="tr-TR" dirty="0" smtClean="0">
                <a:latin typeface="Times New Roman" pitchFamily="18" charset="0"/>
                <a:cs typeface="Times New Roman" pitchFamily="18" charset="0"/>
              </a:rPr>
              <a:t>Sarin gazı aşırı zehirli bir sinir gazı, vücuttaki sinir sistemlerinin dengesini bozarak felç meydana getirir. Çok küçük bir damlası bile insanı öldürebilir. 1991’de Birleşmiş Milletler tarafından kitle imha silahları kategorisine alınmıştır. Sarin gazının üretimi ve depolanarak saklanması </a:t>
            </a:r>
            <a:r>
              <a:rPr lang="tr-TR" dirty="0" smtClean="0">
                <a:latin typeface="Times New Roman" pitchFamily="18" charset="0"/>
                <a:cs typeface="Times New Roman" pitchFamily="18" charset="0"/>
                <a:hlinkClick r:id="rId2" action="ppaction://hlinkfile" tooltip="1993"/>
              </a:rPr>
              <a:t>1993</a:t>
            </a:r>
            <a:r>
              <a:rPr lang="tr-TR" dirty="0" smtClean="0">
                <a:latin typeface="Times New Roman" pitchFamily="18" charset="0"/>
                <a:cs typeface="Times New Roman" pitchFamily="18" charset="0"/>
              </a:rPr>
              <a:t>'te </a:t>
            </a:r>
            <a:r>
              <a:rPr lang="tr-TR" dirty="0" smtClean="0">
                <a:latin typeface="Times New Roman" pitchFamily="18" charset="0"/>
                <a:cs typeface="Times New Roman" pitchFamily="18" charset="0"/>
                <a:hlinkClick r:id="rId3" action="ppaction://hlinkfile" tooltip="CWC (sayfa mevcut değil)"/>
              </a:rPr>
              <a:t>CWC</a:t>
            </a:r>
            <a:r>
              <a:rPr lang="tr-TR" dirty="0" smtClean="0">
                <a:latin typeface="Times New Roman" pitchFamily="18" charset="0"/>
                <a:cs typeface="Times New Roman" pitchFamily="18" charset="0"/>
              </a:rPr>
              <a:t> (</a:t>
            </a:r>
            <a:r>
              <a:rPr lang="tr-TR" dirty="0" smtClean="0">
                <a:latin typeface="Times New Roman" pitchFamily="18" charset="0"/>
                <a:cs typeface="Times New Roman" pitchFamily="18" charset="0"/>
                <a:hlinkClick r:id="rId4" action="ppaction://hlinkfile" tooltip="Kimyasal Silahlar Konvensiyonu (sayfa mevcut değil)"/>
              </a:rPr>
              <a:t>Kimyasal Silahlar </a:t>
            </a:r>
            <a:r>
              <a:rPr lang="tr-TR" dirty="0" err="1" smtClean="0">
                <a:latin typeface="Times New Roman" pitchFamily="18" charset="0"/>
                <a:cs typeface="Times New Roman" pitchFamily="18" charset="0"/>
                <a:hlinkClick r:id="rId4" action="ppaction://hlinkfile" tooltip="Kimyasal Silahlar Konvensiyonu (sayfa mevcut değil)"/>
              </a:rPr>
              <a:t>Konvensiyonu</a:t>
            </a:r>
            <a:r>
              <a:rPr lang="tr-TR" dirty="0" smtClean="0">
                <a:latin typeface="Times New Roman" pitchFamily="18" charset="0"/>
                <a:cs typeface="Times New Roman" pitchFamily="18" charset="0"/>
              </a:rPr>
              <a:t>) tarafından yasaklanmıştır.</a:t>
            </a:r>
          </a:p>
          <a:p>
            <a:pPr>
              <a:lnSpc>
                <a:spcPct val="150000"/>
              </a:lnSpc>
            </a:pP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836712"/>
            <a:ext cx="8229600" cy="4572000"/>
          </a:xfrm>
        </p:spPr>
        <p:txBody>
          <a:bodyPr/>
          <a:lstStyle/>
          <a:p>
            <a:pPr>
              <a:lnSpc>
                <a:spcPct val="150000"/>
              </a:lnSpc>
            </a:pPr>
            <a:r>
              <a:rPr lang="tr-TR" dirty="0" smtClean="0">
                <a:latin typeface="Times New Roman" pitchFamily="18" charset="0"/>
                <a:cs typeface="Times New Roman" pitchFamily="18" charset="0"/>
              </a:rPr>
              <a:t>Renksiz bir sıvı olup buharı da sıvısı gibi renksizdir. Son derece etkili ve öldürücü bir gazdır. Renksiz ve kokusuz olduğu için sezilmesi ve teşhisi zordur.</a:t>
            </a:r>
          </a:p>
          <a:p>
            <a:pPr>
              <a:lnSpc>
                <a:spcPct val="150000"/>
              </a:lnSpc>
            </a:pPr>
            <a:r>
              <a:rPr lang="tr-TR" dirty="0" smtClean="0">
                <a:latin typeface="Times New Roman" pitchFamily="18" charset="0"/>
                <a:cs typeface="Times New Roman" pitchFamily="18" charset="0"/>
              </a:rPr>
              <a:t>Öldürücü dozda alındığında genellikle ölüm 1-10 dakika içinde gerçekleşir.</a:t>
            </a:r>
          </a:p>
          <a:p>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vertical)">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980728"/>
            <a:ext cx="8229600" cy="4572000"/>
          </a:xfrm>
        </p:spPr>
        <p:txBody>
          <a:bodyPr/>
          <a:lstStyle/>
          <a:p>
            <a:pPr lvl="1"/>
            <a:endParaRPr lang="tr-TR" b="1" dirty="0" smtClean="0"/>
          </a:p>
          <a:p>
            <a:pPr lvl="1"/>
            <a:r>
              <a:rPr lang="tr-TR" b="1" dirty="0" smtClean="0">
                <a:latin typeface="Times New Roman" pitchFamily="18" charset="0"/>
                <a:cs typeface="Times New Roman" pitchFamily="18" charset="0"/>
              </a:rPr>
              <a:t>Simgesi:</a:t>
            </a:r>
            <a:r>
              <a:rPr lang="tr-TR" dirty="0" smtClean="0">
                <a:latin typeface="Times New Roman" pitchFamily="18" charset="0"/>
                <a:cs typeface="Times New Roman" pitchFamily="18" charset="0"/>
              </a:rPr>
              <a:t> GB</a:t>
            </a:r>
          </a:p>
          <a:p>
            <a:pPr lvl="1"/>
            <a:r>
              <a:rPr lang="tr-TR" b="1" dirty="0" smtClean="0">
                <a:latin typeface="Times New Roman" pitchFamily="18" charset="0"/>
                <a:cs typeface="Times New Roman" pitchFamily="18" charset="0"/>
              </a:rPr>
              <a:t>Kimyasal Ismi:</a:t>
            </a:r>
            <a:r>
              <a:rPr lang="tr-TR" dirty="0" smtClean="0">
                <a:latin typeface="Times New Roman" pitchFamily="18" charset="0"/>
                <a:cs typeface="Times New Roman" pitchFamily="18" charset="0"/>
              </a:rPr>
              <a:t> Izopropilmetil Fosdonofloridat</a:t>
            </a:r>
          </a:p>
          <a:p>
            <a:pPr lvl="1"/>
            <a:r>
              <a:rPr lang="tr-TR" b="1" dirty="0" smtClean="0">
                <a:latin typeface="Times New Roman" pitchFamily="18" charset="0"/>
                <a:cs typeface="Times New Roman" pitchFamily="18" charset="0"/>
              </a:rPr>
              <a:t>Kokusu:</a:t>
            </a:r>
            <a:r>
              <a:rPr lang="tr-TR" dirty="0" smtClean="0">
                <a:latin typeface="Times New Roman" pitchFamily="18" charset="0"/>
                <a:cs typeface="Times New Roman" pitchFamily="18" charset="0"/>
              </a:rPr>
              <a:t> Sarımsağımsı Bir Kokudur</a:t>
            </a:r>
          </a:p>
          <a:p>
            <a:pPr lvl="1"/>
            <a:r>
              <a:rPr lang="tr-TR" b="1" dirty="0" smtClean="0">
                <a:latin typeface="Times New Roman" pitchFamily="18" charset="0"/>
                <a:cs typeface="Times New Roman" pitchFamily="18" charset="0"/>
              </a:rPr>
              <a:t>Rengi:</a:t>
            </a:r>
            <a:r>
              <a:rPr lang="tr-TR" dirty="0" smtClean="0">
                <a:latin typeface="Times New Roman" pitchFamily="18" charset="0"/>
                <a:cs typeface="Times New Roman" pitchFamily="18" charset="0"/>
              </a:rPr>
              <a:t> Yoktur</a:t>
            </a:r>
          </a:p>
          <a:p>
            <a:pPr lvl="1"/>
            <a:r>
              <a:rPr lang="tr-TR" b="1" dirty="0" smtClean="0">
                <a:latin typeface="Times New Roman" pitchFamily="18" charset="0"/>
                <a:cs typeface="Times New Roman" pitchFamily="18" charset="0"/>
              </a:rPr>
              <a:t>Etkilenme Hızı:</a:t>
            </a:r>
            <a:r>
              <a:rPr lang="tr-TR" dirty="0" smtClean="0">
                <a:latin typeface="Times New Roman" pitchFamily="18" charset="0"/>
                <a:cs typeface="Times New Roman" pitchFamily="18" charset="0"/>
              </a:rPr>
              <a:t>Çok Hızlıdır</a:t>
            </a:r>
          </a:p>
          <a:p>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20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20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20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2000"/>
                                        <p:tgtEl>
                                          <p:spTgt spid="3">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linds(horizontal)">
                                      <p:cBhvr>
                                        <p:cTn id="19"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764704"/>
            <a:ext cx="8229600" cy="5690104"/>
          </a:xfrm>
        </p:spPr>
        <p:txBody>
          <a:bodyPr>
            <a:normAutofit fontScale="40000" lnSpcReduction="20000"/>
          </a:bodyPr>
          <a:lstStyle/>
          <a:p>
            <a:pPr lvl="1">
              <a:lnSpc>
                <a:spcPct val="170000"/>
              </a:lnSpc>
            </a:pPr>
            <a:r>
              <a:rPr lang="tr-TR" sz="4700" b="1" dirty="0">
                <a:solidFill>
                  <a:schemeClr val="bg1"/>
                </a:solidFill>
                <a:latin typeface="Times New Roman" panose="02020603050405020304" pitchFamily="18" charset="0"/>
                <a:cs typeface="Times New Roman" panose="02020603050405020304" pitchFamily="18" charset="0"/>
              </a:rPr>
              <a:t>Toz ve Zararları </a:t>
            </a:r>
            <a:endParaRPr lang="tr-TR" sz="4700" b="1" dirty="0" smtClean="0">
              <a:solidFill>
                <a:schemeClr val="bg1"/>
              </a:solidFill>
              <a:latin typeface="Times New Roman" panose="02020603050405020304" pitchFamily="18" charset="0"/>
              <a:cs typeface="Times New Roman" panose="02020603050405020304" pitchFamily="18" charset="0"/>
            </a:endParaRPr>
          </a:p>
          <a:p>
            <a:pPr marL="537210" lvl="1" indent="0">
              <a:lnSpc>
                <a:spcPct val="170000"/>
              </a:lnSpc>
              <a:buNone/>
            </a:pPr>
            <a:r>
              <a:rPr lang="tr-TR" sz="4700" dirty="0">
                <a:latin typeface="Times New Roman" panose="02020603050405020304" pitchFamily="18" charset="0"/>
                <a:cs typeface="Times New Roman" panose="02020603050405020304" pitchFamily="18" charset="0"/>
              </a:rPr>
              <a:t>	</a:t>
            </a:r>
            <a:r>
              <a:rPr lang="tr-TR" sz="4700" dirty="0" smtClean="0">
                <a:latin typeface="Times New Roman" panose="02020603050405020304" pitchFamily="18" charset="0"/>
                <a:cs typeface="Times New Roman" panose="02020603050405020304" pitchFamily="18" charset="0"/>
              </a:rPr>
              <a:t>Toz</a:t>
            </a:r>
            <a:r>
              <a:rPr lang="tr-TR" sz="4700" dirty="0">
                <a:latin typeface="Times New Roman" panose="02020603050405020304" pitchFamily="18" charset="0"/>
                <a:cs typeface="Times New Roman" panose="02020603050405020304" pitchFamily="18" charset="0"/>
              </a:rPr>
              <a:t>, genel anlamda, çapı 1 mm den küçük olup, hava içinde asılı kalabilen veya zamanla çökelen katı parçacıklardır. Tozlu hava ise, içerisinde belli konsantrasyonda toz ihtiva eden havayı belirtir. Tozlu havanın etkisi iki türlü olmaktadır. Bunlar, kısmen sağlığa zararlı ve kısmen de patlayıcıdır. Normal olarak yanmaz ve alev almaz bir çok katı madde ince toz hâline geldiklerinde yanıcı ve hatta patlayıcı olurlar. Hava içinde bulunan toz, başta madencilik olmak üzere çeşitli endüstri kollarında zararlı olmaktadır. Normal şartlar altında, temiz bir atmosfer içinde 70 - 80 sene yaşayan bir kimsenin ciğerlerinde toplanan toz miktarı çok azdır ve hiçbir şekilde zararlı olamaz. Fakat yaşamının bir kısmını tozlu bir atmosferde geçiren bir kimsenin ciğerleri temizleme mekanizması vazifesini tam olarak yapamaz. </a:t>
            </a:r>
            <a:endParaRPr lang="tr-TR" dirty="0"/>
          </a:p>
        </p:txBody>
      </p:sp>
    </p:spTree>
    <p:extLst>
      <p:ext uri="{BB962C8B-B14F-4D97-AF65-F5344CB8AC3E}">
        <p14:creationId xmlns:p14="http://schemas.microsoft.com/office/powerpoint/2010/main" val="3287590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906128"/>
          </a:xfrm>
        </p:spPr>
        <p:txBody>
          <a:bodyPr>
            <a:normAutofit fontScale="77500" lnSpcReduction="20000"/>
          </a:bodyPr>
          <a:lstStyle/>
          <a:p>
            <a:pPr marL="720000" marR="695325" indent="-227329">
              <a:lnSpc>
                <a:spcPct val="160000"/>
              </a:lnSpc>
              <a:spcBef>
                <a:spcPts val="55"/>
              </a:spcBef>
              <a:buFont typeface="Symbol"/>
              <a:buChar char=""/>
              <a:tabLst>
                <a:tab pos="2161540" algn="l"/>
                <a:tab pos="2162175" algn="l"/>
              </a:tabLst>
            </a:pPr>
            <a:r>
              <a:rPr lang="tr-TR" sz="3200" b="1" spc="-5" dirty="0" err="1" smtClean="0">
                <a:solidFill>
                  <a:schemeClr val="bg1">
                    <a:lumMod val="95000"/>
                    <a:lumOff val="5000"/>
                  </a:schemeClr>
                </a:solidFill>
                <a:latin typeface="Times New Roman" panose="02020603050405020304" pitchFamily="18" charset="0"/>
                <a:cs typeface="Times New Roman" panose="02020603050405020304" pitchFamily="18" charset="0"/>
              </a:rPr>
              <a:t>Kovalent</a:t>
            </a:r>
            <a:r>
              <a:rPr lang="tr-TR" sz="3200" b="1" spc="-5" dirty="0" smtClean="0">
                <a:solidFill>
                  <a:schemeClr val="bg1">
                    <a:lumMod val="95000"/>
                    <a:lumOff val="5000"/>
                  </a:schemeClr>
                </a:solidFill>
                <a:latin typeface="Times New Roman" panose="02020603050405020304" pitchFamily="18" charset="0"/>
                <a:cs typeface="Times New Roman" panose="02020603050405020304" pitchFamily="18" charset="0"/>
              </a:rPr>
              <a:t> bağ: </a:t>
            </a:r>
            <a:r>
              <a:rPr lang="tr-TR" sz="3200" spc="-5" dirty="0" smtClean="0">
                <a:latin typeface="Times New Roman" panose="02020603050405020304" pitchFamily="18" charset="0"/>
                <a:cs typeface="Times New Roman" panose="02020603050405020304" pitchFamily="18" charset="0"/>
              </a:rPr>
              <a:t>İki </a:t>
            </a:r>
            <a:r>
              <a:rPr lang="tr-TR" sz="3200" spc="-5" dirty="0">
                <a:latin typeface="Times New Roman" panose="02020603050405020304" pitchFamily="18" charset="0"/>
                <a:cs typeface="Times New Roman" panose="02020603050405020304" pitchFamily="18" charset="0"/>
              </a:rPr>
              <a:t>atom da elektron almak ister. </a:t>
            </a:r>
            <a:r>
              <a:rPr lang="tr-TR" sz="3200" dirty="0">
                <a:latin typeface="Times New Roman" panose="02020603050405020304" pitchFamily="18" charset="0"/>
                <a:cs typeface="Times New Roman" panose="02020603050405020304" pitchFamily="18" charset="0"/>
              </a:rPr>
              <a:t>Bu </a:t>
            </a:r>
            <a:r>
              <a:rPr lang="tr-TR" sz="3200" spc="-5" dirty="0">
                <a:latin typeface="Times New Roman" panose="02020603050405020304" pitchFamily="18" charset="0"/>
                <a:cs typeface="Times New Roman" panose="02020603050405020304" pitchFamily="18" charset="0"/>
              </a:rPr>
              <a:t>nedenle elektronlarını ortak  kullanabilmek için birbirlerine yaklaşırlar </a:t>
            </a:r>
            <a:r>
              <a:rPr lang="tr-TR" sz="3200" dirty="0">
                <a:latin typeface="Times New Roman" panose="02020603050405020304" pitchFamily="18" charset="0"/>
                <a:cs typeface="Times New Roman" panose="02020603050405020304" pitchFamily="18" charset="0"/>
              </a:rPr>
              <a:t>ve </a:t>
            </a:r>
            <a:r>
              <a:rPr lang="tr-TR" sz="3200" spc="-5" dirty="0">
                <a:latin typeface="Times New Roman" panose="02020603050405020304" pitchFamily="18" charset="0"/>
                <a:cs typeface="Times New Roman" panose="02020603050405020304" pitchFamily="18" charset="0"/>
              </a:rPr>
              <a:t>aralarında bir bağ oluşur  buna </a:t>
            </a:r>
            <a:r>
              <a:rPr lang="tr-TR" sz="3200" spc="-5" dirty="0" err="1">
                <a:latin typeface="Times New Roman" panose="02020603050405020304" pitchFamily="18" charset="0"/>
                <a:cs typeface="Times New Roman" panose="02020603050405020304" pitchFamily="18" charset="0"/>
              </a:rPr>
              <a:t>kovalent</a:t>
            </a:r>
            <a:r>
              <a:rPr lang="tr-TR" sz="3200" spc="-5" dirty="0">
                <a:latin typeface="Times New Roman" panose="02020603050405020304" pitchFamily="18" charset="0"/>
                <a:cs typeface="Times New Roman" panose="02020603050405020304" pitchFamily="18" charset="0"/>
              </a:rPr>
              <a:t> bağ</a:t>
            </a:r>
            <a:r>
              <a:rPr lang="tr-TR" sz="3200" spc="-30" dirty="0">
                <a:latin typeface="Times New Roman" panose="02020603050405020304" pitchFamily="18" charset="0"/>
                <a:cs typeface="Times New Roman" panose="02020603050405020304" pitchFamily="18" charset="0"/>
              </a:rPr>
              <a:t> </a:t>
            </a:r>
            <a:r>
              <a:rPr lang="tr-TR" sz="3200" spc="-5" dirty="0">
                <a:latin typeface="Times New Roman" panose="02020603050405020304" pitchFamily="18" charset="0"/>
                <a:cs typeface="Times New Roman" panose="02020603050405020304" pitchFamily="18" charset="0"/>
              </a:rPr>
              <a:t>denir.</a:t>
            </a:r>
            <a:endParaRPr lang="tr-TR" sz="3200" dirty="0">
              <a:latin typeface="Times New Roman" panose="02020603050405020304" pitchFamily="18" charset="0"/>
              <a:cs typeface="Times New Roman" panose="02020603050405020304" pitchFamily="18" charset="0"/>
            </a:endParaRPr>
          </a:p>
          <a:p>
            <a:pPr marL="720000" marR="500380" indent="-227329">
              <a:lnSpc>
                <a:spcPct val="160000"/>
              </a:lnSpc>
              <a:spcBef>
                <a:spcPts val="65"/>
              </a:spcBef>
              <a:buFont typeface="Symbol"/>
              <a:buChar char=""/>
              <a:tabLst>
                <a:tab pos="2161540" algn="l"/>
                <a:tab pos="2162175" algn="l"/>
              </a:tabLst>
            </a:pPr>
            <a:r>
              <a:rPr lang="tr-TR" sz="3200" b="1" spc="-5" dirty="0">
                <a:solidFill>
                  <a:schemeClr val="bg1">
                    <a:lumMod val="95000"/>
                    <a:lumOff val="5000"/>
                  </a:schemeClr>
                </a:solidFill>
                <a:latin typeface="Times New Roman" panose="02020603050405020304" pitchFamily="18" charset="0"/>
                <a:cs typeface="Times New Roman" panose="02020603050405020304" pitchFamily="18" charset="0"/>
              </a:rPr>
              <a:t>Metalik bağ: </a:t>
            </a:r>
            <a:r>
              <a:rPr lang="tr-TR" sz="3200" spc="-5" dirty="0">
                <a:latin typeface="Times New Roman" panose="02020603050405020304" pitchFamily="18" charset="0"/>
                <a:cs typeface="Times New Roman" panose="02020603050405020304" pitchFamily="18" charset="0"/>
              </a:rPr>
              <a:t>Metal atomlarının değerlik elektronları çekirdek tarafından  zayıf olarak çekilirler. Bu değerlik elektronlarını serbest bırakan atom  </a:t>
            </a:r>
            <a:r>
              <a:rPr lang="tr-TR" sz="3200" dirty="0">
                <a:latin typeface="Times New Roman" panose="02020603050405020304" pitchFamily="18" charset="0"/>
                <a:cs typeface="Times New Roman" panose="02020603050405020304" pitchFamily="18" charset="0"/>
              </a:rPr>
              <a:t>katyon </a:t>
            </a:r>
            <a:r>
              <a:rPr lang="tr-TR" sz="3200" spc="-5" dirty="0">
                <a:latin typeface="Times New Roman" panose="02020603050405020304" pitchFamily="18" charset="0"/>
                <a:cs typeface="Times New Roman" panose="02020603050405020304" pitchFamily="18" charset="0"/>
              </a:rPr>
              <a:t>oluşturur. Katyonlar ile değerlik elektronlarından oluşan negatif  </a:t>
            </a:r>
            <a:r>
              <a:rPr lang="tr-TR" sz="3200" dirty="0">
                <a:latin typeface="Times New Roman" panose="02020603050405020304" pitchFamily="18" charset="0"/>
                <a:cs typeface="Times New Roman" panose="02020603050405020304" pitchFamily="18" charset="0"/>
              </a:rPr>
              <a:t>yük </a:t>
            </a:r>
            <a:r>
              <a:rPr lang="tr-TR" sz="3200" spc="-5" dirty="0">
                <a:latin typeface="Times New Roman" panose="02020603050405020304" pitchFamily="18" charset="0"/>
                <a:cs typeface="Times New Roman" panose="02020603050405020304" pitchFamily="18" charset="0"/>
              </a:rPr>
              <a:t>bulutu arasındaki elektrostatik çekime iyonik bağ</a:t>
            </a:r>
            <a:r>
              <a:rPr lang="tr-TR" sz="3200" spc="45" dirty="0">
                <a:latin typeface="Times New Roman" panose="02020603050405020304" pitchFamily="18" charset="0"/>
                <a:cs typeface="Times New Roman" panose="02020603050405020304" pitchFamily="18" charset="0"/>
              </a:rPr>
              <a:t> </a:t>
            </a:r>
            <a:r>
              <a:rPr lang="tr-TR" sz="3200" spc="-5" dirty="0">
                <a:latin typeface="Times New Roman" panose="02020603050405020304" pitchFamily="18" charset="0"/>
                <a:cs typeface="Times New Roman" panose="02020603050405020304" pitchFamily="18" charset="0"/>
              </a:rPr>
              <a:t>denir.</a:t>
            </a:r>
            <a:endParaRPr lang="tr-TR" sz="3200" dirty="0">
              <a:latin typeface="Times New Roman" panose="02020603050405020304" pitchFamily="18" charset="0"/>
              <a:cs typeface="Times New Roman" panose="02020603050405020304" pitchFamily="18" charset="0"/>
            </a:endParaRPr>
          </a:p>
          <a:p>
            <a:pPr marL="720000" indent="0">
              <a:lnSpc>
                <a:spcPct val="160000"/>
              </a:lnSpc>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460316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764704"/>
            <a:ext cx="8229600" cy="5690104"/>
          </a:xfrm>
        </p:spPr>
        <p:txBody>
          <a:bodyPr>
            <a:normAutofit fontScale="47500" lnSpcReduction="20000"/>
          </a:bodyPr>
          <a:lstStyle/>
          <a:p>
            <a:pPr lvl="1">
              <a:lnSpc>
                <a:spcPct val="170000"/>
              </a:lnSpc>
            </a:pPr>
            <a:r>
              <a:rPr lang="tr-TR" sz="4700" b="1" dirty="0">
                <a:solidFill>
                  <a:schemeClr val="bg1"/>
                </a:solidFill>
                <a:latin typeface="Times New Roman" panose="02020603050405020304" pitchFamily="18" charset="0"/>
                <a:cs typeface="Times New Roman" panose="02020603050405020304" pitchFamily="18" charset="0"/>
              </a:rPr>
              <a:t>Toz ve Zararları </a:t>
            </a:r>
            <a:endParaRPr lang="tr-TR" sz="4700" b="1" dirty="0" smtClean="0">
              <a:solidFill>
                <a:schemeClr val="bg1"/>
              </a:solidFill>
              <a:latin typeface="Times New Roman" panose="02020603050405020304" pitchFamily="18" charset="0"/>
              <a:cs typeface="Times New Roman" panose="02020603050405020304" pitchFamily="18" charset="0"/>
            </a:endParaRPr>
          </a:p>
          <a:p>
            <a:pPr marL="537210" lvl="1" indent="0">
              <a:lnSpc>
                <a:spcPct val="170000"/>
              </a:lnSpc>
              <a:buNone/>
            </a:pPr>
            <a:r>
              <a:rPr lang="tr-TR" sz="4700" dirty="0" smtClean="0">
                <a:latin typeface="Times New Roman" panose="02020603050405020304" pitchFamily="18" charset="0"/>
                <a:cs typeface="Times New Roman" panose="02020603050405020304" pitchFamily="18" charset="0"/>
              </a:rPr>
              <a:t>	Solunum </a:t>
            </a:r>
            <a:r>
              <a:rPr lang="tr-TR" sz="4700" dirty="0">
                <a:latin typeface="Times New Roman" panose="02020603050405020304" pitchFamily="18" charset="0"/>
                <a:cs typeface="Times New Roman" panose="02020603050405020304" pitchFamily="18" charset="0"/>
              </a:rPr>
              <a:t>sonucu akciğerlere giren tozun bir kısmı orada yerleşir ve devamlı orada kalır. İnsan sağlığına bu tozun zararı, cins ve miktarına bağlıdır. Bütün tozların zararlı olduğu muhakkaktır. Ancak bazılarının, silika gibi, zararları çok fazladır. Akciğerlerde toplanan 1 - 9 gram arasında % 20 silika ihtiva eden toz </a:t>
            </a:r>
            <a:r>
              <a:rPr lang="tr-TR" sz="4700" dirty="0" err="1">
                <a:latin typeface="Times New Roman" panose="02020603050405020304" pitchFamily="18" charset="0"/>
                <a:cs typeface="Times New Roman" panose="02020603050405020304" pitchFamily="18" charset="0"/>
              </a:rPr>
              <a:t>Silikosis</a:t>
            </a:r>
            <a:r>
              <a:rPr lang="tr-TR" sz="4700" dirty="0">
                <a:latin typeface="Times New Roman" panose="02020603050405020304" pitchFamily="18" charset="0"/>
                <a:cs typeface="Times New Roman" panose="02020603050405020304" pitchFamily="18" charset="0"/>
              </a:rPr>
              <a:t> hastalığına, 15 gram silika ise Ağır </a:t>
            </a:r>
            <a:r>
              <a:rPr lang="tr-TR" sz="4700" dirty="0" err="1">
                <a:latin typeface="Times New Roman" panose="02020603050405020304" pitchFamily="18" charset="0"/>
                <a:cs typeface="Times New Roman" panose="02020603050405020304" pitchFamily="18" charset="0"/>
              </a:rPr>
              <a:t>Silikosis'e</a:t>
            </a:r>
            <a:r>
              <a:rPr lang="tr-TR" sz="4700" dirty="0">
                <a:latin typeface="Times New Roman" panose="02020603050405020304" pitchFamily="18" charset="0"/>
                <a:cs typeface="Times New Roman" panose="02020603050405020304" pitchFamily="18" charset="0"/>
              </a:rPr>
              <a:t> sebep olur. Eğer 50 gram ile 175 gram % 1 - % 2 </a:t>
            </a:r>
            <a:r>
              <a:rPr lang="tr-TR" sz="4700" dirty="0" err="1">
                <a:latin typeface="Times New Roman" panose="02020603050405020304" pitchFamily="18" charset="0"/>
                <a:cs typeface="Times New Roman" panose="02020603050405020304" pitchFamily="18" charset="0"/>
              </a:rPr>
              <a:t>siliko</a:t>
            </a:r>
            <a:r>
              <a:rPr lang="tr-TR" sz="4700" dirty="0">
                <a:latin typeface="Times New Roman" panose="02020603050405020304" pitchFamily="18" charset="0"/>
                <a:cs typeface="Times New Roman" panose="02020603050405020304" pitchFamily="18" charset="0"/>
              </a:rPr>
              <a:t> ihtiva eden toz akciğerlerde toplanmış ise </a:t>
            </a:r>
            <a:r>
              <a:rPr lang="tr-TR" sz="4700" dirty="0" err="1">
                <a:latin typeface="Times New Roman" panose="02020603050405020304" pitchFamily="18" charset="0"/>
                <a:cs typeface="Times New Roman" panose="02020603050405020304" pitchFamily="18" charset="0"/>
              </a:rPr>
              <a:t>Pnömokonyoz</a:t>
            </a:r>
            <a:r>
              <a:rPr lang="tr-TR" sz="4700" dirty="0">
                <a:latin typeface="Times New Roman" panose="02020603050405020304" pitchFamily="18" charset="0"/>
                <a:cs typeface="Times New Roman" panose="02020603050405020304" pitchFamily="18" charset="0"/>
              </a:rPr>
              <a:t> hastalığına sebep olur. </a:t>
            </a:r>
          </a:p>
          <a:p>
            <a:pPr marL="64008" indent="0">
              <a:buNone/>
            </a:pPr>
            <a:r>
              <a:rPr lang="tr-TR" dirty="0"/>
              <a:t> </a:t>
            </a:r>
          </a:p>
        </p:txBody>
      </p:sp>
    </p:spTree>
    <p:extLst>
      <p:ext uri="{BB962C8B-B14F-4D97-AF65-F5344CB8AC3E}">
        <p14:creationId xmlns:p14="http://schemas.microsoft.com/office/powerpoint/2010/main" val="389003008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5000" b="1" dirty="0" smtClean="0">
                <a:solidFill>
                  <a:schemeClr val="accent2">
                    <a:lumMod val="50000"/>
                  </a:schemeClr>
                </a:solidFill>
                <a:latin typeface="Times New Roman" panose="02020603050405020304" pitchFamily="18" charset="0"/>
                <a:cs typeface="Times New Roman" panose="02020603050405020304" pitchFamily="18" charset="0"/>
              </a:rPr>
              <a:t>3- YANICI SIVILAR</a:t>
            </a:r>
            <a:endParaRPr lang="tr-TR" sz="5000"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2 İçerik Yer Tutucusu"/>
          <p:cNvSpPr>
            <a:spLocks noGrp="1"/>
          </p:cNvSpPr>
          <p:nvPr>
            <p:ph idx="1"/>
          </p:nvPr>
        </p:nvSpPr>
        <p:spPr>
          <a:xfrm>
            <a:off x="457200" y="1646455"/>
            <a:ext cx="8229600" cy="4572000"/>
          </a:xfrm>
        </p:spPr>
        <p:txBody>
          <a:bodyPr>
            <a:normAutofit/>
          </a:bodyPr>
          <a:lstStyle/>
          <a:p>
            <a:pPr marL="64008" indent="0">
              <a:lnSpc>
                <a:spcPct val="170000"/>
              </a:lnSpc>
              <a:buNone/>
            </a:pPr>
            <a:r>
              <a:rPr lang="tr-TR" dirty="0" smtClean="0">
                <a:latin typeface="Times New Roman" panose="02020603050405020304" pitchFamily="18" charset="0"/>
                <a:cs typeface="Times New Roman" panose="02020603050405020304" pitchFamily="18" charset="0"/>
              </a:rPr>
              <a:t>	Tutuşma </a:t>
            </a:r>
            <a:r>
              <a:rPr lang="tr-TR" dirty="0">
                <a:latin typeface="Times New Roman" panose="02020603050405020304" pitchFamily="18" charset="0"/>
                <a:cs typeface="Times New Roman" panose="02020603050405020304" pitchFamily="18" charset="0"/>
              </a:rPr>
              <a:t>noktası 60.5 - 93 ºC arasında olan maddelere yanıcı sıvılar denir. Katran, </a:t>
            </a:r>
            <a:r>
              <a:rPr lang="tr-TR" dirty="0" err="1">
                <a:latin typeface="Times New Roman" panose="02020603050405020304" pitchFamily="18" charset="0"/>
                <a:cs typeface="Times New Roman" panose="02020603050405020304" pitchFamily="18" charset="0"/>
              </a:rPr>
              <a:t>fuel</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oil</a:t>
            </a:r>
            <a:r>
              <a:rPr lang="tr-TR" dirty="0">
                <a:latin typeface="Times New Roman" panose="02020603050405020304" pitchFamily="18" charset="0"/>
                <a:cs typeface="Times New Roman" panose="02020603050405020304" pitchFamily="18" charset="0"/>
              </a:rPr>
              <a:t>, motor yağları </a:t>
            </a:r>
            <a:r>
              <a:rPr lang="tr-TR" b="1" dirty="0">
                <a:solidFill>
                  <a:schemeClr val="bg1">
                    <a:lumMod val="95000"/>
                    <a:lumOff val="5000"/>
                  </a:schemeClr>
                </a:solidFill>
                <a:latin typeface="Times New Roman" panose="02020603050405020304" pitchFamily="18" charset="0"/>
                <a:cs typeface="Times New Roman" panose="02020603050405020304" pitchFamily="18" charset="0"/>
              </a:rPr>
              <a:t>yanıcı sıvılardır</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	Tutuşma </a:t>
            </a:r>
            <a:r>
              <a:rPr lang="tr-TR" dirty="0">
                <a:latin typeface="Times New Roman" panose="02020603050405020304" pitchFamily="18" charset="0"/>
                <a:cs typeface="Times New Roman" panose="02020603050405020304" pitchFamily="18" charset="0"/>
              </a:rPr>
              <a:t>noktası 60.5 º C den aşağı olan maddeler ise </a:t>
            </a:r>
            <a:r>
              <a:rPr lang="tr-TR" b="1" dirty="0">
                <a:solidFill>
                  <a:schemeClr val="bg1">
                    <a:lumMod val="95000"/>
                    <a:lumOff val="5000"/>
                  </a:schemeClr>
                </a:solidFill>
                <a:latin typeface="Times New Roman" panose="02020603050405020304" pitchFamily="18" charset="0"/>
                <a:cs typeface="Times New Roman" panose="02020603050405020304" pitchFamily="18" charset="0"/>
              </a:rPr>
              <a:t>alev alabilen sıvılardır. </a:t>
            </a:r>
            <a:r>
              <a:rPr lang="tr-TR" dirty="0">
                <a:latin typeface="Times New Roman" panose="02020603050405020304" pitchFamily="18" charset="0"/>
                <a:cs typeface="Times New Roman" panose="02020603050405020304" pitchFamily="18" charset="0"/>
              </a:rPr>
              <a:t>Örneğin benzin, benzol, </a:t>
            </a:r>
            <a:r>
              <a:rPr lang="tr-TR" dirty="0" err="1">
                <a:latin typeface="Times New Roman" panose="02020603050405020304" pitchFamily="18" charset="0"/>
                <a:cs typeface="Times New Roman" panose="02020603050405020304" pitchFamily="18" charset="0"/>
              </a:rPr>
              <a:t>toluol</a:t>
            </a:r>
            <a:r>
              <a:rPr lang="tr-TR" dirty="0">
                <a:latin typeface="Times New Roman" panose="02020603050405020304" pitchFamily="18" charset="0"/>
                <a:cs typeface="Times New Roman" panose="02020603050405020304" pitchFamily="18" charset="0"/>
              </a:rPr>
              <a:t>, etil asetat, </a:t>
            </a:r>
            <a:r>
              <a:rPr lang="tr-TR" dirty="0" err="1">
                <a:latin typeface="Times New Roman" panose="02020603050405020304" pitchFamily="18" charset="0"/>
                <a:cs typeface="Times New Roman" panose="02020603050405020304" pitchFamily="18" charset="0"/>
              </a:rPr>
              <a:t>butanon</a:t>
            </a:r>
            <a:r>
              <a:rPr lang="tr-TR" dirty="0">
                <a:latin typeface="Times New Roman" panose="02020603050405020304" pitchFamily="18" charset="0"/>
                <a:cs typeface="Times New Roman" panose="02020603050405020304" pitchFamily="18" charset="0"/>
              </a:rPr>
              <a:t>, gazyağı, motorin, </a:t>
            </a:r>
            <a:r>
              <a:rPr lang="tr-TR" dirty="0" err="1">
                <a:latin typeface="Times New Roman" panose="02020603050405020304" pitchFamily="18" charset="0"/>
                <a:cs typeface="Times New Roman" panose="02020603050405020304" pitchFamily="18" charset="0"/>
              </a:rPr>
              <a:t>butanol</a:t>
            </a:r>
            <a:r>
              <a:rPr lang="tr-TR" dirty="0">
                <a:latin typeface="Times New Roman" panose="02020603050405020304" pitchFamily="18" charset="0"/>
                <a:cs typeface="Times New Roman" panose="02020603050405020304" pitchFamily="18" charset="0"/>
              </a:rPr>
              <a:t> alev alabilen sıvılardır</a:t>
            </a:r>
            <a:r>
              <a:rPr lang="tr-TR" dirty="0" smtClean="0">
                <a:latin typeface="Times New Roman" panose="02020603050405020304" pitchFamily="18" charset="0"/>
                <a:cs typeface="Times New Roman" panose="02020603050405020304" pitchFamily="18" charset="0"/>
              </a:rPr>
              <a:t>.</a:t>
            </a:r>
            <a:endParaRPr lang="tr-TR" dirty="0">
              <a:latin typeface="Times New Roman" panose="02020603050405020304" pitchFamily="18" charset="0"/>
              <a:cs typeface="Times New Roman" panose="02020603050405020304" pitchFamily="18" charset="0"/>
            </a:endParaRPr>
          </a:p>
          <a:p>
            <a:pPr>
              <a:lnSpc>
                <a:spcPct val="170000"/>
              </a:lnSpc>
            </a:pPr>
            <a:r>
              <a:rPr lang="tr-TR" dirty="0" smtClean="0">
                <a:latin typeface="Times New Roman" panose="02020603050405020304" pitchFamily="18" charset="0"/>
                <a:cs typeface="Times New Roman" panose="02020603050405020304" pitchFamily="18" charset="0"/>
              </a:rPr>
              <a:t>Yanıcı sıvıların ekseriyeti petrol türevleridir.</a:t>
            </a:r>
          </a:p>
          <a:p>
            <a:pPr>
              <a:lnSpc>
                <a:spcPct val="170000"/>
              </a:lnSpc>
            </a:pPr>
            <a:r>
              <a:rPr lang="tr-TR" dirty="0" smtClean="0">
                <a:latin typeface="Times New Roman" panose="02020603050405020304" pitchFamily="18" charset="0"/>
                <a:cs typeface="Times New Roman" panose="02020603050405020304" pitchFamily="18" charset="0"/>
              </a:rPr>
              <a:t>Benzin, benzol, toluen</a:t>
            </a:r>
            <a:endParaRPr lang="tr-TR"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9"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nodeType="clickEffect">
                                  <p:stCondLst>
                                    <p:cond delay="0"/>
                                  </p:stCondLst>
                                  <p:iterate type="lt">
                                    <p:tmPct val="10000"/>
                                  </p:iterate>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20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20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6" dur="20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20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2000" tmFilter="0,0; .5, 1; 1, 1"/>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834120"/>
          </a:xfrm>
        </p:spPr>
        <p:txBody>
          <a:bodyPr/>
          <a:lstStyle/>
          <a:p>
            <a:pPr marL="64008" indent="0">
              <a:spcBef>
                <a:spcPct val="50000"/>
              </a:spcBef>
              <a:buNone/>
            </a:pPr>
            <a:r>
              <a:rPr lang="tr-TR" sz="3200" dirty="0" smtClean="0"/>
              <a:t>Örnek :</a:t>
            </a:r>
          </a:p>
          <a:p>
            <a:pPr>
              <a:spcBef>
                <a:spcPct val="50000"/>
              </a:spcBef>
            </a:pPr>
            <a:r>
              <a:rPr lang="tr-TR" sz="3200" dirty="0" smtClean="0"/>
              <a:t>İngiltere </a:t>
            </a:r>
            <a:r>
              <a:rPr lang="tr-TR" sz="3200" dirty="0"/>
              <a:t>deki yangında çıkan duman </a:t>
            </a:r>
            <a:r>
              <a:rPr lang="tr-TR" sz="3200" dirty="0" err="1"/>
              <a:t>Fransanın</a:t>
            </a:r>
            <a:r>
              <a:rPr lang="tr-TR" sz="3200" dirty="0"/>
              <a:t> </a:t>
            </a:r>
            <a:r>
              <a:rPr lang="tr-TR" sz="3200" dirty="0" err="1"/>
              <a:t>Normandiya</a:t>
            </a:r>
            <a:r>
              <a:rPr lang="tr-TR" sz="3200" dirty="0"/>
              <a:t> kentine kadar ulaştı.</a:t>
            </a:r>
          </a:p>
          <a:p>
            <a:pPr>
              <a:spcBef>
                <a:spcPct val="50000"/>
              </a:spcBef>
            </a:pPr>
            <a:r>
              <a:rPr lang="tr-TR" sz="3200" dirty="0"/>
              <a:t>İtfaiyeciler olaya ancak 24 saat sonra müdahale edebildi.</a:t>
            </a:r>
          </a:p>
          <a:p>
            <a:pPr>
              <a:spcBef>
                <a:spcPct val="50000"/>
              </a:spcBef>
            </a:pPr>
            <a:r>
              <a:rPr lang="tr-TR" sz="3200" dirty="0"/>
              <a:t>20 Tanktan 10 tanesi </a:t>
            </a:r>
            <a:r>
              <a:rPr lang="tr-TR" sz="3200" dirty="0" smtClean="0"/>
              <a:t>Söndürülebildi</a:t>
            </a:r>
            <a:r>
              <a:rPr lang="tr-TR" sz="3200" dirty="0"/>
              <a:t>.</a:t>
            </a:r>
          </a:p>
          <a:p>
            <a:pPr marL="64008" indent="0">
              <a:buNone/>
            </a:pPr>
            <a:endParaRPr lang="tr-TR" dirty="0"/>
          </a:p>
        </p:txBody>
      </p:sp>
    </p:spTree>
    <p:extLst>
      <p:ext uri="{BB962C8B-B14F-4D97-AF65-F5344CB8AC3E}">
        <p14:creationId xmlns:p14="http://schemas.microsoft.com/office/powerpoint/2010/main" val="87475228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casu04bi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wheel(8)">
                                      <p:cBhvr>
                                        <p:cTn id="7" dur="30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srcRect/>
          <a:stretch>
            <a:fillRect/>
          </a:stretch>
        </p:blipFill>
        <p:spPr bwMode="auto">
          <a:xfrm>
            <a:off x="0" y="0"/>
            <a:ext cx="9143999" cy="685799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620688"/>
            <a:ext cx="8229600" cy="1045838"/>
          </a:xfrm>
        </p:spPr>
        <p:txBody>
          <a:bodyPr>
            <a:normAutofit fontScale="90000"/>
          </a:bodyPr>
          <a:lstStyle/>
          <a:p>
            <a:r>
              <a:rPr lang="tr-TR" dirty="0" smtClean="0">
                <a:solidFill>
                  <a:schemeClr val="bg1">
                    <a:lumMod val="95000"/>
                    <a:lumOff val="5000"/>
                  </a:schemeClr>
                </a:solidFill>
                <a:latin typeface="Times New Roman" pitchFamily="18" charset="0"/>
                <a:cs typeface="Times New Roman" pitchFamily="18" charset="0"/>
              </a:rPr>
              <a:t>Yanıcı </a:t>
            </a:r>
            <a:r>
              <a:rPr lang="tr-TR" dirty="0">
                <a:solidFill>
                  <a:schemeClr val="bg1">
                    <a:lumMod val="95000"/>
                    <a:lumOff val="5000"/>
                  </a:schemeClr>
                </a:solidFill>
                <a:latin typeface="Times New Roman" pitchFamily="18" charset="0"/>
                <a:cs typeface="Times New Roman" pitchFamily="18" charset="0"/>
              </a:rPr>
              <a:t>sıvılar için dikkat edilmesi gereken hususlar;</a:t>
            </a:r>
            <a:r>
              <a:rPr lang="tr-TR" dirty="0">
                <a:latin typeface="Times New Roman" pitchFamily="18" charset="0"/>
                <a:cs typeface="Times New Roman" pitchFamily="18" charset="0"/>
              </a:rPr>
              <a:t/>
            </a:r>
            <a:br>
              <a:rPr lang="tr-TR" dirty="0">
                <a:latin typeface="Times New Roman" pitchFamily="18" charset="0"/>
                <a:cs typeface="Times New Roman" pitchFamily="18" charset="0"/>
              </a:rPr>
            </a:br>
            <a:endParaRPr lang="tr-TR" dirty="0"/>
          </a:p>
        </p:txBody>
      </p:sp>
      <p:sp>
        <p:nvSpPr>
          <p:cNvPr id="3" name="2 İçerik Yer Tutucusu"/>
          <p:cNvSpPr>
            <a:spLocks noGrp="1"/>
          </p:cNvSpPr>
          <p:nvPr>
            <p:ph idx="1"/>
          </p:nvPr>
        </p:nvSpPr>
        <p:spPr/>
        <p:txBody>
          <a:bodyPr>
            <a:normAutofit/>
          </a:bodyPr>
          <a:lstStyle/>
          <a:p>
            <a:pPr lvl="0"/>
            <a:r>
              <a:rPr lang="tr-TR" dirty="0" smtClean="0">
                <a:latin typeface="Times New Roman" pitchFamily="18" charset="0"/>
                <a:cs typeface="Times New Roman" pitchFamily="18" charset="0"/>
              </a:rPr>
              <a:t>Bazıları kanserojen</a:t>
            </a:r>
          </a:p>
          <a:p>
            <a:pPr lvl="0"/>
            <a:r>
              <a:rPr lang="tr-TR" dirty="0" smtClean="0">
                <a:latin typeface="Times New Roman" pitchFamily="18" charset="0"/>
                <a:cs typeface="Times New Roman" pitchFamily="18" charset="0"/>
              </a:rPr>
              <a:t>Buharlar bir ateşleme kaynağına gidebilir ve parlayabilir</a:t>
            </a:r>
          </a:p>
          <a:p>
            <a:pPr lvl="0"/>
            <a:r>
              <a:rPr lang="tr-TR" dirty="0" smtClean="0">
                <a:latin typeface="Times New Roman" pitchFamily="18" charset="0"/>
                <a:cs typeface="Times New Roman" pitchFamily="18" charset="0"/>
              </a:rPr>
              <a:t>Depolandığı tank ısı veya ateş sonucu patlayabilir</a:t>
            </a:r>
          </a:p>
          <a:p>
            <a:pPr lvl="0"/>
            <a:r>
              <a:rPr lang="tr-TR" dirty="0" smtClean="0">
                <a:latin typeface="Times New Roman" pitchFamily="18" charset="0"/>
                <a:cs typeface="Times New Roman" pitchFamily="18" charset="0"/>
              </a:rPr>
              <a:t>Buhar patlamaları kapalı yerlerde, açık yerlerde ya da kanalizasyonlarda olabilir</a:t>
            </a:r>
          </a:p>
          <a:p>
            <a:pPr lvl="0"/>
            <a:r>
              <a:rPr lang="tr-TR" dirty="0" smtClean="0">
                <a:latin typeface="Times New Roman" pitchFamily="18" charset="0"/>
                <a:cs typeface="Times New Roman" pitchFamily="18" charset="0"/>
              </a:rPr>
              <a:t>Akıntıları kirlenmeye sebep olur</a:t>
            </a:r>
          </a:p>
          <a:p>
            <a:pPr lvl="0"/>
            <a:r>
              <a:rPr lang="tr-TR" dirty="0" smtClean="0">
                <a:latin typeface="Times New Roman" pitchFamily="18" charset="0"/>
                <a:cs typeface="Times New Roman" pitchFamily="18" charset="0"/>
              </a:rPr>
              <a:t>Buharlarını önlemek için köpük uygulaması yapılır.</a:t>
            </a:r>
          </a:p>
          <a:p>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3000"/>
                                        <p:tgtEl>
                                          <p:spTgt spid="3">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3000"/>
                                        <p:tgtEl>
                                          <p:spTgt spid="3">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linds(horizontal)">
                                      <p:cBhvr>
                                        <p:cTn id="16" dur="3000"/>
                                        <p:tgtEl>
                                          <p:spTgt spid="3">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3000"/>
                                        <p:tgtEl>
                                          <p:spTgt spid="3">
                                            <p:txEl>
                                              <p:pRg st="3" end="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3000"/>
                                        <p:tgtEl>
                                          <p:spTgt spid="3">
                                            <p:txEl>
                                              <p:pRg st="4" end="4"/>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linds(horizontal)">
                                      <p:cBhvr>
                                        <p:cTn id="25" dur="3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500" dirty="0"/>
              <a:t>Yanıcı sıvılarla çalışmaya yönelik dikkat edilmesi gereken temel noktalar aşağıda özetlenmektedir: </a:t>
            </a:r>
          </a:p>
        </p:txBody>
      </p:sp>
      <p:sp>
        <p:nvSpPr>
          <p:cNvPr id="3" name="İçerik Yer Tutucusu 2"/>
          <p:cNvSpPr>
            <a:spLocks noGrp="1"/>
          </p:cNvSpPr>
          <p:nvPr>
            <p:ph idx="1"/>
          </p:nvPr>
        </p:nvSpPr>
        <p:spPr>
          <a:xfrm>
            <a:off x="457200" y="1654558"/>
            <a:ext cx="8229600" cy="4572000"/>
          </a:xfrm>
        </p:spPr>
        <p:txBody>
          <a:bodyPr>
            <a:normAutofit lnSpcReduction="10000"/>
          </a:bodyPr>
          <a:lstStyle/>
          <a:p>
            <a:pPr marL="64008" indent="0">
              <a:buNone/>
            </a:pPr>
            <a:r>
              <a:rPr lang="tr-TR" dirty="0" smtClean="0"/>
              <a:t>• </a:t>
            </a:r>
            <a:r>
              <a:rPr lang="tr-TR" dirty="0"/>
              <a:t>Yanıcı sıvıların kullanımından sonra laboratuvar havalandırılmalıdır.  </a:t>
            </a:r>
            <a:endParaRPr lang="tr-TR" dirty="0" smtClean="0"/>
          </a:p>
          <a:p>
            <a:pPr marL="64008" indent="0">
              <a:buNone/>
            </a:pPr>
            <a:r>
              <a:rPr lang="tr-TR" dirty="0" smtClean="0"/>
              <a:t>• </a:t>
            </a:r>
            <a:r>
              <a:rPr lang="tr-TR" dirty="0"/>
              <a:t>Yanıcı sıvılar tüm alevlenmeye yol açacak güçlü </a:t>
            </a:r>
            <a:r>
              <a:rPr lang="tr-TR" dirty="0" err="1"/>
              <a:t>yükselgenlerden</a:t>
            </a:r>
            <a:r>
              <a:rPr lang="tr-TR" dirty="0"/>
              <a:t> (O2,KMnO4 vb. gibi) ve indirgenlerden (H2 </a:t>
            </a:r>
            <a:r>
              <a:rPr lang="tr-TR" dirty="0" err="1"/>
              <a:t>vb</a:t>
            </a:r>
            <a:r>
              <a:rPr lang="tr-TR" dirty="0"/>
              <a:t>) uzak tutulmalıdır.  </a:t>
            </a:r>
            <a:endParaRPr lang="tr-TR" dirty="0" smtClean="0"/>
          </a:p>
          <a:p>
            <a:pPr marL="64008" indent="0">
              <a:buNone/>
            </a:pPr>
            <a:r>
              <a:rPr lang="tr-TR" dirty="0" smtClean="0"/>
              <a:t>• </a:t>
            </a:r>
            <a:r>
              <a:rPr lang="tr-TR" dirty="0"/>
              <a:t>Depolardaki yanıcı sıvılar, ateşe dayanıklı malzemeden yapılmış dolaplarda (veya ambarlarda) ve kilit altında tutulmalıdır.  </a:t>
            </a:r>
            <a:endParaRPr lang="tr-TR" dirty="0" smtClean="0"/>
          </a:p>
          <a:p>
            <a:pPr marL="64008" indent="0">
              <a:buNone/>
            </a:pPr>
            <a:r>
              <a:rPr lang="tr-TR" dirty="0" smtClean="0"/>
              <a:t>• </a:t>
            </a:r>
            <a:r>
              <a:rPr lang="tr-TR" dirty="0"/>
              <a:t>Eğitim amaçlı kimya laboratuvarlarının ön hazırlık odalarında, en fazla 500 </a:t>
            </a:r>
            <a:r>
              <a:rPr lang="tr-TR" dirty="0" err="1"/>
              <a:t>mL</a:t>
            </a:r>
            <a:r>
              <a:rPr lang="tr-TR" dirty="0"/>
              <a:t> yanıcı sıvı madde bulunmasına müsaade edilmelidir.  </a:t>
            </a:r>
            <a:endParaRPr lang="tr-TR" dirty="0" smtClean="0"/>
          </a:p>
          <a:p>
            <a:pPr marL="64008" indent="0">
              <a:buNone/>
            </a:pPr>
            <a:r>
              <a:rPr lang="tr-TR" dirty="0" smtClean="0"/>
              <a:t>• </a:t>
            </a:r>
            <a:r>
              <a:rPr lang="tr-TR" dirty="0"/>
              <a:t>İki litrelik (veya daha büyük) şişelerdeki yanıcı sıvıların katlar arası veya binadan binaya taşınmalarında özel taşıyıcı üniteleri kullanılmalıdır.  </a:t>
            </a:r>
          </a:p>
        </p:txBody>
      </p:sp>
    </p:spTree>
    <p:extLst>
      <p:ext uri="{BB962C8B-B14F-4D97-AF65-F5344CB8AC3E}">
        <p14:creationId xmlns:p14="http://schemas.microsoft.com/office/powerpoint/2010/main" val="182165020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500" dirty="0"/>
              <a:t>Yanıcı sıvılarla çalışmaya yönelik dikkat edilmesi gereken temel noktalar aşağıda özetlenmektedir: </a:t>
            </a:r>
          </a:p>
        </p:txBody>
      </p:sp>
      <p:sp>
        <p:nvSpPr>
          <p:cNvPr id="3" name="İçerik Yer Tutucusu 2"/>
          <p:cNvSpPr>
            <a:spLocks noGrp="1"/>
          </p:cNvSpPr>
          <p:nvPr>
            <p:ph idx="1"/>
          </p:nvPr>
        </p:nvSpPr>
        <p:spPr/>
        <p:txBody>
          <a:bodyPr>
            <a:normAutofit fontScale="92500" lnSpcReduction="20000"/>
          </a:bodyPr>
          <a:lstStyle/>
          <a:p>
            <a:pPr marL="64008" indent="0">
              <a:buNone/>
            </a:pPr>
            <a:r>
              <a:rPr lang="tr-TR" dirty="0" smtClean="0"/>
              <a:t>• </a:t>
            </a:r>
            <a:r>
              <a:rPr lang="tr-TR" dirty="0"/>
              <a:t>Laboratuvara yanıcı sıvı dökülmesi hâlinde, derhal bir süngere (veya uygun bir absorban maddeye) emdirilip, çeker ocak içinde buharlaşmaya bırakılmalıdır.  </a:t>
            </a:r>
            <a:endParaRPr lang="tr-TR" dirty="0" smtClean="0"/>
          </a:p>
          <a:p>
            <a:pPr marL="64008" indent="0">
              <a:buNone/>
            </a:pPr>
            <a:r>
              <a:rPr lang="tr-TR" dirty="0" smtClean="0"/>
              <a:t>• </a:t>
            </a:r>
            <a:r>
              <a:rPr lang="tr-TR" dirty="0"/>
              <a:t>Yanıcı sıvıların yakınında asla tutuşturucu kaynağın bulunmamalıdır. Yanıcı sıvıların stokları çok küçük tutulmalıdır. </a:t>
            </a:r>
            <a:endParaRPr lang="tr-TR" dirty="0" smtClean="0"/>
          </a:p>
          <a:p>
            <a:pPr marL="64008" indent="0">
              <a:buNone/>
            </a:pPr>
            <a:r>
              <a:rPr lang="tr-TR" dirty="0" smtClean="0"/>
              <a:t>• </a:t>
            </a:r>
            <a:r>
              <a:rPr lang="tr-TR" dirty="0"/>
              <a:t>Alev alabilen maddeleri tüm ateşleme kaynaklarından (açık alevler, sıcak yüzeyler, direkt güneş ışığı, kıvılcım) uzak tutulmalıdır.  </a:t>
            </a:r>
            <a:endParaRPr lang="tr-TR" dirty="0" smtClean="0"/>
          </a:p>
          <a:p>
            <a:pPr marL="64008" indent="0">
              <a:buNone/>
            </a:pPr>
            <a:r>
              <a:rPr lang="tr-TR" dirty="0" smtClean="0"/>
              <a:t>• </a:t>
            </a:r>
            <a:r>
              <a:rPr lang="tr-TR" dirty="0"/>
              <a:t>Malzemenin alt alev alma limitini aşan buharlarının oluşumu ya da buharlarla havanın karışarak kendi kendine yanma olasılığını düşürmek üzere depolama alanlarını serin tutulmalıdır. Normal depolama koşullarında buhar birikimini önlemek üzere yeterli havalandırma sağlanmalıdır.  </a:t>
            </a:r>
          </a:p>
        </p:txBody>
      </p:sp>
    </p:spTree>
    <p:extLst>
      <p:ext uri="{BB962C8B-B14F-4D97-AF65-F5344CB8AC3E}">
        <p14:creationId xmlns:p14="http://schemas.microsoft.com/office/powerpoint/2010/main" val="388330155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500" dirty="0"/>
              <a:t>Yanıcı sıvılarla çalışmaya yönelik dikkat edilmesi gereken temel noktalar aşağıda özetlenmektedir: </a:t>
            </a:r>
          </a:p>
        </p:txBody>
      </p:sp>
      <p:sp>
        <p:nvSpPr>
          <p:cNvPr id="3" name="İçerik Yer Tutucusu 2"/>
          <p:cNvSpPr>
            <a:spLocks noGrp="1"/>
          </p:cNvSpPr>
          <p:nvPr>
            <p:ph idx="1"/>
          </p:nvPr>
        </p:nvSpPr>
        <p:spPr>
          <a:xfrm>
            <a:off x="457200" y="1666526"/>
            <a:ext cx="8229600" cy="4788282"/>
          </a:xfrm>
        </p:spPr>
        <p:txBody>
          <a:bodyPr>
            <a:normAutofit fontScale="92500"/>
          </a:bodyPr>
          <a:lstStyle/>
          <a:p>
            <a:pPr marL="64008" indent="0">
              <a:buNone/>
            </a:pPr>
            <a:r>
              <a:rPr lang="tr-TR" dirty="0" smtClean="0"/>
              <a:t>• </a:t>
            </a:r>
            <a:r>
              <a:rPr lang="tr-TR" dirty="0"/>
              <a:t>Kimyasal maddenin tehlikesine uygun olacak şekilde bir yangın söndürücü hazır durumda bekletilmeli ve bunu kullanacak olan </a:t>
            </a:r>
            <a:endParaRPr lang="tr-TR" dirty="0" smtClean="0"/>
          </a:p>
          <a:p>
            <a:pPr marL="64008" indent="0">
              <a:buNone/>
            </a:pPr>
            <a:r>
              <a:rPr lang="tr-TR" dirty="0" smtClean="0"/>
              <a:t>• </a:t>
            </a:r>
            <a:r>
              <a:rPr lang="tr-TR" dirty="0"/>
              <a:t>gerekli eğitimi almış olmalıdır.  </a:t>
            </a:r>
            <a:endParaRPr lang="tr-TR" dirty="0" smtClean="0"/>
          </a:p>
          <a:p>
            <a:pPr marL="64008" indent="0">
              <a:buNone/>
            </a:pPr>
            <a:r>
              <a:rPr lang="tr-TR" dirty="0" smtClean="0"/>
              <a:t>• </a:t>
            </a:r>
            <a:r>
              <a:rPr lang="tr-TR" dirty="0"/>
              <a:t>Soğuk depolama gerektiren alev alabilen sıvıları kıvılcım veya statik elektrikten korumak için güvenli yanıcı malzeme buzdolabı veya derin dondurucuda muhafaza edilmelidir.  </a:t>
            </a:r>
            <a:endParaRPr lang="tr-TR" dirty="0" smtClean="0"/>
          </a:p>
          <a:p>
            <a:pPr marL="64008" indent="0">
              <a:buNone/>
            </a:pPr>
            <a:r>
              <a:rPr lang="tr-TR" dirty="0" smtClean="0"/>
              <a:t>• </a:t>
            </a:r>
            <a:r>
              <a:rPr lang="tr-TR" dirty="0"/>
              <a:t>‘Sigara İçilmez’ işaretleri alev alabilen maddelerin depolandığı alanlarda gözle fark edilir bir yere asılmalıdır.  </a:t>
            </a:r>
            <a:endParaRPr lang="tr-TR" dirty="0" smtClean="0"/>
          </a:p>
          <a:p>
            <a:pPr marL="64008" indent="0">
              <a:buNone/>
            </a:pPr>
            <a:r>
              <a:rPr lang="tr-TR" dirty="0" smtClean="0"/>
              <a:t>• </a:t>
            </a:r>
            <a:r>
              <a:rPr lang="tr-TR" dirty="0"/>
              <a:t>Alev alabilen sıvı aktarıldığında veya kullanıldığında tüm alev kaynakları alandan yok edilmelidir. Açık alevler veya sıcak levhalar alev alabilen sıvıları doğrudan ısıtmak için kullanılmamalıdır.  </a:t>
            </a:r>
            <a:endParaRPr lang="tr-TR" dirty="0" smtClean="0"/>
          </a:p>
          <a:p>
            <a:pPr marL="64008" indent="0">
              <a:buNone/>
            </a:pPr>
            <a:r>
              <a:rPr lang="tr-TR" dirty="0" smtClean="0"/>
              <a:t>• </a:t>
            </a:r>
            <a:r>
              <a:rPr lang="tr-TR" dirty="0"/>
              <a:t>Alev alabilen sıvı döküntülerini temizlemede su kullanılmamalıdır. Alev alabilen ve yanıcı sıvılar lavabolara dökülmemelidir</a:t>
            </a:r>
          </a:p>
        </p:txBody>
      </p:sp>
    </p:spTree>
    <p:extLst>
      <p:ext uri="{BB962C8B-B14F-4D97-AF65-F5344CB8AC3E}">
        <p14:creationId xmlns:p14="http://schemas.microsoft.com/office/powerpoint/2010/main" val="397933483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1214422"/>
          </a:xfrm>
        </p:spPr>
        <p:txBody>
          <a:bodyPr>
            <a:normAutofit/>
          </a:bodyPr>
          <a:lstStyle/>
          <a:p>
            <a:pPr algn="just"/>
            <a:r>
              <a:rPr lang="tr-TR" sz="5000" b="1" dirty="0" smtClean="0">
                <a:solidFill>
                  <a:schemeClr val="accent2">
                    <a:lumMod val="50000"/>
                  </a:schemeClr>
                </a:solidFill>
                <a:latin typeface="Times New Roman" panose="02020603050405020304" pitchFamily="18" charset="0"/>
                <a:cs typeface="Times New Roman" panose="02020603050405020304" pitchFamily="18" charset="0"/>
              </a:rPr>
              <a:t>        4- KATILAR</a:t>
            </a:r>
            <a:endParaRPr lang="tr-TR" sz="5000"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2 İçerik Yer Tutucusu"/>
          <p:cNvSpPr>
            <a:spLocks noGrp="1"/>
          </p:cNvSpPr>
          <p:nvPr>
            <p:ph idx="1"/>
          </p:nvPr>
        </p:nvSpPr>
        <p:spPr/>
        <p:txBody>
          <a:bodyPr/>
          <a:lstStyle/>
          <a:p>
            <a:endParaRPr lang="tr-TR" dirty="0"/>
          </a:p>
        </p:txBody>
      </p:sp>
      <p:graphicFrame>
        <p:nvGraphicFramePr>
          <p:cNvPr id="4" name="Group 51"/>
          <p:cNvGraphicFramePr>
            <a:graphicFrameLocks noGrp="1"/>
          </p:cNvGraphicFramePr>
          <p:nvPr/>
        </p:nvGraphicFramePr>
        <p:xfrm>
          <a:off x="0" y="1196752"/>
          <a:ext cx="9144000" cy="5661248"/>
        </p:xfrm>
        <a:graphic>
          <a:graphicData uri="http://schemas.openxmlformats.org/drawingml/2006/table">
            <a:tbl>
              <a:tblPr>
                <a:tableStyleId>{D113A9D2-9D6B-4929-AA2D-F23B5EE8CBE7}</a:tableStyleId>
              </a:tblPr>
              <a:tblGrid>
                <a:gridCol w="5148064">
                  <a:extLst>
                    <a:ext uri="{9D8B030D-6E8A-4147-A177-3AD203B41FA5}">
                      <a16:colId xmlns:a16="http://schemas.microsoft.com/office/drawing/2014/main" val="20000"/>
                    </a:ext>
                  </a:extLst>
                </a:gridCol>
                <a:gridCol w="3995936">
                  <a:extLst>
                    <a:ext uri="{9D8B030D-6E8A-4147-A177-3AD203B41FA5}">
                      <a16:colId xmlns:a16="http://schemas.microsoft.com/office/drawing/2014/main" val="20001"/>
                    </a:ext>
                  </a:extLst>
                </a:gridCol>
              </a:tblGrid>
              <a:tr h="88636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tr-TR" sz="4900" u="none" strike="noStrike" cap="none" normalizeH="0" baseline="0" dirty="0" smtClean="0">
                          <a:ln>
                            <a:noFill/>
                          </a:ln>
                          <a:effectLst>
                            <a:outerShdw blurRad="38100" dist="38100" dir="2700000" algn="tl">
                              <a:srgbClr val="000000"/>
                            </a:outerShdw>
                          </a:effectLst>
                        </a:rPr>
                        <a:t>BÖLÜMLER</a:t>
                      </a:r>
                      <a:endParaRPr kumimoji="0" lang="tr-TR" sz="4900" b="0" i="0" u="none" strike="noStrike" cap="none" normalizeH="0" baseline="0" dirty="0" smtClean="0">
                        <a:ln>
                          <a:noFill/>
                        </a:ln>
                        <a:solidFill>
                          <a:schemeClr val="accent1"/>
                        </a:solidFill>
                        <a:effectLst>
                          <a:outerShdw blurRad="38100" dist="38100" dir="2700000" algn="tl">
                            <a:srgbClr val="000000"/>
                          </a:outerShdw>
                        </a:effectLst>
                        <a:latin typeface="Tahoma" pitchFamily="34" charset="0"/>
                      </a:endParaRPr>
                    </a:p>
                  </a:txBody>
                  <a:tcPr marL="88417" marR="88417" marT="47894" marB="47894"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tr-TR" sz="4900" u="none" strike="noStrike" cap="none" normalizeH="0" baseline="0" dirty="0" smtClean="0">
                          <a:ln>
                            <a:noFill/>
                          </a:ln>
                          <a:effectLst>
                            <a:outerShdw blurRad="38100" dist="38100" dir="2700000" algn="tl">
                              <a:srgbClr val="000000"/>
                            </a:outerShdw>
                          </a:effectLst>
                        </a:rPr>
                        <a:t>ÖRNEKLER</a:t>
                      </a:r>
                      <a:endParaRPr kumimoji="0" lang="tr-TR" sz="4900" b="0" i="0" u="none" strike="noStrike" cap="none" normalizeH="0" baseline="0" dirty="0" smtClean="0">
                        <a:ln>
                          <a:noFill/>
                        </a:ln>
                        <a:solidFill>
                          <a:schemeClr val="accent1"/>
                        </a:solidFill>
                        <a:effectLst>
                          <a:outerShdw blurRad="38100" dist="38100" dir="2700000" algn="tl">
                            <a:srgbClr val="000000"/>
                          </a:outerShdw>
                        </a:effectLst>
                        <a:latin typeface="Tahoma" pitchFamily="34" charset="0"/>
                      </a:endParaRPr>
                    </a:p>
                  </a:txBody>
                  <a:tcPr marL="88417" marR="88417" marT="47894" marB="47894" horzOverflow="overflow"/>
                </a:tc>
                <a:extLst>
                  <a:ext uri="{0D108BD9-81ED-4DB2-BD59-A6C34878D82A}">
                    <a16:rowId xmlns:a16="http://schemas.microsoft.com/office/drawing/2014/main" val="10000"/>
                  </a:ext>
                </a:extLst>
              </a:tr>
              <a:tr h="153099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tr-TR" sz="3200" u="none" strike="noStrike" cap="none" normalizeH="0" baseline="0" dirty="0" smtClean="0">
                          <a:ln>
                            <a:noFill/>
                          </a:ln>
                          <a:effectLst>
                            <a:outerShdw blurRad="38100" dist="38100" dir="2700000" algn="tl">
                              <a:srgbClr val="000000"/>
                            </a:outerShdw>
                          </a:effectLst>
                        </a:rPr>
                        <a:t>4.1 Yanıcı Katı </a:t>
                      </a:r>
                      <a:endParaRPr kumimoji="0" lang="tr-TR" sz="3200" b="1" i="0" u="none" strike="noStrike" cap="none" normalizeH="0" baseline="0" dirty="0" smtClean="0">
                        <a:ln>
                          <a:noFill/>
                        </a:ln>
                        <a:solidFill>
                          <a:srgbClr val="FFFF00"/>
                        </a:solidFill>
                        <a:effectLst>
                          <a:outerShdw blurRad="38100" dist="38100" dir="2700000" algn="tl">
                            <a:srgbClr val="000000"/>
                          </a:outerShdw>
                        </a:effectLst>
                        <a:latin typeface="Tahoma" pitchFamily="34" charset="0"/>
                      </a:endParaRPr>
                    </a:p>
                  </a:txBody>
                  <a:tcPr marL="88417" marR="88417" marT="47894" marB="47894"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tr-TR" sz="2300" u="none" strike="noStrike" cap="none" normalizeH="0" baseline="0" dirty="0" smtClean="0">
                          <a:ln>
                            <a:noFill/>
                          </a:ln>
                          <a:effectLst/>
                        </a:rPr>
                        <a:t>Odun, kömür gibi birçok tanıdık yanıcıyı buraya ekleyebiliriz.</a:t>
                      </a:r>
                      <a:endParaRPr kumimoji="0" lang="tr-TR" sz="23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8417" marR="88417" marT="47894" marB="47894" horzOverflow="overflow"/>
                </a:tc>
                <a:extLst>
                  <a:ext uri="{0D108BD9-81ED-4DB2-BD59-A6C34878D82A}">
                    <a16:rowId xmlns:a16="http://schemas.microsoft.com/office/drawing/2014/main" val="10001"/>
                  </a:ext>
                </a:extLst>
              </a:tr>
              <a:tr h="162124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tr-TR" sz="3200" u="none" strike="noStrike" cap="none" normalizeH="0" baseline="0" dirty="0" smtClean="0">
                          <a:ln>
                            <a:noFill/>
                          </a:ln>
                          <a:effectLst>
                            <a:outerShdw blurRad="38100" dist="38100" dir="2700000" algn="tl">
                              <a:srgbClr val="000000"/>
                            </a:outerShdw>
                          </a:effectLst>
                        </a:rPr>
                        <a:t>4.2 Kendiliğinden </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tr-TR" sz="3200" u="none" strike="noStrike" cap="none" normalizeH="0" baseline="0" dirty="0" smtClean="0">
                          <a:ln>
                            <a:noFill/>
                          </a:ln>
                          <a:effectLst>
                            <a:outerShdw blurRad="38100" dist="38100" dir="2700000" algn="tl">
                              <a:srgbClr val="000000"/>
                            </a:outerShdw>
                          </a:effectLst>
                        </a:rPr>
                        <a:t>Yanıcı Materyaller </a:t>
                      </a:r>
                      <a:endParaRPr kumimoji="0" lang="tr-TR" sz="3200" b="1" i="0" u="none" strike="noStrike" cap="none" normalizeH="0" baseline="0" dirty="0" smtClean="0">
                        <a:ln>
                          <a:noFill/>
                        </a:ln>
                        <a:solidFill>
                          <a:srgbClr val="FFFF00"/>
                        </a:solidFill>
                        <a:effectLst>
                          <a:outerShdw blurRad="38100" dist="38100" dir="2700000" algn="tl">
                            <a:srgbClr val="000000"/>
                          </a:outerShdw>
                        </a:effectLst>
                        <a:latin typeface="Tahoma" pitchFamily="34" charset="0"/>
                      </a:endParaRPr>
                    </a:p>
                  </a:txBody>
                  <a:tcPr marL="88417" marR="88417" marT="47894" marB="47894"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tr-TR" sz="2800" u="none" strike="noStrike" cap="none" normalizeH="0" baseline="0" dirty="0" smtClean="0">
                          <a:ln>
                            <a:noFill/>
                          </a:ln>
                          <a:effectLst/>
                        </a:rPr>
                        <a:t>Beyaz fosfor, Kırmızı fosfor</a:t>
                      </a:r>
                      <a:endParaRPr kumimoji="0" lang="tr-TR"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8417" marR="88417" marT="47894" marB="47894" horzOverflow="overflow"/>
                </a:tc>
                <a:extLst>
                  <a:ext uri="{0D108BD9-81ED-4DB2-BD59-A6C34878D82A}">
                    <a16:rowId xmlns:a16="http://schemas.microsoft.com/office/drawing/2014/main" val="10002"/>
                  </a:ext>
                </a:extLst>
              </a:tr>
              <a:tr h="162264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tr-TR" sz="3200" u="none" strike="noStrike" cap="none" normalizeH="0" baseline="0" dirty="0" smtClean="0">
                          <a:ln>
                            <a:noFill/>
                          </a:ln>
                          <a:effectLst>
                            <a:outerShdw blurRad="38100" dist="38100" dir="2700000" algn="tl">
                              <a:srgbClr val="000000"/>
                            </a:outerShdw>
                          </a:effectLst>
                        </a:rPr>
                        <a:t>4.3 Islak halde </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tr-TR" sz="3200" u="none" strike="noStrike" cap="none" normalizeH="0" baseline="0" dirty="0" smtClean="0">
                          <a:ln>
                            <a:noFill/>
                          </a:ln>
                          <a:effectLst>
                            <a:outerShdw blurRad="38100" dist="38100" dir="2700000" algn="tl">
                              <a:srgbClr val="000000"/>
                            </a:outerShdw>
                          </a:effectLst>
                        </a:rPr>
                        <a:t>Tehlikeli Materyaller </a:t>
                      </a:r>
                      <a:endParaRPr kumimoji="0" lang="tr-TR" sz="3200" b="1" i="0" u="none" strike="noStrike" cap="none" normalizeH="0" baseline="0" dirty="0" smtClean="0">
                        <a:ln>
                          <a:noFill/>
                        </a:ln>
                        <a:solidFill>
                          <a:srgbClr val="FFFF00"/>
                        </a:solidFill>
                        <a:effectLst>
                          <a:outerShdw blurRad="38100" dist="38100" dir="2700000" algn="tl">
                            <a:srgbClr val="000000"/>
                          </a:outerShdw>
                        </a:effectLst>
                        <a:latin typeface="Tahoma" pitchFamily="34" charset="0"/>
                      </a:endParaRPr>
                    </a:p>
                  </a:txBody>
                  <a:tcPr marL="88417" marR="88417" marT="47894" marB="47894"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tr-TR" sz="2800" u="none" strike="noStrike" cap="none" normalizeH="0" baseline="0" dirty="0" smtClean="0">
                          <a:ln>
                            <a:noFill/>
                          </a:ln>
                          <a:effectLst/>
                        </a:rPr>
                        <a:t>Sodyum, Potasyum</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tr-TR" sz="2800" u="none" strike="noStrike" cap="none" normalizeH="0" baseline="0" dirty="0" smtClean="0">
                          <a:ln>
                            <a:noFill/>
                          </a:ln>
                          <a:effectLst/>
                        </a:rPr>
                        <a:t>Kalsiyum Karbür</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tr-TR" sz="2800" u="none" strike="noStrike" cap="none" normalizeH="0" baseline="0" dirty="0" smtClean="0">
                          <a:ln>
                            <a:noFill/>
                          </a:ln>
                          <a:effectLst/>
                        </a:rPr>
                        <a:t>(Karpit)</a:t>
                      </a:r>
                      <a:endParaRPr kumimoji="0" lang="tr-TR"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8417" marR="88417" marT="47894" marB="47894" horzOverflow="overflow"/>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6050144"/>
          </a:xfrm>
        </p:spPr>
        <p:txBody>
          <a:bodyPr>
            <a:normAutofit fontScale="62500" lnSpcReduction="20000"/>
          </a:bodyPr>
          <a:lstStyle/>
          <a:p>
            <a:pPr marL="720000" indent="0">
              <a:lnSpc>
                <a:spcPct val="170000"/>
              </a:lnSpc>
              <a:buNone/>
            </a:pPr>
            <a:r>
              <a:rPr lang="tr-TR" sz="3200" spc="-5" dirty="0" smtClean="0">
                <a:latin typeface="Times New Roman" panose="02020603050405020304" pitchFamily="18" charset="0"/>
                <a:cs typeface="Times New Roman" panose="02020603050405020304" pitchFamily="18" charset="0"/>
              </a:rPr>
              <a:t>	Zayıf </a:t>
            </a:r>
            <a:r>
              <a:rPr lang="tr-TR" sz="3200" spc="-5" dirty="0">
                <a:latin typeface="Times New Roman" panose="02020603050405020304" pitchFamily="18" charset="0"/>
                <a:cs typeface="Times New Roman" panose="02020603050405020304" pitchFamily="18" charset="0"/>
              </a:rPr>
              <a:t>kuvvetler, </a:t>
            </a:r>
            <a:r>
              <a:rPr lang="tr-TR" sz="3200" dirty="0" err="1">
                <a:latin typeface="Times New Roman" panose="02020603050405020304" pitchFamily="18" charset="0"/>
                <a:cs typeface="Times New Roman" panose="02020603050405020304" pitchFamily="18" charset="0"/>
              </a:rPr>
              <a:t>van</a:t>
            </a:r>
            <a:r>
              <a:rPr lang="tr-TR" sz="3200" dirty="0">
                <a:latin typeface="Times New Roman" panose="02020603050405020304" pitchFamily="18" charset="0"/>
                <a:cs typeface="Times New Roman" panose="02020603050405020304" pitchFamily="18" charset="0"/>
              </a:rPr>
              <a:t> der </a:t>
            </a:r>
            <a:r>
              <a:rPr lang="tr-TR" sz="3200" spc="-5" dirty="0" err="1">
                <a:latin typeface="Times New Roman" panose="02020603050405020304" pitchFamily="18" charset="0"/>
                <a:cs typeface="Times New Roman" panose="02020603050405020304" pitchFamily="18" charset="0"/>
              </a:rPr>
              <a:t>walls</a:t>
            </a:r>
            <a:r>
              <a:rPr lang="tr-TR" sz="3200" spc="-5" dirty="0">
                <a:latin typeface="Times New Roman" panose="02020603050405020304" pitchFamily="18" charset="0"/>
                <a:cs typeface="Times New Roman" panose="02020603050405020304" pitchFamily="18" charset="0"/>
              </a:rPr>
              <a:t> kuvvetleri olarak da bilinirler. Bunlar atom  </a:t>
            </a:r>
            <a:r>
              <a:rPr lang="tr-TR" sz="3200" dirty="0">
                <a:latin typeface="Times New Roman" panose="02020603050405020304" pitchFamily="18" charset="0"/>
                <a:cs typeface="Times New Roman" panose="02020603050405020304" pitchFamily="18" charset="0"/>
              </a:rPr>
              <a:t>veya </a:t>
            </a:r>
            <a:r>
              <a:rPr lang="tr-TR" sz="3200" spc="-5" dirty="0">
                <a:latin typeface="Times New Roman" panose="02020603050405020304" pitchFamily="18" charset="0"/>
                <a:cs typeface="Times New Roman" panose="02020603050405020304" pitchFamily="18" charset="0"/>
              </a:rPr>
              <a:t>molekülleri birbirine bağlayan zayıf etkileşimlerdir. </a:t>
            </a:r>
            <a:r>
              <a:rPr lang="tr-TR" sz="3200" dirty="0">
                <a:latin typeface="Times New Roman" panose="02020603050405020304" pitchFamily="18" charset="0"/>
                <a:cs typeface="Times New Roman" panose="02020603050405020304" pitchFamily="18" charset="0"/>
              </a:rPr>
              <a:t>Oluşması </a:t>
            </a:r>
            <a:r>
              <a:rPr lang="tr-TR" sz="3200" spc="-5" dirty="0">
                <a:latin typeface="Times New Roman" panose="02020603050405020304" pitchFamily="18" charset="0"/>
                <a:cs typeface="Times New Roman" panose="02020603050405020304" pitchFamily="18" charset="0"/>
              </a:rPr>
              <a:t>ile kimyasal  olarak bir değişiklik meydana</a:t>
            </a:r>
            <a:r>
              <a:rPr lang="tr-TR" sz="3200" spc="5" dirty="0">
                <a:latin typeface="Times New Roman" panose="02020603050405020304" pitchFamily="18" charset="0"/>
                <a:cs typeface="Times New Roman" panose="02020603050405020304" pitchFamily="18" charset="0"/>
              </a:rPr>
              <a:t> </a:t>
            </a:r>
            <a:r>
              <a:rPr lang="tr-TR" sz="3200" spc="-5" dirty="0">
                <a:latin typeface="Times New Roman" panose="02020603050405020304" pitchFamily="18" charset="0"/>
                <a:cs typeface="Times New Roman" panose="02020603050405020304" pitchFamily="18" charset="0"/>
              </a:rPr>
              <a:t>gelmez</a:t>
            </a:r>
            <a:r>
              <a:rPr lang="tr-TR" sz="3200" spc="-5" dirty="0" smtClean="0">
                <a:latin typeface="Times New Roman" panose="02020603050405020304" pitchFamily="18" charset="0"/>
                <a:cs typeface="Times New Roman" panose="02020603050405020304" pitchFamily="18" charset="0"/>
              </a:rPr>
              <a:t>.</a:t>
            </a:r>
            <a:endParaRPr lang="tr-TR" sz="3200" dirty="0" smtClean="0">
              <a:latin typeface="Times New Roman" panose="02020603050405020304" pitchFamily="18" charset="0"/>
              <a:cs typeface="Times New Roman" panose="02020603050405020304" pitchFamily="18" charset="0"/>
            </a:endParaRPr>
          </a:p>
          <a:p>
            <a:pPr marL="720000" indent="0">
              <a:lnSpc>
                <a:spcPct val="170000"/>
              </a:lnSpc>
              <a:buNone/>
            </a:pPr>
            <a:r>
              <a:rPr lang="tr-TR" sz="3200" spc="-5" dirty="0" smtClean="0">
                <a:latin typeface="Times New Roman" panose="02020603050405020304" pitchFamily="18" charset="0"/>
                <a:cs typeface="Times New Roman" panose="02020603050405020304" pitchFamily="18" charset="0"/>
              </a:rPr>
              <a:t>	Zayıf </a:t>
            </a:r>
            <a:r>
              <a:rPr lang="tr-TR" sz="3200" spc="-5" dirty="0">
                <a:latin typeface="Times New Roman" panose="02020603050405020304" pitchFamily="18" charset="0"/>
                <a:cs typeface="Times New Roman" panose="02020603050405020304" pitchFamily="18" charset="0"/>
              </a:rPr>
              <a:t>etkileşimlerin çeşitli şekilleri bulunmakla birlikte </a:t>
            </a:r>
            <a:r>
              <a:rPr lang="tr-TR" sz="3200" dirty="0">
                <a:latin typeface="Times New Roman" panose="02020603050405020304" pitchFamily="18" charset="0"/>
                <a:cs typeface="Times New Roman" panose="02020603050405020304" pitchFamily="18" charset="0"/>
              </a:rPr>
              <a:t>önemli </a:t>
            </a:r>
            <a:r>
              <a:rPr lang="tr-TR" sz="3200" spc="-5" dirty="0">
                <a:latin typeface="Times New Roman" panose="02020603050405020304" pitchFamily="18" charset="0"/>
                <a:cs typeface="Times New Roman" panose="02020603050405020304" pitchFamily="18" charset="0"/>
              </a:rPr>
              <a:t>üç çeşidi  aşağıdaki</a:t>
            </a:r>
            <a:r>
              <a:rPr lang="tr-TR" sz="3200" spc="-65" dirty="0">
                <a:latin typeface="Times New Roman" panose="02020603050405020304" pitchFamily="18" charset="0"/>
                <a:cs typeface="Times New Roman" panose="02020603050405020304" pitchFamily="18" charset="0"/>
              </a:rPr>
              <a:t> </a:t>
            </a:r>
            <a:r>
              <a:rPr lang="tr-TR" sz="3200" spc="-5" dirty="0">
                <a:latin typeface="Times New Roman" panose="02020603050405020304" pitchFamily="18" charset="0"/>
                <a:cs typeface="Times New Roman" panose="02020603050405020304" pitchFamily="18" charset="0"/>
              </a:rPr>
              <a:t>gibidir:</a:t>
            </a:r>
            <a:endParaRPr lang="tr-TR" sz="3200" dirty="0">
              <a:latin typeface="Times New Roman" panose="02020603050405020304" pitchFamily="18" charset="0"/>
              <a:cs typeface="Times New Roman" panose="02020603050405020304" pitchFamily="18" charset="0"/>
            </a:endParaRPr>
          </a:p>
          <a:p>
            <a:pPr marL="720000" indent="-226695">
              <a:lnSpc>
                <a:spcPct val="170000"/>
              </a:lnSpc>
              <a:buFont typeface="Symbol"/>
              <a:buChar char=""/>
              <a:tabLst>
                <a:tab pos="239395" algn="l"/>
                <a:tab pos="240029" algn="l"/>
              </a:tabLst>
            </a:pPr>
            <a:r>
              <a:rPr lang="tr-TR" sz="3200" b="1" spc="-5" dirty="0" err="1">
                <a:solidFill>
                  <a:schemeClr val="bg1">
                    <a:lumMod val="95000"/>
                    <a:lumOff val="5000"/>
                  </a:schemeClr>
                </a:solidFill>
                <a:latin typeface="Times New Roman" panose="02020603050405020304" pitchFamily="18" charset="0"/>
                <a:cs typeface="Times New Roman" panose="02020603050405020304" pitchFamily="18" charset="0"/>
              </a:rPr>
              <a:t>Dipol-dipol</a:t>
            </a:r>
            <a:r>
              <a:rPr lang="tr-TR" sz="3200" b="1" spc="-5" dirty="0">
                <a:solidFill>
                  <a:schemeClr val="bg1">
                    <a:lumMod val="95000"/>
                    <a:lumOff val="5000"/>
                  </a:schemeClr>
                </a:solidFill>
                <a:latin typeface="Times New Roman" panose="02020603050405020304" pitchFamily="18" charset="0"/>
                <a:cs typeface="Times New Roman" panose="02020603050405020304" pitchFamily="18" charset="0"/>
              </a:rPr>
              <a:t> etkileşim: </a:t>
            </a:r>
            <a:r>
              <a:rPr lang="tr-TR" sz="3200" spc="-5" dirty="0">
                <a:latin typeface="Times New Roman" panose="02020603050405020304" pitchFamily="18" charset="0"/>
                <a:cs typeface="Times New Roman" panose="02020603050405020304" pitchFamily="18" charset="0"/>
              </a:rPr>
              <a:t>Polar moleküller arasındaki</a:t>
            </a:r>
            <a:r>
              <a:rPr lang="tr-TR" sz="3200" spc="65" dirty="0">
                <a:latin typeface="Times New Roman" panose="02020603050405020304" pitchFamily="18" charset="0"/>
                <a:cs typeface="Times New Roman" panose="02020603050405020304" pitchFamily="18" charset="0"/>
              </a:rPr>
              <a:t> </a:t>
            </a:r>
            <a:r>
              <a:rPr lang="tr-TR" sz="3200" spc="-5" dirty="0">
                <a:latin typeface="Times New Roman" panose="02020603050405020304" pitchFamily="18" charset="0"/>
                <a:cs typeface="Times New Roman" panose="02020603050405020304" pitchFamily="18" charset="0"/>
              </a:rPr>
              <a:t>çekim</a:t>
            </a:r>
            <a:endParaRPr lang="tr-TR" sz="3200" dirty="0">
              <a:latin typeface="Times New Roman" panose="02020603050405020304" pitchFamily="18" charset="0"/>
              <a:cs typeface="Times New Roman" panose="02020603050405020304" pitchFamily="18" charset="0"/>
            </a:endParaRPr>
          </a:p>
          <a:p>
            <a:pPr marL="720000" marR="180340" indent="-226695">
              <a:lnSpc>
                <a:spcPct val="170000"/>
              </a:lnSpc>
              <a:spcBef>
                <a:spcPts val="60"/>
              </a:spcBef>
              <a:buFont typeface="Symbol"/>
              <a:buChar char=""/>
              <a:tabLst>
                <a:tab pos="239395" algn="l"/>
                <a:tab pos="240029" algn="l"/>
              </a:tabLst>
            </a:pPr>
            <a:r>
              <a:rPr lang="tr-TR" sz="3200" b="1" dirty="0" err="1">
                <a:solidFill>
                  <a:schemeClr val="bg1">
                    <a:lumMod val="95000"/>
                    <a:lumOff val="5000"/>
                  </a:schemeClr>
                </a:solidFill>
                <a:latin typeface="Times New Roman" panose="02020603050405020304" pitchFamily="18" charset="0"/>
                <a:cs typeface="Times New Roman" panose="02020603050405020304" pitchFamily="18" charset="0"/>
              </a:rPr>
              <a:t>London</a:t>
            </a:r>
            <a:r>
              <a:rPr lang="tr-TR" sz="32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tr-TR" sz="3200" b="1" spc="-5" dirty="0">
                <a:solidFill>
                  <a:schemeClr val="bg1">
                    <a:lumMod val="95000"/>
                    <a:lumOff val="5000"/>
                  </a:schemeClr>
                </a:solidFill>
                <a:latin typeface="Times New Roman" panose="02020603050405020304" pitchFamily="18" charset="0"/>
                <a:cs typeface="Times New Roman" panose="02020603050405020304" pitchFamily="18" charset="0"/>
              </a:rPr>
              <a:t>kuvvetleri: </a:t>
            </a:r>
            <a:r>
              <a:rPr lang="tr-TR" sz="3200" dirty="0">
                <a:latin typeface="Times New Roman" panose="02020603050405020304" pitchFamily="18" charset="0"/>
                <a:cs typeface="Times New Roman" panose="02020603050405020304" pitchFamily="18" charset="0"/>
              </a:rPr>
              <a:t>Her </a:t>
            </a:r>
            <a:r>
              <a:rPr lang="tr-TR" sz="3200" spc="-5" dirty="0">
                <a:latin typeface="Times New Roman" panose="02020603050405020304" pitchFamily="18" charset="0"/>
                <a:cs typeface="Times New Roman" panose="02020603050405020304" pitchFamily="18" charset="0"/>
              </a:rPr>
              <a:t>çeşit tanecik arasında olmasına </a:t>
            </a:r>
            <a:r>
              <a:rPr lang="tr-TR" sz="3200" dirty="0">
                <a:latin typeface="Times New Roman" panose="02020603050405020304" pitchFamily="18" charset="0"/>
                <a:cs typeface="Times New Roman" panose="02020603050405020304" pitchFamily="18" charset="0"/>
              </a:rPr>
              <a:t>rağmen </a:t>
            </a:r>
            <a:r>
              <a:rPr lang="tr-TR" sz="3200" spc="-5" dirty="0">
                <a:latin typeface="Times New Roman" panose="02020603050405020304" pitchFamily="18" charset="0"/>
                <a:cs typeface="Times New Roman" panose="02020603050405020304" pitchFamily="18" charset="0"/>
              </a:rPr>
              <a:t>daha  </a:t>
            </a:r>
            <a:r>
              <a:rPr lang="tr-TR" sz="3200" dirty="0">
                <a:latin typeface="Times New Roman" panose="02020603050405020304" pitchFamily="18" charset="0"/>
                <a:cs typeface="Times New Roman" panose="02020603050405020304" pitchFamily="18" charset="0"/>
              </a:rPr>
              <a:t>çok </a:t>
            </a:r>
            <a:r>
              <a:rPr lang="tr-TR" sz="3200" spc="-5" dirty="0" err="1">
                <a:latin typeface="Times New Roman" panose="02020603050405020304" pitchFamily="18" charset="0"/>
                <a:cs typeface="Times New Roman" panose="02020603050405020304" pitchFamily="18" charset="0"/>
              </a:rPr>
              <a:t>apolar</a:t>
            </a:r>
            <a:r>
              <a:rPr lang="tr-TR" sz="3200" spc="-5" dirty="0">
                <a:latin typeface="Times New Roman" panose="02020603050405020304" pitchFamily="18" charset="0"/>
                <a:cs typeface="Times New Roman" panose="02020603050405020304" pitchFamily="18" charset="0"/>
              </a:rPr>
              <a:t> tanecikler arasındaki</a:t>
            </a:r>
            <a:r>
              <a:rPr lang="tr-TR" sz="3200" spc="10" dirty="0">
                <a:latin typeface="Times New Roman" panose="02020603050405020304" pitchFamily="18" charset="0"/>
                <a:cs typeface="Times New Roman" panose="02020603050405020304" pitchFamily="18" charset="0"/>
              </a:rPr>
              <a:t> </a:t>
            </a:r>
            <a:r>
              <a:rPr lang="tr-TR" sz="3200" spc="-5" dirty="0">
                <a:latin typeface="Times New Roman" panose="02020603050405020304" pitchFamily="18" charset="0"/>
                <a:cs typeface="Times New Roman" panose="02020603050405020304" pitchFamily="18" charset="0"/>
              </a:rPr>
              <a:t>çekimdir.</a:t>
            </a:r>
            <a:endParaRPr lang="tr-TR" sz="3200" dirty="0">
              <a:latin typeface="Times New Roman" panose="02020603050405020304" pitchFamily="18" charset="0"/>
              <a:cs typeface="Times New Roman" panose="02020603050405020304" pitchFamily="18" charset="0"/>
            </a:endParaRPr>
          </a:p>
          <a:p>
            <a:pPr marL="720000" marR="5080" indent="-226695">
              <a:lnSpc>
                <a:spcPct val="170000"/>
              </a:lnSpc>
              <a:spcBef>
                <a:spcPts val="55"/>
              </a:spcBef>
              <a:buFont typeface="Symbol"/>
              <a:buChar char=""/>
              <a:tabLst>
                <a:tab pos="239395" algn="l"/>
                <a:tab pos="240029" algn="l"/>
              </a:tabLst>
            </a:pPr>
            <a:r>
              <a:rPr lang="tr-TR" sz="3200" b="1" spc="-5" dirty="0">
                <a:solidFill>
                  <a:schemeClr val="bg1">
                    <a:lumMod val="95000"/>
                    <a:lumOff val="5000"/>
                  </a:schemeClr>
                </a:solidFill>
                <a:latin typeface="Times New Roman" panose="02020603050405020304" pitchFamily="18" charset="0"/>
                <a:cs typeface="Times New Roman" panose="02020603050405020304" pitchFamily="18" charset="0"/>
              </a:rPr>
              <a:t>Hidrojen bağı: </a:t>
            </a:r>
            <a:r>
              <a:rPr lang="tr-TR" sz="3200" spc="-5" dirty="0">
                <a:latin typeface="Times New Roman" panose="02020603050405020304" pitchFamily="18" charset="0"/>
                <a:cs typeface="Times New Roman" panose="02020603050405020304" pitchFamily="18" charset="0"/>
              </a:rPr>
              <a:t>Bir molekülde N, </a:t>
            </a:r>
            <a:r>
              <a:rPr lang="tr-TR" sz="3200" dirty="0">
                <a:latin typeface="Times New Roman" panose="02020603050405020304" pitchFamily="18" charset="0"/>
                <a:cs typeface="Times New Roman" panose="02020603050405020304" pitchFamily="18" charset="0"/>
              </a:rPr>
              <a:t>O ve F </a:t>
            </a:r>
            <a:r>
              <a:rPr lang="tr-TR" sz="3200" spc="-5" dirty="0">
                <a:latin typeface="Times New Roman" panose="02020603050405020304" pitchFamily="18" charset="0"/>
                <a:cs typeface="Times New Roman" panose="02020603050405020304" pitchFamily="18" charset="0"/>
              </a:rPr>
              <a:t>gibi elektronegatif </a:t>
            </a:r>
            <a:r>
              <a:rPr lang="tr-TR" sz="3200" dirty="0">
                <a:latin typeface="Times New Roman" panose="02020603050405020304" pitchFamily="18" charset="0"/>
                <a:cs typeface="Times New Roman" panose="02020603050405020304" pitchFamily="18" charset="0"/>
              </a:rPr>
              <a:t>atoma </a:t>
            </a:r>
            <a:r>
              <a:rPr lang="tr-TR" sz="3200" spc="-5" dirty="0">
                <a:latin typeface="Times New Roman" panose="02020603050405020304" pitchFamily="18" charset="0"/>
                <a:cs typeface="Times New Roman" panose="02020603050405020304" pitchFamily="18" charset="0"/>
              </a:rPr>
              <a:t>bağlı </a:t>
            </a:r>
            <a:r>
              <a:rPr lang="tr-TR" sz="3200" dirty="0">
                <a:latin typeface="Times New Roman" panose="02020603050405020304" pitchFamily="18" charset="0"/>
                <a:cs typeface="Times New Roman" panose="02020603050405020304" pitchFamily="18" charset="0"/>
              </a:rPr>
              <a:t>H  atomu </a:t>
            </a:r>
            <a:r>
              <a:rPr lang="tr-TR" sz="3200" spc="-5" dirty="0">
                <a:latin typeface="Times New Roman" panose="02020603050405020304" pitchFamily="18" charset="0"/>
                <a:cs typeface="Times New Roman" panose="02020603050405020304" pitchFamily="18" charset="0"/>
              </a:rPr>
              <a:t>ile diğer moleküldeki N, </a:t>
            </a:r>
            <a:r>
              <a:rPr lang="tr-TR" sz="3200" dirty="0">
                <a:latin typeface="Times New Roman" panose="02020603050405020304" pitchFamily="18" charset="0"/>
                <a:cs typeface="Times New Roman" panose="02020603050405020304" pitchFamily="18" charset="0"/>
              </a:rPr>
              <a:t>O veya F </a:t>
            </a:r>
            <a:r>
              <a:rPr lang="tr-TR" sz="3200" spc="-5" dirty="0">
                <a:latin typeface="Times New Roman" panose="02020603050405020304" pitchFamily="18" charset="0"/>
                <a:cs typeface="Times New Roman" panose="02020603050405020304" pitchFamily="18" charset="0"/>
              </a:rPr>
              <a:t>atomu arasında oluşan çekim  kuvvetidir.</a:t>
            </a:r>
            <a:endParaRPr lang="tr-TR" sz="3200" dirty="0">
              <a:latin typeface="Times New Roman" panose="02020603050405020304" pitchFamily="18" charset="0"/>
              <a:cs typeface="Times New Roman" panose="02020603050405020304" pitchFamily="18" charset="0"/>
            </a:endParaRPr>
          </a:p>
          <a:p>
            <a:pPr marL="720000" indent="0">
              <a:lnSpc>
                <a:spcPct val="170000"/>
              </a:lnSpc>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274633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412776"/>
            <a:ext cx="8229600" cy="5042032"/>
          </a:xfrm>
        </p:spPr>
        <p:txBody>
          <a:bodyPr>
            <a:normAutofit/>
          </a:bodyPr>
          <a:lstStyle/>
          <a:p>
            <a:r>
              <a:rPr lang="tr-TR" dirty="0">
                <a:latin typeface="Times New Roman" pitchFamily="18" charset="0"/>
                <a:cs typeface="Times New Roman" pitchFamily="18" charset="0"/>
              </a:rPr>
              <a:t>Maddenin, atomları arasındaki boşluğun en az olduğu halidir. "Katı" olarak adlandırılan bu haldeki maddelerin kütlesi, hacmi ve şekli belirlidir. Bir dış etkiye maruz kalmadıkça değişmez. Sıvıların aksine katılar akışkan değildir. Fiziksel yollarla, diğer üç hal olan sıvı, gaz ve plazmaya dönüştürülebilirler. Altın demir gibi madenler katı maddelere örnektir. Ayrıca katı maddeler atomlarının en yavaş hareket edebildiği haldir</a:t>
            </a:r>
            <a:r>
              <a:rPr lang="tr-TR" dirty="0" smtClean="0">
                <a:latin typeface="Times New Roman" pitchFamily="18" charset="0"/>
                <a:cs typeface="Times New Roman" pitchFamily="18" charset="0"/>
              </a:rPr>
              <a:t>.</a:t>
            </a:r>
            <a:endParaRPr lang="tr-TR" dirty="0">
              <a:latin typeface="Times New Roman" pitchFamily="18" charset="0"/>
              <a:cs typeface="Times New Roman" pitchFamily="18" charset="0"/>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484784"/>
            <a:ext cx="8229600" cy="4970024"/>
          </a:xfrm>
        </p:spPr>
        <p:txBody>
          <a:bodyPr>
            <a:normAutofit/>
          </a:bodyPr>
          <a:lstStyle/>
          <a:p>
            <a:pPr marL="64008" indent="0">
              <a:buNone/>
            </a:pPr>
            <a:r>
              <a:rPr lang="tr-TR" dirty="0" smtClean="0">
                <a:latin typeface="Times New Roman" pitchFamily="18" charset="0"/>
                <a:cs typeface="Times New Roman" pitchFamily="18" charset="0"/>
              </a:rPr>
              <a:t>	</a:t>
            </a:r>
            <a:r>
              <a:rPr lang="tr-TR" sz="3300" dirty="0" smtClean="0">
                <a:latin typeface="Times New Roman" pitchFamily="18" charset="0"/>
                <a:cs typeface="Times New Roman" pitchFamily="18" charset="0"/>
              </a:rPr>
              <a:t>Maddenin </a:t>
            </a:r>
            <a:r>
              <a:rPr lang="tr-TR" sz="3300" dirty="0">
                <a:latin typeface="Times New Roman" pitchFamily="18" charset="0"/>
                <a:cs typeface="Times New Roman" pitchFamily="18" charset="0"/>
              </a:rPr>
              <a:t>dört temel hâlinden biri katı haldir. Gaz ya da sıvı hâldeki madde katı hâle dönüşürken maddeyi oluşturan atomlar daha düzenli bir üç boyutlu yapıya geçer ve atomların enerjisi azalır. </a:t>
            </a:r>
          </a:p>
        </p:txBody>
      </p:sp>
    </p:spTree>
    <p:extLst>
      <p:ext uri="{BB962C8B-B14F-4D97-AF65-F5344CB8AC3E}">
        <p14:creationId xmlns:p14="http://schemas.microsoft.com/office/powerpoint/2010/main" val="263157441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08720"/>
            <a:ext cx="8229600" cy="5546088"/>
          </a:xfrm>
        </p:spPr>
        <p:txBody>
          <a:bodyPr>
            <a:normAutofit/>
          </a:bodyPr>
          <a:lstStyle/>
          <a:p>
            <a:pPr marL="64008" indent="0">
              <a:buNone/>
            </a:pPr>
            <a:r>
              <a:rPr lang="tr-TR" sz="3300" dirty="0" smtClean="0">
                <a:latin typeface="Times New Roman" pitchFamily="18" charset="0"/>
                <a:cs typeface="Times New Roman" pitchFamily="18" charset="0"/>
              </a:rPr>
              <a:t>	Katı </a:t>
            </a:r>
            <a:r>
              <a:rPr lang="tr-TR" sz="3300" dirty="0">
                <a:latin typeface="Times New Roman" pitchFamily="18" charset="0"/>
                <a:cs typeface="Times New Roman" pitchFamily="18" charset="0"/>
              </a:rPr>
              <a:t>durumdaki bir maddenin atomları arasındaki boşluk azalır. Bu nedenle aralarındaki çekim kuvveti de artar. Katı maddelerin biçim değiştirebilmesi için dışarıdan bir kuvvetin etki etmesi gerekir. </a:t>
            </a:r>
            <a:r>
              <a:rPr lang="tr-TR" sz="3300" dirty="0" smtClean="0">
                <a:latin typeface="Times New Roman" pitchFamily="18" charset="0"/>
                <a:cs typeface="Times New Roman" pitchFamily="18" charset="0"/>
              </a:rPr>
              <a:t>	Maddenin </a:t>
            </a:r>
            <a:r>
              <a:rPr lang="tr-TR" sz="3300" dirty="0">
                <a:latin typeface="Times New Roman" pitchFamily="18" charset="0"/>
                <a:cs typeface="Times New Roman" pitchFamily="18" charset="0"/>
              </a:rPr>
              <a:t>bu kuvvete göstereceği direniş, onun dayanıklılığını gösterir. Her maddeye göre değişen bu dayanıklılık belli katsayılarla gösterilir. </a:t>
            </a:r>
          </a:p>
        </p:txBody>
      </p:sp>
    </p:spTree>
    <p:extLst>
      <p:ext uri="{BB962C8B-B14F-4D97-AF65-F5344CB8AC3E}">
        <p14:creationId xmlns:p14="http://schemas.microsoft.com/office/powerpoint/2010/main" val="156880357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1196752"/>
            <a:ext cx="8229600" cy="4572000"/>
          </a:xfrm>
        </p:spPr>
        <p:txBody>
          <a:bodyPr>
            <a:normAutofit/>
          </a:bodyPr>
          <a:lstStyle/>
          <a:p>
            <a:pPr marL="64008" indent="0">
              <a:buNone/>
            </a:pPr>
            <a:r>
              <a:rPr lang="tr-TR" sz="3300" dirty="0" smtClean="0">
                <a:latin typeface="Times New Roman" pitchFamily="18" charset="0"/>
                <a:cs typeface="Times New Roman" pitchFamily="18" charset="0"/>
              </a:rPr>
              <a:t>	Katıdan </a:t>
            </a:r>
            <a:r>
              <a:rPr lang="tr-TR" sz="3300" dirty="0">
                <a:latin typeface="Times New Roman" pitchFamily="18" charset="0"/>
                <a:cs typeface="Times New Roman" pitchFamily="18" charset="0"/>
              </a:rPr>
              <a:t>sıvıya, sıvıdan gaza dönüşürken ısı alır(Isınır), tam tersi gazdan sıvıya, sıvıdan katıya dönüşürken ısı verir(Soğur). Isıların donması ve sert bir görünüm almasına denir. Ayrıca içine hava almayan katılar sıkışmazlar.</a:t>
            </a:r>
          </a:p>
          <a:p>
            <a:pPr marL="64008" indent="0">
              <a:buNone/>
            </a:pPr>
            <a:endParaRPr lang="tr-TR" dirty="0"/>
          </a:p>
        </p:txBody>
      </p:sp>
    </p:spTree>
    <p:extLst>
      <p:ext uri="{BB962C8B-B14F-4D97-AF65-F5344CB8AC3E}">
        <p14:creationId xmlns:p14="http://schemas.microsoft.com/office/powerpoint/2010/main" val="246285917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4.1  Alevlenir Katı Maddeler </a:t>
            </a:r>
          </a:p>
        </p:txBody>
      </p:sp>
      <p:sp>
        <p:nvSpPr>
          <p:cNvPr id="3" name="İçerik Yer Tutucusu 2"/>
          <p:cNvSpPr>
            <a:spLocks noGrp="1"/>
          </p:cNvSpPr>
          <p:nvPr>
            <p:ph idx="1"/>
          </p:nvPr>
        </p:nvSpPr>
        <p:spPr/>
        <p:txBody>
          <a:bodyPr/>
          <a:lstStyle/>
          <a:p>
            <a:pPr marL="64008" indent="0">
              <a:lnSpc>
                <a:spcPct val="150000"/>
              </a:lnSpc>
              <a:buNone/>
            </a:pP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Alevlenir </a:t>
            </a:r>
            <a:r>
              <a:rPr lang="tr-TR" dirty="0">
                <a:latin typeface="Times New Roman" panose="02020603050405020304" pitchFamily="18" charset="0"/>
                <a:cs typeface="Times New Roman" panose="02020603050405020304" pitchFamily="18" charset="0"/>
              </a:rPr>
              <a:t>katılar kimyasal yapıları itibariyle uygun basınç ve sıcaklıkta alev oluştururlar. Bu maddelere en güzel örnek naftalin, kükürt, </a:t>
            </a:r>
            <a:r>
              <a:rPr lang="tr-TR" dirty="0" err="1">
                <a:latin typeface="Times New Roman" panose="02020603050405020304" pitchFamily="18" charset="0"/>
                <a:cs typeface="Times New Roman" panose="02020603050405020304" pitchFamily="18" charset="0"/>
              </a:rPr>
              <a:t>metaldehit</a:t>
            </a:r>
            <a:r>
              <a:rPr lang="tr-TR" dirty="0">
                <a:latin typeface="Times New Roman" panose="02020603050405020304" pitchFamily="18" charset="0"/>
                <a:cs typeface="Times New Roman" panose="02020603050405020304" pitchFamily="18" charset="0"/>
              </a:rPr>
              <a:t>, zirkonyum ve magnezyumdur.</a:t>
            </a:r>
          </a:p>
          <a:p>
            <a:pPr marL="64008" indent="0">
              <a:lnSpc>
                <a:spcPct val="150000"/>
              </a:lnSpc>
              <a:buNone/>
            </a:pPr>
            <a:r>
              <a:rPr lang="tr-TR" dirty="0">
                <a:latin typeface="Times New Roman" panose="02020603050405020304" pitchFamily="18" charset="0"/>
                <a:cs typeface="Times New Roman" panose="02020603050405020304" pitchFamily="18" charset="0"/>
              </a:rPr>
              <a:t>Naftalin veya </a:t>
            </a:r>
            <a:r>
              <a:rPr lang="tr-TR" dirty="0" err="1">
                <a:latin typeface="Times New Roman" panose="02020603050405020304" pitchFamily="18" charset="0"/>
                <a:cs typeface="Times New Roman" panose="02020603050405020304" pitchFamily="18" charset="0"/>
              </a:rPr>
              <a:t>naftalen</a:t>
            </a:r>
            <a:r>
              <a:rPr lang="tr-TR" dirty="0">
                <a:latin typeface="Times New Roman" panose="02020603050405020304" pitchFamily="18" charset="0"/>
                <a:cs typeface="Times New Roman" panose="02020603050405020304" pitchFamily="18" charset="0"/>
              </a:rPr>
              <a:t>[1], kapalı kimyasal formülü C10H8 olan, aromatik hidrokarbondur.</a:t>
            </a:r>
          </a:p>
          <a:p>
            <a:pPr marL="64008" indent="0">
              <a:lnSpc>
                <a:spcPct val="150000"/>
              </a:lnSpc>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579483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834120"/>
          </a:xfrm>
        </p:spPr>
        <p:txBody>
          <a:bodyPr>
            <a:normAutofit/>
          </a:bodyPr>
          <a:lstStyle/>
          <a:p>
            <a:pPr marL="64008" indent="0">
              <a:lnSpc>
                <a:spcPct val="150000"/>
              </a:lnSpc>
              <a:buNone/>
            </a:pPr>
            <a:r>
              <a:rPr lang="tr-TR" b="1" dirty="0" smtClean="0">
                <a:solidFill>
                  <a:schemeClr val="bg1">
                    <a:lumMod val="95000"/>
                    <a:lumOff val="5000"/>
                  </a:schemeClr>
                </a:solidFill>
                <a:latin typeface="Times New Roman" panose="02020603050405020304" pitchFamily="18" charset="0"/>
                <a:cs typeface="Times New Roman" panose="02020603050405020304" pitchFamily="18" charset="0"/>
              </a:rPr>
              <a:t>	Kükürt</a:t>
            </a:r>
            <a:r>
              <a:rPr lang="tr-TR" dirty="0">
                <a:latin typeface="Times New Roman" panose="02020603050405020304" pitchFamily="18" charset="0"/>
                <a:cs typeface="Times New Roman" panose="02020603050405020304" pitchFamily="18" charset="0"/>
              </a:rPr>
              <a:t>, limon sarısında ametal, yalın katı elementtir. (simgesi S olan kimyasal bir elementtir). Kükürt doğada yaygın olarak bulunan bir elementtir (yer kürenin % 0,06'sını oluşturur). Özellikle en önemli kükürt yataklarının yer aldığı Sicilya, Louisiana ve Japonya'da eski volkanların yakınında, alçı taşı ya da kireç taşı katmanları arasında doğal halde bulunur. Çoğunlukla metallerle birleşmiş olarak </a:t>
            </a:r>
            <a:r>
              <a:rPr lang="tr-TR" dirty="0" err="1">
                <a:latin typeface="Times New Roman" panose="02020603050405020304" pitchFamily="18" charset="0"/>
                <a:cs typeface="Times New Roman" panose="02020603050405020304" pitchFamily="18" charset="0"/>
              </a:rPr>
              <a:t>görülür;demir</a:t>
            </a:r>
            <a:r>
              <a:rPr lang="tr-TR" dirty="0">
                <a:latin typeface="Times New Roman" panose="02020603050405020304" pitchFamily="18" charset="0"/>
                <a:cs typeface="Times New Roman" panose="02020603050405020304" pitchFamily="18" charset="0"/>
              </a:rPr>
              <a:t>, bakır, kurşun, ve çinko sülfürler, bu metallerin en önemli cevherleridir kalsiyum sülfatı ya da başka deyişle alçıtaşını saymak gerekir.</a:t>
            </a:r>
          </a:p>
          <a:p>
            <a:pPr marL="64008" indent="0">
              <a:lnSpc>
                <a:spcPct val="150000"/>
              </a:lnSpc>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436659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chemeClr val="accent1">
                    <a:lumMod val="75000"/>
                  </a:schemeClr>
                </a:solidFill>
                <a:latin typeface="Times New Roman" panose="02020603050405020304" pitchFamily="18" charset="0"/>
                <a:cs typeface="Times New Roman" panose="02020603050405020304" pitchFamily="18" charset="0"/>
              </a:rPr>
              <a:t>4.2 </a:t>
            </a:r>
            <a:r>
              <a:rPr lang="tr-TR" b="1" dirty="0">
                <a:solidFill>
                  <a:schemeClr val="accent1">
                    <a:lumMod val="75000"/>
                  </a:schemeClr>
                </a:solidFill>
                <a:latin typeface="Times New Roman" panose="02020603050405020304" pitchFamily="18" charset="0"/>
                <a:cs typeface="Times New Roman" panose="02020603050405020304" pitchFamily="18" charset="0"/>
              </a:rPr>
              <a:t>Kendiliğinden Tutuşabilen Maddeler </a:t>
            </a:r>
          </a:p>
        </p:txBody>
      </p:sp>
      <p:sp>
        <p:nvSpPr>
          <p:cNvPr id="3" name="İçerik Yer Tutucusu 2"/>
          <p:cNvSpPr>
            <a:spLocks noGrp="1"/>
          </p:cNvSpPr>
          <p:nvPr>
            <p:ph idx="1"/>
          </p:nvPr>
        </p:nvSpPr>
        <p:spPr>
          <a:xfrm>
            <a:off x="457200" y="1666526"/>
            <a:ext cx="8229600" cy="4788282"/>
          </a:xfrm>
        </p:spPr>
        <p:txBody>
          <a:bodyPr>
            <a:normAutofit/>
          </a:bodyPr>
          <a:lstStyle/>
          <a:p>
            <a:pPr marL="64008" indent="0">
              <a:lnSpc>
                <a:spcPct val="150000"/>
              </a:lnSpc>
              <a:buNone/>
            </a:pPr>
            <a:r>
              <a:rPr lang="tr-TR" dirty="0" smtClean="0">
                <a:latin typeface="Times New Roman" panose="02020603050405020304" pitchFamily="18" charset="0"/>
                <a:cs typeface="Times New Roman" panose="02020603050405020304" pitchFamily="18" charset="0"/>
              </a:rPr>
              <a:t>	Taşınması</a:t>
            </a:r>
            <a:r>
              <a:rPr lang="tr-TR" dirty="0">
                <a:latin typeface="Times New Roman" panose="02020603050405020304" pitchFamily="18" charset="0"/>
                <a:cs typeface="Times New Roman" panose="02020603050405020304" pitchFamily="18" charset="0"/>
              </a:rPr>
              <a:t>, depolanması veya saklanması sırasında meydana gelen ısınma, sürtünme, elektriklenme gibi olaylar sonucu kendiliğinden yanabilen maddelerdir. Bu maddelerin kimyasal yapısı itibariyle tutuşma sıcaklıkları düşüktür. Bu minimum tutuşma sıcaklığı basit fiziksel etkilerle dahi sağlanabildiği için bu maddelerin depolanma, taşınma ve üretim aşamalarında daha dikkatli olmak gerekir.</a:t>
            </a:r>
          </a:p>
          <a:p>
            <a:pPr marL="64008" indent="0">
              <a:lnSpc>
                <a:spcPct val="150000"/>
              </a:lnSpc>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2412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906128"/>
          </a:xfrm>
        </p:spPr>
        <p:txBody>
          <a:bodyPr/>
          <a:lstStyle/>
          <a:p>
            <a:pPr marL="64008" indent="0">
              <a:lnSpc>
                <a:spcPct val="150000"/>
              </a:lnSpc>
              <a:buNone/>
            </a:pPr>
            <a:r>
              <a:rPr lang="tr-TR" dirty="0" smtClean="0">
                <a:latin typeface="Times New Roman" panose="02020603050405020304" pitchFamily="18" charset="0"/>
                <a:cs typeface="Times New Roman" panose="02020603050405020304" pitchFamily="18" charset="0"/>
              </a:rPr>
              <a:t>	Bu </a:t>
            </a:r>
            <a:r>
              <a:rPr lang="tr-TR" dirty="0">
                <a:latin typeface="Times New Roman" panose="02020603050405020304" pitchFamily="18" charset="0"/>
                <a:cs typeface="Times New Roman" panose="02020603050405020304" pitchFamily="18" charset="0"/>
              </a:rPr>
              <a:t>maddeler açık havada kaldığında kendi kendine tutuşurlar ve kuvvetli şekilde yanarlar. Uygun ambalajlar içinde havasız ortamda saklanırlar. Örnek; Beyaz Fosfor, Sodyum-Potasyum-Kalsiyum Fosfor bileşikleri, Alüminyum tozları…. </a:t>
            </a:r>
          </a:p>
        </p:txBody>
      </p:sp>
    </p:spTree>
    <p:extLst>
      <p:ext uri="{BB962C8B-B14F-4D97-AF65-F5344CB8AC3E}">
        <p14:creationId xmlns:p14="http://schemas.microsoft.com/office/powerpoint/2010/main" val="164132948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latin typeface="Times New Roman" panose="02020603050405020304" pitchFamily="18" charset="0"/>
                <a:cs typeface="Times New Roman" panose="02020603050405020304" pitchFamily="18" charset="0"/>
              </a:rPr>
              <a:t>4.3</a:t>
            </a:r>
            <a:r>
              <a:rPr lang="tr-TR" dirty="0">
                <a:latin typeface="Times New Roman" panose="02020603050405020304" pitchFamily="18" charset="0"/>
                <a:cs typeface="Times New Roman" panose="02020603050405020304" pitchFamily="18" charset="0"/>
              </a:rPr>
              <a:t> Islak Halde Tehlikeli Maddeler </a:t>
            </a:r>
            <a:r>
              <a:rPr lang="tr-TR" dirty="0" smtClean="0">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normAutofit/>
          </a:bodyPr>
          <a:lstStyle/>
          <a:p>
            <a:pPr marL="64008" indent="0">
              <a:lnSpc>
                <a:spcPct val="150000"/>
              </a:lnSpc>
              <a:buNone/>
            </a:pPr>
            <a:r>
              <a:rPr lang="tr-TR" dirty="0" smtClean="0">
                <a:latin typeface="Times New Roman" panose="02020603050405020304" pitchFamily="18" charset="0"/>
                <a:cs typeface="Times New Roman" panose="02020603050405020304" pitchFamily="18" charset="0"/>
              </a:rPr>
              <a:t>	Su </a:t>
            </a:r>
            <a:r>
              <a:rPr lang="tr-TR" dirty="0">
                <a:latin typeface="Times New Roman" panose="02020603050405020304" pitchFamily="18" charset="0"/>
                <a:cs typeface="Times New Roman" panose="02020603050405020304" pitchFamily="18" charset="0"/>
              </a:rPr>
              <a:t>ile hatta havanın nemi ile reaksiyona girerek yanıcı ve patlayıcı olan Hidrojen ve Asetilen gazlarını açığa çıkarırlar</a:t>
            </a:r>
            <a:r>
              <a:rPr lang="tr-TR" dirty="0" smtClean="0">
                <a:latin typeface="Times New Roman" panose="02020603050405020304" pitchFamily="18" charset="0"/>
                <a:cs typeface="Times New Roman" panose="02020603050405020304" pitchFamily="18" charset="0"/>
              </a:rPr>
              <a:t>.</a:t>
            </a:r>
            <a:r>
              <a:rPr lang="tr-TR" dirty="0">
                <a:latin typeface="Times New Roman" pitchFamily="18" charset="0"/>
                <a:cs typeface="Times New Roman" pitchFamily="18" charset="0"/>
              </a:rPr>
              <a:t> Genel olarak aktif metaller periyodik cetveldeki 1A Grubu elementleri bu gruba dahil olabilir. Ancak bunlar arasında </a:t>
            </a:r>
            <a:r>
              <a:rPr lang="tr-TR" dirty="0" err="1">
                <a:latin typeface="Times New Roman" pitchFamily="18" charset="0"/>
                <a:cs typeface="Times New Roman" pitchFamily="18" charset="0"/>
              </a:rPr>
              <a:t>Na</a:t>
            </a:r>
            <a:r>
              <a:rPr lang="tr-TR" dirty="0">
                <a:latin typeface="Times New Roman" pitchFamily="18" charset="0"/>
                <a:cs typeface="Times New Roman" pitchFamily="18" charset="0"/>
              </a:rPr>
              <a:t> ( Sodyum ) en tehlikeli olanlardandır.</a:t>
            </a:r>
          </a:p>
          <a:p>
            <a:pPr marL="64008" indent="0">
              <a:lnSpc>
                <a:spcPct val="150000"/>
              </a:lnSpc>
              <a:buNone/>
            </a:pPr>
            <a:r>
              <a:rPr lang="tr-TR" dirty="0" smtClean="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Örn</a:t>
            </a:r>
            <a:r>
              <a:rPr lang="tr-TR" dirty="0">
                <a:latin typeface="Times New Roman" panose="02020603050405020304" pitchFamily="18" charset="0"/>
                <a:cs typeface="Times New Roman" panose="02020603050405020304" pitchFamily="18" charset="0"/>
              </a:rPr>
              <a:t>: Sodyum, Potasyum, Kalsiyum metalleri, bu metallerin peroksitleri…</a:t>
            </a:r>
          </a:p>
          <a:p>
            <a:pPr>
              <a:lnSpc>
                <a:spcPct val="150000"/>
              </a:lnSpc>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823578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6122152"/>
          </a:xfrm>
        </p:spPr>
        <p:txBody>
          <a:bodyPr/>
          <a:lstStyle/>
          <a:p>
            <a:pPr marL="64008" indent="0">
              <a:lnSpc>
                <a:spcPct val="150000"/>
              </a:lnSpc>
              <a:buNone/>
            </a:pPr>
            <a:r>
              <a:rPr lang="tr-TR" dirty="0" smtClean="0">
                <a:latin typeface="Times New Roman" panose="02020603050405020304" pitchFamily="18" charset="0"/>
                <a:cs typeface="Times New Roman" panose="02020603050405020304" pitchFamily="18" charset="0"/>
              </a:rPr>
              <a:t>	Bu </a:t>
            </a:r>
            <a:r>
              <a:rPr lang="tr-TR" dirty="0">
                <a:latin typeface="Times New Roman" panose="02020603050405020304" pitchFamily="18" charset="0"/>
                <a:cs typeface="Times New Roman" panose="02020603050405020304" pitchFamily="18" charset="0"/>
              </a:rPr>
              <a:t>metallerin ve maddelerin yangınlarında çok dikkatli olmak gerekir. Çünkü havanın nemi ile dahi kimyasal reaksiyona girerek patlayan bu maddelerin yangınlarına su ile müdahale etmek bir faciaya sebep olur. Bu maddeler için kuru kum en ideal söndürme maddesidir.</a:t>
            </a:r>
          </a:p>
          <a:p>
            <a:pPr marL="64008" indent="0">
              <a:buNone/>
            </a:pPr>
            <a:endParaRPr lang="tr-TR" dirty="0"/>
          </a:p>
        </p:txBody>
      </p:sp>
    </p:spTree>
    <p:extLst>
      <p:ext uri="{BB962C8B-B14F-4D97-AF65-F5344CB8AC3E}">
        <p14:creationId xmlns:p14="http://schemas.microsoft.com/office/powerpoint/2010/main" val="766401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p:nvPr/>
        </p:nvSpPr>
        <p:spPr>
          <a:xfrm>
            <a:off x="251520" y="116632"/>
            <a:ext cx="8712968" cy="6741368"/>
          </a:xfrm>
          <a:prstGeom prst="rect">
            <a:avLst/>
          </a:prstGeom>
          <a:solidFill>
            <a:schemeClr val="accent1">
              <a:lumMod val="40000"/>
              <a:lumOff val="60000"/>
            </a:schemeClr>
          </a:solidFill>
        </p:spPr>
        <p:txBody>
          <a:bodyPr wrap="square" lIns="0" tIns="0" rIns="0" bIns="0" rtlCol="0"/>
          <a:lstStyle/>
          <a:p>
            <a:pPr marL="144000" marR="188595" indent="36000">
              <a:lnSpc>
                <a:spcPct val="150000"/>
              </a:lnSpc>
            </a:pPr>
            <a:r>
              <a:rPr lang="tr-TR" sz="1700" spc="-5" dirty="0">
                <a:solidFill>
                  <a:schemeClr val="bg1"/>
                </a:solidFill>
                <a:latin typeface="Times New Roman" panose="02020603050405020304" pitchFamily="18" charset="0"/>
                <a:cs typeface="Times New Roman" panose="02020603050405020304" pitchFamily="18" charset="0"/>
              </a:rPr>
              <a:t>•Kimya, madde ile ilgilenen </a:t>
            </a:r>
            <a:r>
              <a:rPr lang="tr-TR" sz="1700" spc="-10" dirty="0">
                <a:solidFill>
                  <a:schemeClr val="bg1"/>
                </a:solidFill>
                <a:latin typeface="Times New Roman" panose="02020603050405020304" pitchFamily="18" charset="0"/>
                <a:cs typeface="Times New Roman" panose="02020603050405020304" pitchFamily="18" charset="0"/>
              </a:rPr>
              <a:t>ve </a:t>
            </a:r>
            <a:r>
              <a:rPr lang="tr-TR" sz="1700" spc="-5" dirty="0">
                <a:solidFill>
                  <a:schemeClr val="bg1"/>
                </a:solidFill>
                <a:latin typeface="Times New Roman" panose="02020603050405020304" pitchFamily="18" charset="0"/>
                <a:cs typeface="Times New Roman" panose="02020603050405020304" pitchFamily="18" charset="0"/>
              </a:rPr>
              <a:t>maddeler arası etkileşimler </a:t>
            </a:r>
            <a:r>
              <a:rPr lang="tr-TR" sz="1700" spc="-10" dirty="0">
                <a:solidFill>
                  <a:schemeClr val="bg1"/>
                </a:solidFill>
                <a:latin typeface="Times New Roman" panose="02020603050405020304" pitchFamily="18" charset="0"/>
                <a:cs typeface="Times New Roman" panose="02020603050405020304" pitchFamily="18" charset="0"/>
              </a:rPr>
              <a:t>ve </a:t>
            </a:r>
            <a:r>
              <a:rPr lang="tr-TR" sz="1700" dirty="0">
                <a:solidFill>
                  <a:schemeClr val="bg1"/>
                </a:solidFill>
                <a:latin typeface="Times New Roman" panose="02020603050405020304" pitchFamily="18" charset="0"/>
                <a:cs typeface="Times New Roman" panose="02020603050405020304" pitchFamily="18" charset="0"/>
              </a:rPr>
              <a:t>bu  </a:t>
            </a:r>
            <a:r>
              <a:rPr lang="tr-TR" sz="1700" spc="-5" dirty="0">
                <a:solidFill>
                  <a:schemeClr val="bg1"/>
                </a:solidFill>
                <a:latin typeface="Times New Roman" panose="02020603050405020304" pitchFamily="18" charset="0"/>
                <a:cs typeface="Times New Roman" panose="02020603050405020304" pitchFamily="18" charset="0"/>
              </a:rPr>
              <a:t>etkileşimlere ait çeşitli özelliklerdeki değişimleri inceleyen bilim  dalıdır.</a:t>
            </a:r>
            <a:endParaRPr lang="tr-TR" sz="1700" dirty="0">
              <a:solidFill>
                <a:schemeClr val="bg1"/>
              </a:solidFill>
              <a:latin typeface="Times New Roman" panose="02020603050405020304" pitchFamily="18" charset="0"/>
              <a:cs typeface="Times New Roman" panose="02020603050405020304" pitchFamily="18" charset="0"/>
            </a:endParaRPr>
          </a:p>
          <a:p>
            <a:pPr marL="144000" marR="389255" indent="36000">
              <a:lnSpc>
                <a:spcPct val="150000"/>
              </a:lnSpc>
              <a:spcBef>
                <a:spcPts val="200"/>
              </a:spcBef>
            </a:pPr>
            <a:r>
              <a:rPr lang="tr-TR" sz="1700" spc="-5" dirty="0">
                <a:solidFill>
                  <a:schemeClr val="bg1"/>
                </a:solidFill>
                <a:latin typeface="Times New Roman" panose="02020603050405020304" pitchFamily="18" charset="0"/>
                <a:cs typeface="Times New Roman" panose="02020603050405020304" pitchFamily="18" charset="0"/>
              </a:rPr>
              <a:t>•Tabiatta </a:t>
            </a:r>
            <a:r>
              <a:rPr lang="tr-TR" sz="1700" spc="-5" dirty="0" err="1">
                <a:solidFill>
                  <a:schemeClr val="bg1"/>
                </a:solidFill>
                <a:latin typeface="Times New Roman" panose="02020603050405020304" pitchFamily="18" charset="0"/>
                <a:cs typeface="Times New Roman" panose="02020603050405020304" pitchFamily="18" charset="0"/>
              </a:rPr>
              <a:t>herşeyin</a:t>
            </a:r>
            <a:r>
              <a:rPr lang="tr-TR" sz="1700" spc="-5" dirty="0">
                <a:solidFill>
                  <a:schemeClr val="bg1"/>
                </a:solidFill>
                <a:latin typeface="Times New Roman" panose="02020603050405020304" pitchFamily="18" charset="0"/>
                <a:cs typeface="Times New Roman" panose="02020603050405020304" pitchFamily="18" charset="0"/>
              </a:rPr>
              <a:t> madde olması, </a:t>
            </a:r>
            <a:r>
              <a:rPr lang="tr-TR" sz="1700" spc="-5" dirty="0" err="1">
                <a:solidFill>
                  <a:schemeClr val="bg1"/>
                </a:solidFill>
                <a:latin typeface="Times New Roman" panose="02020603050405020304" pitchFamily="18" charset="0"/>
                <a:cs typeface="Times New Roman" panose="02020603050405020304" pitchFamily="18" charset="0"/>
              </a:rPr>
              <a:t>herşeyde</a:t>
            </a:r>
            <a:r>
              <a:rPr lang="tr-TR" sz="1700" spc="-5" dirty="0">
                <a:solidFill>
                  <a:schemeClr val="bg1"/>
                </a:solidFill>
                <a:latin typeface="Times New Roman" panose="02020603050405020304" pitchFamily="18" charset="0"/>
                <a:cs typeface="Times New Roman" panose="02020603050405020304" pitchFamily="18" charset="0"/>
              </a:rPr>
              <a:t> </a:t>
            </a:r>
            <a:r>
              <a:rPr lang="tr-TR" sz="1700" dirty="0">
                <a:solidFill>
                  <a:schemeClr val="bg1"/>
                </a:solidFill>
                <a:latin typeface="Times New Roman" panose="02020603050405020304" pitchFamily="18" charset="0"/>
                <a:cs typeface="Times New Roman" panose="02020603050405020304" pitchFamily="18" charset="0"/>
              </a:rPr>
              <a:t>bir </a:t>
            </a:r>
            <a:r>
              <a:rPr lang="tr-TR" sz="1700" spc="-5" dirty="0">
                <a:solidFill>
                  <a:schemeClr val="bg1"/>
                </a:solidFill>
                <a:latin typeface="Times New Roman" panose="02020603050405020304" pitchFamily="18" charset="0"/>
                <a:cs typeface="Times New Roman" panose="02020603050405020304" pitchFamily="18" charset="0"/>
              </a:rPr>
              <a:t>miktar kimya  bilgisine muhtaç olduğumuzun </a:t>
            </a:r>
            <a:r>
              <a:rPr lang="tr-TR" sz="1700" dirty="0">
                <a:solidFill>
                  <a:schemeClr val="bg1"/>
                </a:solidFill>
                <a:latin typeface="Times New Roman" panose="02020603050405020304" pitchFamily="18" charset="0"/>
                <a:cs typeface="Times New Roman" panose="02020603050405020304" pitchFamily="18" charset="0"/>
              </a:rPr>
              <a:t>bir</a:t>
            </a:r>
            <a:r>
              <a:rPr lang="tr-TR" sz="1700" spc="50" dirty="0">
                <a:solidFill>
                  <a:schemeClr val="bg1"/>
                </a:solidFill>
                <a:latin typeface="Times New Roman" panose="02020603050405020304" pitchFamily="18" charset="0"/>
                <a:cs typeface="Times New Roman" panose="02020603050405020304" pitchFamily="18" charset="0"/>
              </a:rPr>
              <a:t> </a:t>
            </a:r>
            <a:r>
              <a:rPr lang="tr-TR" sz="1700" spc="-5" dirty="0">
                <a:solidFill>
                  <a:schemeClr val="bg1"/>
                </a:solidFill>
                <a:latin typeface="Times New Roman" panose="02020603050405020304" pitchFamily="18" charset="0"/>
                <a:cs typeface="Times New Roman" panose="02020603050405020304" pitchFamily="18" charset="0"/>
              </a:rPr>
              <a:t>kanıtıdır.</a:t>
            </a:r>
            <a:endParaRPr lang="tr-TR" sz="1700" dirty="0">
              <a:solidFill>
                <a:schemeClr val="bg1"/>
              </a:solidFill>
              <a:latin typeface="Times New Roman" panose="02020603050405020304" pitchFamily="18" charset="0"/>
              <a:cs typeface="Times New Roman" panose="02020603050405020304" pitchFamily="18" charset="0"/>
            </a:endParaRPr>
          </a:p>
          <a:p>
            <a:pPr marL="144000" marR="5080" indent="36000">
              <a:lnSpc>
                <a:spcPct val="150000"/>
              </a:lnSpc>
              <a:spcBef>
                <a:spcPts val="150"/>
              </a:spcBef>
            </a:pPr>
            <a:r>
              <a:rPr lang="tr-TR" sz="1700" spc="-5" dirty="0">
                <a:solidFill>
                  <a:schemeClr val="bg1"/>
                </a:solidFill>
                <a:latin typeface="Times New Roman" panose="02020603050405020304" pitchFamily="18" charset="0"/>
                <a:cs typeface="Times New Roman" panose="02020603050405020304" pitchFamily="18" charset="0"/>
              </a:rPr>
              <a:t>•Maddenin temel yapıtaşı atomdur. Proton, nötron </a:t>
            </a:r>
            <a:r>
              <a:rPr lang="tr-TR" sz="1700" spc="-10" dirty="0">
                <a:solidFill>
                  <a:schemeClr val="bg1"/>
                </a:solidFill>
                <a:latin typeface="Times New Roman" panose="02020603050405020304" pitchFamily="18" charset="0"/>
                <a:cs typeface="Times New Roman" panose="02020603050405020304" pitchFamily="18" charset="0"/>
              </a:rPr>
              <a:t>ve </a:t>
            </a:r>
            <a:r>
              <a:rPr lang="tr-TR" sz="1700" spc="-5" dirty="0">
                <a:solidFill>
                  <a:schemeClr val="bg1"/>
                </a:solidFill>
                <a:latin typeface="Times New Roman" panose="02020603050405020304" pitchFamily="18" charset="0"/>
                <a:cs typeface="Times New Roman" panose="02020603050405020304" pitchFamily="18" charset="0"/>
              </a:rPr>
              <a:t>elektronların  farklı sayıda </a:t>
            </a:r>
            <a:r>
              <a:rPr lang="tr-TR" sz="1700" spc="-5" dirty="0" err="1">
                <a:solidFill>
                  <a:schemeClr val="bg1"/>
                </a:solidFill>
                <a:latin typeface="Times New Roman" panose="02020603050405020304" pitchFamily="18" charset="0"/>
                <a:cs typeface="Times New Roman" panose="02020603050405020304" pitchFamily="18" charset="0"/>
              </a:rPr>
              <a:t>biraraya</a:t>
            </a:r>
            <a:r>
              <a:rPr lang="tr-TR" sz="1700" spc="-5" dirty="0">
                <a:solidFill>
                  <a:schemeClr val="bg1"/>
                </a:solidFill>
                <a:latin typeface="Times New Roman" panose="02020603050405020304" pitchFamily="18" charset="0"/>
                <a:cs typeface="Times New Roman" panose="02020603050405020304" pitchFamily="18" charset="0"/>
              </a:rPr>
              <a:t> gelmeleriyle farklı elementler oluşurken; </a:t>
            </a:r>
            <a:r>
              <a:rPr lang="tr-TR" sz="1700" dirty="0">
                <a:solidFill>
                  <a:schemeClr val="bg1"/>
                </a:solidFill>
                <a:latin typeface="Times New Roman" panose="02020603050405020304" pitchFamily="18" charset="0"/>
                <a:cs typeface="Times New Roman" panose="02020603050405020304" pitchFamily="18" charset="0"/>
              </a:rPr>
              <a:t>bu  </a:t>
            </a:r>
            <a:r>
              <a:rPr lang="tr-TR" sz="1700" spc="-5" dirty="0">
                <a:solidFill>
                  <a:schemeClr val="bg1"/>
                </a:solidFill>
                <a:latin typeface="Times New Roman" panose="02020603050405020304" pitchFamily="18" charset="0"/>
                <a:cs typeface="Times New Roman" panose="02020603050405020304" pitchFamily="18" charset="0"/>
              </a:rPr>
              <a:t>elementleri oluşturan atomların farklı düzenlenmeleri ile tabiattaki  sayısız madde</a:t>
            </a:r>
            <a:r>
              <a:rPr lang="tr-TR" sz="1700" spc="-45" dirty="0">
                <a:solidFill>
                  <a:schemeClr val="bg1"/>
                </a:solidFill>
                <a:latin typeface="Times New Roman" panose="02020603050405020304" pitchFamily="18" charset="0"/>
                <a:cs typeface="Times New Roman" panose="02020603050405020304" pitchFamily="18" charset="0"/>
              </a:rPr>
              <a:t> </a:t>
            </a:r>
            <a:r>
              <a:rPr lang="tr-TR" sz="1700" spc="-5" dirty="0">
                <a:solidFill>
                  <a:schemeClr val="bg1"/>
                </a:solidFill>
                <a:latin typeface="Times New Roman" panose="02020603050405020304" pitchFamily="18" charset="0"/>
                <a:cs typeface="Times New Roman" panose="02020603050405020304" pitchFamily="18" charset="0"/>
              </a:rPr>
              <a:t>oluşur.</a:t>
            </a:r>
            <a:endParaRPr lang="tr-TR" sz="1700" dirty="0">
              <a:solidFill>
                <a:schemeClr val="bg1"/>
              </a:solidFill>
              <a:latin typeface="Times New Roman" panose="02020603050405020304" pitchFamily="18" charset="0"/>
              <a:cs typeface="Times New Roman" panose="02020603050405020304" pitchFamily="18" charset="0"/>
            </a:endParaRPr>
          </a:p>
          <a:p>
            <a:pPr marL="144000" marR="152400" indent="36000">
              <a:lnSpc>
                <a:spcPct val="150000"/>
              </a:lnSpc>
              <a:spcBef>
                <a:spcPts val="185"/>
              </a:spcBef>
            </a:pPr>
            <a:r>
              <a:rPr lang="tr-TR" sz="1700" spc="-5" dirty="0">
                <a:solidFill>
                  <a:schemeClr val="bg1"/>
                </a:solidFill>
                <a:latin typeface="Times New Roman" panose="02020603050405020304" pitchFamily="18" charset="0"/>
                <a:cs typeface="Times New Roman" panose="02020603050405020304" pitchFamily="18" charset="0"/>
              </a:rPr>
              <a:t>•Bu atomları </a:t>
            </a:r>
            <a:r>
              <a:rPr lang="tr-TR" sz="1700" spc="-5" dirty="0" err="1">
                <a:solidFill>
                  <a:schemeClr val="bg1"/>
                </a:solidFill>
                <a:latin typeface="Times New Roman" panose="02020603050405020304" pitchFamily="18" charset="0"/>
                <a:cs typeface="Times New Roman" panose="02020603050405020304" pitchFamily="18" charset="0"/>
              </a:rPr>
              <a:t>birarada</a:t>
            </a:r>
            <a:r>
              <a:rPr lang="tr-TR" sz="1700" spc="-5" dirty="0">
                <a:solidFill>
                  <a:schemeClr val="bg1"/>
                </a:solidFill>
                <a:latin typeface="Times New Roman" panose="02020603050405020304" pitchFamily="18" charset="0"/>
                <a:cs typeface="Times New Roman" panose="02020603050405020304" pitchFamily="18" charset="0"/>
              </a:rPr>
              <a:t> tutan iyonik, </a:t>
            </a:r>
            <a:r>
              <a:rPr lang="tr-TR" sz="1700" spc="-5" dirty="0" err="1">
                <a:solidFill>
                  <a:schemeClr val="bg1"/>
                </a:solidFill>
                <a:latin typeface="Times New Roman" panose="02020603050405020304" pitchFamily="18" charset="0"/>
                <a:cs typeface="Times New Roman" panose="02020603050405020304" pitchFamily="18" charset="0"/>
              </a:rPr>
              <a:t>kovalent</a:t>
            </a:r>
            <a:r>
              <a:rPr lang="tr-TR" sz="1700" spc="-5" dirty="0">
                <a:solidFill>
                  <a:schemeClr val="bg1"/>
                </a:solidFill>
                <a:latin typeface="Times New Roman" panose="02020603050405020304" pitchFamily="18" charset="0"/>
                <a:cs typeface="Times New Roman" panose="02020603050405020304" pitchFamily="18" charset="0"/>
              </a:rPr>
              <a:t> </a:t>
            </a:r>
            <a:r>
              <a:rPr lang="tr-TR" sz="1700" spc="-10" dirty="0">
                <a:solidFill>
                  <a:schemeClr val="bg1"/>
                </a:solidFill>
                <a:latin typeface="Times New Roman" panose="02020603050405020304" pitchFamily="18" charset="0"/>
                <a:cs typeface="Times New Roman" panose="02020603050405020304" pitchFamily="18" charset="0"/>
              </a:rPr>
              <a:t>ve </a:t>
            </a:r>
            <a:r>
              <a:rPr lang="tr-TR" sz="1700" spc="-5" dirty="0">
                <a:solidFill>
                  <a:schemeClr val="bg1"/>
                </a:solidFill>
                <a:latin typeface="Times New Roman" panose="02020603050405020304" pitchFamily="18" charset="0"/>
                <a:cs typeface="Times New Roman" panose="02020603050405020304" pitchFamily="18" charset="0"/>
              </a:rPr>
              <a:t>metalik kimyasal  bağlardır. Bu bağlar oldukça kuvvetli olup maddenin özelliklerini  tamamen değiştirebilecek güce</a:t>
            </a:r>
            <a:r>
              <a:rPr lang="tr-TR" sz="1700" spc="30" dirty="0">
                <a:solidFill>
                  <a:schemeClr val="bg1"/>
                </a:solidFill>
                <a:latin typeface="Times New Roman" panose="02020603050405020304" pitchFamily="18" charset="0"/>
                <a:cs typeface="Times New Roman" panose="02020603050405020304" pitchFamily="18" charset="0"/>
              </a:rPr>
              <a:t> </a:t>
            </a:r>
            <a:r>
              <a:rPr lang="tr-TR" sz="1700" spc="-5" dirty="0">
                <a:solidFill>
                  <a:schemeClr val="bg1"/>
                </a:solidFill>
                <a:latin typeface="Times New Roman" panose="02020603050405020304" pitchFamily="18" charset="0"/>
                <a:cs typeface="Times New Roman" panose="02020603050405020304" pitchFamily="18" charset="0"/>
              </a:rPr>
              <a:t>sahiptirler.</a:t>
            </a:r>
            <a:endParaRPr lang="tr-TR" sz="1700" dirty="0">
              <a:solidFill>
                <a:schemeClr val="bg1"/>
              </a:solidFill>
              <a:latin typeface="Times New Roman" panose="02020603050405020304" pitchFamily="18" charset="0"/>
              <a:cs typeface="Times New Roman" panose="02020603050405020304" pitchFamily="18" charset="0"/>
            </a:endParaRPr>
          </a:p>
          <a:p>
            <a:pPr marL="144000" marR="15240" indent="36000">
              <a:lnSpc>
                <a:spcPct val="150000"/>
              </a:lnSpc>
              <a:spcBef>
                <a:spcPts val="185"/>
              </a:spcBef>
            </a:pPr>
            <a:r>
              <a:rPr lang="tr-TR" sz="1700" dirty="0">
                <a:solidFill>
                  <a:schemeClr val="bg1"/>
                </a:solidFill>
                <a:latin typeface="Times New Roman" panose="02020603050405020304" pitchFamily="18" charset="0"/>
                <a:cs typeface="Times New Roman" panose="02020603050405020304" pitchFamily="18" charset="0"/>
              </a:rPr>
              <a:t>•Günlük </a:t>
            </a:r>
            <a:r>
              <a:rPr lang="tr-TR" sz="1700" spc="-5" dirty="0">
                <a:solidFill>
                  <a:schemeClr val="bg1"/>
                </a:solidFill>
                <a:latin typeface="Times New Roman" panose="02020603050405020304" pitchFamily="18" charset="0"/>
                <a:cs typeface="Times New Roman" panose="02020603050405020304" pitchFamily="18" charset="0"/>
              </a:rPr>
              <a:t>hayatta sadece maddenin hâlinin değiştiği veya enerjisinin,  şeklinin değiştiği olayları çokça görürüz. Bu olaylarda değişen  molekül </a:t>
            </a:r>
            <a:r>
              <a:rPr lang="tr-TR" sz="1700" spc="-10" dirty="0">
                <a:solidFill>
                  <a:schemeClr val="bg1"/>
                </a:solidFill>
                <a:latin typeface="Times New Roman" panose="02020603050405020304" pitchFamily="18" charset="0"/>
                <a:cs typeface="Times New Roman" panose="02020603050405020304" pitchFamily="18" charset="0"/>
              </a:rPr>
              <a:t>veya </a:t>
            </a:r>
            <a:r>
              <a:rPr lang="tr-TR" sz="1700" spc="-5" dirty="0">
                <a:solidFill>
                  <a:schemeClr val="bg1"/>
                </a:solidFill>
                <a:latin typeface="Times New Roman" panose="02020603050405020304" pitchFamily="18" charset="0"/>
                <a:cs typeface="Times New Roman" panose="02020603050405020304" pitchFamily="18" charset="0"/>
              </a:rPr>
              <a:t>atomları </a:t>
            </a:r>
            <a:r>
              <a:rPr lang="tr-TR" sz="1700" spc="-5" dirty="0" err="1">
                <a:solidFill>
                  <a:schemeClr val="bg1"/>
                </a:solidFill>
                <a:latin typeface="Times New Roman" panose="02020603050405020304" pitchFamily="18" charset="0"/>
                <a:cs typeface="Times New Roman" panose="02020603050405020304" pitchFamily="18" charset="0"/>
              </a:rPr>
              <a:t>birarada</a:t>
            </a:r>
            <a:r>
              <a:rPr lang="tr-TR" sz="1700" spc="-5" dirty="0">
                <a:solidFill>
                  <a:schemeClr val="bg1"/>
                </a:solidFill>
                <a:latin typeface="Times New Roman" panose="02020603050405020304" pitchFamily="18" charset="0"/>
                <a:cs typeface="Times New Roman" panose="02020603050405020304" pitchFamily="18" charset="0"/>
              </a:rPr>
              <a:t>, kimyasal bağlara göre çok </a:t>
            </a:r>
            <a:r>
              <a:rPr lang="tr-TR" sz="1700" dirty="0">
                <a:solidFill>
                  <a:schemeClr val="bg1"/>
                </a:solidFill>
                <a:latin typeface="Times New Roman" panose="02020603050405020304" pitchFamily="18" charset="0"/>
                <a:cs typeface="Times New Roman" panose="02020603050405020304" pitchFamily="18" charset="0"/>
              </a:rPr>
              <a:t>daha  </a:t>
            </a:r>
            <a:r>
              <a:rPr lang="tr-TR" sz="1700" spc="-5" dirty="0">
                <a:solidFill>
                  <a:schemeClr val="bg1"/>
                </a:solidFill>
                <a:latin typeface="Times New Roman" panose="02020603050405020304" pitchFamily="18" charset="0"/>
                <a:cs typeface="Times New Roman" panose="02020603050405020304" pitchFamily="18" charset="0"/>
              </a:rPr>
              <a:t>zayıf olarak tutan zayıf çekim</a:t>
            </a:r>
            <a:r>
              <a:rPr lang="tr-TR" sz="1700" spc="25" dirty="0">
                <a:solidFill>
                  <a:schemeClr val="bg1"/>
                </a:solidFill>
                <a:latin typeface="Times New Roman" panose="02020603050405020304" pitchFamily="18" charset="0"/>
                <a:cs typeface="Times New Roman" panose="02020603050405020304" pitchFamily="18" charset="0"/>
              </a:rPr>
              <a:t> </a:t>
            </a:r>
            <a:r>
              <a:rPr lang="tr-TR" sz="1700" spc="-5" dirty="0">
                <a:solidFill>
                  <a:schemeClr val="bg1"/>
                </a:solidFill>
                <a:latin typeface="Times New Roman" panose="02020603050405020304" pitchFamily="18" charset="0"/>
                <a:cs typeface="Times New Roman" panose="02020603050405020304" pitchFamily="18" charset="0"/>
              </a:rPr>
              <a:t>kuvvetleridir.</a:t>
            </a:r>
            <a:endParaRPr lang="tr-TR" sz="1700" dirty="0">
              <a:solidFill>
                <a:schemeClr val="bg1"/>
              </a:solidFill>
              <a:latin typeface="Times New Roman" panose="02020603050405020304" pitchFamily="18" charset="0"/>
              <a:cs typeface="Times New Roman" panose="02020603050405020304" pitchFamily="18" charset="0"/>
            </a:endParaRPr>
          </a:p>
          <a:p>
            <a:pPr marL="144000" marR="50800" indent="36000">
              <a:lnSpc>
                <a:spcPct val="150000"/>
              </a:lnSpc>
              <a:spcBef>
                <a:spcPts val="185"/>
              </a:spcBef>
            </a:pPr>
            <a:r>
              <a:rPr lang="tr-TR" sz="1700" spc="-5" dirty="0">
                <a:solidFill>
                  <a:schemeClr val="bg1"/>
                </a:solidFill>
                <a:latin typeface="Times New Roman" panose="02020603050405020304" pitchFamily="18" charset="0"/>
                <a:cs typeface="Times New Roman" panose="02020603050405020304" pitchFamily="18" charset="0"/>
              </a:rPr>
              <a:t>•Maddenin ile ilgili olaylar ifade edilirken genellikle sıcaklık, basınç,  yoğunluk, enerji, kütle, madde cinsi </a:t>
            </a:r>
            <a:r>
              <a:rPr lang="tr-TR" sz="1700" spc="-10" dirty="0">
                <a:solidFill>
                  <a:schemeClr val="bg1"/>
                </a:solidFill>
                <a:latin typeface="Times New Roman" panose="02020603050405020304" pitchFamily="18" charset="0"/>
                <a:cs typeface="Times New Roman" panose="02020603050405020304" pitchFamily="18" charset="0"/>
              </a:rPr>
              <a:t>ve </a:t>
            </a:r>
            <a:r>
              <a:rPr lang="tr-TR" sz="1700" spc="-5" dirty="0">
                <a:solidFill>
                  <a:schemeClr val="bg1"/>
                </a:solidFill>
                <a:latin typeface="Times New Roman" panose="02020603050405020304" pitchFamily="18" charset="0"/>
                <a:cs typeface="Times New Roman" panose="02020603050405020304" pitchFamily="18" charset="0"/>
              </a:rPr>
              <a:t>derişim gibi kavramların  değişiminden bahsedilir. Maddenin cinsi, miktarı </a:t>
            </a:r>
            <a:r>
              <a:rPr lang="tr-TR" sz="1700" spc="-10" dirty="0">
                <a:solidFill>
                  <a:schemeClr val="bg1"/>
                </a:solidFill>
                <a:latin typeface="Times New Roman" panose="02020603050405020304" pitchFamily="18" charset="0"/>
                <a:cs typeface="Times New Roman" panose="02020603050405020304" pitchFamily="18" charset="0"/>
              </a:rPr>
              <a:t>ve </a:t>
            </a:r>
            <a:r>
              <a:rPr lang="tr-TR" sz="1700" spc="-5" dirty="0">
                <a:solidFill>
                  <a:schemeClr val="bg1"/>
                </a:solidFill>
                <a:latin typeface="Times New Roman" panose="02020603050405020304" pitchFamily="18" charset="0"/>
                <a:cs typeface="Times New Roman" panose="02020603050405020304" pitchFamily="18" charset="0"/>
              </a:rPr>
              <a:t>enerjisindeki  değişimler tepkime denklemi ile belirtilir. Bu denklemler </a:t>
            </a:r>
            <a:r>
              <a:rPr lang="tr-TR" sz="1700" spc="-10" dirty="0">
                <a:solidFill>
                  <a:schemeClr val="bg1"/>
                </a:solidFill>
                <a:latin typeface="Times New Roman" panose="02020603050405020304" pitchFamily="18" charset="0"/>
                <a:cs typeface="Times New Roman" panose="02020603050405020304" pitchFamily="18" charset="0"/>
              </a:rPr>
              <a:t>ve  </a:t>
            </a:r>
            <a:r>
              <a:rPr lang="tr-TR" sz="1700" spc="-5" dirty="0">
                <a:solidFill>
                  <a:schemeClr val="bg1"/>
                </a:solidFill>
                <a:latin typeface="Times New Roman" panose="02020603050405020304" pitchFamily="18" charset="0"/>
                <a:cs typeface="Times New Roman" panose="02020603050405020304" pitchFamily="18" charset="0"/>
              </a:rPr>
              <a:t>gerçekleştiği şartlar verildiği zaman biz o olayla ilgili nelere nasıl  müdahale edip, yararlanabileceğimizi düşünüp</a:t>
            </a:r>
            <a:r>
              <a:rPr lang="tr-TR" sz="1700" spc="145" dirty="0">
                <a:solidFill>
                  <a:schemeClr val="bg1"/>
                </a:solidFill>
                <a:latin typeface="Times New Roman" panose="02020603050405020304" pitchFamily="18" charset="0"/>
                <a:cs typeface="Times New Roman" panose="02020603050405020304" pitchFamily="18" charset="0"/>
              </a:rPr>
              <a:t> </a:t>
            </a:r>
            <a:r>
              <a:rPr lang="tr-TR" sz="1700" spc="-5" dirty="0">
                <a:solidFill>
                  <a:schemeClr val="bg1"/>
                </a:solidFill>
                <a:latin typeface="Times New Roman" panose="02020603050405020304" pitchFamily="18" charset="0"/>
                <a:cs typeface="Times New Roman" panose="02020603050405020304" pitchFamily="18" charset="0"/>
              </a:rPr>
              <a:t>uygulayabiliriz</a:t>
            </a:r>
            <a:r>
              <a:rPr lang="tr-TR" sz="1700" spc="-5" dirty="0" smtClean="0">
                <a:solidFill>
                  <a:schemeClr val="bg1"/>
                </a:solidFill>
                <a:latin typeface="Times New Roman" panose="02020603050405020304" pitchFamily="18" charset="0"/>
                <a:cs typeface="Times New Roman" panose="02020603050405020304" pitchFamily="18" charset="0"/>
              </a:rPr>
              <a:t>.</a:t>
            </a:r>
            <a:endParaRPr lang="tr-TR" sz="1700" dirty="0">
              <a:solidFill>
                <a:schemeClr val="bg1"/>
              </a:solidFill>
              <a:latin typeface="Times New Roman" panose="02020603050405020304" pitchFamily="18" charset="0"/>
              <a:cs typeface="Times New Roman" panose="02020603050405020304" pitchFamily="18" charset="0"/>
            </a:endParaRPr>
          </a:p>
        </p:txBody>
      </p:sp>
      <p:sp>
        <p:nvSpPr>
          <p:cNvPr id="5" name="object 6"/>
          <p:cNvSpPr/>
          <p:nvPr/>
        </p:nvSpPr>
        <p:spPr>
          <a:xfrm>
            <a:off x="8562851" y="6322724"/>
            <a:ext cx="584101" cy="531131"/>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7871051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3203848" y="332656"/>
            <a:ext cx="2880320" cy="3300898"/>
          </a:xfrm>
          <a:prstGeom prst="rect">
            <a:avLst/>
          </a:prstGeom>
        </p:spPr>
      </p:pic>
      <p:pic>
        <p:nvPicPr>
          <p:cNvPr id="5" name="Resim 4"/>
          <p:cNvPicPr>
            <a:picLocks noChangeAspect="1"/>
          </p:cNvPicPr>
          <p:nvPr/>
        </p:nvPicPr>
        <p:blipFill>
          <a:blip r:embed="rId3"/>
          <a:stretch>
            <a:fillRect/>
          </a:stretch>
        </p:blipFill>
        <p:spPr>
          <a:xfrm>
            <a:off x="1653378" y="4221088"/>
            <a:ext cx="5981260" cy="1728192"/>
          </a:xfrm>
          <a:prstGeom prst="rect">
            <a:avLst/>
          </a:prstGeom>
        </p:spPr>
      </p:pic>
    </p:spTree>
    <p:extLst>
      <p:ext uri="{BB962C8B-B14F-4D97-AF65-F5344CB8AC3E}">
        <p14:creationId xmlns:p14="http://schemas.microsoft.com/office/powerpoint/2010/main" val="73756973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oshiba\Desktop\Resimler\sodyum.jpg"/>
          <p:cNvPicPr>
            <a:picLocks noChangeAspect="1" noChangeArrowheads="1"/>
          </p:cNvPicPr>
          <p:nvPr/>
        </p:nvPicPr>
        <p:blipFill>
          <a:blip r:embed="rId2" cstate="print"/>
          <a:srcRect/>
          <a:stretch>
            <a:fillRect/>
          </a:stretch>
        </p:blipFill>
        <p:spPr bwMode="auto">
          <a:xfrm>
            <a:off x="2267744" y="1772816"/>
            <a:ext cx="4680520" cy="4680520"/>
          </a:xfrm>
          <a:prstGeom prst="rect">
            <a:avLst/>
          </a:prstGeom>
          <a:noFill/>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2050" name="il_fi" descr="superoksit"/>
          <p:cNvPicPr>
            <a:picLocks noChangeAspect="1" noChangeArrowheads="1"/>
          </p:cNvPicPr>
          <p:nvPr/>
        </p:nvPicPr>
        <p:blipFill>
          <a:blip r:embed="rId2" cstate="print"/>
          <a:srcRect/>
          <a:stretch>
            <a:fillRect/>
          </a:stretch>
        </p:blipFill>
        <p:spPr bwMode="auto">
          <a:xfrm>
            <a:off x="0" y="-1"/>
            <a:ext cx="9144000" cy="6887041"/>
          </a:xfrm>
          <a:prstGeom prst="rect">
            <a:avLst/>
          </a:prstGeom>
          <a:noFill/>
          <a:ln w="9525">
            <a:noFill/>
            <a:miter lim="800000"/>
            <a:headEnd/>
            <a:tailEnd/>
          </a:ln>
        </p:spPr>
      </p:pic>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620688"/>
            <a:ext cx="8229600" cy="1399032"/>
          </a:xfrm>
        </p:spPr>
        <p:txBody>
          <a:bodyPr>
            <a:noAutofit/>
          </a:bodyPr>
          <a:lstStyle/>
          <a:p>
            <a:pPr algn="ctr"/>
            <a:r>
              <a:rPr lang="tr-TR" sz="5000" b="1" dirty="0" smtClean="0">
                <a:solidFill>
                  <a:schemeClr val="accent2">
                    <a:lumMod val="50000"/>
                  </a:schemeClr>
                </a:solidFill>
                <a:latin typeface="Times New Roman" panose="02020603050405020304" pitchFamily="18" charset="0"/>
                <a:cs typeface="Times New Roman" panose="02020603050405020304" pitchFamily="18" charset="0"/>
              </a:rPr>
              <a:t>5- OKSİTLEYİCİLER VE ORGANİK PEROKSİTLER</a:t>
            </a:r>
            <a:endParaRPr lang="tr-TR" sz="5000"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2 İçerik Yer Tutucusu"/>
          <p:cNvSpPr>
            <a:spLocks noGrp="1"/>
          </p:cNvSpPr>
          <p:nvPr>
            <p:ph idx="1"/>
          </p:nvPr>
        </p:nvSpPr>
        <p:spPr>
          <a:xfrm>
            <a:off x="457200" y="2852936"/>
            <a:ext cx="8229600" cy="3601872"/>
          </a:xfrm>
        </p:spPr>
        <p:txBody>
          <a:bodyPr>
            <a:normAutofit fontScale="92500" lnSpcReduction="10000"/>
          </a:bodyPr>
          <a:lstStyle/>
          <a:p>
            <a:pPr>
              <a:lnSpc>
                <a:spcPct val="80000"/>
              </a:lnSpc>
            </a:pPr>
            <a:r>
              <a:rPr lang="tr-TR" sz="4000" dirty="0" smtClean="0">
                <a:latin typeface="Times New Roman" pitchFamily="18" charset="0"/>
                <a:cs typeface="Times New Roman" pitchFamily="18" charset="0"/>
              </a:rPr>
              <a:t>Oksijen üreterek başka maddelerin yanmasına sebep olan yada yanmayı hızlandıran malzemeler</a:t>
            </a:r>
          </a:p>
          <a:p>
            <a:pPr>
              <a:lnSpc>
                <a:spcPct val="80000"/>
              </a:lnSpc>
            </a:pPr>
            <a:r>
              <a:rPr lang="tr-TR" sz="4000" dirty="0" smtClean="0">
                <a:latin typeface="Times New Roman" pitchFamily="18" charset="0"/>
                <a:cs typeface="Times New Roman" pitchFamily="18" charset="0"/>
              </a:rPr>
              <a:t>Oksijen yaygın bir oksitleyicidir</a:t>
            </a:r>
          </a:p>
          <a:p>
            <a:pPr>
              <a:lnSpc>
                <a:spcPct val="80000"/>
              </a:lnSpc>
            </a:pPr>
            <a:r>
              <a:rPr lang="tr-TR" sz="4000" dirty="0" smtClean="0">
                <a:latin typeface="Times New Roman" pitchFamily="18" charset="0"/>
                <a:cs typeface="Times New Roman" pitchFamily="18" charset="0"/>
              </a:rPr>
              <a:t>Organik peroksitler istikrarsız/ reaktif olabilir</a:t>
            </a:r>
          </a:p>
          <a:p>
            <a:pPr>
              <a:lnSpc>
                <a:spcPct val="80000"/>
              </a:lnSpc>
            </a:pPr>
            <a:r>
              <a:rPr lang="tr-TR" sz="4000" dirty="0" smtClean="0">
                <a:latin typeface="Times New Roman" pitchFamily="18" charset="0"/>
                <a:cs typeface="Times New Roman" pitchFamily="18" charset="0"/>
              </a:rPr>
              <a:t>Patlayıcı potansiyele sahiptir.</a:t>
            </a:r>
          </a:p>
          <a:p>
            <a:endParaRPr lang="tr-TR" dirty="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0" y="1484784"/>
          <a:ext cx="9144000" cy="4824536"/>
        </p:xfrm>
        <a:graphic>
          <a:graphicData uri="http://schemas.openxmlformats.org/drawingml/2006/table">
            <a:tbl>
              <a:tblPr>
                <a:tableStyleId>{D113A9D2-9D6B-4929-AA2D-F23B5EE8CBE7}</a:tableStyleId>
              </a:tblPr>
              <a:tblGrid>
                <a:gridCol w="4642338">
                  <a:extLst>
                    <a:ext uri="{9D8B030D-6E8A-4147-A177-3AD203B41FA5}">
                      <a16:colId xmlns:a16="http://schemas.microsoft.com/office/drawing/2014/main" val="20000"/>
                    </a:ext>
                  </a:extLst>
                </a:gridCol>
                <a:gridCol w="4501662">
                  <a:extLst>
                    <a:ext uri="{9D8B030D-6E8A-4147-A177-3AD203B41FA5}">
                      <a16:colId xmlns:a16="http://schemas.microsoft.com/office/drawing/2014/main" val="20001"/>
                    </a:ext>
                  </a:extLst>
                </a:gridCol>
              </a:tblGrid>
              <a:tr h="112971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tr-TR" sz="2300" u="none" strike="noStrike" cap="none" normalizeH="0" baseline="0" dirty="0" smtClean="0">
                          <a:ln>
                            <a:noFill/>
                          </a:ln>
                          <a:effectLst>
                            <a:outerShdw blurRad="38100" dist="38100" dir="2700000" algn="tl">
                              <a:srgbClr val="FFFFFF"/>
                            </a:outerShdw>
                          </a:effectLst>
                        </a:rPr>
                        <a:t> </a:t>
                      </a:r>
                      <a:r>
                        <a:rPr kumimoji="0" lang="tr-TR" sz="2300" u="none" strike="noStrike" cap="none" normalizeH="0" baseline="0" dirty="0" smtClean="0">
                          <a:ln>
                            <a:noFill/>
                          </a:ln>
                          <a:effectLst>
                            <a:outerShdw blurRad="38100" dist="38100" dir="2700000" algn="tl">
                              <a:srgbClr val="000000"/>
                            </a:outerShdw>
                          </a:effectLst>
                        </a:rPr>
                        <a:t>BÖLÜMLER	</a:t>
                      </a:r>
                      <a:r>
                        <a:rPr kumimoji="0" lang="tr-TR" sz="2300" u="none" strike="noStrike" cap="none" normalizeH="0" baseline="0" dirty="0" smtClean="0">
                          <a:ln>
                            <a:noFill/>
                          </a:ln>
                          <a:effectLst>
                            <a:outerShdw blurRad="38100" dist="38100" dir="2700000" algn="tl">
                              <a:srgbClr val="FFFFFF"/>
                            </a:outerShdw>
                          </a:effectLst>
                        </a:rPr>
                        <a:t> </a:t>
                      </a:r>
                      <a:endParaRPr kumimoji="0" lang="tr-TR" sz="2300" b="1" i="0" u="none" strike="noStrike" cap="none" normalizeH="0" baseline="0" dirty="0" smtClean="0">
                        <a:ln>
                          <a:noFill/>
                        </a:ln>
                        <a:solidFill>
                          <a:schemeClr val="tx1"/>
                        </a:solidFill>
                        <a:effectLst>
                          <a:outerShdw blurRad="38100" dist="38100" dir="2700000" algn="tl">
                            <a:srgbClr val="FFFFFF"/>
                          </a:outerShdw>
                        </a:effectLst>
                        <a:latin typeface="Tahoma" pitchFamily="34" charset="0"/>
                      </a:endParaRPr>
                    </a:p>
                  </a:txBody>
                  <a:tcPr marL="88417" marR="88417" marT="47894" marB="47894"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tr-TR" sz="2300" u="none" strike="noStrike" cap="none" normalizeH="0" baseline="0" dirty="0" smtClean="0">
                          <a:ln>
                            <a:noFill/>
                          </a:ln>
                          <a:effectLst>
                            <a:outerShdw blurRad="38100" dist="38100" dir="2700000" algn="tl">
                              <a:srgbClr val="000000"/>
                            </a:outerShdw>
                          </a:effectLst>
                        </a:rPr>
                        <a:t>ÖRNEKLER</a:t>
                      </a:r>
                      <a:endParaRPr kumimoji="0" lang="tr-TR" sz="2300" b="1" i="0" u="none" strike="noStrike" cap="none" normalizeH="0" baseline="0" dirty="0" smtClean="0">
                        <a:ln>
                          <a:noFill/>
                        </a:ln>
                        <a:solidFill>
                          <a:srgbClr val="C00000"/>
                        </a:solidFill>
                        <a:effectLst>
                          <a:outerShdw blurRad="38100" dist="38100" dir="2700000" algn="tl">
                            <a:srgbClr val="000000"/>
                          </a:outerShdw>
                        </a:effectLst>
                        <a:latin typeface="Tahoma" pitchFamily="34" charset="0"/>
                      </a:endParaRPr>
                    </a:p>
                  </a:txBody>
                  <a:tcPr marL="88417" marR="88417" marT="47894" marB="47894" horzOverflow="overflow"/>
                </a:tc>
                <a:extLst>
                  <a:ext uri="{0D108BD9-81ED-4DB2-BD59-A6C34878D82A}">
                    <a16:rowId xmlns:a16="http://schemas.microsoft.com/office/drawing/2014/main" val="10000"/>
                  </a:ext>
                </a:extLst>
              </a:tr>
              <a:tr h="2016317">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tr-TR" sz="2300" u="none" strike="noStrike" cap="none" normalizeH="0" baseline="0" dirty="0" smtClean="0">
                          <a:ln>
                            <a:noFill/>
                          </a:ln>
                          <a:effectLst>
                            <a:outerShdw blurRad="38100" dist="38100" dir="2700000" algn="tl">
                              <a:srgbClr val="000000"/>
                            </a:outerShdw>
                          </a:effectLst>
                        </a:rPr>
                        <a:t>5.1 Oksitleyici maddeler</a:t>
                      </a:r>
                      <a:r>
                        <a:rPr kumimoji="0" lang="tr-TR" sz="2300" u="none" strike="noStrike" cap="none" normalizeH="0" baseline="0" dirty="0" smtClean="0">
                          <a:ln>
                            <a:noFill/>
                          </a:ln>
                          <a:effectLst>
                            <a:outerShdw blurRad="38100" dist="38100" dir="2700000" algn="tl">
                              <a:srgbClr val="FFFFFF"/>
                            </a:outerShdw>
                          </a:effectLst>
                        </a:rPr>
                        <a:t> </a:t>
                      </a:r>
                      <a:endParaRPr kumimoji="0" lang="tr-TR" sz="2300" b="1" i="0" u="none" strike="noStrike" cap="none" normalizeH="0" baseline="0" dirty="0" smtClean="0">
                        <a:ln>
                          <a:noFill/>
                        </a:ln>
                        <a:solidFill>
                          <a:schemeClr val="tx1"/>
                        </a:solidFill>
                        <a:effectLst>
                          <a:outerShdw blurRad="38100" dist="38100" dir="2700000" algn="tl">
                            <a:srgbClr val="FFFFFF"/>
                          </a:outerShdw>
                        </a:effectLst>
                        <a:latin typeface="Tahoma" pitchFamily="34" charset="0"/>
                      </a:endParaRPr>
                    </a:p>
                  </a:txBody>
                  <a:tcPr marL="88417" marR="88417" marT="47894" marB="47894"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tr-TR" sz="2300" u="none" strike="noStrike" cap="none" normalizeH="0" baseline="0" dirty="0" smtClean="0">
                          <a:ln>
                            <a:noFill/>
                          </a:ln>
                          <a:effectLst>
                            <a:outerShdw blurRad="38100" dist="38100" dir="2700000" algn="tl">
                              <a:srgbClr val="FFFFFF"/>
                            </a:outerShdw>
                          </a:effectLst>
                        </a:rPr>
                        <a:t>Amonyum dikromat, </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tr-TR" sz="2300" u="none" strike="noStrike" cap="none" normalizeH="0" baseline="0" dirty="0" smtClean="0">
                          <a:ln>
                            <a:noFill/>
                          </a:ln>
                          <a:effectLst>
                            <a:outerShdw blurRad="38100" dist="38100" dir="2700000" algn="tl">
                              <a:srgbClr val="FFFFFF"/>
                            </a:outerShdw>
                          </a:effectLst>
                        </a:rPr>
                        <a:t>Gümüş nitrat, PotasyumPermanganat, Sodyum klorat,</a:t>
                      </a:r>
                      <a:endParaRPr kumimoji="0" lang="tr-TR" sz="2300" b="1" i="0" u="none" strike="noStrike" cap="none" normalizeH="0" baseline="0" dirty="0" smtClean="0">
                        <a:ln>
                          <a:noFill/>
                        </a:ln>
                        <a:solidFill>
                          <a:schemeClr val="tx1"/>
                        </a:solidFill>
                        <a:effectLst>
                          <a:outerShdw blurRad="38100" dist="38100" dir="2700000" algn="tl">
                            <a:srgbClr val="FFFFFF"/>
                          </a:outerShdw>
                        </a:effectLst>
                        <a:latin typeface="Tahoma" pitchFamily="34" charset="0"/>
                      </a:endParaRPr>
                    </a:p>
                  </a:txBody>
                  <a:tcPr marL="88417" marR="88417" marT="47894" marB="47894" horzOverflow="overflow"/>
                </a:tc>
                <a:extLst>
                  <a:ext uri="{0D108BD9-81ED-4DB2-BD59-A6C34878D82A}">
                    <a16:rowId xmlns:a16="http://schemas.microsoft.com/office/drawing/2014/main" val="10001"/>
                  </a:ext>
                </a:extLst>
              </a:tr>
              <a:tr h="1678509">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tr-TR" sz="2300" u="none" strike="noStrike" cap="none" normalizeH="0" baseline="0" smtClean="0">
                          <a:ln>
                            <a:noFill/>
                          </a:ln>
                          <a:effectLst>
                            <a:outerShdw blurRad="38100" dist="38100" dir="2700000" algn="tl">
                              <a:srgbClr val="000000"/>
                            </a:outerShdw>
                          </a:effectLst>
                        </a:rPr>
                        <a:t>5.2 Organik peroksitler</a:t>
                      </a:r>
                      <a:r>
                        <a:rPr kumimoji="0" lang="tr-TR" sz="2300" u="none" strike="noStrike" cap="none" normalizeH="0" baseline="0" smtClean="0">
                          <a:ln>
                            <a:noFill/>
                          </a:ln>
                          <a:effectLst>
                            <a:outerShdw blurRad="38100" dist="38100" dir="2700000" algn="tl">
                              <a:srgbClr val="FFFFFF"/>
                            </a:outerShdw>
                          </a:effectLst>
                        </a:rPr>
                        <a:t> </a:t>
                      </a:r>
                      <a:endParaRPr kumimoji="0" lang="tr-TR" sz="2300" b="1" i="0" u="none" strike="noStrike" cap="none" normalizeH="0" baseline="0" smtClean="0">
                        <a:ln>
                          <a:noFill/>
                        </a:ln>
                        <a:solidFill>
                          <a:schemeClr val="tx1"/>
                        </a:solidFill>
                        <a:effectLst>
                          <a:outerShdw blurRad="38100" dist="38100" dir="2700000" algn="tl">
                            <a:srgbClr val="FFFFFF"/>
                          </a:outerShdw>
                        </a:effectLst>
                        <a:latin typeface="Tahoma" pitchFamily="34" charset="0"/>
                      </a:endParaRPr>
                    </a:p>
                  </a:txBody>
                  <a:tcPr marL="88417" marR="88417" marT="47894" marB="47894"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tr-TR" sz="2300" u="none" strike="noStrike" cap="none" normalizeH="0" baseline="0" dirty="0" smtClean="0">
                          <a:ln>
                            <a:noFill/>
                          </a:ln>
                          <a:effectLst>
                            <a:outerShdw blurRad="38100" dist="38100" dir="2700000" algn="tl">
                              <a:srgbClr val="FFFFFF"/>
                            </a:outerShdw>
                          </a:effectLst>
                        </a:rPr>
                        <a:t>Organik peroksit sıvı</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tr-TR" sz="2300" u="none" strike="noStrike" cap="none" normalizeH="0" baseline="0" dirty="0" smtClean="0">
                          <a:ln>
                            <a:noFill/>
                          </a:ln>
                          <a:effectLst>
                            <a:outerShdw blurRad="38100" dist="38100" dir="2700000" algn="tl">
                              <a:srgbClr val="FFFFFF"/>
                            </a:outerShdw>
                          </a:effectLst>
                        </a:rPr>
                        <a:t>Organik peroksit katı</a:t>
                      </a:r>
                      <a:endParaRPr kumimoji="0" lang="tr-TR" sz="2300" b="1" i="0" u="none" strike="noStrike" cap="none" normalizeH="0" baseline="0" dirty="0" smtClean="0">
                        <a:ln>
                          <a:noFill/>
                        </a:ln>
                        <a:solidFill>
                          <a:schemeClr val="tx1"/>
                        </a:solidFill>
                        <a:effectLst>
                          <a:outerShdw blurRad="38100" dist="38100" dir="2700000" algn="tl">
                            <a:srgbClr val="FFFFFF"/>
                          </a:outerShdw>
                        </a:effectLst>
                        <a:latin typeface="Tahoma" pitchFamily="34" charset="0"/>
                      </a:endParaRPr>
                    </a:p>
                  </a:txBody>
                  <a:tcPr marL="88417" marR="88417" marT="47894" marB="47894" horzOverflow="overflow"/>
                </a:tc>
                <a:extLst>
                  <a:ext uri="{0D108BD9-81ED-4DB2-BD59-A6C34878D82A}">
                    <a16:rowId xmlns:a16="http://schemas.microsoft.com/office/drawing/2014/main" val="10002"/>
                  </a:ext>
                </a:extLst>
              </a:tr>
            </a:tbl>
          </a:graphicData>
        </a:graphic>
      </p:graphicFrame>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978136"/>
          </a:xfrm>
        </p:spPr>
        <p:txBody>
          <a:bodyPr>
            <a:normAutofit/>
          </a:bodyPr>
          <a:lstStyle/>
          <a:p>
            <a:pPr marL="64008" indent="0">
              <a:lnSpc>
                <a:spcPct val="150000"/>
              </a:lnSpc>
              <a:buNone/>
            </a:pPr>
            <a:r>
              <a:rPr lang="tr-TR" b="1" dirty="0">
                <a:solidFill>
                  <a:schemeClr val="bg1"/>
                </a:solidFill>
                <a:latin typeface="Times New Roman" panose="02020603050405020304" pitchFamily="18" charset="0"/>
                <a:cs typeface="Times New Roman" panose="02020603050405020304" pitchFamily="18" charset="0"/>
              </a:rPr>
              <a:t>Oksitleyiciler </a:t>
            </a:r>
            <a:r>
              <a:rPr lang="tr-TR" b="1" dirty="0" smtClean="0">
                <a:solidFill>
                  <a:schemeClr val="bg1"/>
                </a:solidFill>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bu </a:t>
            </a:r>
            <a:r>
              <a:rPr lang="tr-TR" dirty="0">
                <a:latin typeface="Times New Roman" panose="02020603050405020304" pitchFamily="18" charset="0"/>
                <a:cs typeface="Times New Roman" panose="02020603050405020304" pitchFamily="18" charset="0"/>
              </a:rPr>
              <a:t>maddeler kendileri yanıcı olmadıkları halde bünyelerinde yanma için gerekli olan oksijeni bulundurduklarından yanabilen maddelerle temas edince reaksiyon başlatırlar  patlayıcı özelliğe sahiptir.. </a:t>
            </a:r>
            <a:r>
              <a:rPr lang="tr-TR" dirty="0" err="1">
                <a:latin typeface="Times New Roman" panose="02020603050405020304" pitchFamily="18" charset="0"/>
                <a:cs typeface="Times New Roman" panose="02020603050405020304" pitchFamily="18" charset="0"/>
              </a:rPr>
              <a:t>Örn</a:t>
            </a:r>
            <a:r>
              <a:rPr lang="tr-TR" dirty="0">
                <a:latin typeface="Times New Roman" panose="02020603050405020304" pitchFamily="18" charset="0"/>
                <a:cs typeface="Times New Roman" panose="02020603050405020304" pitchFamily="18" charset="0"/>
              </a:rPr>
              <a:t>: Hidrojen Peroksit, </a:t>
            </a:r>
            <a:r>
              <a:rPr lang="tr-TR" dirty="0" err="1">
                <a:latin typeface="Times New Roman" panose="02020603050405020304" pitchFamily="18" charset="0"/>
                <a:cs typeface="Times New Roman" panose="02020603050405020304" pitchFamily="18" charset="0"/>
              </a:rPr>
              <a:t>Perklorik</a:t>
            </a:r>
            <a:r>
              <a:rPr lang="tr-TR" dirty="0">
                <a:latin typeface="Times New Roman" panose="02020603050405020304" pitchFamily="18" charset="0"/>
                <a:cs typeface="Times New Roman" panose="02020603050405020304" pitchFamily="18" charset="0"/>
              </a:rPr>
              <a:t> Asit, Sodyum-Potasyum Nitratlar, Bu metallerin peroksitleri, permanganatları, </a:t>
            </a:r>
            <a:r>
              <a:rPr lang="tr-TR" dirty="0" err="1">
                <a:latin typeface="Times New Roman" panose="02020603050405020304" pitchFamily="18" charset="0"/>
                <a:cs typeface="Times New Roman" panose="02020603050405020304" pitchFamily="18" charset="0"/>
              </a:rPr>
              <a:t>Kloratlar</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Perkloratlar</a:t>
            </a:r>
            <a:r>
              <a:rPr lang="tr-TR" dirty="0">
                <a:latin typeface="Times New Roman" panose="02020603050405020304" pitchFamily="18" charset="0"/>
                <a:cs typeface="Times New Roman" panose="02020603050405020304" pitchFamily="18" charset="0"/>
              </a:rPr>
              <a:t>, Kalsiyum Karbonat, </a:t>
            </a:r>
            <a:r>
              <a:rPr lang="tr-TR" dirty="0" err="1">
                <a:latin typeface="Times New Roman" panose="02020603050405020304" pitchFamily="18" charset="0"/>
                <a:cs typeface="Times New Roman" panose="02020603050405020304" pitchFamily="18" charset="0"/>
              </a:rPr>
              <a:t>Kromik</a:t>
            </a:r>
            <a:r>
              <a:rPr lang="tr-TR" dirty="0">
                <a:latin typeface="Times New Roman" panose="02020603050405020304" pitchFamily="18" charset="0"/>
                <a:cs typeface="Times New Roman" panose="02020603050405020304" pitchFamily="18" charset="0"/>
              </a:rPr>
              <a:t> Asit, Amonyum Nitrat…</a:t>
            </a:r>
          </a:p>
          <a:p>
            <a:pPr>
              <a:lnSpc>
                <a:spcPct val="150000"/>
              </a:lnSpc>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061453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834120"/>
          </a:xfrm>
        </p:spPr>
        <p:txBody>
          <a:bodyPr/>
          <a:lstStyle/>
          <a:p>
            <a:pPr marL="64008" indent="0">
              <a:lnSpc>
                <a:spcPct val="150000"/>
              </a:lnSpc>
              <a:buNone/>
            </a:pPr>
            <a:r>
              <a:rPr lang="tr-TR" dirty="0" smtClean="0">
                <a:latin typeface="Times New Roman" panose="02020603050405020304" pitchFamily="18" charset="0"/>
                <a:cs typeface="Times New Roman" panose="02020603050405020304" pitchFamily="18" charset="0"/>
              </a:rPr>
              <a:t>	</a:t>
            </a:r>
            <a:r>
              <a:rPr lang="tr-TR" b="1" dirty="0" smtClean="0">
                <a:solidFill>
                  <a:schemeClr val="bg1"/>
                </a:solidFill>
                <a:latin typeface="Times New Roman" panose="02020603050405020304" pitchFamily="18" charset="0"/>
                <a:cs typeface="Times New Roman" panose="02020603050405020304" pitchFamily="18" charset="0"/>
              </a:rPr>
              <a:t>Organik </a:t>
            </a:r>
            <a:r>
              <a:rPr lang="tr-TR" b="1" dirty="0">
                <a:solidFill>
                  <a:schemeClr val="bg1"/>
                </a:solidFill>
                <a:latin typeface="Times New Roman" panose="02020603050405020304" pitchFamily="18" charset="0"/>
                <a:cs typeface="Times New Roman" panose="02020603050405020304" pitchFamily="18" charset="0"/>
              </a:rPr>
              <a:t>peroksitler; </a:t>
            </a:r>
            <a:r>
              <a:rPr lang="tr-TR" dirty="0">
                <a:latin typeface="Times New Roman" panose="02020603050405020304" pitchFamily="18" charset="0"/>
                <a:cs typeface="Times New Roman" panose="02020603050405020304" pitchFamily="18" charset="0"/>
              </a:rPr>
              <a:t>Kendiliğinden parlayarak parçalanma, çok hızlı yanma, şok veya sürtünme etkisine duyarlılıklar vardır. </a:t>
            </a:r>
            <a:endParaRPr lang="tr-TR" dirty="0" smtClean="0">
              <a:latin typeface="Times New Roman" panose="02020603050405020304" pitchFamily="18" charset="0"/>
              <a:cs typeface="Times New Roman" panose="02020603050405020304" pitchFamily="18" charset="0"/>
            </a:endParaRPr>
          </a:p>
          <a:p>
            <a:pPr marL="64008" indent="0">
              <a:lnSpc>
                <a:spcPct val="150000"/>
              </a:lnSpc>
              <a:buNone/>
            </a:pP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Başka </a:t>
            </a:r>
            <a:r>
              <a:rPr lang="tr-TR" dirty="0">
                <a:latin typeface="Times New Roman" panose="02020603050405020304" pitchFamily="18" charset="0"/>
                <a:cs typeface="Times New Roman" panose="02020603050405020304" pitchFamily="18" charset="0"/>
              </a:rPr>
              <a:t>maddelerle hızlı bir şekilde birleşme ve göze zarar verme özellikleri gösterirler. </a:t>
            </a:r>
            <a:endParaRPr lang="tr-TR" dirty="0" smtClean="0">
              <a:latin typeface="Times New Roman" panose="02020603050405020304" pitchFamily="18" charset="0"/>
              <a:cs typeface="Times New Roman" panose="02020603050405020304" pitchFamily="18" charset="0"/>
            </a:endParaRPr>
          </a:p>
          <a:p>
            <a:pPr marL="64008" indent="0">
              <a:lnSpc>
                <a:spcPct val="150000"/>
              </a:lnSpc>
              <a:buNone/>
            </a:pPr>
            <a:r>
              <a:rPr lang="tr-TR" dirty="0">
                <a:latin typeface="Times New Roman" panose="02020603050405020304" pitchFamily="18" charset="0"/>
                <a:cs typeface="Times New Roman" panose="02020603050405020304" pitchFamily="18" charset="0"/>
              </a:rPr>
              <a:t>	</a:t>
            </a:r>
            <a:r>
              <a:rPr lang="tr-TR" b="1" dirty="0" err="1" smtClean="0">
                <a:solidFill>
                  <a:schemeClr val="bg1"/>
                </a:solidFill>
                <a:latin typeface="Times New Roman" panose="02020603050405020304" pitchFamily="18" charset="0"/>
                <a:cs typeface="Times New Roman" panose="02020603050405020304" pitchFamily="18" charset="0"/>
              </a:rPr>
              <a:t>Örn</a:t>
            </a:r>
            <a:r>
              <a:rPr lang="tr-TR" b="1" dirty="0">
                <a:solidFill>
                  <a:schemeClr val="bg1"/>
                </a:solidFill>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Benzol Peroksit, Per asetik Asit, </a:t>
            </a:r>
            <a:r>
              <a:rPr lang="tr-TR" dirty="0" err="1">
                <a:latin typeface="Times New Roman" panose="02020603050405020304" pitchFamily="18" charset="0"/>
                <a:cs typeface="Times New Roman" panose="02020603050405020304" pitchFamily="18" charset="0"/>
              </a:rPr>
              <a:t>Asetil</a:t>
            </a:r>
            <a:r>
              <a:rPr lang="tr-TR" dirty="0">
                <a:latin typeface="Times New Roman" panose="02020603050405020304" pitchFamily="18" charset="0"/>
                <a:cs typeface="Times New Roman" panose="02020603050405020304" pitchFamily="18" charset="0"/>
              </a:rPr>
              <a:t> Peroksit Çözeltisi…</a:t>
            </a:r>
          </a:p>
          <a:p>
            <a:pPr marL="64008" indent="0">
              <a:lnSpc>
                <a:spcPct val="150000"/>
              </a:lnSpc>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100989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9764" y="620688"/>
            <a:ext cx="8229600" cy="4572000"/>
          </a:xfrm>
        </p:spPr>
        <p:txBody>
          <a:bodyPr>
            <a:normAutofit/>
          </a:bodyPr>
          <a:lstStyle/>
          <a:p>
            <a:endParaRPr lang="tr-TR" dirty="0" smtClean="0"/>
          </a:p>
          <a:p>
            <a:endParaRPr lang="tr-TR" dirty="0" smtClean="0"/>
          </a:p>
          <a:p>
            <a:endParaRPr lang="tr-TR" dirty="0" smtClean="0"/>
          </a:p>
          <a:p>
            <a:endParaRPr lang="tr-TR" dirty="0" smtClean="0"/>
          </a:p>
          <a:p>
            <a:endParaRPr lang="tr-TR" dirty="0" smtClean="0"/>
          </a:p>
          <a:p>
            <a:endParaRPr lang="tr-TR" dirty="0" smtClean="0"/>
          </a:p>
          <a:p>
            <a:pPr>
              <a:buNone/>
            </a:pPr>
            <a:r>
              <a:rPr lang="tr-TR" dirty="0" smtClean="0"/>
              <a:t>	</a:t>
            </a:r>
            <a:r>
              <a:rPr lang="tr-TR" dirty="0" smtClean="0">
                <a:latin typeface="Times New Roman" panose="02020603050405020304" pitchFamily="18" charset="0"/>
                <a:cs typeface="Times New Roman" panose="02020603050405020304" pitchFamily="18" charset="0"/>
              </a:rPr>
              <a:t>Organik Peroksit                        </a:t>
            </a:r>
            <a:r>
              <a:rPr lang="tr-TR" dirty="0" err="1" smtClean="0">
                <a:latin typeface="Times New Roman" panose="02020603050405020304" pitchFamily="18" charset="0"/>
                <a:cs typeface="Times New Roman" panose="02020603050405020304" pitchFamily="18" charset="0"/>
              </a:rPr>
              <a:t>Oksitleyci</a:t>
            </a:r>
            <a:r>
              <a:rPr lang="tr-TR" dirty="0" smtClean="0">
                <a:latin typeface="Times New Roman" panose="02020603050405020304" pitchFamily="18" charset="0"/>
                <a:cs typeface="Times New Roman" panose="02020603050405020304" pitchFamily="18" charset="0"/>
              </a:rPr>
              <a:t>   Madde- Nitrat                         Madde-Gümüş</a:t>
            </a:r>
          </a:p>
          <a:p>
            <a:pPr>
              <a:buNone/>
            </a:pPr>
            <a:r>
              <a:rPr lang="tr-TR" dirty="0" smtClean="0"/>
              <a:t>	</a:t>
            </a:r>
            <a:endParaRPr lang="tr-TR" dirty="0"/>
          </a:p>
        </p:txBody>
      </p:sp>
      <p:pic>
        <p:nvPicPr>
          <p:cNvPr id="4" name="Resim 4" descr="http://tbn0.google.com/images?q=tbn:d4sXrijM8Yq4YM:http://www.kimyaevi.org/dokimages/j110020050_2.jpg">
            <a:hlinkClick r:id="rId2"/>
          </p:cNvPr>
          <p:cNvPicPr>
            <a:picLocks noChangeArrowheads="1"/>
          </p:cNvPicPr>
          <p:nvPr/>
        </p:nvPicPr>
        <p:blipFill>
          <a:blip r:embed="rId3" cstate="print"/>
          <a:srcRect/>
          <a:stretch>
            <a:fillRect/>
          </a:stretch>
        </p:blipFill>
        <p:spPr bwMode="auto">
          <a:xfrm>
            <a:off x="539552" y="332656"/>
            <a:ext cx="3785617" cy="2797473"/>
          </a:xfrm>
          <a:prstGeom prst="rect">
            <a:avLst/>
          </a:prstGeom>
          <a:noFill/>
          <a:ln w="9525">
            <a:noFill/>
            <a:miter lim="800000"/>
            <a:headEnd/>
            <a:tailEnd/>
          </a:ln>
        </p:spPr>
      </p:pic>
      <p:pic>
        <p:nvPicPr>
          <p:cNvPr id="5" name="Resim 1" descr="http://tbn0.google.com/images?q=tbn:-bOgxsDI-V1h4M:http://www.bilgipanosu.com/wp-content/uploads/2007/09/47_ag_1.jpg">
            <a:hlinkClick r:id="rId4"/>
          </p:cNvPr>
          <p:cNvPicPr>
            <a:picLocks noChangeArrowheads="1"/>
          </p:cNvPicPr>
          <p:nvPr/>
        </p:nvPicPr>
        <p:blipFill>
          <a:blip r:embed="rId5" cstate="print"/>
          <a:srcRect/>
          <a:stretch>
            <a:fillRect/>
          </a:stretch>
        </p:blipFill>
        <p:spPr bwMode="auto">
          <a:xfrm>
            <a:off x="5096744" y="393825"/>
            <a:ext cx="3672408" cy="2736304"/>
          </a:xfrm>
          <a:prstGeom prst="rect">
            <a:avLst/>
          </a:prstGeom>
          <a:noFill/>
          <a:ln w="9525">
            <a:noFill/>
            <a:miter lim="800000"/>
            <a:headEnd/>
            <a:tailEnd/>
          </a:ln>
        </p:spPr>
      </p:pic>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229600" cy="6194160"/>
          </a:xfrm>
        </p:spPr>
        <p:txBody>
          <a:bodyPr>
            <a:normAutofit/>
          </a:bodyPr>
          <a:lstStyle/>
          <a:p>
            <a:pPr marL="64008" indent="0">
              <a:lnSpc>
                <a:spcPct val="150000"/>
              </a:lnSpc>
              <a:buNone/>
            </a:pPr>
            <a:r>
              <a:rPr lang="tr-TR" dirty="0">
                <a:latin typeface="Times New Roman" panose="02020603050405020304" pitchFamily="18" charset="0"/>
                <a:cs typeface="Times New Roman" panose="02020603050405020304" pitchFamily="18" charset="0"/>
              </a:rPr>
              <a:t>Oksitleyiciler ve organik peroksitler </a:t>
            </a:r>
            <a:r>
              <a:rPr lang="tr-TR" dirty="0" smtClean="0">
                <a:latin typeface="Times New Roman" panose="02020603050405020304" pitchFamily="18" charset="0"/>
                <a:cs typeface="Times New Roman" panose="02020603050405020304" pitchFamily="18" charset="0"/>
              </a:rPr>
              <a:t>yangın </a:t>
            </a:r>
            <a:r>
              <a:rPr lang="tr-TR" dirty="0">
                <a:latin typeface="Times New Roman" panose="02020603050405020304" pitchFamily="18" charset="0"/>
                <a:cs typeface="Times New Roman" panose="02020603050405020304" pitchFamily="18" charset="0"/>
              </a:rPr>
              <a:t>yerinden hemen </a:t>
            </a:r>
            <a:r>
              <a:rPr lang="tr-TR" dirty="0" err="1">
                <a:latin typeface="Times New Roman" panose="02020603050405020304" pitchFamily="18" charset="0"/>
                <a:cs typeface="Times New Roman" panose="02020603050405020304" pitchFamily="18" charset="0"/>
              </a:rPr>
              <a:t>uzaklıştırılmalıdırlar</a:t>
            </a:r>
            <a:r>
              <a:rPr lang="tr-TR" dirty="0" smtClean="0">
                <a:latin typeface="Times New Roman" panose="02020603050405020304" pitchFamily="18" charset="0"/>
                <a:cs typeface="Times New Roman" panose="02020603050405020304" pitchFamily="18" charset="0"/>
              </a:rPr>
              <a:t>.</a:t>
            </a:r>
          </a:p>
          <a:p>
            <a:pPr marL="64008" indent="0" algn="ctr">
              <a:lnSpc>
                <a:spcPct val="150000"/>
              </a:lnSpc>
              <a:buNone/>
            </a:pPr>
            <a:r>
              <a:rPr lang="tr-TR" b="1" dirty="0">
                <a:solidFill>
                  <a:schemeClr val="bg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 maddeler için dikkat edilmesi gerekenler şöyledir; </a:t>
            </a:r>
            <a:endParaRPr lang="tr-TR" b="1" dirty="0" smtClean="0">
              <a:solidFill>
                <a:schemeClr val="bg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578358" indent="-514350">
              <a:lnSpc>
                <a:spcPct val="150000"/>
              </a:lnSpc>
              <a:buFont typeface="+mj-lt"/>
              <a:buAutoNum type="arabicPeriod"/>
            </a:pPr>
            <a:r>
              <a:rPr lang="tr-TR" dirty="0" smtClean="0">
                <a:latin typeface="Times New Roman" panose="02020603050405020304" pitchFamily="18" charset="0"/>
                <a:cs typeface="Times New Roman" panose="02020603050405020304" pitchFamily="18" charset="0"/>
              </a:rPr>
              <a:t>Sıvı </a:t>
            </a:r>
            <a:r>
              <a:rPr lang="tr-TR" dirty="0">
                <a:latin typeface="Times New Roman" panose="02020603050405020304" pitchFamily="18" charset="0"/>
                <a:cs typeface="Times New Roman" panose="02020603050405020304" pitchFamily="18" charset="0"/>
              </a:rPr>
              <a:t>oksijen hidrokarbonlarla (benzin, madeni yağlar, katılaşmamış akışkan asfalt) temas durumunda </a:t>
            </a:r>
            <a:r>
              <a:rPr lang="tr-TR" dirty="0" smtClean="0">
                <a:latin typeface="Times New Roman" panose="02020603050405020304" pitchFamily="18" charset="0"/>
                <a:cs typeface="Times New Roman" panose="02020603050405020304" pitchFamily="18" charset="0"/>
              </a:rPr>
              <a:t>patlayabilir.</a:t>
            </a:r>
          </a:p>
          <a:p>
            <a:pPr marL="578358" indent="-514350">
              <a:lnSpc>
                <a:spcPct val="150000"/>
              </a:lnSpc>
              <a:buFont typeface="+mj-lt"/>
              <a:buAutoNum type="arabicPeriod"/>
            </a:pPr>
            <a:r>
              <a:rPr lang="tr-TR" dirty="0" smtClean="0">
                <a:latin typeface="Times New Roman" panose="02020603050405020304" pitchFamily="18" charset="0"/>
                <a:cs typeface="Times New Roman" panose="02020603050405020304" pitchFamily="18" charset="0"/>
              </a:rPr>
              <a:t>Yangın </a:t>
            </a:r>
            <a:r>
              <a:rPr lang="tr-TR" dirty="0">
                <a:latin typeface="Times New Roman" panose="02020603050405020304" pitchFamily="18" charset="0"/>
                <a:cs typeface="Times New Roman" panose="02020603050405020304" pitchFamily="18" charset="0"/>
              </a:rPr>
              <a:t>ortamında yangınla temas ettiği zaman yanma ve patlamaları arttırır</a:t>
            </a:r>
            <a:r>
              <a:rPr lang="tr-TR" dirty="0" smtClean="0">
                <a:latin typeface="Times New Roman" panose="02020603050405020304" pitchFamily="18" charset="0"/>
                <a:cs typeface="Times New Roman" panose="02020603050405020304" pitchFamily="18" charset="0"/>
              </a:rPr>
              <a:t>.</a:t>
            </a:r>
          </a:p>
          <a:p>
            <a:pPr marL="578358" indent="-514350">
              <a:lnSpc>
                <a:spcPct val="150000"/>
              </a:lnSpc>
              <a:buFont typeface="+mj-lt"/>
              <a:buAutoNum type="arabicPeriod"/>
            </a:pPr>
            <a:r>
              <a:rPr lang="tr-TR" dirty="0">
                <a:latin typeface="Times New Roman" panose="02020603050405020304" pitchFamily="18" charset="0"/>
                <a:cs typeface="Times New Roman" panose="02020603050405020304" pitchFamily="18" charset="0"/>
              </a:rPr>
              <a:t>Solunduğu, yutulduğu yada deriden emildiği takdirde </a:t>
            </a:r>
            <a:r>
              <a:rPr lang="tr-TR" dirty="0" err="1">
                <a:latin typeface="Times New Roman" panose="02020603050405020304" pitchFamily="18" charset="0"/>
                <a:cs typeface="Times New Roman" panose="02020603050405020304" pitchFamily="18" charset="0"/>
              </a:rPr>
              <a:t>zehirliyebilir</a:t>
            </a:r>
            <a:r>
              <a:rPr lang="tr-TR" dirty="0">
                <a:latin typeface="Times New Roman" panose="02020603050405020304" pitchFamily="18" charset="0"/>
                <a:cs typeface="Times New Roman" panose="02020603050405020304" pitchFamily="18" charset="0"/>
              </a:rPr>
              <a:t>. </a:t>
            </a:r>
          </a:p>
          <a:p>
            <a:pPr marL="64008" indent="0">
              <a:lnSpc>
                <a:spcPct val="150000"/>
              </a:lnSpc>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846263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906128"/>
          </a:xfrm>
        </p:spPr>
        <p:txBody>
          <a:bodyPr>
            <a:normAutofit/>
          </a:bodyPr>
          <a:lstStyle/>
          <a:p>
            <a:pPr marL="578358" indent="-514350">
              <a:lnSpc>
                <a:spcPct val="150000"/>
              </a:lnSpc>
              <a:buFont typeface="+mj-lt"/>
              <a:buAutoNum type="arabicPeriod" startAt="4"/>
            </a:pPr>
            <a:r>
              <a:rPr lang="tr-TR" sz="2500" dirty="0">
                <a:latin typeface="Times New Roman" panose="02020603050405020304" pitchFamily="18" charset="0"/>
                <a:cs typeface="Times New Roman" panose="02020603050405020304" pitchFamily="18" charset="0"/>
              </a:rPr>
              <a:t>Göz ve deriyle temas yanmaya sebep </a:t>
            </a:r>
            <a:r>
              <a:rPr lang="tr-TR" sz="2500" dirty="0" smtClean="0">
                <a:latin typeface="Times New Roman" panose="02020603050405020304" pitchFamily="18" charset="0"/>
                <a:cs typeface="Times New Roman" panose="02020603050405020304" pitchFamily="18" charset="0"/>
              </a:rPr>
              <a:t>olabilir.</a:t>
            </a:r>
          </a:p>
          <a:p>
            <a:pPr marL="578358" indent="-514350">
              <a:lnSpc>
                <a:spcPct val="150000"/>
              </a:lnSpc>
              <a:buFont typeface="+mj-lt"/>
              <a:buAutoNum type="arabicPeriod" startAt="4"/>
            </a:pPr>
            <a:r>
              <a:rPr lang="tr-TR" sz="2500" dirty="0" smtClean="0">
                <a:latin typeface="Times New Roman" panose="02020603050405020304" pitchFamily="18" charset="0"/>
                <a:cs typeface="Times New Roman" panose="02020603050405020304" pitchFamily="18" charset="0"/>
              </a:rPr>
              <a:t>Bu </a:t>
            </a:r>
            <a:r>
              <a:rPr lang="tr-TR" sz="2500" dirty="0">
                <a:latin typeface="Times New Roman" panose="02020603050405020304" pitchFamily="18" charset="0"/>
                <a:cs typeface="Times New Roman" panose="02020603050405020304" pitchFamily="18" charset="0"/>
              </a:rPr>
              <a:t>maddelerin akıntı su kirlenmesine sebep </a:t>
            </a:r>
            <a:r>
              <a:rPr lang="tr-TR" sz="2500" dirty="0" smtClean="0">
                <a:latin typeface="Times New Roman" panose="02020603050405020304" pitchFamily="18" charset="0"/>
                <a:cs typeface="Times New Roman" panose="02020603050405020304" pitchFamily="18" charset="0"/>
              </a:rPr>
              <a:t>olabilir</a:t>
            </a:r>
            <a:r>
              <a:rPr lang="tr-TR" sz="2500" dirty="0">
                <a:latin typeface="Times New Roman" panose="02020603050405020304" pitchFamily="18" charset="0"/>
                <a:cs typeface="Times New Roman" panose="02020603050405020304" pitchFamily="18" charset="0"/>
              </a:rPr>
              <a:t>.</a:t>
            </a:r>
          </a:p>
          <a:p>
            <a:pPr marL="578358" indent="-514350">
              <a:lnSpc>
                <a:spcPct val="150000"/>
              </a:lnSpc>
              <a:buFont typeface="+mj-lt"/>
              <a:buAutoNum type="arabicPeriod" startAt="4"/>
            </a:pPr>
            <a:r>
              <a:rPr lang="tr-TR" sz="2500" dirty="0" smtClean="0">
                <a:latin typeface="Times New Roman" panose="02020603050405020304" pitchFamily="18" charset="0"/>
                <a:cs typeface="Times New Roman" panose="02020603050405020304" pitchFamily="18" charset="0"/>
              </a:rPr>
              <a:t>Bu </a:t>
            </a:r>
            <a:r>
              <a:rPr lang="tr-TR" sz="2500" dirty="0">
                <a:latin typeface="Times New Roman" panose="02020603050405020304" pitchFamily="18" charset="0"/>
                <a:cs typeface="Times New Roman" panose="02020603050405020304" pitchFamily="18" charset="0"/>
              </a:rPr>
              <a:t>maddeler diğer yanıcı maddeleri </a:t>
            </a:r>
            <a:r>
              <a:rPr lang="tr-TR" sz="2500" dirty="0" smtClean="0">
                <a:latin typeface="Times New Roman" panose="02020603050405020304" pitchFamily="18" charset="0"/>
                <a:cs typeface="Times New Roman" panose="02020603050405020304" pitchFamily="18" charset="0"/>
              </a:rPr>
              <a:t>ateşleyebilir.</a:t>
            </a:r>
          </a:p>
          <a:p>
            <a:pPr marL="578358" indent="-514350">
              <a:lnSpc>
                <a:spcPct val="150000"/>
              </a:lnSpc>
              <a:buFont typeface="+mj-lt"/>
              <a:buAutoNum type="arabicPeriod" startAt="4"/>
            </a:pPr>
            <a:r>
              <a:rPr lang="tr-TR" sz="2500" dirty="0" smtClean="0">
                <a:latin typeface="Times New Roman" panose="02020603050405020304" pitchFamily="18" charset="0"/>
                <a:cs typeface="Times New Roman" panose="02020603050405020304" pitchFamily="18" charset="0"/>
              </a:rPr>
              <a:t>Zehirli </a:t>
            </a:r>
            <a:r>
              <a:rPr lang="tr-TR" sz="2500" dirty="0">
                <a:latin typeface="Times New Roman" panose="02020603050405020304" pitchFamily="18" charset="0"/>
                <a:cs typeface="Times New Roman" panose="02020603050405020304" pitchFamily="18" charset="0"/>
              </a:rPr>
              <a:t>duman üretebilir.</a:t>
            </a:r>
          </a:p>
          <a:p>
            <a:pPr marL="64008" indent="0">
              <a:buNone/>
            </a:pPr>
            <a:endParaRPr lang="tr-TR" sz="2500" dirty="0"/>
          </a:p>
        </p:txBody>
      </p:sp>
    </p:spTree>
    <p:extLst>
      <p:ext uri="{BB962C8B-B14F-4D97-AF65-F5344CB8AC3E}">
        <p14:creationId xmlns:p14="http://schemas.microsoft.com/office/powerpoint/2010/main" val="546998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p:nvPr/>
        </p:nvSpPr>
        <p:spPr>
          <a:xfrm>
            <a:off x="251520" y="116632"/>
            <a:ext cx="8712968" cy="6741368"/>
          </a:xfrm>
          <a:prstGeom prst="rect">
            <a:avLst/>
          </a:prstGeom>
          <a:solidFill>
            <a:schemeClr val="accent1">
              <a:lumMod val="40000"/>
              <a:lumOff val="60000"/>
            </a:schemeClr>
          </a:solidFill>
        </p:spPr>
        <p:txBody>
          <a:bodyPr wrap="square" lIns="0" tIns="0" rIns="0" bIns="0" rtlCol="0"/>
          <a:lstStyle/>
          <a:p>
            <a:pPr marL="144000" marR="5715" indent="36000">
              <a:lnSpc>
                <a:spcPct val="150000"/>
              </a:lnSpc>
              <a:spcBef>
                <a:spcPts val="185"/>
              </a:spcBef>
            </a:pPr>
            <a:r>
              <a:rPr lang="tr-TR" sz="2200" spc="-5" dirty="0" smtClean="0">
                <a:solidFill>
                  <a:schemeClr val="bg1"/>
                </a:solidFill>
                <a:latin typeface="Times New Roman" panose="02020603050405020304" pitchFamily="18" charset="0"/>
                <a:cs typeface="Times New Roman" panose="02020603050405020304" pitchFamily="18" charset="0"/>
              </a:rPr>
              <a:t>•</a:t>
            </a:r>
            <a:r>
              <a:rPr lang="tr-TR" sz="2200" spc="-5" dirty="0">
                <a:solidFill>
                  <a:schemeClr val="bg1"/>
                </a:solidFill>
                <a:latin typeface="Times New Roman" panose="02020603050405020304" pitchFamily="18" charset="0"/>
                <a:cs typeface="Times New Roman" panose="02020603050405020304" pitchFamily="18" charset="0"/>
              </a:rPr>
              <a:t>Ancak, </a:t>
            </a:r>
            <a:r>
              <a:rPr lang="tr-TR" sz="2200" dirty="0">
                <a:solidFill>
                  <a:schemeClr val="bg1"/>
                </a:solidFill>
                <a:latin typeface="Times New Roman" panose="02020603050405020304" pitchFamily="18" charset="0"/>
                <a:cs typeface="Times New Roman" panose="02020603050405020304" pitchFamily="18" charset="0"/>
              </a:rPr>
              <a:t>bu </a:t>
            </a:r>
            <a:r>
              <a:rPr lang="tr-TR" sz="2200" spc="-5" dirty="0">
                <a:solidFill>
                  <a:schemeClr val="bg1"/>
                </a:solidFill>
                <a:latin typeface="Times New Roman" panose="02020603050405020304" pitchFamily="18" charset="0"/>
                <a:cs typeface="Times New Roman" panose="02020603050405020304" pitchFamily="18" charset="0"/>
              </a:rPr>
              <a:t>tepkimelerde </a:t>
            </a:r>
            <a:r>
              <a:rPr lang="tr-TR" sz="2200" spc="-10" dirty="0">
                <a:solidFill>
                  <a:schemeClr val="bg1"/>
                </a:solidFill>
                <a:latin typeface="Times New Roman" panose="02020603050405020304" pitchFamily="18" charset="0"/>
                <a:cs typeface="Times New Roman" panose="02020603050405020304" pitchFamily="18" charset="0"/>
              </a:rPr>
              <a:t>ve </a:t>
            </a:r>
            <a:r>
              <a:rPr lang="tr-TR" sz="2200" spc="-5" dirty="0">
                <a:solidFill>
                  <a:schemeClr val="bg1"/>
                </a:solidFill>
                <a:latin typeface="Times New Roman" panose="02020603050405020304" pitchFamily="18" charset="0"/>
                <a:cs typeface="Times New Roman" panose="02020603050405020304" pitchFamily="18" charset="0"/>
              </a:rPr>
              <a:t>genellikle tüm kimya ile ilgili işlemlerde  madde miktarı gram yerine </a:t>
            </a:r>
            <a:r>
              <a:rPr lang="tr-TR" sz="2200" spc="-5" dirty="0" err="1">
                <a:solidFill>
                  <a:schemeClr val="bg1"/>
                </a:solidFill>
                <a:latin typeface="Times New Roman" panose="02020603050405020304" pitchFamily="18" charset="0"/>
                <a:cs typeface="Times New Roman" panose="02020603050405020304" pitchFamily="18" charset="0"/>
              </a:rPr>
              <a:t>mol</a:t>
            </a:r>
            <a:r>
              <a:rPr lang="tr-TR" sz="2200" spc="-5" dirty="0">
                <a:solidFill>
                  <a:schemeClr val="bg1"/>
                </a:solidFill>
                <a:latin typeface="Times New Roman" panose="02020603050405020304" pitchFamily="18" charset="0"/>
                <a:cs typeface="Times New Roman" panose="02020603050405020304" pitchFamily="18" charset="0"/>
              </a:rPr>
              <a:t> denilen </a:t>
            </a:r>
            <a:r>
              <a:rPr lang="tr-TR" sz="2200" dirty="0">
                <a:solidFill>
                  <a:schemeClr val="bg1"/>
                </a:solidFill>
                <a:latin typeface="Times New Roman" panose="02020603050405020304" pitchFamily="18" charset="0"/>
                <a:cs typeface="Times New Roman" panose="02020603050405020304" pitchFamily="18" charset="0"/>
              </a:rPr>
              <a:t>bir </a:t>
            </a:r>
            <a:r>
              <a:rPr lang="tr-TR" sz="2200" spc="-5" dirty="0">
                <a:solidFill>
                  <a:schemeClr val="bg1"/>
                </a:solidFill>
                <a:latin typeface="Times New Roman" panose="02020603050405020304" pitchFamily="18" charset="0"/>
                <a:cs typeface="Times New Roman" panose="02020603050405020304" pitchFamily="18" charset="0"/>
              </a:rPr>
              <a:t>kavramla verilir. Çünkü  </a:t>
            </a:r>
            <a:r>
              <a:rPr lang="tr-TR" sz="2200" dirty="0">
                <a:solidFill>
                  <a:schemeClr val="bg1"/>
                </a:solidFill>
                <a:latin typeface="Times New Roman" panose="02020603050405020304" pitchFamily="18" charset="0"/>
                <a:cs typeface="Times New Roman" panose="02020603050405020304" pitchFamily="18" charset="0"/>
              </a:rPr>
              <a:t>bugüne </a:t>
            </a:r>
            <a:r>
              <a:rPr lang="tr-TR" sz="2200" spc="-5" dirty="0">
                <a:solidFill>
                  <a:schemeClr val="bg1"/>
                </a:solidFill>
                <a:latin typeface="Times New Roman" panose="02020603050405020304" pitchFamily="18" charset="0"/>
                <a:cs typeface="Times New Roman" panose="02020603050405020304" pitchFamily="18" charset="0"/>
              </a:rPr>
              <a:t>kadar hiçbir aletle görülemeyen ancak varlığı kesin  ispatlanmış hayalimizin alamayacağı kadar küçük taneciklerle işlem  yapmak yerine </a:t>
            </a:r>
            <a:r>
              <a:rPr lang="tr-TR" sz="2200" dirty="0">
                <a:solidFill>
                  <a:schemeClr val="bg1"/>
                </a:solidFill>
                <a:latin typeface="Times New Roman" panose="02020603050405020304" pitchFamily="18" charset="0"/>
                <a:cs typeface="Times New Roman" panose="02020603050405020304" pitchFamily="18" charset="0"/>
              </a:rPr>
              <a:t>bunların </a:t>
            </a:r>
            <a:r>
              <a:rPr lang="tr-TR" sz="2200" spc="-5" dirty="0">
                <a:solidFill>
                  <a:schemeClr val="bg1"/>
                </a:solidFill>
                <a:latin typeface="Times New Roman" panose="02020603050405020304" pitchFamily="18" charset="0"/>
                <a:cs typeface="Times New Roman" panose="02020603050405020304" pitchFamily="18" charset="0"/>
              </a:rPr>
              <a:t>6,02·10</a:t>
            </a:r>
            <a:r>
              <a:rPr lang="tr-TR" sz="2200" spc="-7" baseline="25641" dirty="0">
                <a:solidFill>
                  <a:schemeClr val="bg1"/>
                </a:solidFill>
                <a:latin typeface="Times New Roman" panose="02020603050405020304" pitchFamily="18" charset="0"/>
                <a:cs typeface="Times New Roman" panose="02020603050405020304" pitchFamily="18" charset="0"/>
              </a:rPr>
              <a:t>23 </a:t>
            </a:r>
            <a:r>
              <a:rPr lang="tr-TR" sz="2200" spc="-5" dirty="0">
                <a:solidFill>
                  <a:schemeClr val="bg1"/>
                </a:solidFill>
                <a:latin typeface="Times New Roman" panose="02020603050405020304" pitchFamily="18" charset="0"/>
                <a:cs typeface="Times New Roman" panose="02020603050405020304" pitchFamily="18" charset="0"/>
              </a:rPr>
              <a:t>tanesinden oluşan </a:t>
            </a:r>
            <a:r>
              <a:rPr lang="tr-TR" sz="2200" spc="-10" dirty="0">
                <a:solidFill>
                  <a:schemeClr val="bg1"/>
                </a:solidFill>
                <a:latin typeface="Times New Roman" panose="02020603050405020304" pitchFamily="18" charset="0"/>
                <a:cs typeface="Times New Roman" panose="02020603050405020304" pitchFamily="18" charset="0"/>
              </a:rPr>
              <a:t>ve </a:t>
            </a:r>
            <a:r>
              <a:rPr lang="tr-TR" sz="2200" spc="-5" dirty="0">
                <a:solidFill>
                  <a:schemeClr val="bg1"/>
                </a:solidFill>
                <a:latin typeface="Times New Roman" panose="02020603050405020304" pitchFamily="18" charset="0"/>
                <a:cs typeface="Times New Roman" panose="02020603050405020304" pitchFamily="18" charset="0"/>
              </a:rPr>
              <a:t>1 </a:t>
            </a:r>
            <a:r>
              <a:rPr lang="tr-TR" sz="2200" spc="-5" dirty="0" err="1">
                <a:solidFill>
                  <a:schemeClr val="bg1"/>
                </a:solidFill>
                <a:latin typeface="Times New Roman" panose="02020603050405020304" pitchFamily="18" charset="0"/>
                <a:cs typeface="Times New Roman" panose="02020603050405020304" pitchFamily="18" charset="0"/>
              </a:rPr>
              <a:t>mol</a:t>
            </a:r>
            <a:r>
              <a:rPr lang="tr-TR" sz="2200" spc="-5" dirty="0">
                <a:solidFill>
                  <a:schemeClr val="bg1"/>
                </a:solidFill>
                <a:latin typeface="Times New Roman" panose="02020603050405020304" pitchFamily="18" charset="0"/>
                <a:cs typeface="Times New Roman" panose="02020603050405020304" pitchFamily="18" charset="0"/>
              </a:rPr>
              <a:t>  denilen paketlerle uğraşmak </a:t>
            </a:r>
            <a:r>
              <a:rPr lang="tr-TR" sz="2200" spc="-10" dirty="0">
                <a:solidFill>
                  <a:schemeClr val="bg1"/>
                </a:solidFill>
                <a:latin typeface="Times New Roman" panose="02020603050405020304" pitchFamily="18" charset="0"/>
                <a:cs typeface="Times New Roman" panose="02020603050405020304" pitchFamily="18" charset="0"/>
              </a:rPr>
              <a:t>ve </a:t>
            </a:r>
            <a:r>
              <a:rPr lang="tr-TR" sz="2200" spc="-5" dirty="0">
                <a:solidFill>
                  <a:schemeClr val="bg1"/>
                </a:solidFill>
                <a:latin typeface="Times New Roman" panose="02020603050405020304" pitchFamily="18" charset="0"/>
                <a:cs typeface="Times New Roman" panose="02020603050405020304" pitchFamily="18" charset="0"/>
              </a:rPr>
              <a:t>hesaplamalar yapmak </a:t>
            </a:r>
            <a:r>
              <a:rPr lang="tr-TR" sz="2200" dirty="0">
                <a:solidFill>
                  <a:schemeClr val="bg1"/>
                </a:solidFill>
                <a:latin typeface="Times New Roman" panose="02020603050405020304" pitchFamily="18" charset="0"/>
                <a:cs typeface="Times New Roman" panose="02020603050405020304" pitchFamily="18" charset="0"/>
              </a:rPr>
              <a:t>daha  </a:t>
            </a:r>
            <a:r>
              <a:rPr lang="tr-TR" sz="2200" spc="-5" dirty="0">
                <a:solidFill>
                  <a:schemeClr val="bg1"/>
                </a:solidFill>
                <a:latin typeface="Times New Roman" panose="02020603050405020304" pitchFamily="18" charset="0"/>
                <a:cs typeface="Times New Roman" panose="02020603050405020304" pitchFamily="18" charset="0"/>
              </a:rPr>
              <a:t>kolaydır.</a:t>
            </a:r>
            <a:endParaRPr lang="tr-TR" sz="2200" dirty="0">
              <a:solidFill>
                <a:schemeClr val="bg1"/>
              </a:solidFill>
              <a:latin typeface="Times New Roman" panose="02020603050405020304" pitchFamily="18" charset="0"/>
              <a:cs typeface="Times New Roman" panose="02020603050405020304" pitchFamily="18" charset="0"/>
            </a:endParaRPr>
          </a:p>
          <a:p>
            <a:pPr marL="144000" marR="12700" indent="36000">
              <a:lnSpc>
                <a:spcPct val="150000"/>
              </a:lnSpc>
              <a:spcBef>
                <a:spcPts val="185"/>
              </a:spcBef>
            </a:pPr>
            <a:r>
              <a:rPr lang="tr-TR" sz="2200" dirty="0">
                <a:solidFill>
                  <a:schemeClr val="bg1"/>
                </a:solidFill>
                <a:latin typeface="Times New Roman" panose="02020603050405020304" pitchFamily="18" charset="0"/>
                <a:cs typeface="Times New Roman" panose="02020603050405020304" pitchFamily="18" charset="0"/>
              </a:rPr>
              <a:t>•Günlük </a:t>
            </a:r>
            <a:r>
              <a:rPr lang="tr-TR" sz="2200" spc="-5" dirty="0">
                <a:solidFill>
                  <a:schemeClr val="bg1"/>
                </a:solidFill>
                <a:latin typeface="Times New Roman" panose="02020603050405020304" pitchFamily="18" charset="0"/>
                <a:cs typeface="Times New Roman" panose="02020603050405020304" pitchFamily="18" charset="0"/>
              </a:rPr>
              <a:t>hayatımızın kolaylaştırılması için çalışan herkesin mutlaka  kimyadan yararlanması gerekir. </a:t>
            </a:r>
            <a:r>
              <a:rPr lang="tr-TR" sz="2200" dirty="0">
                <a:solidFill>
                  <a:schemeClr val="bg1"/>
                </a:solidFill>
                <a:latin typeface="Times New Roman" panose="02020603050405020304" pitchFamily="18" charset="0"/>
                <a:cs typeface="Times New Roman" panose="02020603050405020304" pitchFamily="18" charset="0"/>
              </a:rPr>
              <a:t>En </a:t>
            </a:r>
            <a:r>
              <a:rPr lang="tr-TR" sz="2200" spc="-5" dirty="0">
                <a:solidFill>
                  <a:schemeClr val="bg1"/>
                </a:solidFill>
                <a:latin typeface="Times New Roman" panose="02020603050405020304" pitchFamily="18" charset="0"/>
                <a:cs typeface="Times New Roman" panose="02020603050405020304" pitchFamily="18" charset="0"/>
              </a:rPr>
              <a:t>basit olarak ele alınacak olursa  kanımızdan </a:t>
            </a:r>
            <a:r>
              <a:rPr lang="tr-TR" sz="2200" dirty="0">
                <a:solidFill>
                  <a:schemeClr val="bg1"/>
                </a:solidFill>
                <a:latin typeface="Times New Roman" panose="02020603050405020304" pitchFamily="18" charset="0"/>
                <a:cs typeface="Times New Roman" panose="02020603050405020304" pitchFamily="18" charset="0"/>
              </a:rPr>
              <a:t>tutun </a:t>
            </a:r>
            <a:r>
              <a:rPr lang="tr-TR" sz="2200" spc="-5" dirty="0">
                <a:solidFill>
                  <a:schemeClr val="bg1"/>
                </a:solidFill>
                <a:latin typeface="Times New Roman" panose="02020603050405020304" pitchFamily="18" charset="0"/>
                <a:cs typeface="Times New Roman" panose="02020603050405020304" pitchFamily="18" charset="0"/>
              </a:rPr>
              <a:t>içtiğimiz içeceklere </a:t>
            </a:r>
            <a:r>
              <a:rPr lang="tr-TR" sz="2200" spc="-10" dirty="0">
                <a:solidFill>
                  <a:schemeClr val="bg1"/>
                </a:solidFill>
                <a:latin typeface="Times New Roman" panose="02020603050405020304" pitchFamily="18" charset="0"/>
                <a:cs typeface="Times New Roman" panose="02020603050405020304" pitchFamily="18" charset="0"/>
              </a:rPr>
              <a:t>veya </a:t>
            </a:r>
            <a:r>
              <a:rPr lang="tr-TR" sz="2200" spc="-5" dirty="0">
                <a:solidFill>
                  <a:schemeClr val="bg1"/>
                </a:solidFill>
                <a:latin typeface="Times New Roman" panose="02020603050405020304" pitchFamily="18" charset="0"/>
                <a:cs typeface="Times New Roman" panose="02020603050405020304" pitchFamily="18" charset="0"/>
              </a:rPr>
              <a:t>krema, boya, yemek,  beton harç gibi birbirleriyle ilgisiz görünen çok </a:t>
            </a:r>
            <a:r>
              <a:rPr lang="tr-TR" sz="2200" spc="-10" dirty="0">
                <a:solidFill>
                  <a:schemeClr val="bg1"/>
                </a:solidFill>
                <a:latin typeface="Times New Roman" panose="02020603050405020304" pitchFamily="18" charset="0"/>
                <a:cs typeface="Times New Roman" panose="02020603050405020304" pitchFamily="18" charset="0"/>
              </a:rPr>
              <a:t>şey </a:t>
            </a:r>
            <a:r>
              <a:rPr lang="tr-TR" sz="2200" spc="-5" dirty="0">
                <a:solidFill>
                  <a:schemeClr val="bg1"/>
                </a:solidFill>
                <a:latin typeface="Times New Roman" panose="02020603050405020304" pitchFamily="18" charset="0"/>
                <a:cs typeface="Times New Roman" panose="02020603050405020304" pitchFamily="18" charset="0"/>
              </a:rPr>
              <a:t>kimyasal </a:t>
            </a:r>
            <a:r>
              <a:rPr lang="tr-TR" sz="2200" dirty="0">
                <a:solidFill>
                  <a:schemeClr val="bg1"/>
                </a:solidFill>
                <a:latin typeface="Times New Roman" panose="02020603050405020304" pitchFamily="18" charset="0"/>
                <a:cs typeface="Times New Roman" panose="02020603050405020304" pitchFamily="18" charset="0"/>
              </a:rPr>
              <a:t>bir  </a:t>
            </a:r>
            <a:r>
              <a:rPr lang="tr-TR" sz="2200" spc="-5" dirty="0">
                <a:solidFill>
                  <a:schemeClr val="bg1"/>
                </a:solidFill>
                <a:latin typeface="Times New Roman" panose="02020603050405020304" pitchFamily="18" charset="0"/>
                <a:cs typeface="Times New Roman" panose="02020603050405020304" pitchFamily="18" charset="0"/>
              </a:rPr>
              <a:t>çözeltidir. Çözeltilerdeki olayların bilinmesi ile korunma, sağlık,  beslenme gibi ihtiyaçlarımızda </a:t>
            </a:r>
            <a:r>
              <a:rPr lang="tr-TR" sz="2200" dirty="0">
                <a:solidFill>
                  <a:schemeClr val="bg1"/>
                </a:solidFill>
                <a:latin typeface="Times New Roman" panose="02020603050405020304" pitchFamily="18" charset="0"/>
                <a:cs typeface="Times New Roman" panose="02020603050405020304" pitchFamily="18" charset="0"/>
              </a:rPr>
              <a:t>ne </a:t>
            </a:r>
            <a:r>
              <a:rPr lang="tr-TR" sz="2200" spc="-5" dirty="0">
                <a:solidFill>
                  <a:schemeClr val="bg1"/>
                </a:solidFill>
                <a:latin typeface="Times New Roman" panose="02020603050405020304" pitchFamily="18" charset="0"/>
                <a:cs typeface="Times New Roman" panose="02020603050405020304" pitchFamily="18" charset="0"/>
              </a:rPr>
              <a:t>kadar önemli olduğunu kavrayan  herkes kimya öğrenmenin </a:t>
            </a:r>
            <a:r>
              <a:rPr lang="tr-TR" sz="2200" dirty="0">
                <a:solidFill>
                  <a:schemeClr val="bg1"/>
                </a:solidFill>
                <a:latin typeface="Times New Roman" panose="02020603050405020304" pitchFamily="18" charset="0"/>
                <a:cs typeface="Times New Roman" panose="02020603050405020304" pitchFamily="18" charset="0"/>
              </a:rPr>
              <a:t>yolunu</a:t>
            </a:r>
            <a:r>
              <a:rPr lang="tr-TR" sz="2200" spc="-5" dirty="0">
                <a:solidFill>
                  <a:schemeClr val="bg1"/>
                </a:solidFill>
                <a:latin typeface="Times New Roman" panose="02020603050405020304" pitchFamily="18" charset="0"/>
                <a:cs typeface="Times New Roman" panose="02020603050405020304" pitchFamily="18" charset="0"/>
              </a:rPr>
              <a:t> arar.</a:t>
            </a:r>
            <a:endParaRPr lang="tr-TR" sz="2200" dirty="0">
              <a:solidFill>
                <a:schemeClr val="bg1"/>
              </a:solidFill>
              <a:latin typeface="Times New Roman" panose="02020603050405020304" pitchFamily="18" charset="0"/>
              <a:cs typeface="Times New Roman" panose="02020603050405020304" pitchFamily="18" charset="0"/>
            </a:endParaRPr>
          </a:p>
        </p:txBody>
      </p:sp>
      <p:sp>
        <p:nvSpPr>
          <p:cNvPr id="5" name="object 6"/>
          <p:cNvSpPr/>
          <p:nvPr/>
        </p:nvSpPr>
        <p:spPr>
          <a:xfrm>
            <a:off x="8562851" y="6322724"/>
            <a:ext cx="584101" cy="531131"/>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99022057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764704"/>
            <a:ext cx="8229600" cy="901822"/>
          </a:xfrm>
        </p:spPr>
        <p:txBody>
          <a:bodyPr>
            <a:normAutofit fontScale="90000"/>
          </a:bodyPr>
          <a:lstStyle/>
          <a:p>
            <a:pPr>
              <a:lnSpc>
                <a:spcPct val="150000"/>
              </a:lnSpc>
            </a:pPr>
            <a:r>
              <a:rPr lang="tr-TR" sz="2800" b="1" dirty="0">
                <a:solidFill>
                  <a:schemeClr val="bg1">
                    <a:lumMod val="95000"/>
                    <a:lumOff val="5000"/>
                  </a:schemeClr>
                </a:solidFill>
                <a:latin typeface="Times New Roman" panose="02020603050405020304" pitchFamily="18" charset="0"/>
                <a:cs typeface="Times New Roman" panose="02020603050405020304" pitchFamily="18" charset="0"/>
              </a:rPr>
              <a:t>Bu maddelerin bulunduğu olaylarda yapılması gerekenler ise;</a:t>
            </a:r>
            <a:r>
              <a:rPr lang="tr-TR" dirty="0"/>
              <a:t/>
            </a:r>
            <a:br>
              <a:rPr lang="tr-TR" dirty="0"/>
            </a:br>
            <a:endParaRPr lang="tr-TR" dirty="0"/>
          </a:p>
        </p:txBody>
      </p:sp>
      <p:sp>
        <p:nvSpPr>
          <p:cNvPr id="3" name="İçerik Yer Tutucusu 2"/>
          <p:cNvSpPr>
            <a:spLocks noGrp="1"/>
          </p:cNvSpPr>
          <p:nvPr>
            <p:ph idx="1"/>
          </p:nvPr>
        </p:nvSpPr>
        <p:spPr>
          <a:xfrm>
            <a:off x="457200" y="1268760"/>
            <a:ext cx="8229600" cy="5186048"/>
          </a:xfrm>
        </p:spPr>
        <p:txBody>
          <a:bodyPr>
            <a:normAutofit fontScale="85000" lnSpcReduction="10000"/>
          </a:bodyPr>
          <a:lstStyle/>
          <a:p>
            <a:pPr marL="578358" indent="-514350">
              <a:lnSpc>
                <a:spcPct val="160000"/>
              </a:lnSpc>
              <a:buFont typeface="+mj-lt"/>
              <a:buAutoNum type="arabicPeriod"/>
            </a:pPr>
            <a:r>
              <a:rPr lang="tr-TR" dirty="0" smtClean="0">
                <a:latin typeface="Times New Roman" panose="02020603050405020304" pitchFamily="18" charset="0"/>
                <a:cs typeface="Times New Roman" panose="02020603050405020304" pitchFamily="18" charset="0"/>
              </a:rPr>
              <a:t>Tehlike </a:t>
            </a:r>
            <a:r>
              <a:rPr lang="tr-TR" dirty="0">
                <a:latin typeface="Times New Roman" panose="02020603050405020304" pitchFamily="18" charset="0"/>
                <a:cs typeface="Times New Roman" panose="02020603050405020304" pitchFamily="18" charset="0"/>
              </a:rPr>
              <a:t>alanını boşaltın ve girişi </a:t>
            </a:r>
            <a:r>
              <a:rPr lang="tr-TR" dirty="0" smtClean="0">
                <a:latin typeface="Times New Roman" panose="02020603050405020304" pitchFamily="18" charset="0"/>
                <a:cs typeface="Times New Roman" panose="02020603050405020304" pitchFamily="18" charset="0"/>
              </a:rPr>
              <a:t>yasaklayın</a:t>
            </a:r>
          </a:p>
          <a:p>
            <a:pPr marL="578358" indent="-514350">
              <a:lnSpc>
                <a:spcPct val="160000"/>
              </a:lnSpc>
              <a:buFont typeface="+mj-lt"/>
              <a:buAutoNum type="arabicPeriod"/>
            </a:pPr>
            <a:r>
              <a:rPr lang="tr-TR" dirty="0" smtClean="0">
                <a:latin typeface="Times New Roman" panose="02020603050405020304" pitchFamily="18" charset="0"/>
                <a:cs typeface="Times New Roman" panose="02020603050405020304" pitchFamily="18" charset="0"/>
              </a:rPr>
              <a:t>Rüzgar </a:t>
            </a:r>
            <a:r>
              <a:rPr lang="tr-TR" dirty="0">
                <a:latin typeface="Times New Roman" panose="02020603050405020304" pitchFamily="18" charset="0"/>
                <a:cs typeface="Times New Roman" panose="02020603050405020304" pitchFamily="18" charset="0"/>
              </a:rPr>
              <a:t>istikameti tersinde </a:t>
            </a:r>
            <a:r>
              <a:rPr lang="tr-TR" dirty="0" smtClean="0">
                <a:latin typeface="Times New Roman" panose="02020603050405020304" pitchFamily="18" charset="0"/>
                <a:cs typeface="Times New Roman" panose="02020603050405020304" pitchFamily="18" charset="0"/>
              </a:rPr>
              <a:t>durulmalıdır</a:t>
            </a:r>
          </a:p>
          <a:p>
            <a:pPr marL="578358" indent="-514350">
              <a:lnSpc>
                <a:spcPct val="160000"/>
              </a:lnSpc>
              <a:buFont typeface="+mj-lt"/>
              <a:buAutoNum type="arabicPeriod"/>
            </a:pPr>
            <a:r>
              <a:rPr lang="tr-TR" dirty="0" smtClean="0">
                <a:latin typeface="Times New Roman" panose="02020603050405020304" pitchFamily="18" charset="0"/>
                <a:cs typeface="Times New Roman" panose="02020603050405020304" pitchFamily="18" charset="0"/>
              </a:rPr>
              <a:t>Alçak </a:t>
            </a:r>
            <a:r>
              <a:rPr lang="tr-TR" dirty="0">
                <a:latin typeface="Times New Roman" panose="02020603050405020304" pitchFamily="18" charset="0"/>
                <a:cs typeface="Times New Roman" panose="02020603050405020304" pitchFamily="18" charset="0"/>
              </a:rPr>
              <a:t>alanlardan uzak </a:t>
            </a:r>
            <a:r>
              <a:rPr lang="tr-TR" dirty="0" smtClean="0">
                <a:latin typeface="Times New Roman" panose="02020603050405020304" pitchFamily="18" charset="0"/>
                <a:cs typeface="Times New Roman" panose="02020603050405020304" pitchFamily="18" charset="0"/>
              </a:rPr>
              <a:t>durulmalıdır</a:t>
            </a:r>
          </a:p>
          <a:p>
            <a:pPr marL="578358" indent="-514350">
              <a:lnSpc>
                <a:spcPct val="160000"/>
              </a:lnSpc>
              <a:buFont typeface="+mj-lt"/>
              <a:buAutoNum type="arabicPeriod"/>
            </a:pPr>
            <a:r>
              <a:rPr lang="tr-TR" dirty="0" smtClean="0">
                <a:latin typeface="Times New Roman" panose="02020603050405020304" pitchFamily="18" charset="0"/>
                <a:cs typeface="Times New Roman" panose="02020603050405020304" pitchFamily="18" charset="0"/>
              </a:rPr>
              <a:t>Girmeden </a:t>
            </a:r>
            <a:r>
              <a:rPr lang="tr-TR" dirty="0">
                <a:latin typeface="Times New Roman" panose="02020603050405020304" pitchFamily="18" charset="0"/>
                <a:cs typeface="Times New Roman" panose="02020603050405020304" pitchFamily="18" charset="0"/>
              </a:rPr>
              <a:t>önce bütün kapalı alanları </a:t>
            </a:r>
            <a:r>
              <a:rPr lang="tr-TR" dirty="0" smtClean="0">
                <a:latin typeface="Times New Roman" panose="02020603050405020304" pitchFamily="18" charset="0"/>
                <a:cs typeface="Times New Roman" panose="02020603050405020304" pitchFamily="18" charset="0"/>
              </a:rPr>
              <a:t>havalandırılmalıdır;</a:t>
            </a:r>
          </a:p>
          <a:p>
            <a:pPr marL="578358" indent="-514350">
              <a:lnSpc>
                <a:spcPct val="160000"/>
              </a:lnSpc>
              <a:buFont typeface="+mj-lt"/>
              <a:buAutoNum type="arabicPeriod" startAt="5"/>
            </a:pPr>
            <a:r>
              <a:rPr lang="tr-TR" dirty="0" smtClean="0">
                <a:latin typeface="Times New Roman" panose="02020603050405020304" pitchFamily="18" charset="0"/>
                <a:cs typeface="Times New Roman" panose="02020603050405020304" pitchFamily="18" charset="0"/>
              </a:rPr>
              <a:t>Kapalı </a:t>
            </a:r>
            <a:r>
              <a:rPr lang="tr-TR" dirty="0">
                <a:latin typeface="Times New Roman" panose="02020603050405020304" pitchFamily="18" charset="0"/>
                <a:cs typeface="Times New Roman" panose="02020603050405020304" pitchFamily="18" charset="0"/>
              </a:rPr>
              <a:t>devre temiz hava solunum cihazı ve kişisel koruyucu teçhizatı eksiksiz </a:t>
            </a:r>
            <a:r>
              <a:rPr lang="tr-TR" dirty="0" smtClean="0">
                <a:latin typeface="Times New Roman" panose="02020603050405020304" pitchFamily="18" charset="0"/>
                <a:cs typeface="Times New Roman" panose="02020603050405020304" pitchFamily="18" charset="0"/>
              </a:rPr>
              <a:t>kuşanılmalıdır</a:t>
            </a:r>
          </a:p>
          <a:p>
            <a:pPr marL="578358" indent="-514350">
              <a:lnSpc>
                <a:spcPct val="160000"/>
              </a:lnSpc>
              <a:buFont typeface="+mj-lt"/>
              <a:buAutoNum type="arabicPeriod" startAt="5"/>
            </a:pPr>
            <a:r>
              <a:rPr lang="tr-TR" dirty="0" smtClean="0">
                <a:latin typeface="Times New Roman" panose="02020603050405020304" pitchFamily="18" charset="0"/>
                <a:cs typeface="Times New Roman" panose="02020603050405020304" pitchFamily="18" charset="0"/>
              </a:rPr>
              <a:t>Yanıcı </a:t>
            </a:r>
            <a:r>
              <a:rPr lang="tr-TR" dirty="0">
                <a:latin typeface="Times New Roman" panose="02020603050405020304" pitchFamily="18" charset="0"/>
                <a:cs typeface="Times New Roman" panose="02020603050405020304" pitchFamily="18" charset="0"/>
              </a:rPr>
              <a:t>maddeleri saçılan malzemeden uzak </a:t>
            </a:r>
            <a:r>
              <a:rPr lang="tr-TR" dirty="0" smtClean="0">
                <a:latin typeface="Times New Roman" panose="02020603050405020304" pitchFamily="18" charset="0"/>
                <a:cs typeface="Times New Roman" panose="02020603050405020304" pitchFamily="18" charset="0"/>
              </a:rPr>
              <a:t>tutulmalıdır</a:t>
            </a:r>
          </a:p>
          <a:p>
            <a:pPr marL="578358" indent="-514350">
              <a:lnSpc>
                <a:spcPct val="160000"/>
              </a:lnSpc>
              <a:buFont typeface="+mj-lt"/>
              <a:buAutoNum type="arabicPeriod" startAt="5"/>
            </a:pPr>
            <a:r>
              <a:rPr lang="tr-TR" dirty="0" smtClean="0">
                <a:latin typeface="Times New Roman" panose="02020603050405020304" pitchFamily="18" charset="0"/>
                <a:cs typeface="Times New Roman" panose="02020603050405020304" pitchFamily="18" charset="0"/>
              </a:rPr>
              <a:t>Ürüne </a:t>
            </a:r>
            <a:r>
              <a:rPr lang="tr-TR" dirty="0">
                <a:latin typeface="Times New Roman" panose="02020603050405020304" pitchFamily="18" charset="0"/>
                <a:cs typeface="Times New Roman" panose="02020603050405020304" pitchFamily="18" charset="0"/>
              </a:rPr>
              <a:t>dokunmayın ve arasında </a:t>
            </a:r>
            <a:r>
              <a:rPr lang="tr-TR" dirty="0" smtClean="0">
                <a:latin typeface="Times New Roman" panose="02020603050405020304" pitchFamily="18" charset="0"/>
                <a:cs typeface="Times New Roman" panose="02020603050405020304" pitchFamily="18" charset="0"/>
              </a:rPr>
              <a:t>yürümeyin</a:t>
            </a:r>
          </a:p>
          <a:p>
            <a:pPr marL="578358" indent="-514350">
              <a:lnSpc>
                <a:spcPct val="160000"/>
              </a:lnSpc>
              <a:buFont typeface="+mj-lt"/>
              <a:buAutoNum type="arabicPeriod" startAt="5"/>
            </a:pPr>
            <a:r>
              <a:rPr lang="tr-TR" dirty="0" smtClean="0">
                <a:latin typeface="Times New Roman" panose="02020603050405020304" pitchFamily="18" charset="0"/>
                <a:cs typeface="Times New Roman" panose="02020603050405020304" pitchFamily="18" charset="0"/>
              </a:rPr>
              <a:t>Daha </a:t>
            </a:r>
            <a:r>
              <a:rPr lang="tr-TR" dirty="0">
                <a:latin typeface="Times New Roman" panose="02020603050405020304" pitchFamily="18" charset="0"/>
                <a:cs typeface="Times New Roman" panose="02020603050405020304" pitchFamily="18" charset="0"/>
              </a:rPr>
              <a:t>sonra bertaraf etmek üzere, saçılan sıvının  toplanması için hendek </a:t>
            </a:r>
            <a:r>
              <a:rPr lang="tr-TR" dirty="0" smtClean="0">
                <a:latin typeface="Times New Roman" panose="02020603050405020304" pitchFamily="18" charset="0"/>
                <a:cs typeface="Times New Roman" panose="02020603050405020304" pitchFamily="18" charset="0"/>
              </a:rPr>
              <a:t>açılmalıdır</a:t>
            </a:r>
          </a:p>
          <a:p>
            <a:pPr marL="578358" indent="-514350">
              <a:lnSpc>
                <a:spcPct val="160000"/>
              </a:lnSpc>
              <a:buFont typeface="+mj-lt"/>
              <a:buAutoNum type="arabicPeriod" startAt="5"/>
            </a:pPr>
            <a:r>
              <a:rPr lang="tr-TR" dirty="0" smtClean="0">
                <a:latin typeface="Times New Roman" panose="02020603050405020304" pitchFamily="18" charset="0"/>
                <a:cs typeface="Times New Roman" panose="02020603050405020304" pitchFamily="18" charset="0"/>
              </a:rPr>
              <a:t>Bu </a:t>
            </a:r>
            <a:r>
              <a:rPr lang="tr-TR" dirty="0">
                <a:latin typeface="Times New Roman" panose="02020603050405020304" pitchFamily="18" charset="0"/>
                <a:cs typeface="Times New Roman" panose="02020603050405020304" pitchFamily="18" charset="0"/>
              </a:rPr>
              <a:t>maddelerin saklandığı kabın içine su girmemelidir</a:t>
            </a:r>
          </a:p>
          <a:p>
            <a:pPr marL="64008" indent="0">
              <a:lnSpc>
                <a:spcPct val="160000"/>
              </a:lnSpc>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783924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83211" y="404664"/>
            <a:ext cx="8229600" cy="1368152"/>
          </a:xfrm>
        </p:spPr>
        <p:txBody>
          <a:bodyPr>
            <a:noAutofit/>
          </a:bodyPr>
          <a:lstStyle/>
          <a:p>
            <a:pPr algn="ctr"/>
            <a:r>
              <a:rPr lang="tr-TR" sz="4600" b="1" dirty="0" smtClean="0">
                <a:solidFill>
                  <a:schemeClr val="accent2">
                    <a:lumMod val="50000"/>
                  </a:schemeClr>
                </a:solidFill>
                <a:latin typeface="Times New Roman" panose="02020603050405020304" pitchFamily="18" charset="0"/>
                <a:cs typeface="Times New Roman" panose="02020603050405020304" pitchFamily="18" charset="0"/>
              </a:rPr>
              <a:t>6-ZEHİRLEYİCİ </a:t>
            </a:r>
            <a:r>
              <a:rPr lang="tr-TR" sz="4600" b="1" dirty="0">
                <a:solidFill>
                  <a:schemeClr val="accent2">
                    <a:lumMod val="50000"/>
                  </a:schemeClr>
                </a:solidFill>
                <a:latin typeface="Times New Roman" panose="02020603050405020304" pitchFamily="18" charset="0"/>
                <a:cs typeface="Times New Roman" panose="02020603050405020304" pitchFamily="18" charset="0"/>
              </a:rPr>
              <a:t>( TOKSİK ) VE BULAŞICI MADDELER</a:t>
            </a:r>
          </a:p>
        </p:txBody>
      </p:sp>
      <p:graphicFrame>
        <p:nvGraphicFramePr>
          <p:cNvPr id="4" name="Group 43"/>
          <p:cNvGraphicFramePr>
            <a:graphicFrameLocks noGrp="1"/>
          </p:cNvGraphicFramePr>
          <p:nvPr>
            <p:extLst>
              <p:ext uri="{D42A27DB-BD31-4B8C-83A1-F6EECF244321}">
                <p14:modId xmlns:p14="http://schemas.microsoft.com/office/powerpoint/2010/main" val="4207603294"/>
              </p:ext>
            </p:extLst>
          </p:nvPr>
        </p:nvGraphicFramePr>
        <p:xfrm>
          <a:off x="0" y="2132857"/>
          <a:ext cx="9143634" cy="4732010"/>
        </p:xfrm>
        <a:graphic>
          <a:graphicData uri="http://schemas.openxmlformats.org/drawingml/2006/table">
            <a:tbl>
              <a:tblPr>
                <a:tableStyleId>{D113A9D2-9D6B-4929-AA2D-F23B5EE8CBE7}</a:tableStyleId>
              </a:tblPr>
              <a:tblGrid>
                <a:gridCol w="4946170">
                  <a:extLst>
                    <a:ext uri="{9D8B030D-6E8A-4147-A177-3AD203B41FA5}">
                      <a16:colId xmlns:a16="http://schemas.microsoft.com/office/drawing/2014/main" val="20000"/>
                    </a:ext>
                  </a:extLst>
                </a:gridCol>
                <a:gridCol w="4197464">
                  <a:extLst>
                    <a:ext uri="{9D8B030D-6E8A-4147-A177-3AD203B41FA5}">
                      <a16:colId xmlns:a16="http://schemas.microsoft.com/office/drawing/2014/main" val="20001"/>
                    </a:ext>
                  </a:extLst>
                </a:gridCol>
              </a:tblGrid>
              <a:tr h="74324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tr-TR" sz="4100" u="none" strike="noStrike" cap="none" normalizeH="0" baseline="0" dirty="0" smtClean="0">
                          <a:ln>
                            <a:noFill/>
                          </a:ln>
                          <a:effectLst>
                            <a:outerShdw blurRad="38100" dist="38100" dir="2700000" algn="tl">
                              <a:srgbClr val="000000"/>
                            </a:outerShdw>
                          </a:effectLst>
                        </a:rPr>
                        <a:t> BÖLÜMLER	 </a:t>
                      </a:r>
                      <a:endParaRPr kumimoji="0" lang="tr-TR" sz="4100" b="0" i="0" u="none" strike="noStrike" cap="none" normalizeH="0" baseline="0" dirty="0" smtClean="0">
                        <a:ln>
                          <a:noFill/>
                        </a:ln>
                        <a:solidFill>
                          <a:schemeClr val="accent1"/>
                        </a:solidFill>
                        <a:effectLst>
                          <a:outerShdw blurRad="38100" dist="38100" dir="2700000" algn="tl">
                            <a:srgbClr val="000000"/>
                          </a:outerShdw>
                        </a:effectLst>
                        <a:latin typeface="Tahoma" pitchFamily="34" charset="0"/>
                      </a:endParaRPr>
                    </a:p>
                  </a:txBody>
                  <a:tcPr marL="88417" marR="88417" marT="47894" marB="47894"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tr-TR" sz="4100" u="none" strike="noStrike" cap="none" normalizeH="0" baseline="0" dirty="0" smtClean="0">
                          <a:ln>
                            <a:noFill/>
                          </a:ln>
                          <a:effectLst>
                            <a:outerShdw blurRad="38100" dist="38100" dir="2700000" algn="tl">
                              <a:srgbClr val="000000"/>
                            </a:outerShdw>
                          </a:effectLst>
                        </a:rPr>
                        <a:t>ÖRNEKLER</a:t>
                      </a:r>
                      <a:endParaRPr kumimoji="0" lang="tr-TR" sz="4100" b="1" i="0" u="none" strike="noStrike" cap="none" normalizeH="0" baseline="0" dirty="0" smtClean="0">
                        <a:ln>
                          <a:noFill/>
                        </a:ln>
                        <a:solidFill>
                          <a:schemeClr val="accent1"/>
                        </a:solidFill>
                        <a:effectLst>
                          <a:outerShdw blurRad="38100" dist="38100" dir="2700000" algn="tl">
                            <a:srgbClr val="000000"/>
                          </a:outerShdw>
                        </a:effectLst>
                        <a:latin typeface="Tahoma" pitchFamily="34" charset="0"/>
                      </a:endParaRPr>
                    </a:p>
                  </a:txBody>
                  <a:tcPr marL="88417" marR="88417" marT="47894" marB="47894" horzOverflow="overflow"/>
                </a:tc>
                <a:extLst>
                  <a:ext uri="{0D108BD9-81ED-4DB2-BD59-A6C34878D82A}">
                    <a16:rowId xmlns:a16="http://schemas.microsoft.com/office/drawing/2014/main" val="10000"/>
                  </a:ext>
                </a:extLst>
              </a:tr>
              <a:tr h="2565231">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tr-TR" sz="2400" u="none" strike="noStrike" cap="none" normalizeH="0" baseline="0" dirty="0" smtClean="0">
                          <a:ln>
                            <a:noFill/>
                          </a:ln>
                          <a:effectLst/>
                        </a:rPr>
                        <a:t>6.1 Zehirler ( Toksik)</a:t>
                      </a:r>
                      <a:endParaRPr kumimoji="0" lang="tr-TR" sz="2400" b="0" i="0" u="none" strike="noStrike" cap="none" normalizeH="0" baseline="0" dirty="0" smtClean="0">
                        <a:ln>
                          <a:noFill/>
                        </a:ln>
                        <a:solidFill>
                          <a:srgbClr val="C00000"/>
                        </a:solidFill>
                        <a:effectLst/>
                        <a:latin typeface="Times New Roman" pitchFamily="18" charset="0"/>
                        <a:cs typeface="Times New Roman" pitchFamily="18" charset="0"/>
                      </a:endParaRPr>
                    </a:p>
                  </a:txBody>
                  <a:tcPr marL="88417" marR="88417" marT="47894" marB="47894"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tr-TR" sz="2400" u="none" strike="noStrike" cap="none" normalizeH="0" baseline="0" dirty="0" smtClean="0">
                          <a:ln>
                            <a:noFill/>
                          </a:ln>
                          <a:effectLst>
                            <a:outerShdw blurRad="38100" dist="38100" dir="2700000" algn="tl">
                              <a:srgbClr val="FFFFFF"/>
                            </a:outerShdw>
                          </a:effectLst>
                        </a:rPr>
                        <a:t>Kurşun asetat, </a:t>
                      </a:r>
                      <a:r>
                        <a:rPr kumimoji="0" lang="tr-TR" sz="2400" u="none" strike="noStrike" cap="none" normalizeH="0" baseline="0" dirty="0" err="1" smtClean="0">
                          <a:ln>
                            <a:noFill/>
                          </a:ln>
                          <a:effectLst>
                            <a:outerShdw blurRad="38100" dist="38100" dir="2700000" algn="tl">
                              <a:srgbClr val="FFFFFF"/>
                            </a:outerShdw>
                          </a:effectLst>
                        </a:rPr>
                        <a:t>Civa</a:t>
                      </a:r>
                      <a:r>
                        <a:rPr kumimoji="0" lang="tr-TR" sz="2400" u="none" strike="noStrike" cap="none" normalizeH="0" baseline="0" dirty="0" smtClean="0">
                          <a:ln>
                            <a:noFill/>
                          </a:ln>
                          <a:effectLst>
                            <a:outerShdw blurRad="38100" dist="38100" dir="2700000" algn="tl">
                              <a:srgbClr val="FFFFFF"/>
                            </a:outerShdw>
                          </a:effectLst>
                        </a:rPr>
                        <a:t> oksit</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tr-TR" sz="2400" u="none" strike="noStrike" cap="none" normalizeH="0" baseline="0" dirty="0" smtClean="0">
                          <a:ln>
                            <a:noFill/>
                          </a:ln>
                          <a:effectLst>
                            <a:outerShdw blurRad="38100" dist="38100" dir="2700000" algn="tl">
                              <a:srgbClr val="FFFFFF"/>
                            </a:outerShdw>
                          </a:effectLst>
                        </a:rPr>
                        <a:t>Nikotin,</a:t>
                      </a:r>
                      <a:r>
                        <a:rPr kumimoji="0" lang="tr-TR" sz="2400" u="none" strike="noStrike" cap="none" normalizeH="0" baseline="0" dirty="0" err="1" smtClean="0">
                          <a:ln>
                            <a:noFill/>
                          </a:ln>
                          <a:effectLst>
                            <a:outerShdw blurRad="38100" dist="38100" dir="2700000" algn="tl">
                              <a:srgbClr val="FFFFFF"/>
                            </a:outerShdw>
                          </a:effectLst>
                        </a:rPr>
                        <a:t>Nitro</a:t>
                      </a:r>
                      <a:r>
                        <a:rPr kumimoji="0" lang="tr-TR" sz="2400" u="none" strike="noStrike" cap="none" normalizeH="0" baseline="0" dirty="0" smtClean="0">
                          <a:ln>
                            <a:noFill/>
                          </a:ln>
                          <a:effectLst>
                            <a:outerShdw blurRad="38100" dist="38100" dir="2700000" algn="tl">
                              <a:srgbClr val="FFFFFF"/>
                            </a:outerShdw>
                          </a:effectLst>
                        </a:rPr>
                        <a:t> benzen</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tr-TR" sz="2400" u="none" strike="noStrike" cap="none" normalizeH="0" baseline="0" dirty="0" smtClean="0">
                          <a:ln>
                            <a:noFill/>
                          </a:ln>
                          <a:effectLst>
                            <a:outerShdw blurRad="38100" dist="38100" dir="2700000" algn="tl">
                              <a:srgbClr val="FFFFFF"/>
                            </a:outerShdw>
                          </a:effectLst>
                        </a:rPr>
                        <a:t>Etil bromür,</a:t>
                      </a:r>
                      <a:r>
                        <a:rPr kumimoji="0" lang="tr-TR" sz="2400" u="none" strike="noStrike" cap="none" normalizeH="0" baseline="0" dirty="0" err="1" smtClean="0">
                          <a:ln>
                            <a:noFill/>
                          </a:ln>
                          <a:effectLst>
                            <a:outerShdw blurRad="38100" dist="38100" dir="2700000" algn="tl">
                              <a:srgbClr val="FFFFFF"/>
                            </a:outerShdw>
                          </a:effectLst>
                        </a:rPr>
                        <a:t>Hidrokinon</a:t>
                      </a:r>
                      <a:endParaRPr kumimoji="0" lang="tr-TR" sz="2400" u="none" strike="noStrike" cap="none" normalizeH="0" baseline="0" dirty="0" smtClean="0">
                        <a:ln>
                          <a:noFill/>
                        </a:ln>
                        <a:effectLst>
                          <a:outerShdw blurRad="38100" dist="38100" dir="2700000" algn="tl">
                            <a:srgbClr val="FFFFFF"/>
                          </a:outerShdw>
                        </a:effectLst>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tr-TR" sz="2400" u="none" strike="noStrike" cap="none" normalizeH="0" baseline="0" dirty="0" smtClean="0">
                          <a:ln>
                            <a:noFill/>
                          </a:ln>
                          <a:effectLst>
                            <a:outerShdw blurRad="38100" dist="38100" dir="2700000" algn="tl">
                              <a:srgbClr val="FFFFFF"/>
                            </a:outerShdw>
                          </a:effectLst>
                        </a:rPr>
                        <a:t>Bakır siyanür, Arsenik</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tr-TR" sz="2400" u="none" strike="noStrike" cap="none" normalizeH="0" baseline="0" dirty="0" smtClean="0">
                          <a:ln>
                            <a:noFill/>
                          </a:ln>
                          <a:effectLst>
                            <a:outerShdw blurRad="38100" dist="38100" dir="2700000" algn="tl">
                              <a:srgbClr val="FFFFFF"/>
                            </a:outerShdw>
                          </a:effectLst>
                        </a:rPr>
                        <a:t>Potasyum </a:t>
                      </a:r>
                      <a:r>
                        <a:rPr kumimoji="0" lang="tr-TR" sz="2400" u="none" strike="noStrike" cap="none" normalizeH="0" baseline="0" dirty="0" err="1" smtClean="0">
                          <a:ln>
                            <a:noFill/>
                          </a:ln>
                          <a:effectLst>
                            <a:outerShdw blurRad="38100" dist="38100" dir="2700000" algn="tl">
                              <a:srgbClr val="FFFFFF"/>
                            </a:outerShdw>
                          </a:effectLst>
                        </a:rPr>
                        <a:t>arsenat</a:t>
                      </a:r>
                      <a:r>
                        <a:rPr kumimoji="0" lang="tr-TR" sz="2400" u="none" strike="noStrike" cap="none" normalizeH="0" baseline="0" dirty="0" smtClean="0">
                          <a:ln>
                            <a:noFill/>
                          </a:ln>
                          <a:effectLst>
                            <a:outerShdw blurRad="38100" dist="38100" dir="2700000" algn="tl">
                              <a:srgbClr val="FFFFFF"/>
                            </a:outerShdw>
                          </a:effectLst>
                        </a:rPr>
                        <a:t>, Anilin</a:t>
                      </a:r>
                      <a:endParaRPr kumimoji="0" lang="tr-TR" sz="24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Times New Roman" pitchFamily="18" charset="0"/>
                      </a:endParaRPr>
                    </a:p>
                  </a:txBody>
                  <a:tcPr marL="88417" marR="88417" marT="47894" marB="47894" horzOverflow="overflow"/>
                </a:tc>
                <a:extLst>
                  <a:ext uri="{0D108BD9-81ED-4DB2-BD59-A6C34878D82A}">
                    <a16:rowId xmlns:a16="http://schemas.microsoft.com/office/drawing/2014/main" val="10001"/>
                  </a:ext>
                </a:extLst>
              </a:tr>
              <a:tr h="1423531">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tr-TR" sz="2400" u="none" strike="noStrike" cap="none" normalizeH="0" baseline="0" dirty="0" smtClean="0">
                          <a:ln>
                            <a:noFill/>
                          </a:ln>
                          <a:effectLst/>
                        </a:rPr>
                        <a:t>6.2 İnfeksiyon Yapıcı </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tr-TR" sz="2400" u="none" strike="noStrike" cap="none" normalizeH="0" baseline="0" dirty="0" smtClean="0">
                          <a:ln>
                            <a:noFill/>
                          </a:ln>
                          <a:effectLst/>
                        </a:rPr>
                        <a:t>    Maddeler ( Bulaşıcı)</a:t>
                      </a:r>
                      <a:endParaRPr kumimoji="0" lang="tr-TR" sz="2400" b="0" i="0" u="none" strike="noStrike" cap="none" normalizeH="0" baseline="0" dirty="0" smtClean="0">
                        <a:ln>
                          <a:noFill/>
                        </a:ln>
                        <a:solidFill>
                          <a:srgbClr val="C00000"/>
                        </a:solidFill>
                        <a:effectLst/>
                        <a:latin typeface="Times New Roman" pitchFamily="18" charset="0"/>
                        <a:cs typeface="Times New Roman" pitchFamily="18" charset="0"/>
                      </a:endParaRPr>
                    </a:p>
                  </a:txBody>
                  <a:tcPr marL="88417" marR="88417" marT="47894" marB="47894"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endParaRPr kumimoji="0" lang="tr-TR" sz="2400" u="none" strike="noStrike" cap="none" normalizeH="0" baseline="0" dirty="0" smtClean="0">
                        <a:ln>
                          <a:noFill/>
                        </a:ln>
                        <a:effectLst>
                          <a:outerShdw blurRad="38100" dist="38100" dir="2700000" algn="tl">
                            <a:srgbClr val="FFFFFF"/>
                          </a:outerShdw>
                        </a:effectLst>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tr-TR" sz="2400" u="none" strike="noStrike" cap="none" normalizeH="0" baseline="0" dirty="0" smtClean="0">
                          <a:ln>
                            <a:noFill/>
                          </a:ln>
                          <a:effectLst>
                            <a:outerShdw blurRad="38100" dist="38100" dir="2700000" algn="tl">
                              <a:srgbClr val="FFFFFF"/>
                            </a:outerShdw>
                          </a:effectLst>
                        </a:rPr>
                        <a:t>Şarbon, Kuduz, Tetanoz </a:t>
                      </a:r>
                      <a:endParaRPr kumimoji="0" lang="tr-TR" sz="24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Times New Roman" pitchFamily="18" charset="0"/>
                      </a:endParaRPr>
                    </a:p>
                  </a:txBody>
                  <a:tcPr marL="88417" marR="88417" marT="47894" marB="47894" horzOverflow="overflow"/>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55448"/>
            <a:ext cx="8229600" cy="1905400"/>
          </a:xfrm>
        </p:spPr>
        <p:txBody>
          <a:bodyPr>
            <a:normAutofit fontScale="90000"/>
          </a:bodyPr>
          <a:lstStyle/>
          <a:p>
            <a:r>
              <a:rPr lang="tr-TR" sz="4800" i="1" dirty="0" smtClean="0">
                <a:solidFill>
                  <a:srgbClr val="C00000"/>
                </a:solidFill>
                <a:latin typeface="Comic Sans MS" pitchFamily="66" charset="0"/>
              </a:rPr>
              <a:t>YER:( 3 Aralık 1984 - </a:t>
            </a:r>
            <a:r>
              <a:rPr lang="tr-TR" sz="4800" i="1" dirty="0" err="1" smtClean="0">
                <a:solidFill>
                  <a:srgbClr val="C00000"/>
                </a:solidFill>
                <a:latin typeface="Comic Sans MS" pitchFamily="66" charset="0"/>
              </a:rPr>
              <a:t>Bhopal</a:t>
            </a:r>
            <a:r>
              <a:rPr lang="tr-TR" sz="4800" i="1" dirty="0" smtClean="0">
                <a:solidFill>
                  <a:srgbClr val="C00000"/>
                </a:solidFill>
                <a:latin typeface="Comic Sans MS" pitchFamily="66" charset="0"/>
              </a:rPr>
              <a:t>, Hindistan)</a:t>
            </a:r>
            <a:r>
              <a:rPr lang="tr-TR" sz="4800" dirty="0" smtClean="0">
                <a:solidFill>
                  <a:srgbClr val="C00000"/>
                </a:solidFill>
                <a:latin typeface="Comic Sans MS" pitchFamily="66" charset="0"/>
              </a:rPr>
              <a:t/>
            </a:r>
            <a:br>
              <a:rPr lang="tr-TR" sz="4800" dirty="0" smtClean="0">
                <a:solidFill>
                  <a:srgbClr val="C00000"/>
                </a:solidFill>
                <a:latin typeface="Comic Sans MS" pitchFamily="66" charset="0"/>
              </a:rPr>
            </a:br>
            <a:endParaRPr lang="tr-TR" dirty="0"/>
          </a:p>
        </p:txBody>
      </p:sp>
      <p:sp>
        <p:nvSpPr>
          <p:cNvPr id="4" name="Text Box 5"/>
          <p:cNvSpPr txBox="1">
            <a:spLocks noGrp="1" noChangeArrowheads="1"/>
          </p:cNvSpPr>
          <p:nvPr>
            <p:ph idx="1"/>
          </p:nvPr>
        </p:nvSpPr>
        <p:spPr bwMode="auto">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eaLnBrk="0" fontAlgn="auto" hangingPunct="0">
              <a:spcBef>
                <a:spcPts val="0"/>
              </a:spcBef>
              <a:spcAft>
                <a:spcPts val="0"/>
              </a:spcAft>
              <a:buClr>
                <a:srgbClr val="FF0000"/>
              </a:buClr>
              <a:buSzPct val="120000"/>
              <a:buFont typeface="Wingdings" pitchFamily="2" charset="2"/>
              <a:buChar char="è"/>
              <a:defRPr/>
            </a:pPr>
            <a:r>
              <a:rPr lang="tr-TR" sz="2400" b="1" dirty="0">
                <a:solidFill>
                  <a:srgbClr val="000000"/>
                </a:solidFill>
                <a:latin typeface="Comic Sans MS" pitchFamily="66" charset="0"/>
              </a:rPr>
              <a:t>40 Ton metil  izosiyanat kaçağı</a:t>
            </a:r>
          </a:p>
          <a:p>
            <a:pPr eaLnBrk="0" fontAlgn="auto" hangingPunct="0">
              <a:spcBef>
                <a:spcPts val="0"/>
              </a:spcBef>
              <a:spcAft>
                <a:spcPts val="0"/>
              </a:spcAft>
              <a:buClr>
                <a:srgbClr val="FF0000"/>
              </a:buClr>
              <a:buSzPct val="120000"/>
              <a:buFont typeface="Wingdings" pitchFamily="2" charset="2"/>
              <a:buChar char="è"/>
              <a:defRPr/>
            </a:pPr>
            <a:r>
              <a:rPr lang="tr-TR" sz="2400" b="1" dirty="0">
                <a:solidFill>
                  <a:srgbClr val="000000"/>
                </a:solidFill>
                <a:latin typeface="Comic Sans MS" pitchFamily="66" charset="0"/>
              </a:rPr>
              <a:t>2.000 Ölü, 100.000 yaralı, hayvanlar ve bitki   </a:t>
            </a:r>
          </a:p>
          <a:p>
            <a:pPr eaLnBrk="0" fontAlgn="auto" hangingPunct="0">
              <a:spcBef>
                <a:spcPts val="0"/>
              </a:spcBef>
              <a:spcAft>
                <a:spcPts val="0"/>
              </a:spcAft>
              <a:buClr>
                <a:srgbClr val="FF0000"/>
              </a:buClr>
              <a:buSzPct val="120000"/>
              <a:buFont typeface="Wingdings" pitchFamily="2" charset="2"/>
              <a:buNone/>
              <a:defRPr/>
            </a:pPr>
            <a:r>
              <a:rPr lang="tr-TR" sz="2400" b="1" dirty="0">
                <a:solidFill>
                  <a:srgbClr val="000000"/>
                </a:solidFill>
                <a:latin typeface="Comic Sans MS" pitchFamily="66" charset="0"/>
              </a:rPr>
              <a:t>   örtüsünde büyük hasar</a:t>
            </a:r>
          </a:p>
          <a:p>
            <a:pPr eaLnBrk="0" fontAlgn="auto" hangingPunct="0">
              <a:spcBef>
                <a:spcPts val="0"/>
              </a:spcBef>
              <a:spcAft>
                <a:spcPts val="0"/>
              </a:spcAft>
              <a:buClr>
                <a:srgbClr val="FF0000"/>
              </a:buClr>
              <a:buSzPct val="120000"/>
              <a:buFont typeface="Wingdings" pitchFamily="2" charset="2"/>
              <a:buChar char="è"/>
              <a:defRPr/>
            </a:pPr>
            <a:r>
              <a:rPr lang="tr-TR" sz="2400" b="1" dirty="0">
                <a:solidFill>
                  <a:srgbClr val="000000"/>
                </a:solidFill>
                <a:latin typeface="Comic Sans MS" pitchFamily="66" charset="0"/>
              </a:rPr>
              <a:t>Uluslararası Tıp Komisyonu raporuna göre (1994)            </a:t>
            </a:r>
          </a:p>
          <a:p>
            <a:pPr eaLnBrk="0" fontAlgn="auto" hangingPunct="0">
              <a:spcBef>
                <a:spcPts val="0"/>
              </a:spcBef>
              <a:spcAft>
                <a:spcPts val="0"/>
              </a:spcAft>
              <a:buClr>
                <a:srgbClr val="FF0000"/>
              </a:buClr>
              <a:buSzPct val="120000"/>
              <a:buFont typeface="Wingdings" pitchFamily="2" charset="2"/>
              <a:buNone/>
              <a:defRPr/>
            </a:pPr>
            <a:r>
              <a:rPr lang="tr-TR" sz="2400" b="1" dirty="0">
                <a:solidFill>
                  <a:srgbClr val="000000"/>
                </a:solidFill>
                <a:latin typeface="Comic Sans MS" pitchFamily="66" charset="0"/>
              </a:rPr>
              <a:t>   50.000  kişi  kısmen veya tamamen  sakat kaldı.</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a:blip r:embed="rId2" cstate="print"/>
          <a:srcRect/>
          <a:stretch>
            <a:fillRect/>
          </a:stretch>
        </p:blipFill>
        <p:spPr bwMode="auto">
          <a:xfrm>
            <a:off x="357158" y="2357430"/>
            <a:ext cx="4761905" cy="3266667"/>
          </a:xfrm>
          <a:prstGeom prst="rect">
            <a:avLst/>
          </a:prstGeom>
          <a:noFill/>
          <a:ln w="9525">
            <a:noFill/>
            <a:miter lim="800000"/>
            <a:headEnd/>
            <a:tailEnd/>
          </a:ln>
          <a:effectLst/>
        </p:spPr>
      </p:pic>
      <p:pic>
        <p:nvPicPr>
          <p:cNvPr id="5" name="Picture 5"/>
          <p:cNvPicPr>
            <a:picLocks noChangeAspect="1" noChangeArrowheads="1"/>
          </p:cNvPicPr>
          <p:nvPr/>
        </p:nvPicPr>
        <p:blipFill>
          <a:blip r:embed="rId3" cstate="print"/>
          <a:srcRect/>
          <a:stretch>
            <a:fillRect/>
          </a:stretch>
        </p:blipFill>
        <p:spPr bwMode="auto">
          <a:xfrm>
            <a:off x="5643570" y="2357430"/>
            <a:ext cx="2771800" cy="3140968"/>
          </a:xfrm>
          <a:prstGeom prst="rect">
            <a:avLst/>
          </a:prstGeom>
          <a:noFill/>
          <a:ln w="9525">
            <a:noFill/>
            <a:miter lim="800000"/>
            <a:headEnd/>
            <a:tailEnd/>
          </a:ln>
          <a:effectLst/>
        </p:spPr>
      </p:pic>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latin typeface="Times New Roman" panose="02020603050405020304" pitchFamily="18" charset="0"/>
                <a:cs typeface="Times New Roman" panose="02020603050405020304" pitchFamily="18" charset="0"/>
              </a:rPr>
              <a:t>6.1 Toksik (zehirli) Maddeler</a:t>
            </a:r>
            <a:endParaRPr lang="tr-TR" dirty="0">
              <a:latin typeface="Times New Roman" panose="02020603050405020304" pitchFamily="18" charset="0"/>
              <a:cs typeface="Times New Roman" panose="02020603050405020304" pitchFamily="18" charset="0"/>
            </a:endParaRPr>
          </a:p>
        </p:txBody>
      </p:sp>
      <p:sp>
        <p:nvSpPr>
          <p:cNvPr id="3" name="2 İçerik Yer Tutucusu"/>
          <p:cNvSpPr>
            <a:spLocks noGrp="1"/>
          </p:cNvSpPr>
          <p:nvPr>
            <p:ph idx="1"/>
          </p:nvPr>
        </p:nvSpPr>
        <p:spPr>
          <a:xfrm>
            <a:off x="457200" y="1666526"/>
            <a:ext cx="8229600" cy="4788282"/>
          </a:xfrm>
        </p:spPr>
        <p:txBody>
          <a:bodyPr>
            <a:normAutofit/>
          </a:bodyPr>
          <a:lstStyle/>
          <a:p>
            <a:pPr>
              <a:lnSpc>
                <a:spcPct val="150000"/>
              </a:lnSpc>
            </a:pPr>
            <a:r>
              <a:rPr lang="tr-TR" dirty="0" smtClean="0">
                <a:latin typeface="Times New Roman" panose="02020603050405020304" pitchFamily="18" charset="0"/>
                <a:cs typeface="Times New Roman" panose="02020603050405020304" pitchFamily="18" charset="0"/>
              </a:rPr>
              <a:t>Hücrelere </a:t>
            </a:r>
            <a:r>
              <a:rPr lang="tr-TR" dirty="0">
                <a:latin typeface="Times New Roman" panose="02020603050405020304" pitchFamily="18" charset="0"/>
                <a:cs typeface="Times New Roman" panose="02020603050405020304" pitchFamily="18" charset="0"/>
              </a:rPr>
              <a:t>ve yaşayan dokulara kimyasal, biyokimyasal ya da radyoaktif nitelikte zararlar veren her türlü maddedir. Zehrin en tipik özelliği bu zararlı etkisini en küçük dozlarda bile göstermesidir</a:t>
            </a:r>
          </a:p>
          <a:p>
            <a:pPr>
              <a:lnSpc>
                <a:spcPct val="150000"/>
              </a:lnSpc>
            </a:pPr>
            <a:r>
              <a:rPr lang="tr-TR" dirty="0" smtClean="0">
                <a:latin typeface="Times New Roman" panose="02020603050405020304" pitchFamily="18" charset="0"/>
                <a:cs typeface="Times New Roman" panose="02020603050405020304" pitchFamily="18" charset="0"/>
              </a:rPr>
              <a:t>Yutulması veya solunması sonucu insan vücudunda düşük oranlarda bulunması ile yada deriyle temas etmesi halinde öldürücü etkiye sahip akut etkiler gösterebilecek maddeler.</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834120"/>
          </a:xfrm>
        </p:spPr>
        <p:txBody>
          <a:bodyPr>
            <a:normAutofit/>
          </a:bodyPr>
          <a:lstStyle/>
          <a:p>
            <a:pPr marL="64008" indent="0">
              <a:lnSpc>
                <a:spcPct val="130000"/>
              </a:lnSpc>
              <a:buNone/>
            </a:pPr>
            <a:r>
              <a:rPr lang="tr-TR" sz="2800" dirty="0" smtClean="0">
                <a:latin typeface="Times New Roman" panose="02020603050405020304" pitchFamily="18" charset="0"/>
                <a:cs typeface="Times New Roman" panose="02020603050405020304" pitchFamily="18" charset="0"/>
              </a:rPr>
              <a:t>	Ağız </a:t>
            </a:r>
            <a:r>
              <a:rPr lang="tr-TR" sz="2800" dirty="0">
                <a:latin typeface="Times New Roman" panose="02020603050405020304" pitchFamily="18" charset="0"/>
                <a:cs typeface="Times New Roman" panose="02020603050405020304" pitchFamily="18" charset="0"/>
              </a:rPr>
              <a:t>yoluyla alınma ya da bir şekilde emilmeyle biyolojik sistemlerde hasar veya ölüm oluşturan maddeler zehir ya da Toksin, bu maddeleri inceleyen bilim dalına ise</a:t>
            </a:r>
            <a:r>
              <a:rPr lang="tr-TR" sz="2800" b="1" dirty="0">
                <a:solidFill>
                  <a:schemeClr val="accent2">
                    <a:lumMod val="50000"/>
                  </a:schemeClr>
                </a:solidFill>
                <a:latin typeface="Times New Roman" panose="02020603050405020304" pitchFamily="18" charset="0"/>
                <a:cs typeface="Times New Roman" panose="02020603050405020304" pitchFamily="18" charset="0"/>
              </a:rPr>
              <a:t> Toksikoloji </a:t>
            </a:r>
            <a:r>
              <a:rPr lang="tr-TR" sz="2800" dirty="0">
                <a:latin typeface="Times New Roman" panose="02020603050405020304" pitchFamily="18" charset="0"/>
                <a:cs typeface="Times New Roman" panose="02020603050405020304" pitchFamily="18" charset="0"/>
              </a:rPr>
              <a:t>denir</a:t>
            </a:r>
            <a:r>
              <a:rPr lang="tr-TR" sz="2800" dirty="0" smtClean="0">
                <a:latin typeface="Times New Roman" panose="02020603050405020304" pitchFamily="18" charset="0"/>
                <a:cs typeface="Times New Roman" panose="02020603050405020304" pitchFamily="18" charset="0"/>
              </a:rPr>
              <a:t>.</a:t>
            </a:r>
          </a:p>
          <a:p>
            <a:pPr marL="64008" indent="0">
              <a:lnSpc>
                <a:spcPct val="130000"/>
              </a:lnSpc>
              <a:buNone/>
            </a:pPr>
            <a:r>
              <a:rPr lang="tr-TR" sz="2800" dirty="0" smtClean="0">
                <a:latin typeface="Times New Roman" panose="02020603050405020304" pitchFamily="18" charset="0"/>
                <a:cs typeface="Times New Roman" panose="02020603050405020304" pitchFamily="18" charset="0"/>
              </a:rPr>
              <a:t>	Zehirler</a:t>
            </a:r>
            <a:r>
              <a:rPr lang="tr-TR" sz="2800" dirty="0">
                <a:latin typeface="Times New Roman" panose="02020603050405020304" pitchFamily="18" charset="0"/>
                <a:cs typeface="Times New Roman" panose="02020603050405020304" pitchFamily="18" charset="0"/>
              </a:rPr>
              <a:t>; düşük dozda kullanıldığında tedavi edici madde olsalar da, yüksek dozda kullanıldıkları zaman öldürücü etki yaparlar. </a:t>
            </a:r>
            <a:r>
              <a:rPr lang="tr-TR" sz="2800" dirty="0" err="1">
                <a:latin typeface="Times New Roman" panose="02020603050405020304" pitchFamily="18" charset="0"/>
                <a:cs typeface="Times New Roman" panose="02020603050405020304" pitchFamily="18" charset="0"/>
              </a:rPr>
              <a:t>Paraselsus</a:t>
            </a:r>
            <a:r>
              <a:rPr lang="tr-TR" sz="2800" dirty="0">
                <a:latin typeface="Times New Roman" panose="02020603050405020304" pitchFamily="18" charset="0"/>
                <a:cs typeface="Times New Roman" panose="02020603050405020304" pitchFamily="18" charset="0"/>
              </a:rPr>
              <a:t> (1493 – 1541) "Tüm maddeler zehirdir, ilacı zehirden ayıran dozudur" diyerek zehire doz kavramını getirmiştir.</a:t>
            </a:r>
          </a:p>
          <a:p>
            <a:pPr marL="64008" indent="0">
              <a:lnSpc>
                <a:spcPct val="130000"/>
              </a:lnSpc>
              <a:buNone/>
            </a:pPr>
            <a:endParaRPr lang="tr-TR" sz="2800" dirty="0">
              <a:latin typeface="Times New Roman" panose="02020603050405020304" pitchFamily="18" charset="0"/>
              <a:cs typeface="Times New Roman" panose="02020603050405020304" pitchFamily="18" charset="0"/>
            </a:endParaRPr>
          </a:p>
          <a:p>
            <a:pPr marL="64008" indent="0">
              <a:buNone/>
            </a:pPr>
            <a:endParaRPr lang="tr-TR" dirty="0"/>
          </a:p>
        </p:txBody>
      </p:sp>
    </p:spTree>
    <p:extLst>
      <p:ext uri="{BB962C8B-B14F-4D97-AF65-F5344CB8AC3E}">
        <p14:creationId xmlns:p14="http://schemas.microsoft.com/office/powerpoint/2010/main" val="130242396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000" dirty="0">
                <a:latin typeface="Times New Roman" panose="02020603050405020304" pitchFamily="18" charset="0"/>
                <a:cs typeface="Times New Roman" panose="02020603050405020304" pitchFamily="18" charset="0"/>
              </a:rPr>
              <a:t>Zehirli maddelere şöyle örnek verebiliriz; </a:t>
            </a:r>
          </a:p>
        </p:txBody>
      </p:sp>
      <p:sp>
        <p:nvSpPr>
          <p:cNvPr id="3" name="İçerik Yer Tutucusu 2"/>
          <p:cNvSpPr>
            <a:spLocks noGrp="1"/>
          </p:cNvSpPr>
          <p:nvPr>
            <p:ph idx="1"/>
          </p:nvPr>
        </p:nvSpPr>
        <p:spPr>
          <a:xfrm>
            <a:off x="457200" y="1666526"/>
            <a:ext cx="8229600" cy="4788282"/>
          </a:xfrm>
        </p:spPr>
        <p:txBody>
          <a:bodyPr>
            <a:normAutofit/>
          </a:bodyPr>
          <a:lstStyle/>
          <a:p>
            <a:pPr marL="64008" indent="0">
              <a:lnSpc>
                <a:spcPct val="130000"/>
              </a:lnSpc>
              <a:buNone/>
            </a:pPr>
            <a:r>
              <a:rPr lang="tr-TR" sz="2800" dirty="0" smtClean="0">
                <a:latin typeface="Times New Roman" panose="02020603050405020304" pitchFamily="18" charset="0"/>
                <a:cs typeface="Times New Roman" panose="02020603050405020304" pitchFamily="18" charset="0"/>
              </a:rPr>
              <a:t>	Anilin</a:t>
            </a:r>
            <a:r>
              <a:rPr lang="tr-TR" sz="2800" dirty="0">
                <a:latin typeface="Times New Roman" panose="02020603050405020304" pitchFamily="18" charset="0"/>
                <a:cs typeface="Times New Roman" panose="02020603050405020304" pitchFamily="18" charset="0"/>
              </a:rPr>
              <a:t>, Arsenik, Metil </a:t>
            </a:r>
            <a:r>
              <a:rPr lang="tr-TR" sz="2800" dirty="0" err="1">
                <a:latin typeface="Times New Roman" panose="02020603050405020304" pitchFamily="18" charset="0"/>
                <a:cs typeface="Times New Roman" panose="02020603050405020304" pitchFamily="18" charset="0"/>
              </a:rPr>
              <a:t>Bromid</a:t>
            </a:r>
            <a:r>
              <a:rPr lang="tr-TR" sz="2800" dirty="0">
                <a:latin typeface="Times New Roman" panose="02020603050405020304" pitchFamily="18" charset="0"/>
                <a:cs typeface="Times New Roman" panose="02020603050405020304" pitchFamily="18" charset="0"/>
              </a:rPr>
              <a:t>, Karbon </a:t>
            </a:r>
            <a:r>
              <a:rPr lang="tr-TR" sz="2800" dirty="0" err="1">
                <a:latin typeface="Times New Roman" panose="02020603050405020304" pitchFamily="18" charset="0"/>
                <a:cs typeface="Times New Roman" panose="02020603050405020304" pitchFamily="18" charset="0"/>
              </a:rPr>
              <a:t>Tetraklorid</a:t>
            </a:r>
            <a:r>
              <a:rPr lang="tr-TR" sz="2800" dirty="0">
                <a:latin typeface="Times New Roman" panose="02020603050405020304" pitchFamily="18" charset="0"/>
                <a:cs typeface="Times New Roman" panose="02020603050405020304" pitchFamily="18" charset="0"/>
              </a:rPr>
              <a:t>, Çinko </a:t>
            </a:r>
            <a:r>
              <a:rPr lang="tr-TR" sz="2800" dirty="0" err="1">
                <a:latin typeface="Times New Roman" panose="02020603050405020304" pitchFamily="18" charset="0"/>
                <a:cs typeface="Times New Roman" panose="02020603050405020304" pitchFamily="18" charset="0"/>
              </a:rPr>
              <a:t>Fosfit</a:t>
            </a:r>
            <a:r>
              <a:rPr lang="tr-TR" sz="2800" dirty="0">
                <a:latin typeface="Times New Roman" panose="02020603050405020304" pitchFamily="18" charset="0"/>
                <a:cs typeface="Times New Roman" panose="02020603050405020304" pitchFamily="18" charset="0"/>
              </a:rPr>
              <a:t>, Hidrosiyanik Asit, </a:t>
            </a:r>
            <a:r>
              <a:rPr lang="tr-TR" sz="2800" dirty="0" err="1">
                <a:latin typeface="Times New Roman" panose="02020603050405020304" pitchFamily="18" charset="0"/>
                <a:cs typeface="Times New Roman" panose="02020603050405020304" pitchFamily="18" charset="0"/>
              </a:rPr>
              <a:t>Talyumtozları</a:t>
            </a:r>
            <a:r>
              <a:rPr lang="tr-TR" sz="2800" dirty="0">
                <a:latin typeface="Times New Roman" panose="02020603050405020304" pitchFamily="18" charset="0"/>
                <a:cs typeface="Times New Roman" panose="02020603050405020304" pitchFamily="18" charset="0"/>
              </a:rPr>
              <a:t>, Kurşun bileşikleri, Magnezyum ve Kalsiyum </a:t>
            </a:r>
            <a:r>
              <a:rPr lang="tr-TR" sz="2800" dirty="0" err="1">
                <a:latin typeface="Times New Roman" panose="02020603050405020304" pitchFamily="18" charset="0"/>
                <a:cs typeface="Times New Roman" panose="02020603050405020304" pitchFamily="18" charset="0"/>
              </a:rPr>
              <a:t>Kloratlar</a:t>
            </a:r>
            <a:r>
              <a:rPr lang="tr-TR" sz="2800" dirty="0">
                <a:latin typeface="Times New Roman" panose="02020603050405020304" pitchFamily="18" charset="0"/>
                <a:cs typeface="Times New Roman" panose="02020603050405020304" pitchFamily="18" charset="0"/>
              </a:rPr>
              <a:t>, Cıva bileşikleri, </a:t>
            </a:r>
            <a:r>
              <a:rPr lang="tr-TR" sz="2800" dirty="0" err="1">
                <a:latin typeface="Times New Roman" panose="02020603050405020304" pitchFamily="18" charset="0"/>
                <a:cs typeface="Times New Roman" panose="02020603050405020304" pitchFamily="18" charset="0"/>
              </a:rPr>
              <a:t>Dimetil</a:t>
            </a:r>
            <a:r>
              <a:rPr lang="tr-TR" sz="2800" dirty="0">
                <a:latin typeface="Times New Roman" panose="02020603050405020304" pitchFamily="18" charset="0"/>
                <a:cs typeface="Times New Roman" panose="02020603050405020304" pitchFamily="18" charset="0"/>
              </a:rPr>
              <a:t> Sülfat, Baryum Sülfür, Metil Alkol, Nikotin. Bu maddelerin bazılarının çok az dozu diğerlerine göre daha etkili olabilir.</a:t>
            </a:r>
          </a:p>
          <a:p>
            <a:pPr marL="64008" indent="0">
              <a:buNone/>
            </a:pPr>
            <a:endParaRPr lang="tr-TR" dirty="0"/>
          </a:p>
        </p:txBody>
      </p:sp>
    </p:spTree>
    <p:extLst>
      <p:ext uri="{BB962C8B-B14F-4D97-AF65-F5344CB8AC3E}">
        <p14:creationId xmlns:p14="http://schemas.microsoft.com/office/powerpoint/2010/main" val="23504659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834120"/>
          </a:xfrm>
        </p:spPr>
        <p:txBody>
          <a:bodyPr/>
          <a:lstStyle/>
          <a:p>
            <a:pPr marL="64008" indent="0">
              <a:lnSpc>
                <a:spcPct val="130000"/>
              </a:lnSpc>
              <a:buNone/>
            </a:pPr>
            <a:r>
              <a:rPr lang="tr-TR" sz="2800" dirty="0" smtClean="0">
                <a:latin typeface="Times New Roman" panose="02020603050405020304" pitchFamily="18" charset="0"/>
                <a:cs typeface="Times New Roman" panose="02020603050405020304" pitchFamily="18" charset="0"/>
              </a:rPr>
              <a:t>	Çeşitli </a:t>
            </a:r>
            <a:r>
              <a:rPr lang="tr-TR" sz="2800" dirty="0">
                <a:latin typeface="Times New Roman" panose="02020603050405020304" pitchFamily="18" charset="0"/>
                <a:cs typeface="Times New Roman" panose="02020603050405020304" pitchFamily="18" charset="0"/>
              </a:rPr>
              <a:t>arsenik bileşiklerinin vücut dokuları ve fonksiyonları üzerindeki zararlı etkileridir. Arsenikli bileşikler, böcek ve tarım ilaçları, fare </a:t>
            </a:r>
            <a:r>
              <a:rPr lang="tr-TR" sz="2800" dirty="0" err="1">
                <a:latin typeface="Times New Roman" panose="02020603050405020304" pitchFamily="18" charset="0"/>
                <a:cs typeface="Times New Roman" panose="02020603050405020304" pitchFamily="18" charset="0"/>
              </a:rPr>
              <a:t>zehiri</a:t>
            </a:r>
            <a:r>
              <a:rPr lang="tr-TR" sz="2800" dirty="0">
                <a:latin typeface="Times New Roman" panose="02020603050405020304" pitchFamily="18" charset="0"/>
                <a:cs typeface="Times New Roman" panose="02020603050405020304" pitchFamily="18" charset="0"/>
              </a:rPr>
              <a:t>, bazı kanser ilaçları, boya, duvar kağıdı, seramik gibi çeşitli ürünlerin imalatında kullanılır.</a:t>
            </a:r>
          </a:p>
          <a:p>
            <a:pPr marL="64008" indent="0">
              <a:buNone/>
            </a:pPr>
            <a:endParaRPr lang="tr-TR" dirty="0"/>
          </a:p>
        </p:txBody>
      </p:sp>
    </p:spTree>
    <p:extLst>
      <p:ext uri="{BB962C8B-B14F-4D97-AF65-F5344CB8AC3E}">
        <p14:creationId xmlns:p14="http://schemas.microsoft.com/office/powerpoint/2010/main" val="144858738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1259632" y="548680"/>
            <a:ext cx="6792635" cy="5328592"/>
          </a:xfrm>
          <a:prstGeom prst="rect">
            <a:avLst/>
          </a:prstGeom>
        </p:spPr>
      </p:pic>
    </p:spTree>
    <p:extLst>
      <p:ext uri="{BB962C8B-B14F-4D97-AF65-F5344CB8AC3E}">
        <p14:creationId xmlns:p14="http://schemas.microsoft.com/office/powerpoint/2010/main" val="147177467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544616"/>
          </a:xfrm>
        </p:spPr>
        <p:txBody>
          <a:bodyPr>
            <a:normAutofit/>
          </a:bodyPr>
          <a:lstStyle/>
          <a:p>
            <a:pPr marL="64008" indent="0">
              <a:lnSpc>
                <a:spcPct val="150000"/>
              </a:lnSpc>
              <a:buNone/>
            </a:pPr>
            <a:r>
              <a:rPr lang="tr-TR" dirty="0" smtClean="0">
                <a:latin typeface="Times New Roman" panose="02020603050405020304" pitchFamily="18" charset="0"/>
                <a:cs typeface="Times New Roman" panose="02020603050405020304" pitchFamily="18" charset="0"/>
              </a:rPr>
              <a:t>	İnsanda </a:t>
            </a:r>
            <a:r>
              <a:rPr lang="tr-TR" dirty="0">
                <a:latin typeface="Times New Roman" panose="02020603050405020304" pitchFamily="18" charset="0"/>
                <a:cs typeface="Times New Roman" panose="02020603050405020304" pitchFamily="18" charset="0"/>
              </a:rPr>
              <a:t>arsenik zehirlenmesi, genellikle arsenik -3- oksit (arsenik anhidrit), bakır </a:t>
            </a:r>
            <a:r>
              <a:rPr lang="tr-TR" dirty="0" err="1">
                <a:latin typeface="Times New Roman" panose="02020603050405020304" pitchFamily="18" charset="0"/>
                <a:cs typeface="Times New Roman" panose="02020603050405020304" pitchFamily="18" charset="0"/>
              </a:rPr>
              <a:t>asetoarsenit</a:t>
            </a:r>
            <a:r>
              <a:rPr lang="tr-TR" dirty="0">
                <a:latin typeface="Times New Roman" panose="02020603050405020304" pitchFamily="18" charset="0"/>
                <a:cs typeface="Times New Roman" panose="02020603050405020304" pitchFamily="18" charset="0"/>
              </a:rPr>
              <a:t>, kalsiyum veya kurşun </a:t>
            </a:r>
            <a:r>
              <a:rPr lang="tr-TR" dirty="0" err="1">
                <a:latin typeface="Times New Roman" panose="02020603050405020304" pitchFamily="18" charset="0"/>
                <a:cs typeface="Times New Roman" panose="02020603050405020304" pitchFamily="18" charset="0"/>
              </a:rPr>
              <a:t>arsenat</a:t>
            </a:r>
            <a:r>
              <a:rPr lang="tr-TR" dirty="0">
                <a:latin typeface="Times New Roman" panose="02020603050405020304" pitchFamily="18" charset="0"/>
                <a:cs typeface="Times New Roman" panose="02020603050405020304" pitchFamily="18" charset="0"/>
              </a:rPr>
              <a:t> gibi arsenik bileşikleriyle hazırlanmış böcek ilaçlarının ağız veya teneffüs yoluyla alınmasından meydana gelir. </a:t>
            </a:r>
            <a:endParaRPr lang="tr-TR" dirty="0" smtClean="0">
              <a:latin typeface="Times New Roman" panose="02020603050405020304" pitchFamily="18" charset="0"/>
              <a:cs typeface="Times New Roman" panose="02020603050405020304" pitchFamily="18" charset="0"/>
            </a:endParaRPr>
          </a:p>
          <a:p>
            <a:pPr marL="64008" indent="0">
              <a:lnSpc>
                <a:spcPct val="150000"/>
              </a:lnSpc>
              <a:buNone/>
            </a:pP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İlaçlı </a:t>
            </a:r>
            <a:r>
              <a:rPr lang="tr-TR" dirty="0">
                <a:latin typeface="Times New Roman" panose="02020603050405020304" pitchFamily="18" charset="0"/>
                <a:cs typeface="Times New Roman" panose="02020603050405020304" pitchFamily="18" charset="0"/>
              </a:rPr>
              <a:t>meyve ve sebzelerin yıkanmadan yenmesi de zehirlenmeye yol açacak seviyede arseniğin vücutta birikmesine sebep olabilir</a:t>
            </a:r>
          </a:p>
        </p:txBody>
      </p:sp>
    </p:spTree>
    <p:extLst>
      <p:ext uri="{BB962C8B-B14F-4D97-AF65-F5344CB8AC3E}">
        <p14:creationId xmlns:p14="http://schemas.microsoft.com/office/powerpoint/2010/main" val="3325867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Ders İçeriği</a:t>
            </a:r>
            <a:endParaRPr lang="tr-TR" dirty="0"/>
          </a:p>
        </p:txBody>
      </p:sp>
      <p:sp>
        <p:nvSpPr>
          <p:cNvPr id="3" name="2 İçerik Yer Tutucusu"/>
          <p:cNvSpPr>
            <a:spLocks noGrp="1"/>
          </p:cNvSpPr>
          <p:nvPr>
            <p:ph idx="1"/>
          </p:nvPr>
        </p:nvSpPr>
        <p:spPr/>
        <p:txBody>
          <a:bodyPr/>
          <a:lstStyle/>
          <a:p>
            <a:endParaRPr lang="tr-TR" dirty="0" smtClean="0"/>
          </a:p>
          <a:p>
            <a:endParaRPr lang="tr-TR" dirty="0" smtClean="0"/>
          </a:p>
          <a:p>
            <a:r>
              <a:rPr lang="tr-TR" dirty="0" smtClean="0"/>
              <a:t>Tehlikeli Madde Nedir?</a:t>
            </a:r>
          </a:p>
          <a:p>
            <a:r>
              <a:rPr lang="tr-TR" dirty="0" smtClean="0"/>
              <a:t>Tehlikeli Maddelerin Sınıflandırılması.</a:t>
            </a:r>
          </a:p>
        </p:txBody>
      </p:sp>
      <p:pic>
        <p:nvPicPr>
          <p:cNvPr id="2049" name="Picture 1" descr="C:\Users\Toshiba\Desktop\imagesCAHVK9I6.jpg"/>
          <p:cNvPicPr>
            <a:picLocks noChangeAspect="1" noChangeArrowheads="1"/>
          </p:cNvPicPr>
          <p:nvPr/>
        </p:nvPicPr>
        <p:blipFill>
          <a:blip r:embed="rId2" cstate="print"/>
          <a:srcRect/>
          <a:stretch>
            <a:fillRect/>
          </a:stretch>
        </p:blipFill>
        <p:spPr bwMode="auto">
          <a:xfrm>
            <a:off x="5940152" y="4797152"/>
            <a:ext cx="2609850" cy="1752600"/>
          </a:xfrm>
          <a:prstGeom prst="rect">
            <a:avLst/>
          </a:prstGeom>
          <a:noFill/>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box(in)">
                                      <p:cBhvr>
                                        <p:cTn id="7" dur="3000"/>
                                        <p:tgtEl>
                                          <p:spTgt spid="204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amond(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906128"/>
          </a:xfrm>
        </p:spPr>
        <p:txBody>
          <a:bodyPr/>
          <a:lstStyle/>
          <a:p>
            <a:pPr marL="64008" indent="0">
              <a:lnSpc>
                <a:spcPct val="150000"/>
              </a:lnSpc>
              <a:buNone/>
            </a:pPr>
            <a:r>
              <a:rPr lang="tr-TR" sz="2800" dirty="0">
                <a:latin typeface="Times New Roman" panose="02020603050405020304" pitchFamily="18" charset="0"/>
                <a:cs typeface="Times New Roman" panose="02020603050405020304" pitchFamily="18" charset="0"/>
              </a:rPr>
              <a:t>	Sürekli olarak kurşun ya da kurşun tozlarıyla temas eden işçilerde (dökümcü, dizgi operatörü, </a:t>
            </a:r>
            <a:r>
              <a:rPr lang="tr-TR" sz="2800" dirty="0" err="1">
                <a:latin typeface="Times New Roman" panose="02020603050405020304" pitchFamily="18" charset="0"/>
                <a:cs typeface="Times New Roman" panose="02020603050405020304" pitchFamily="18" charset="0"/>
              </a:rPr>
              <a:t>vernikçi</a:t>
            </a:r>
            <a:r>
              <a:rPr lang="tr-TR" sz="2800" dirty="0">
                <a:latin typeface="Times New Roman" panose="02020603050405020304" pitchFamily="18" charset="0"/>
                <a:cs typeface="Times New Roman" panose="02020603050405020304" pitchFamily="18" charset="0"/>
              </a:rPr>
              <a:t>, kalaycı, camcı, akümülatör, elektrik kablosu, mermi, macun, lastik ve kağıt işçileri) görülen zehirlenme.</a:t>
            </a:r>
          </a:p>
          <a:p>
            <a:pPr marL="64008" indent="0">
              <a:buNone/>
            </a:pPr>
            <a:endParaRPr lang="tr-TR" dirty="0"/>
          </a:p>
        </p:txBody>
      </p:sp>
    </p:spTree>
    <p:extLst>
      <p:ext uri="{BB962C8B-B14F-4D97-AF65-F5344CB8AC3E}">
        <p14:creationId xmlns:p14="http://schemas.microsoft.com/office/powerpoint/2010/main" val="213810243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978136"/>
          </a:xfrm>
        </p:spPr>
        <p:txBody>
          <a:bodyPr>
            <a:normAutofit/>
          </a:bodyPr>
          <a:lstStyle/>
          <a:p>
            <a:pPr marL="64008" indent="0">
              <a:lnSpc>
                <a:spcPct val="150000"/>
              </a:lnSpc>
              <a:buNone/>
            </a:pPr>
            <a:r>
              <a:rPr lang="tr-TR" dirty="0" smtClean="0">
                <a:latin typeface="Times New Roman" panose="02020603050405020304" pitchFamily="18" charset="0"/>
                <a:cs typeface="Times New Roman" panose="02020603050405020304" pitchFamily="18" charset="0"/>
              </a:rPr>
              <a:t>	Kurşun </a:t>
            </a:r>
            <a:r>
              <a:rPr lang="tr-TR" dirty="0">
                <a:latin typeface="Times New Roman" panose="02020603050405020304" pitchFamily="18" charset="0"/>
                <a:cs typeface="Times New Roman" panose="02020603050405020304" pitchFamily="18" charset="0"/>
              </a:rPr>
              <a:t>zehirlenmesine ayrıca kaza ya da cinayet gibi etkenler de yol açabilir. Zehirlenme havadaki kurşun tozlarının tükürükle yutulması ya da konserve yiyeceklerin yenmesi; havadaki kurşun tozlarının ve kurşun buharının burundan solunması; kurşun taneciklerinin asitli tere karışarak kimyasal bir bileşim meydana getirmeleri ile gerçekleşebilir. Kurşun tanecikleri kana karışınca kanın ve dokuların içerdiği albüminle kimyasal olarak birleşir ve kurşun </a:t>
            </a:r>
            <a:r>
              <a:rPr lang="tr-TR" dirty="0" err="1">
                <a:latin typeface="Times New Roman" panose="02020603050405020304" pitchFamily="18" charset="0"/>
                <a:cs typeface="Times New Roman" panose="02020603050405020304" pitchFamily="18" charset="0"/>
              </a:rPr>
              <a:t>albüminatları</a:t>
            </a:r>
            <a:r>
              <a:rPr lang="tr-TR" dirty="0">
                <a:latin typeface="Times New Roman" panose="02020603050405020304" pitchFamily="18" charset="0"/>
                <a:cs typeface="Times New Roman" panose="02020603050405020304" pitchFamily="18" charset="0"/>
              </a:rPr>
              <a:t> oluştururlar; kurşun </a:t>
            </a:r>
            <a:r>
              <a:rPr lang="tr-TR" dirty="0" err="1">
                <a:latin typeface="Times New Roman" panose="02020603050405020304" pitchFamily="18" charset="0"/>
                <a:cs typeface="Times New Roman" panose="02020603050405020304" pitchFamily="18" charset="0"/>
              </a:rPr>
              <a:t>albüminatların</a:t>
            </a:r>
            <a:r>
              <a:rPr lang="tr-TR" dirty="0">
                <a:latin typeface="Times New Roman" panose="02020603050405020304" pitchFamily="18" charset="0"/>
                <a:cs typeface="Times New Roman" panose="02020603050405020304" pitchFamily="18" charset="0"/>
              </a:rPr>
              <a:t> bir kısmı idrar yoluyla vücuttan atılır bir kısmı ise çeşitli dokulara yerleşirler.</a:t>
            </a:r>
          </a:p>
          <a:p>
            <a:pPr marL="64008" indent="0">
              <a:buNone/>
            </a:pPr>
            <a:endParaRPr lang="tr-TR" dirty="0"/>
          </a:p>
        </p:txBody>
      </p:sp>
    </p:spTree>
    <p:extLst>
      <p:ext uri="{BB962C8B-B14F-4D97-AF65-F5344CB8AC3E}">
        <p14:creationId xmlns:p14="http://schemas.microsoft.com/office/powerpoint/2010/main" val="175649081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6122152"/>
          </a:xfrm>
        </p:spPr>
        <p:txBody>
          <a:bodyPr>
            <a:normAutofit/>
          </a:bodyPr>
          <a:lstStyle/>
          <a:p>
            <a:pPr marL="64008" indent="0">
              <a:lnSpc>
                <a:spcPct val="150000"/>
              </a:lnSpc>
              <a:buNone/>
            </a:pPr>
            <a:r>
              <a:rPr lang="tr-TR" dirty="0" smtClean="0">
                <a:latin typeface="Times New Roman" panose="02020603050405020304" pitchFamily="18" charset="0"/>
                <a:cs typeface="Times New Roman" panose="02020603050405020304" pitchFamily="18" charset="0"/>
              </a:rPr>
              <a:t>	Kurşun </a:t>
            </a:r>
            <a:r>
              <a:rPr lang="tr-TR" dirty="0">
                <a:latin typeface="Times New Roman" panose="02020603050405020304" pitchFamily="18" charset="0"/>
                <a:cs typeface="Times New Roman" panose="02020603050405020304" pitchFamily="18" charset="0"/>
              </a:rPr>
              <a:t>zehirlenmesinin başlıca belirtileri şunlardır: Ağız mukozası yanar, ağızda madeni bir tat, ağız mukozasında hafif kırmızılık, dişetleri kenarlarında özellikle kesici dişler kısmında mavimtırak bir çizgi görülür. Birden ortaya çıkan ve birkaç saat süren kolikler görülür. Kafatasındaki basınç arttığından baygınlık, sara, uykusuzluk ve çok ağır durumlarda koma görülebilir. Kaslara inme iner; hareketli kaslara inme indiği için etkilenen kaslar hastanın mesleğine göre değişir.</a:t>
            </a:r>
          </a:p>
        </p:txBody>
      </p:sp>
    </p:spTree>
    <p:extLst>
      <p:ext uri="{BB962C8B-B14F-4D97-AF65-F5344CB8AC3E}">
        <p14:creationId xmlns:p14="http://schemas.microsoft.com/office/powerpoint/2010/main" val="418283798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978136"/>
          </a:xfrm>
        </p:spPr>
        <p:txBody>
          <a:bodyPr/>
          <a:lstStyle/>
          <a:p>
            <a:pPr marL="64008" indent="0">
              <a:buNone/>
            </a:pPr>
            <a:r>
              <a:rPr lang="tr-TR" dirty="0" smtClean="0"/>
              <a:t>	Eklem </a:t>
            </a:r>
            <a:r>
              <a:rPr lang="tr-TR" dirty="0"/>
              <a:t>yerlerinde ve çevrelerinde ya da kaslarda şiddetli ağrılar ortaya çıkar. Alyuvarlarda bazofiller çoğalır. Hasta gittikçe zayıflar.</a:t>
            </a:r>
          </a:p>
          <a:p>
            <a:pPr marL="64008" indent="0">
              <a:buNone/>
            </a:pPr>
            <a:r>
              <a:rPr lang="tr-TR" dirty="0" smtClean="0"/>
              <a:t>	Tedavi </a:t>
            </a:r>
            <a:r>
              <a:rPr lang="tr-TR" dirty="0"/>
              <a:t>her şeyden önce hastayı iş yerinden uzaklaştırmaya dayanır. </a:t>
            </a:r>
            <a:r>
              <a:rPr lang="tr-TR" dirty="0" err="1"/>
              <a:t>Zehirin</a:t>
            </a:r>
            <a:r>
              <a:rPr lang="tr-TR" dirty="0"/>
              <a:t> etkisini gidermek için iğneyle kaslara koloidal kükürt verilir, kansızlığa, zayıflığa karşı </a:t>
            </a:r>
            <a:r>
              <a:rPr lang="tr-TR" dirty="0" err="1"/>
              <a:t>fosfatlı</a:t>
            </a:r>
            <a:r>
              <a:rPr lang="tr-TR" dirty="0"/>
              <a:t> demirli ilaçlar kullanılır; kolik ağrılarına karşı ise </a:t>
            </a:r>
            <a:r>
              <a:rPr lang="tr-TR" dirty="0" err="1"/>
              <a:t>morfinli</a:t>
            </a:r>
            <a:r>
              <a:rPr lang="tr-TR" dirty="0"/>
              <a:t> </a:t>
            </a:r>
            <a:r>
              <a:rPr lang="tr-TR" dirty="0" err="1"/>
              <a:t>atropinli</a:t>
            </a:r>
            <a:r>
              <a:rPr lang="tr-TR" dirty="0"/>
              <a:t> ilaçlar, bromür ve diğer ağrı kesiciler kullanılır.</a:t>
            </a:r>
          </a:p>
        </p:txBody>
      </p:sp>
    </p:spTree>
    <p:extLst>
      <p:ext uri="{BB962C8B-B14F-4D97-AF65-F5344CB8AC3E}">
        <p14:creationId xmlns:p14="http://schemas.microsoft.com/office/powerpoint/2010/main" val="351814866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6.2  Bulaşıcı </a:t>
            </a:r>
            <a:r>
              <a:rPr lang="tr-TR" dirty="0" smtClean="0"/>
              <a:t>Maddeler</a:t>
            </a:r>
            <a:endParaRPr lang="tr-TR" dirty="0"/>
          </a:p>
        </p:txBody>
      </p:sp>
      <p:sp>
        <p:nvSpPr>
          <p:cNvPr id="3" name="İçerik Yer Tutucusu 2"/>
          <p:cNvSpPr>
            <a:spLocks noGrp="1"/>
          </p:cNvSpPr>
          <p:nvPr>
            <p:ph idx="1"/>
          </p:nvPr>
        </p:nvSpPr>
        <p:spPr>
          <a:xfrm>
            <a:off x="457200" y="1484784"/>
            <a:ext cx="8229600" cy="4572000"/>
          </a:xfrm>
        </p:spPr>
        <p:txBody>
          <a:bodyPr>
            <a:normAutofit/>
          </a:bodyPr>
          <a:lstStyle/>
          <a:p>
            <a:pPr marL="64008" indent="0">
              <a:lnSpc>
                <a:spcPct val="150000"/>
              </a:lnSpc>
              <a:buNone/>
            </a:pPr>
            <a:r>
              <a:rPr lang="tr-TR" dirty="0" smtClean="0">
                <a:latin typeface="Times New Roman" panose="02020603050405020304" pitchFamily="18" charset="0"/>
                <a:cs typeface="Times New Roman" panose="02020603050405020304" pitchFamily="18" charset="0"/>
              </a:rPr>
              <a:t>	Enfeksiyon </a:t>
            </a:r>
            <a:r>
              <a:rPr lang="tr-TR" dirty="0">
                <a:latin typeface="Times New Roman" panose="02020603050405020304" pitchFamily="18" charset="0"/>
                <a:cs typeface="Times New Roman" panose="02020603050405020304" pitchFamily="18" charset="0"/>
              </a:rPr>
              <a:t>ya da </a:t>
            </a:r>
            <a:r>
              <a:rPr lang="tr-TR" dirty="0" err="1">
                <a:latin typeface="Times New Roman" panose="02020603050405020304" pitchFamily="18" charset="0"/>
                <a:cs typeface="Times New Roman" panose="02020603050405020304" pitchFamily="18" charset="0"/>
              </a:rPr>
              <a:t>infeksiyon</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enfeksiyöz</a:t>
            </a:r>
            <a:r>
              <a:rPr lang="tr-TR" dirty="0">
                <a:latin typeface="Times New Roman" panose="02020603050405020304" pitchFamily="18" charset="0"/>
                <a:cs typeface="Times New Roman" panose="02020603050405020304" pitchFamily="18" charset="0"/>
              </a:rPr>
              <a:t> hastalık, intaniye, </a:t>
            </a:r>
            <a:r>
              <a:rPr lang="tr-TR" dirty="0" err="1">
                <a:latin typeface="Times New Roman" panose="02020603050405020304" pitchFamily="18" charset="0"/>
                <a:cs typeface="Times New Roman" panose="02020603050405020304" pitchFamily="18" charset="0"/>
              </a:rPr>
              <a:t>bulaşım</a:t>
            </a:r>
            <a:r>
              <a:rPr lang="tr-TR" dirty="0">
                <a:latin typeface="Times New Roman" panose="02020603050405020304" pitchFamily="18" charset="0"/>
                <a:cs typeface="Times New Roman" panose="02020603050405020304" pitchFamily="18" charset="0"/>
              </a:rPr>
              <a:t> olarak da bilinir. Hastalık yapıcı herhangi bir yolla insana geçme özelliğindeki mikropların veya parazitlerin vücuda girmesiyle ortaya çıkan hastalık tablosudur. Bu hastalıklar, bir bireyden diğerine veya bir türden diğerine geçebilmelerinden dolayı, genellikle bulaşıcı hastalık olarak tanımlanırlar.</a:t>
            </a:r>
          </a:p>
          <a:p>
            <a:pPr marL="64008" indent="0">
              <a:lnSpc>
                <a:spcPct val="150000"/>
              </a:lnSpc>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700882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Bulaşıcı Hastalıklar ise; </a:t>
            </a:r>
          </a:p>
        </p:txBody>
      </p:sp>
      <p:sp>
        <p:nvSpPr>
          <p:cNvPr id="3" name="İçerik Yer Tutucusu 2"/>
          <p:cNvSpPr>
            <a:spLocks noGrp="1"/>
          </p:cNvSpPr>
          <p:nvPr>
            <p:ph idx="1"/>
          </p:nvPr>
        </p:nvSpPr>
        <p:spPr/>
        <p:txBody>
          <a:bodyPr/>
          <a:lstStyle/>
          <a:p>
            <a:pPr marL="64008" indent="0">
              <a:lnSpc>
                <a:spcPct val="150000"/>
              </a:lnSpc>
              <a:buNone/>
            </a:pPr>
            <a:r>
              <a:rPr lang="tr-TR" dirty="0" smtClean="0">
                <a:latin typeface="Times New Roman" panose="02020603050405020304" pitchFamily="18" charset="0"/>
                <a:cs typeface="Times New Roman" panose="02020603050405020304" pitchFamily="18" charset="0"/>
              </a:rPr>
              <a:t>	Hastalığı </a:t>
            </a:r>
            <a:r>
              <a:rPr lang="tr-TR" dirty="0">
                <a:latin typeface="Times New Roman" panose="02020603050405020304" pitchFamily="18" charset="0"/>
                <a:cs typeface="Times New Roman" panose="02020603050405020304" pitchFamily="18" charset="0"/>
              </a:rPr>
              <a:t>yapan organizmalar, virüsler, bakteriler, </a:t>
            </a:r>
            <a:r>
              <a:rPr lang="tr-TR" dirty="0" err="1">
                <a:latin typeface="Times New Roman" panose="02020603050405020304" pitchFamily="18" charset="0"/>
                <a:cs typeface="Times New Roman" panose="02020603050405020304" pitchFamily="18" charset="0"/>
              </a:rPr>
              <a:t>riketsialar</a:t>
            </a:r>
            <a:r>
              <a:rPr lang="tr-TR" dirty="0">
                <a:latin typeface="Times New Roman" panose="02020603050405020304" pitchFamily="18" charset="0"/>
                <a:cs typeface="Times New Roman" panose="02020603050405020304" pitchFamily="18" charset="0"/>
              </a:rPr>
              <a:t>, mantarlar olabilir. Bütün bulaşıcı hastalıklar bir veya birkaç yolla insana geçebilme özelliğindedir. İnsandan insana, hayvandan insana olduğu gibi, topraktan insana da bulaşma husule gelebilir. </a:t>
            </a:r>
          </a:p>
        </p:txBody>
      </p:sp>
    </p:spTree>
    <p:extLst>
      <p:ext uri="{BB962C8B-B14F-4D97-AF65-F5344CB8AC3E}">
        <p14:creationId xmlns:p14="http://schemas.microsoft.com/office/powerpoint/2010/main" val="19495209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834120"/>
          </a:xfrm>
        </p:spPr>
        <p:txBody>
          <a:bodyPr>
            <a:normAutofit fontScale="92500" lnSpcReduction="10000"/>
          </a:bodyPr>
          <a:lstStyle/>
          <a:p>
            <a:pPr marL="64008" indent="0">
              <a:lnSpc>
                <a:spcPct val="170000"/>
              </a:lnSpc>
              <a:buNone/>
            </a:pPr>
            <a:r>
              <a:rPr lang="tr-TR" dirty="0">
                <a:latin typeface="Times New Roman" panose="02020603050405020304" pitchFamily="18" charset="0"/>
                <a:cs typeface="Times New Roman" panose="02020603050405020304" pitchFamily="18" charset="0"/>
              </a:rPr>
              <a:t>Bulaşma şekillerinden </a:t>
            </a:r>
            <a:r>
              <a:rPr lang="tr-TR" dirty="0" err="1">
                <a:latin typeface="Times New Roman" panose="02020603050405020304" pitchFamily="18" charset="0"/>
                <a:cs typeface="Times New Roman" panose="02020603050405020304" pitchFamily="18" charset="0"/>
              </a:rPr>
              <a:t>başlıcalar</a:t>
            </a:r>
            <a:r>
              <a:rPr lang="tr-TR" dirty="0">
                <a:latin typeface="Times New Roman" panose="02020603050405020304" pitchFamily="18" charset="0"/>
                <a:cs typeface="Times New Roman" panose="02020603050405020304" pitchFamily="18" charset="0"/>
              </a:rPr>
              <a:t> şunlardır:</a:t>
            </a:r>
          </a:p>
          <a:p>
            <a:pPr>
              <a:lnSpc>
                <a:spcPct val="170000"/>
              </a:lnSpc>
            </a:pPr>
            <a:endParaRPr lang="tr-TR" dirty="0" smtClean="0">
              <a:latin typeface="Times New Roman" panose="02020603050405020304" pitchFamily="18" charset="0"/>
              <a:cs typeface="Times New Roman" panose="02020603050405020304" pitchFamily="18" charset="0"/>
            </a:endParaRPr>
          </a:p>
          <a:p>
            <a:pPr>
              <a:lnSpc>
                <a:spcPct val="170000"/>
              </a:lnSpc>
            </a:pPr>
            <a:r>
              <a:rPr lang="tr-TR" dirty="0" smtClean="0">
                <a:latin typeface="Times New Roman" panose="02020603050405020304" pitchFamily="18" charset="0"/>
                <a:cs typeface="Times New Roman" panose="02020603050405020304" pitchFamily="18" charset="0"/>
              </a:rPr>
              <a:t>Aksırırken</a:t>
            </a:r>
            <a:r>
              <a:rPr lang="tr-TR" dirty="0">
                <a:latin typeface="Times New Roman" panose="02020603050405020304" pitchFamily="18" charset="0"/>
                <a:cs typeface="Times New Roman" panose="02020603050405020304" pitchFamily="18" charset="0"/>
              </a:rPr>
              <a:t>, öksürürken, konuşurken ağızdan çıkan damlacıkların başkası tarafından teneffüs edilmesiyle (verem, boğmaca ve çeşitli solunum yolu hastalıkları</a:t>
            </a:r>
            <a:r>
              <a:rPr lang="tr-TR" dirty="0" smtClean="0">
                <a:latin typeface="Times New Roman" panose="02020603050405020304" pitchFamily="18" charset="0"/>
                <a:cs typeface="Times New Roman" panose="02020603050405020304" pitchFamily="18" charset="0"/>
              </a:rPr>
              <a:t>);</a:t>
            </a:r>
          </a:p>
          <a:p>
            <a:pPr>
              <a:lnSpc>
                <a:spcPct val="170000"/>
              </a:lnSpc>
            </a:pPr>
            <a:r>
              <a:rPr lang="tr-TR" dirty="0" smtClean="0">
                <a:latin typeface="Times New Roman" panose="02020603050405020304" pitchFamily="18" charset="0"/>
                <a:cs typeface="Times New Roman" panose="02020603050405020304" pitchFamily="18" charset="0"/>
              </a:rPr>
              <a:t>Doğrudan </a:t>
            </a:r>
            <a:r>
              <a:rPr lang="tr-TR" dirty="0">
                <a:latin typeface="Times New Roman" panose="02020603050405020304" pitchFamily="18" charset="0"/>
                <a:cs typeface="Times New Roman" panose="02020603050405020304" pitchFamily="18" charset="0"/>
              </a:rPr>
              <a:t>deri </a:t>
            </a:r>
            <a:r>
              <a:rPr lang="tr-TR" dirty="0" smtClean="0">
                <a:latin typeface="Times New Roman" panose="02020603050405020304" pitchFamily="18" charset="0"/>
                <a:cs typeface="Times New Roman" panose="02020603050405020304" pitchFamily="18" charset="0"/>
              </a:rPr>
              <a:t>temasıyla</a:t>
            </a:r>
          </a:p>
          <a:p>
            <a:pPr>
              <a:lnSpc>
                <a:spcPct val="170000"/>
              </a:lnSpc>
            </a:pPr>
            <a:r>
              <a:rPr lang="tr-TR" dirty="0" smtClean="0">
                <a:latin typeface="Times New Roman" panose="02020603050405020304" pitchFamily="18" charset="0"/>
                <a:cs typeface="Times New Roman" panose="02020603050405020304" pitchFamily="18" charset="0"/>
              </a:rPr>
              <a:t>Hastanın </a:t>
            </a:r>
            <a:r>
              <a:rPr lang="tr-TR" dirty="0">
                <a:latin typeface="Times New Roman" panose="02020603050405020304" pitchFamily="18" charset="0"/>
                <a:cs typeface="Times New Roman" panose="02020603050405020304" pitchFamily="18" charset="0"/>
              </a:rPr>
              <a:t>kullandığı çamaşır, yatak eşyası ve yiyecek eşyaları gibi malzemeler </a:t>
            </a:r>
            <a:r>
              <a:rPr lang="tr-TR" dirty="0" smtClean="0">
                <a:latin typeface="Times New Roman" panose="02020603050405020304" pitchFamily="18" charset="0"/>
                <a:cs typeface="Times New Roman" panose="02020603050405020304" pitchFamily="18" charset="0"/>
              </a:rPr>
              <a:t>vasıtasıyla;</a:t>
            </a:r>
          </a:p>
          <a:p>
            <a:pPr>
              <a:lnSpc>
                <a:spcPct val="170000"/>
              </a:lnSpc>
            </a:pPr>
            <a:r>
              <a:rPr lang="tr-TR" dirty="0" smtClean="0">
                <a:latin typeface="Times New Roman" panose="02020603050405020304" pitchFamily="18" charset="0"/>
                <a:cs typeface="Times New Roman" panose="02020603050405020304" pitchFamily="18" charset="0"/>
              </a:rPr>
              <a:t>Hayvanların </a:t>
            </a:r>
            <a:r>
              <a:rPr lang="tr-TR" dirty="0">
                <a:latin typeface="Times New Roman" panose="02020603050405020304" pitchFamily="18" charset="0"/>
                <a:cs typeface="Times New Roman" panose="02020603050405020304" pitchFamily="18" charset="0"/>
              </a:rPr>
              <a:t>insandan insana veya hayvanlardan insana hastalık taşımasıyla (Bunun en canlı örneği anofel cinsi sivrisineklerin taşıdığı sıtmadır. Yine aynı şekilde güvercinler "</a:t>
            </a:r>
            <a:r>
              <a:rPr lang="tr-TR" dirty="0" err="1">
                <a:latin typeface="Times New Roman" panose="02020603050405020304" pitchFamily="18" charset="0"/>
                <a:cs typeface="Times New Roman" panose="02020603050405020304" pitchFamily="18" charset="0"/>
              </a:rPr>
              <a:t>psittakoz</a:t>
            </a:r>
            <a:r>
              <a:rPr lang="tr-TR" dirty="0">
                <a:latin typeface="Times New Roman" panose="02020603050405020304" pitchFamily="18" charset="0"/>
                <a:cs typeface="Times New Roman" panose="02020603050405020304" pitchFamily="18" charset="0"/>
              </a:rPr>
              <a:t>" hastalığını taşırlar.); </a:t>
            </a:r>
          </a:p>
        </p:txBody>
      </p:sp>
    </p:spTree>
    <p:extLst>
      <p:ext uri="{BB962C8B-B14F-4D97-AF65-F5344CB8AC3E}">
        <p14:creationId xmlns:p14="http://schemas.microsoft.com/office/powerpoint/2010/main" val="36755393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978136"/>
          </a:xfrm>
        </p:spPr>
        <p:txBody>
          <a:bodyPr/>
          <a:lstStyle/>
          <a:p>
            <a:pPr marL="64008" indent="0">
              <a:lnSpc>
                <a:spcPct val="150000"/>
              </a:lnSpc>
              <a:buNone/>
            </a:pPr>
            <a:r>
              <a:rPr lang="tr-TR" dirty="0" smtClean="0"/>
              <a:t>	</a:t>
            </a:r>
            <a:r>
              <a:rPr lang="tr-TR" sz="2100" dirty="0" smtClean="0">
                <a:latin typeface="Times New Roman" panose="02020603050405020304" pitchFamily="18" charset="0"/>
                <a:cs typeface="Times New Roman" panose="02020603050405020304" pitchFamily="18" charset="0"/>
              </a:rPr>
              <a:t>Hastalandırıcı </a:t>
            </a:r>
            <a:r>
              <a:rPr lang="tr-TR" sz="2100" dirty="0">
                <a:latin typeface="Times New Roman" panose="02020603050405020304" pitchFamily="18" charset="0"/>
                <a:cs typeface="Times New Roman" panose="02020603050405020304" pitchFamily="18" charset="0"/>
              </a:rPr>
              <a:t>mikroplarla kirlenmiş yiyecekler ve içeceklerin alınmasıyla (Suyla bulaşan hastalıkların </a:t>
            </a:r>
            <a:r>
              <a:rPr lang="tr-TR" sz="2100" dirty="0" err="1">
                <a:latin typeface="Times New Roman" panose="02020603050405020304" pitchFamily="18" charset="0"/>
                <a:cs typeface="Times New Roman" panose="02020603050405020304" pitchFamily="18" charset="0"/>
              </a:rPr>
              <a:t>başlıcaları</a:t>
            </a:r>
            <a:r>
              <a:rPr lang="tr-TR" sz="2100" dirty="0">
                <a:latin typeface="Times New Roman" panose="02020603050405020304" pitchFamily="18" charset="0"/>
                <a:cs typeface="Times New Roman" panose="02020603050405020304" pitchFamily="18" charset="0"/>
              </a:rPr>
              <a:t> tifo, dizanteri, kolera, </a:t>
            </a:r>
            <a:r>
              <a:rPr lang="tr-TR" sz="2100" dirty="0" err="1">
                <a:latin typeface="Times New Roman" panose="02020603050405020304" pitchFamily="18" charset="0"/>
                <a:cs typeface="Times New Roman" panose="02020603050405020304" pitchFamily="18" charset="0"/>
              </a:rPr>
              <a:t>paratifo</a:t>
            </a:r>
            <a:r>
              <a:rPr lang="tr-TR" sz="2100" dirty="0">
                <a:latin typeface="Times New Roman" panose="02020603050405020304" pitchFamily="18" charset="0"/>
                <a:cs typeface="Times New Roman" panose="02020603050405020304" pitchFamily="18" charset="0"/>
              </a:rPr>
              <a:t> olarak sayılabilir. Yiyeceklerle de besin zehirlenmeleri ve </a:t>
            </a:r>
            <a:r>
              <a:rPr lang="tr-TR" sz="2100" dirty="0" err="1">
                <a:latin typeface="Times New Roman" panose="02020603050405020304" pitchFamily="18" charset="0"/>
                <a:cs typeface="Times New Roman" panose="02020603050405020304" pitchFamily="18" charset="0"/>
              </a:rPr>
              <a:t>gastroenteritler</a:t>
            </a:r>
            <a:r>
              <a:rPr lang="tr-TR" sz="2100" dirty="0">
                <a:latin typeface="Times New Roman" panose="02020603050405020304" pitchFamily="18" charset="0"/>
                <a:cs typeface="Times New Roman" panose="02020603050405020304" pitchFamily="18" charset="0"/>
              </a:rPr>
              <a:t> meydana gelebilir.); -Hastalıklı bir anneden hamilelik sırasında veya doğum esnasında bebeğe hastalık bulaşmasıyla (Frengi, kızamıkçık, </a:t>
            </a:r>
            <a:r>
              <a:rPr lang="tr-TR" sz="2100" dirty="0" err="1">
                <a:latin typeface="Times New Roman" panose="02020603050405020304" pitchFamily="18" charset="0"/>
                <a:cs typeface="Times New Roman" panose="02020603050405020304" pitchFamily="18" charset="0"/>
              </a:rPr>
              <a:t>gonore</a:t>
            </a:r>
            <a:r>
              <a:rPr lang="tr-TR" sz="2100" dirty="0">
                <a:latin typeface="Times New Roman" panose="02020603050405020304" pitchFamily="18" charset="0"/>
                <a:cs typeface="Times New Roman" panose="02020603050405020304" pitchFamily="18" charset="0"/>
              </a:rPr>
              <a:t> </a:t>
            </a:r>
            <a:r>
              <a:rPr lang="tr-TR" sz="2100" dirty="0" err="1">
                <a:latin typeface="Times New Roman" panose="02020603050405020304" pitchFamily="18" charset="0"/>
                <a:cs typeface="Times New Roman" panose="02020603050405020304" pitchFamily="18" charset="0"/>
              </a:rPr>
              <a:t>konjonktiviti</a:t>
            </a:r>
            <a:r>
              <a:rPr lang="tr-TR" sz="2100" dirty="0">
                <a:latin typeface="Times New Roman" panose="02020603050405020304" pitchFamily="18" charset="0"/>
                <a:cs typeface="Times New Roman" panose="02020603050405020304" pitchFamily="18" charset="0"/>
              </a:rPr>
              <a:t>, yani belsoğukluğu mikrobunun yaptığı göz iltihabı bu yolla bulaşabilir.).</a:t>
            </a:r>
          </a:p>
          <a:p>
            <a:pPr marL="64008" indent="0">
              <a:lnSpc>
                <a:spcPct val="150000"/>
              </a:lnSpc>
              <a:buNone/>
            </a:pPr>
            <a:endParaRPr lang="tr-TR" sz="2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372322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88640"/>
            <a:ext cx="8229600" cy="6050144"/>
          </a:xfrm>
        </p:spPr>
        <p:txBody>
          <a:bodyPr>
            <a:noAutofit/>
          </a:bodyPr>
          <a:lstStyle/>
          <a:p>
            <a:pPr marL="64008" indent="0">
              <a:lnSpc>
                <a:spcPct val="150000"/>
              </a:lnSpc>
              <a:buNone/>
            </a:pPr>
            <a:r>
              <a:rPr lang="tr-TR" sz="2700" dirty="0" smtClean="0">
                <a:latin typeface="Times New Roman" panose="02020603050405020304" pitchFamily="18" charset="0"/>
                <a:cs typeface="Times New Roman" panose="02020603050405020304" pitchFamily="18" charset="0"/>
              </a:rPr>
              <a:t>	Hastalığa </a:t>
            </a:r>
            <a:r>
              <a:rPr lang="tr-TR" sz="2700" dirty="0">
                <a:latin typeface="Times New Roman" panose="02020603050405020304" pitchFamily="18" charset="0"/>
                <a:cs typeface="Times New Roman" panose="02020603050405020304" pitchFamily="18" charset="0"/>
              </a:rPr>
              <a:t>yakalanma açısından daha şanssız olanlar (daha çok yakalananlar) şunlardır: </a:t>
            </a:r>
          </a:p>
          <a:p>
            <a:pPr marL="578358" indent="-514350">
              <a:lnSpc>
                <a:spcPct val="150000"/>
              </a:lnSpc>
              <a:buFont typeface="+mj-lt"/>
              <a:buAutoNum type="arabicPeriod"/>
            </a:pPr>
            <a:r>
              <a:rPr lang="tr-TR" sz="2700" dirty="0" smtClean="0">
                <a:latin typeface="Times New Roman" panose="02020603050405020304" pitchFamily="18" charset="0"/>
                <a:cs typeface="Times New Roman" panose="02020603050405020304" pitchFamily="18" charset="0"/>
              </a:rPr>
              <a:t>Bulaşıcı </a:t>
            </a:r>
            <a:r>
              <a:rPr lang="tr-TR" sz="2700" dirty="0">
                <a:latin typeface="Times New Roman" panose="02020603050405020304" pitchFamily="18" charset="0"/>
                <a:cs typeface="Times New Roman" panose="02020603050405020304" pitchFamily="18" charset="0"/>
              </a:rPr>
              <a:t>hastalıklar salgın olduğu yerlere </a:t>
            </a:r>
            <a:r>
              <a:rPr lang="tr-TR" sz="2700" dirty="0" smtClean="0">
                <a:latin typeface="Times New Roman" panose="02020603050405020304" pitchFamily="18" charset="0"/>
                <a:cs typeface="Times New Roman" panose="02020603050405020304" pitchFamily="18" charset="0"/>
              </a:rPr>
              <a:t>gidenler,</a:t>
            </a:r>
          </a:p>
          <a:p>
            <a:pPr marL="578358" indent="-514350">
              <a:lnSpc>
                <a:spcPct val="150000"/>
              </a:lnSpc>
              <a:buFont typeface="+mj-lt"/>
              <a:buAutoNum type="arabicPeriod"/>
            </a:pPr>
            <a:r>
              <a:rPr lang="tr-TR" sz="2700" dirty="0" smtClean="0">
                <a:latin typeface="Times New Roman" panose="02020603050405020304" pitchFamily="18" charset="0"/>
                <a:cs typeface="Times New Roman" panose="02020603050405020304" pitchFamily="18" charset="0"/>
              </a:rPr>
              <a:t>Üç </a:t>
            </a:r>
            <a:r>
              <a:rPr lang="tr-TR" sz="2700" dirty="0">
                <a:latin typeface="Times New Roman" panose="02020603050405020304" pitchFamily="18" charset="0"/>
                <a:cs typeface="Times New Roman" panose="02020603050405020304" pitchFamily="18" charset="0"/>
              </a:rPr>
              <a:t>aylıktan daha küçük </a:t>
            </a:r>
            <a:r>
              <a:rPr lang="tr-TR" sz="2700" dirty="0" smtClean="0">
                <a:latin typeface="Times New Roman" panose="02020603050405020304" pitchFamily="18" charset="0"/>
                <a:cs typeface="Times New Roman" panose="02020603050405020304" pitchFamily="18" charset="0"/>
              </a:rPr>
              <a:t>bebekler,</a:t>
            </a:r>
          </a:p>
          <a:p>
            <a:pPr marL="578358" indent="-514350">
              <a:lnSpc>
                <a:spcPct val="150000"/>
              </a:lnSpc>
              <a:buFont typeface="+mj-lt"/>
              <a:buAutoNum type="arabicPeriod"/>
            </a:pPr>
            <a:r>
              <a:rPr lang="tr-TR" sz="2700" dirty="0" smtClean="0">
                <a:latin typeface="Times New Roman" panose="02020603050405020304" pitchFamily="18" charset="0"/>
                <a:cs typeface="Times New Roman" panose="02020603050405020304" pitchFamily="18" charset="0"/>
              </a:rPr>
              <a:t>Ailesinde </a:t>
            </a:r>
            <a:r>
              <a:rPr lang="tr-TR" sz="2700" dirty="0">
                <a:latin typeface="Times New Roman" panose="02020603050405020304" pitchFamily="18" charset="0"/>
                <a:cs typeface="Times New Roman" panose="02020603050405020304" pitchFamily="18" charset="0"/>
              </a:rPr>
              <a:t>bulaşıcı hastalık taşıyan kişi </a:t>
            </a:r>
            <a:r>
              <a:rPr lang="tr-TR" sz="2700" dirty="0" smtClean="0">
                <a:latin typeface="Times New Roman" panose="02020603050405020304" pitchFamily="18" charset="0"/>
                <a:cs typeface="Times New Roman" panose="02020603050405020304" pitchFamily="18" charset="0"/>
              </a:rPr>
              <a:t>bulunanlar,</a:t>
            </a:r>
          </a:p>
          <a:p>
            <a:pPr marL="578358" indent="-514350">
              <a:lnSpc>
                <a:spcPct val="150000"/>
              </a:lnSpc>
              <a:buFont typeface="+mj-lt"/>
              <a:buAutoNum type="arabicPeriod"/>
            </a:pPr>
            <a:r>
              <a:rPr lang="tr-TR" sz="2700" dirty="0" smtClean="0">
                <a:latin typeface="Times New Roman" panose="02020603050405020304" pitchFamily="18" charset="0"/>
                <a:cs typeface="Times New Roman" panose="02020603050405020304" pitchFamily="18" charset="0"/>
              </a:rPr>
              <a:t>Yaşlı </a:t>
            </a:r>
            <a:r>
              <a:rPr lang="tr-TR" sz="2700" dirty="0">
                <a:latin typeface="Times New Roman" panose="02020603050405020304" pitchFamily="18" charset="0"/>
                <a:cs typeface="Times New Roman" panose="02020603050405020304" pitchFamily="18" charset="0"/>
              </a:rPr>
              <a:t>ve yatalak </a:t>
            </a:r>
            <a:r>
              <a:rPr lang="tr-TR" sz="2700" dirty="0" smtClean="0">
                <a:latin typeface="Times New Roman" panose="02020603050405020304" pitchFamily="18" charset="0"/>
                <a:cs typeface="Times New Roman" panose="02020603050405020304" pitchFamily="18" charset="0"/>
              </a:rPr>
              <a:t>olanlar,</a:t>
            </a:r>
          </a:p>
          <a:p>
            <a:pPr marL="578358" indent="-514350">
              <a:lnSpc>
                <a:spcPct val="150000"/>
              </a:lnSpc>
              <a:buFont typeface="+mj-lt"/>
              <a:buAutoNum type="arabicPeriod"/>
            </a:pPr>
            <a:r>
              <a:rPr lang="tr-TR" sz="2700" dirty="0" smtClean="0">
                <a:latin typeface="Times New Roman" panose="02020603050405020304" pitchFamily="18" charset="0"/>
                <a:cs typeface="Times New Roman" panose="02020603050405020304" pitchFamily="18" charset="0"/>
              </a:rPr>
              <a:t>Kanser </a:t>
            </a:r>
            <a:r>
              <a:rPr lang="tr-TR" sz="2700" dirty="0">
                <a:latin typeface="Times New Roman" panose="02020603050405020304" pitchFamily="18" charset="0"/>
                <a:cs typeface="Times New Roman" panose="02020603050405020304" pitchFamily="18" charset="0"/>
              </a:rPr>
              <a:t>gibi bağışıklık sistemini felce uğratan bir hastalığı </a:t>
            </a:r>
            <a:r>
              <a:rPr lang="tr-TR" sz="2700" dirty="0" smtClean="0">
                <a:latin typeface="Times New Roman" panose="02020603050405020304" pitchFamily="18" charset="0"/>
                <a:cs typeface="Times New Roman" panose="02020603050405020304" pitchFamily="18" charset="0"/>
              </a:rPr>
              <a:t>olanlar,</a:t>
            </a:r>
          </a:p>
          <a:p>
            <a:pPr marL="578358" indent="-514350">
              <a:lnSpc>
                <a:spcPct val="150000"/>
              </a:lnSpc>
              <a:buFont typeface="+mj-lt"/>
              <a:buAutoNum type="arabicPeriod"/>
            </a:pPr>
            <a:r>
              <a:rPr lang="tr-TR" sz="2700" dirty="0" smtClean="0">
                <a:latin typeface="Times New Roman" panose="02020603050405020304" pitchFamily="18" charset="0"/>
                <a:cs typeface="Times New Roman" panose="02020603050405020304" pitchFamily="18" charset="0"/>
              </a:rPr>
              <a:t>Bağışıklığı </a:t>
            </a:r>
            <a:r>
              <a:rPr lang="tr-TR" sz="2700" dirty="0">
                <a:latin typeface="Times New Roman" panose="02020603050405020304" pitchFamily="18" charset="0"/>
                <a:cs typeface="Times New Roman" panose="02020603050405020304" pitchFamily="18" charset="0"/>
              </a:rPr>
              <a:t>bastırıcı ilaçları kullananlar.</a:t>
            </a:r>
          </a:p>
          <a:p>
            <a:pPr marL="64008" indent="0">
              <a:lnSpc>
                <a:spcPct val="150000"/>
              </a:lnSpc>
              <a:buNone/>
            </a:pPr>
            <a:endParaRPr lang="tr-TR" sz="2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983962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6050144"/>
          </a:xfrm>
        </p:spPr>
        <p:txBody>
          <a:bodyPr/>
          <a:lstStyle/>
          <a:p>
            <a:pPr marL="64008" indent="0">
              <a:lnSpc>
                <a:spcPct val="150000"/>
              </a:lnSpc>
              <a:buNone/>
            </a:pPr>
            <a:r>
              <a:rPr lang="tr-TR" dirty="0" smtClean="0">
                <a:latin typeface="Times New Roman" panose="02020603050405020304" pitchFamily="18" charset="0"/>
                <a:cs typeface="Times New Roman" panose="02020603050405020304" pitchFamily="18" charset="0"/>
              </a:rPr>
              <a:t>	Bulaşıcı </a:t>
            </a:r>
            <a:r>
              <a:rPr lang="tr-TR" dirty="0">
                <a:latin typeface="Times New Roman" panose="02020603050405020304" pitchFamily="18" charset="0"/>
                <a:cs typeface="Times New Roman" panose="02020603050405020304" pitchFamily="18" charset="0"/>
              </a:rPr>
              <a:t>hastalıklarda bazı belirtiler vardır ki, hemen hemen bütün hastalarda bulunur. Bunlar; ateş, halsizlik, iştahsızlık, baş ağrısı, genel vücut ağrıları olarak sayılabilir. Bazı hastalıklarda döküntüler olabilir (kızıl, kızamık, çiçekte olduğu gibi). Hazım sistemini tutan hastalıklarda ise genellikle ishal vardır. </a:t>
            </a:r>
          </a:p>
        </p:txBody>
      </p:sp>
    </p:spTree>
    <p:extLst>
      <p:ext uri="{BB962C8B-B14F-4D97-AF65-F5344CB8AC3E}">
        <p14:creationId xmlns:p14="http://schemas.microsoft.com/office/powerpoint/2010/main" val="3680853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1484784"/>
          </a:xfrm>
        </p:spPr>
        <p:txBody>
          <a:bodyPr>
            <a:normAutofit/>
          </a:bodyPr>
          <a:lstStyle/>
          <a:p>
            <a:r>
              <a:rPr lang="tr-TR" dirty="0" smtClean="0"/>
              <a:t>Neden Tehlikeli Maddeler Dersi Bilinmelidir?</a:t>
            </a:r>
            <a:endParaRPr lang="tr-TR" dirty="0"/>
          </a:p>
        </p:txBody>
      </p:sp>
      <p:sp>
        <p:nvSpPr>
          <p:cNvPr id="1026" name="AutoShape 2" descr="data:image/jpeg;base64,/9j/4AAQSkZJRgABAQAAAQABAAD/2wCEAAkGBhIPEBAQDw8QDw8PDw8PEA8QDQ8ODw8PFBAVFBUQEhQXHCYeFxkjGRIVHy8gIycpLCwsFR4xNTAqNSYrLCkBCQoKDgwOGg8PGiwcHSEuKikqKSksLCksLSkqLCkvKSwsLCwsLC8pLCksLC0sKSkpKjUpLCwqLCkpKSkpKSwsKf/AABEIAOEA4QMBIgACEQEDEQH/xAAcAAEAAQUBAQAAAAAAAAAAAAAAAQIEBQYHAwj/xABBEAACAQIDBAcFBAgGAwEAAAAAAQIDEQQSIQUGMVETQWFxgZGxByJSocEyQnLRFCMzYmNzorIkQ1OCkuE0s8IW/8QAGwEBAAIDAQEAAAAAAAAAAAAAAAEFAgMEBgf/xAAtEQEAAgIABQIEBQUAAAAAAAAAAQIDEQQFEiExQXEiUWGxEzKBkfAjwdHh8f/aAAwDAQACEQMRAD8A7iAAAAAAAAAAAAAAAAAAAAAAAAAAAAAAAAAAAAAAAAAAAAAAhs1Xa+9qu4Upe6tHNfe7uwxteKx3b8GC+a2qQ2SrjYR0clflxZa1tvUocWaBjN47J2ZhquOnV1k2o9SvxOaeI9IXOPlEa3eezoeJ38oQ4KUn2NFhP2jLqoec7fQ0urh5QWaUXFdqd/I8YVVLg0+5kTlu314HhvSN/q36h7Rabfv0ZR7YyUvkbFs3blHEr9VNN9cXpJeByE9KFeVOSlCTjKLumnZomua0eWvLy3FaPg+GXaQYDdXeNYuGWdlWp/aXxL4kZ86omJjcKDJjtjtNbeYAAS1gAAAAAAAAAAAAAAAAAAAAAAUVaijFybsoptvkkrtgapv3vB0UVh4O06ivUaesafC3jr4J8zn1XFkbY2u8RWqVn9+TaXKHCK8EkYfGYuyZV5cvVO3u+A4GMOOK+vr7rylJ1Z/uQ49r5G8bl7vRr56tS+WN4U7fG19rw6jT8DQyQiuu15d74nUNwpp4RJcVUnfvNuCvfu4ebZ7Rjno8eP57tN2xUqYerOjUesXx6pRfCS719TVtpSal0kNJJ3duEl2o6H7UsB7lHERWsZOjN/uyTlHyaf8AyOZYipdGeTtOnPwXx0i8Mvha6qQjNda8n1o9TC7vYnWpTvwededn9DNGmFlaNSvNk7Rlhq0Ksfuv3lzi+K8jruHrKcYzi7xlFSXczix0rcTG9JhVFvWlJw8OKOjDbvpTc0xRNYyR6dmxgA6lCAAAAY3HY+0sifC2bx6gMg6i5jOuZiY4tE/pgGXBjsNjtbPg/kzIgAAAAAAAAAAANe37x3Q4Cu07OajSX++Si/k2bCaT7WKtsHSXxYmN/CnNmvLOqS6+CpF+IpE/OHLJ1S3orpK1OPVmu+5a/QmrLQbEV8Q+ynJ+iKnW5h9Ciemlp+jYzatwdp9HWlRk/dqq8fxr816GqnrhcQ6c4VI6OElJeDOqs6naiz44y45pPq6Tvzhuk2fiVxcYKqu+ElL0TOIVnod9x9q2Eq21VXD1P6qb/M+f5cPA2cR5iXFyjvS1Z9J/n2W+w6uXFW+Jzj5xv6o2w0zCSy4qD/iQ+en1NzOaq6zx49g3T2cVferw7IS9UaWbb7Ov29X+Uv7jfi/NCs46N4Lfz1dAAB3PKgAAhmp4nEXq1H/EmvJ2+htrNIxry1qq5VZ+Td/qEwuo1irpixVQOsEL51zZ8NPNCD5xi/NGjqo27Li3Zd7N5owyxjH4YpeSArAAAAAAAAAAA0z2pUr4Sm/hxEb+NOaNzMLvfs14jB1oRV5JKpFc5Qea3ik14mGSN1mHTwmT8PPS0/Nw+vHQ8tiO2IkudOXqjI1cLpwMfCPRV4T6r5Zdz0Kya6l7muWLVmrYQCYxbaS1bdkubeiNjjdU3blnwVG/XSt6o4PPkfQWycL0OHpU39yCv32uz56q1uOnWzdn7RVXcpnqvlmPG4/ux70rwf79N/1I3dmjt3rQ/FD+43hnNT1XfER2qg3H2c0/fry5RhHzdzTjons+wuXDzm/8yo/KKt+Z0Yo+JTcwt04J+um0gA7XmAAADVd6Nl1FN16UXOLS6SMVeUWtMyXWrehtRZ4/akKK967b1UY6ya59iCYc8W0U+sfpxcbUpfpNeVV04wzWVo8Xbrk+t9p64bZUV931BLJ7rbOdWSrz0hB+4vimuvuXqbeY/YlRdFGC0cNLeLdzIBAAAAAAAAAAAAYAGn7Y3HU5ynQslJtuD0yt8cvYa7jtwK0k10bfdZnUga5x1l2Y+Ny08S49Q3WxsHkeGqSS0jNJWt2m37sbmSpTVbE2zR1hTTzWfxSfPsNyBFcVYnbZl5hlyV6e0ey12nX6OjWn8FKpPyg39D5ya08Ed23+xfRbOxLvZzpqku+pJQ9GzhlQ5uJnvELnkdP6drfOdft/1Y4eGbEU1/Eh6pm7GpbEp5sSn8LlLyX/AGbYc+PwuOL8xH0V06blJRiruTSS7Wdf2TglQo06S+5BJ9/W/M0TcXZHS1umkvco8L9dR8PI6Kd+Guo28rzPN1WjHHp590gjMuF1fvFzeqEgXIcgDNKxeL6apOfFOTUfwp2XoZ7eDasadGSjJOc/dVneyfF+Rp2ysRmi+ycl8/8AsiWVWVpRL+g1wMW61kW2z9rXr9G+tNx8OKJRLaITytNcUZelUzJNcGrmG4oymA/Zx7vqwhcAAAAAAAAAgASAAABAEggAaF7W8dlw9CiuNSq5v8NOP5zXkcorOyZu/tTx2fGqmuFCjCP++bc38nE0XEvR9xV57bvL3XKcXRw9Pr3/AH/0ut16N5Tnyio+Mnf6Gy4ehKpOMIK8ptRS7WYjd6jlo3+OTfgtF6HS9wth2TxM1xvGkny65mWGm9Q1cx4iMU2v+kNm2LstYajCkuKV5P4pPiy32njZxqZE3FZU1b7127vwsZa54YrBxqq01e3Bp2lF80+osdaeMtabTNp9Ws43C9JLpM9SFR5byjOyklzi7rh3Ewm6fvZmu3NqZWW7t/8APqpcrU7+eUro7t0Iu8oyqvnVm5ry4fIaOpgqm8b4Kq32KV2WdbbjfFyffc3mlh4w0hCMVyjFRXyPQli5ji9pOossYylJ8EotvyR7bIwE6UGqsXCcpObjLSSTStddWh0dGp7Vl/iKv4kvKKIZRKyq0tDASeXEUprqqR8no/Uz9eehi6Wzp16ijBa3Tb6opPiyUNywrvEyuB/Zx8V82YapjIUY2zXfWZfZ0Wqccys3eVnxV3ezCF0CLk3AABgAQAAAAAAAAABDJPLFVskJz+CEpeSb+gTEb7OEbz43psZiqnFSr1EvwxeRfKKNfxc9GXcp31fF6vvepZzjmnCPxTivNlLady+l4axjrEfKPs3jdnY7rSoUFwyxzvlFK8mdho0VCMYxVoxSSXYjUvZ7s60KldrWTyR/CuPzNwRaYa6q8NzLPOTL0+kff1SADcrAAACCQBBp+PlevV/mSXlp9DcTRcRV/W1P5k/72EwlYd1HlXn1JczJdB0dCcaGk9HKTXvSXXbw6iNn0fcb+J/JHplcZK3W+vrCFhsCknXpuXvO71euuV2NyNUqU+jqu2mqkuy+ptGHq54xl8STA9AAAAAAAAAQAJuQABIIAAtNsf8Aj1/5Fb/1suy32jC9GqudKovODInwyp+aHz26astOpFpRj+vo/wAyPqXzWngvQso6VqL/AIkfUp5fSKz2l9A7r0MmEoLnDM+9u5lS12VG1CiuVKH9qLouI8PnOSeq8z9ZSCAS1pIAAC4AA0Laqy4isl/qSfnr9TfJOyvy1OebVbk5VPvNuXfd3CYZrDbXpRhGPv6JL7LfoW2JxjqVISjF5KclNKXu5prhpyXHwMZsqp0sM3JuLXajIxjYIe0qjk3KTu27s2bZqtRp/hT89TVjcKUMsYrkkvJAVEkACQQAJBAAEEXFwJuLkACbgi4Akpmrprmmibmq71729A+hpP37e/L4f3V2mNrRWNy34MF89+inlz3aG6GLo/boO3U4zpyv3Wlcx2F3SxlatTUMLV0qRblKOSEVm1bk9C42zXhWk6lT7T463T8GWWysFGD6WKcXrls2vGxWfDMvbxOauPdpjftP+XfcJBxp04y4xhFO3C6STsetzkezd5a+HknGpJxvrCTcotdzOobJ2lHE0YVYcJLVdcZLjFljS8WeO4rhL4finvEr24Kbi5scSoJlNxcCq4IuLgeG0amWjVfKnL5q31NA2nUtA3fbc7UKnblXnJHPts1NLBPout3f2KfOU3/U/wAjJtmL3df6iPZKa/qb+pk2B74OGapBc5x9Tb7msbDp3rRfwqUvlb6myhCq4uUgCq4IIuBVcFNwBAuU3FwnSq4uUXFwKri5RmGYGnltDGKjSqVXwpwlLxS0+Zw7aG0ZVJynJ3cm5PXrbOtb61LYGtbi1GPnJHFMSmr6HDxVu8Q9TyLFHTa8+d6Uubq1I0+bu+xLj8jOpW0WiWiRg9iRvVm/hjbzZnDRijttbcbbd4rHoG8ezjGv9dRb092pFcn9l/Q0c2r2eL/EVH1Kj/8ASOjH+aFNxsROC23Rbi5RmGY7XmVdxcozDMBXcXKMxOYDH7xJ/o82vuOM3+FPX1v4HPNpTzHUZWaaaummmnwaas0c12zgXRqzp9UX7r5wesX5egFxu6v1bXKb+aRlsprey8W6ba6n6mw0MSpAZvd2lZTm+tqC8NX6ryMzcwWz8ZlaX3Xx/MzVwhXcXKLi4FdxcpuLgVXBTcAU3IuCGyGRci5DZQ2E6VuRGc83M85VAnSw3rpZ8JWS4qKl5NM49jKXE7XVqKScXqpJprsaOZ7wbHdGUtPdu8r6muo5s1Oruu+WcT+FE0n3axsVWqVFzin8zMmIg8lRS6uD7jLp34HPWNdlxlv126g3b2fYa0a1V/ecacfDVmm0KLnJRXF9fUlzfYdB2VVjSpQp0+EVx5vrZvxR32qeYZYinRHmfs2DpCc5YQxB6KqdSh0u84zlt0pKqA0uc4zlv0hPSBD3zmtb54O8YVktV+rl3PWL87rxM66tjE7Zx8ZwlSSzZrXfUrNPTyA0iC1M4qTpdG+MakFOL+Tj3p/QsZ4NJmfwlJV8N0X36d5U328vHh4koMPWNlwlfNCL7LPvRpuDqmx7Kre61y1QQyuYZjxzk5wl65ibnlmJzAelwedyQhU2QSyCGSlopZWyloJeUonjOJcSR5ygE7WVaVjA7axTcHBUlUuuEuBss8Lc8ns6PIjTOLacXxmwcW5t0oKzekWpO3iX2zd39oSsnTpQXOU5eljrawEV1In9FRjNIlurxOSviWl7N3XcLOrUc5corLH82Z+hSy6JWMm8MR+jkxGmq15tO57raM2esZM9egHRksNqVMqzjIQ4koS6pa4raahlV0nJ2+R7SgWuK2dCorTipIIW+M2nGK96enazWNo75YeDa6an/wA4mWxG5WFm7ypZ+ydSpNeTdimG6mGp/Zw9KPdTigxapPfSi3pNPuTfojYt09sOtNypwnKMU05OMoxu+CuzJ4TZNG+qiuxJGcoYeMF7trEiypbO1cno5Nt24XbuXdBZGW+09s0sPG9SpCC5yko+pgP/ANhCpK1CNSs+dOnOUf8AlawQ3OMytSLHBVJSjFtWdlo+JeRQHqmVJlCRWkBNwLAD3aIK7EWCVDRFj0sRYJebRGU9LCxA8spGU9bEWA8nEZD1ykZQPFwIyHs4kZQbeOQpcC4ykZAbW7pkZC4cCMoFu6ZS6RdZCMgFo6BRPCJl90YyEoYCtu4m3KM505Pi4yuvJ6FvV3ZrS0/Tq0Y9fR06cZP/AHO9vA2fISoAavhNxsNCWeUHVqf6laTqz85cDOUcBGPCKVuSsXuQlQA8Y0rHrGJWok2CFOUqSJsTYCLAqsQB6kABIyAADIAAgEAAwAAZAAEAACGQAQJABIggACogACSUABKJIAFSAAQAAD//2Q=="/>
          <p:cNvSpPr>
            <a:spLocks noChangeAspect="1" noChangeArrowheads="1"/>
          </p:cNvSpPr>
          <p:nvPr/>
        </p:nvSpPr>
        <p:spPr bwMode="auto">
          <a:xfrm>
            <a:off x="63500" y="-10414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28" name="AutoShape 4" descr="data:image/jpeg;base64,/9j/4AAQSkZJRgABAQAAAQABAAD/2wCEAAkGBhIPEBAQDw8QDw8PDw8PEA8QDQ8ODw8PFBAVFBUQEhQXHCYeFxkjGRIVHy8gIycpLCwsFR4xNTAqNSYrLCkBCQoKDgwOGg8PGiwcHSEuKikqKSksLCksLSkqLCkvKSwsLCwsLC8pLCksLC0sKSkpKjUpLCwqLCkpKSkpKSwsKf/AABEIAOEA4QMBIgACEQEDEQH/xAAcAAEAAQUBAQAAAAAAAAAAAAAAAQIEBQYHAwj/xABBEAACAQIDBAcFBAgGAwEAAAAAAQIDEQQSIQUGMVETQWFxgZGxByJSocEyQnLRFCMzYmNzorIkQ1OCkuE0s8IW/8QAGwEBAAIDAQEAAAAAAAAAAAAAAAEFAgMEBgf/xAAtEQEAAgIABQIEBQUAAAAAAAAAAQIDEQQFEiExQXEiUWGxEzKBkfAjwdHh8f/aAAwDAQACEQMRAD8A7iAAAAAAAAAAAAAAAAAAAAAAAAAAAAAAAAAAAAAAAAAAAAAAhs1Xa+9qu4Upe6tHNfe7uwxteKx3b8GC+a2qQ2SrjYR0clflxZa1tvUocWaBjN47J2ZhquOnV1k2o9SvxOaeI9IXOPlEa3eezoeJ38oQ4KUn2NFhP2jLqoec7fQ0urh5QWaUXFdqd/I8YVVLg0+5kTlu314HhvSN/q36h7Rabfv0ZR7YyUvkbFs3blHEr9VNN9cXpJeByE9KFeVOSlCTjKLumnZomua0eWvLy3FaPg+GXaQYDdXeNYuGWdlWp/aXxL4kZ86omJjcKDJjtjtNbeYAAS1gAAAAAAAAAAAAAAAAAAAAAAUVaijFybsoptvkkrtgapv3vB0UVh4O06ivUaesafC3jr4J8zn1XFkbY2u8RWqVn9+TaXKHCK8EkYfGYuyZV5cvVO3u+A4GMOOK+vr7rylJ1Z/uQ49r5G8bl7vRr56tS+WN4U7fG19rw6jT8DQyQiuu15d74nUNwpp4RJcVUnfvNuCvfu4ebZ7Rjno8eP57tN2xUqYerOjUesXx6pRfCS719TVtpSal0kNJJ3duEl2o6H7UsB7lHERWsZOjN/uyTlHyaf8AyOZYipdGeTtOnPwXx0i8Mvha6qQjNda8n1o9TC7vYnWpTvwededn9DNGmFlaNSvNk7Rlhq0Ksfuv3lzi+K8jruHrKcYzi7xlFSXczix0rcTG9JhVFvWlJw8OKOjDbvpTc0xRNYyR6dmxgA6lCAAAAY3HY+0sifC2bx6gMg6i5jOuZiY4tE/pgGXBjsNjtbPg/kzIgAAAAAAAAAAANe37x3Q4Cu07OajSX++Si/k2bCaT7WKtsHSXxYmN/CnNmvLOqS6+CpF+IpE/OHLJ1S3orpK1OPVmu+5a/QmrLQbEV8Q+ynJ+iKnW5h9Ciemlp+jYzatwdp9HWlRk/dqq8fxr816GqnrhcQ6c4VI6OElJeDOqs6naiz44y45pPq6Tvzhuk2fiVxcYKqu+ElL0TOIVnod9x9q2Eq21VXD1P6qb/M+f5cPA2cR5iXFyjvS1Z9J/n2W+w6uXFW+Jzj5xv6o2w0zCSy4qD/iQ+en1NzOaq6zx49g3T2cVferw7IS9UaWbb7Ov29X+Uv7jfi/NCs46N4Lfz1dAAB3PKgAAhmp4nEXq1H/EmvJ2+htrNIxry1qq5VZ+Td/qEwuo1irpixVQOsEL51zZ8NPNCD5xi/NGjqo27Li3Zd7N5owyxjH4YpeSArAAAAAAAAAAA0z2pUr4Sm/hxEb+NOaNzMLvfs14jB1oRV5JKpFc5Qea3ik14mGSN1mHTwmT8PPS0/Nw+vHQ8tiO2IkudOXqjI1cLpwMfCPRV4T6r5Zdz0Kya6l7muWLVmrYQCYxbaS1bdkubeiNjjdU3blnwVG/XSt6o4PPkfQWycL0OHpU39yCv32uz56q1uOnWzdn7RVXcpnqvlmPG4/ux70rwf79N/1I3dmjt3rQ/FD+43hnNT1XfER2qg3H2c0/fry5RhHzdzTjons+wuXDzm/8yo/KKt+Z0Yo+JTcwt04J+um0gA7XmAAADVd6Nl1FN16UXOLS6SMVeUWtMyXWrehtRZ4/akKK967b1UY6ya59iCYc8W0U+sfpxcbUpfpNeVV04wzWVo8Xbrk+t9p64bZUV931BLJ7rbOdWSrz0hB+4vimuvuXqbeY/YlRdFGC0cNLeLdzIBAAAAAAAAAAAAYAGn7Y3HU5ynQslJtuD0yt8cvYa7jtwK0k10bfdZnUga5x1l2Y+Ny08S49Q3WxsHkeGqSS0jNJWt2m37sbmSpTVbE2zR1hTTzWfxSfPsNyBFcVYnbZl5hlyV6e0ey12nX6OjWn8FKpPyg39D5ya08Ed23+xfRbOxLvZzpqku+pJQ9GzhlQ5uJnvELnkdP6drfOdft/1Y4eGbEU1/Eh6pm7GpbEp5sSn8LlLyX/AGbYc+PwuOL8xH0V06blJRiruTSS7Wdf2TglQo06S+5BJ9/W/M0TcXZHS1umkvco8L9dR8PI6Kd+Guo28rzPN1WjHHp590gjMuF1fvFzeqEgXIcgDNKxeL6apOfFOTUfwp2XoZ7eDasadGSjJOc/dVneyfF+Rp2ysRmi+ycl8/8AsiWVWVpRL+g1wMW61kW2z9rXr9G+tNx8OKJRLaITytNcUZelUzJNcGrmG4oymA/Zx7vqwhcAAAAAAAAAgASAAABAEggAaF7W8dlw9CiuNSq5v8NOP5zXkcorOyZu/tTx2fGqmuFCjCP++bc38nE0XEvR9xV57bvL3XKcXRw9Pr3/AH/0ut16N5Tnyio+Mnf6Gy4ehKpOMIK8ptRS7WYjd6jlo3+OTfgtF6HS9wth2TxM1xvGkny65mWGm9Q1cx4iMU2v+kNm2LstYajCkuKV5P4pPiy32njZxqZE3FZU1b7127vwsZa54YrBxqq01e3Bp2lF80+osdaeMtabTNp9Ws43C9JLpM9SFR5byjOyklzi7rh3Ewm6fvZmu3NqZWW7t/8APqpcrU7+eUro7t0Iu8oyqvnVm5ry4fIaOpgqm8b4Kq32KV2WdbbjfFyffc3mlh4w0hCMVyjFRXyPQli5ji9pOossYylJ8EotvyR7bIwE6UGqsXCcpObjLSSTStddWh0dGp7Vl/iKv4kvKKIZRKyq0tDASeXEUprqqR8no/Uz9eehi6Wzp16ijBa3Tb6opPiyUNywrvEyuB/Zx8V82YapjIUY2zXfWZfZ0Wqccys3eVnxV3ezCF0CLk3AABgAQAAAAAAAAABDJPLFVskJz+CEpeSb+gTEb7OEbz43psZiqnFSr1EvwxeRfKKNfxc9GXcp31fF6vvepZzjmnCPxTivNlLady+l4axjrEfKPs3jdnY7rSoUFwyxzvlFK8mdho0VCMYxVoxSSXYjUvZ7s60KldrWTyR/CuPzNwRaYa6q8NzLPOTL0+kff1SADcrAAACCQBBp+PlevV/mSXlp9DcTRcRV/W1P5k/72EwlYd1HlXn1JczJdB0dCcaGk9HKTXvSXXbw6iNn0fcb+J/JHplcZK3W+vrCFhsCknXpuXvO71euuV2NyNUqU+jqu2mqkuy+ptGHq54xl8STA9AAAAAAAAAQAJuQABIIAAtNsf8Aj1/5Fb/1suy32jC9GqudKovODInwyp+aHz26astOpFpRj+vo/wAyPqXzWngvQso6VqL/AIkfUp5fSKz2l9A7r0MmEoLnDM+9u5lS12VG1CiuVKH9qLouI8PnOSeq8z9ZSCAS1pIAAC4AA0Laqy4isl/qSfnr9TfJOyvy1OebVbk5VPvNuXfd3CYZrDbXpRhGPv6JL7LfoW2JxjqVISjF5KclNKXu5prhpyXHwMZsqp0sM3JuLXajIxjYIe0qjk3KTu27s2bZqtRp/hT89TVjcKUMsYrkkvJAVEkACQQAJBAAEEXFwJuLkACbgi4Akpmrprmmibmq71729A+hpP37e/L4f3V2mNrRWNy34MF89+inlz3aG6GLo/boO3U4zpyv3Wlcx2F3SxlatTUMLV0qRblKOSEVm1bk9C42zXhWk6lT7T463T8GWWysFGD6WKcXrls2vGxWfDMvbxOauPdpjftP+XfcJBxp04y4xhFO3C6STsetzkezd5a+HknGpJxvrCTcotdzOobJ2lHE0YVYcJLVdcZLjFljS8WeO4rhL4finvEr24Kbi5scSoJlNxcCq4IuLgeG0amWjVfKnL5q31NA2nUtA3fbc7UKnblXnJHPts1NLBPout3f2KfOU3/U/wAjJtmL3df6iPZKa/qb+pk2B74OGapBc5x9Tb7msbDp3rRfwqUvlb6myhCq4uUgCq4IIuBVcFNwBAuU3FwnSq4uUXFwKri5RmGYGnltDGKjSqVXwpwlLxS0+Zw7aG0ZVJynJ3cm5PXrbOtb61LYGtbi1GPnJHFMSmr6HDxVu8Q9TyLFHTa8+d6Uubq1I0+bu+xLj8jOpW0WiWiRg9iRvVm/hjbzZnDRijttbcbbd4rHoG8ezjGv9dRb092pFcn9l/Q0c2r2eL/EVH1Kj/8ASOjH+aFNxsROC23Rbi5RmGY7XmVdxcozDMBXcXKMxOYDH7xJ/o82vuOM3+FPX1v4HPNpTzHUZWaaaummmnwaas0c12zgXRqzp9UX7r5wesX5egFxu6v1bXKb+aRlsprey8W6ba6n6mw0MSpAZvd2lZTm+tqC8NX6ryMzcwWz8ZlaX3Xx/MzVwhXcXKLi4FdxcpuLgVXBTcAU3IuCGyGRci5DZQ2E6VuRGc83M85VAnSw3rpZ8JWS4qKl5NM49jKXE7XVqKScXqpJprsaOZ7wbHdGUtPdu8r6muo5s1Oruu+WcT+FE0n3axsVWqVFzin8zMmIg8lRS6uD7jLp34HPWNdlxlv126g3b2fYa0a1V/ecacfDVmm0KLnJRXF9fUlzfYdB2VVjSpQp0+EVx5vrZvxR32qeYZYinRHmfs2DpCc5YQxB6KqdSh0u84zlt0pKqA0uc4zlv0hPSBD3zmtb54O8YVktV+rl3PWL87rxM66tjE7Zx8ZwlSSzZrXfUrNPTyA0iC1M4qTpdG+MakFOL+Tj3p/QsZ4NJmfwlJV8N0X36d5U328vHh4koMPWNlwlfNCL7LPvRpuDqmx7Kre61y1QQyuYZjxzk5wl65ibnlmJzAelwedyQhU2QSyCGSlopZWyloJeUonjOJcSR5ygE7WVaVjA7axTcHBUlUuuEuBss8Lc8ns6PIjTOLacXxmwcW5t0oKzekWpO3iX2zd39oSsnTpQXOU5eljrawEV1In9FRjNIlurxOSviWl7N3XcLOrUc5corLH82Z+hSy6JWMm8MR+jkxGmq15tO57raM2esZM9egHRksNqVMqzjIQ4koS6pa4raahlV0nJ2+R7SgWuK2dCorTipIIW+M2nGK96enazWNo75YeDa6an/wA4mWxG5WFm7ypZ+ydSpNeTdimG6mGp/Zw9KPdTigxapPfSi3pNPuTfojYt09sOtNypwnKMU05OMoxu+CuzJ4TZNG+qiuxJGcoYeMF7trEiypbO1cno5Nt24XbuXdBZGW+09s0sPG9SpCC5yko+pgP/ANhCpK1CNSs+dOnOUf8AlawQ3OMytSLHBVJSjFtWdlo+JeRQHqmVJlCRWkBNwLAD3aIK7EWCVDRFj0sRYJebRGU9LCxA8spGU9bEWA8nEZD1ykZQPFwIyHs4kZQbeOQpcC4ykZAbW7pkZC4cCMoFu6ZS6RdZCMgFo6BRPCJl90YyEoYCtu4m3KM505Pi4yuvJ6FvV3ZrS0/Tq0Y9fR06cZP/AHO9vA2fISoAavhNxsNCWeUHVqf6laTqz85cDOUcBGPCKVuSsXuQlQA8Y0rHrGJWok2CFOUqSJsTYCLAqsQB6kABIyAADIAAgEAAwAAZAAEAACGQAQJABIggACogACSUABKJIAFSAAQAAD//2Q=="/>
          <p:cNvSpPr>
            <a:spLocks noChangeAspect="1" noChangeArrowheads="1"/>
          </p:cNvSpPr>
          <p:nvPr/>
        </p:nvSpPr>
        <p:spPr bwMode="auto">
          <a:xfrm>
            <a:off x="63500" y="-10414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29" name="Picture 5" descr="C:\Users\Toshiba\Desktop\untitled.bmp"/>
          <p:cNvPicPr>
            <a:picLocks noChangeAspect="1" noChangeArrowheads="1"/>
          </p:cNvPicPr>
          <p:nvPr/>
        </p:nvPicPr>
        <p:blipFill>
          <a:blip r:embed="rId2" cstate="print"/>
          <a:srcRect/>
          <a:stretch>
            <a:fillRect/>
          </a:stretch>
        </p:blipFill>
        <p:spPr bwMode="auto">
          <a:xfrm>
            <a:off x="2051720" y="1628800"/>
            <a:ext cx="5328592" cy="48245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6050144"/>
          </a:xfrm>
        </p:spPr>
        <p:txBody>
          <a:bodyPr/>
          <a:lstStyle/>
          <a:p>
            <a:pPr marL="64008" indent="0">
              <a:lnSpc>
                <a:spcPct val="150000"/>
              </a:lnSpc>
              <a:buNone/>
            </a:pPr>
            <a:r>
              <a:rPr lang="tr-TR" dirty="0" smtClean="0">
                <a:latin typeface="Times New Roman" panose="02020603050405020304" pitchFamily="18" charset="0"/>
                <a:cs typeface="Times New Roman" panose="02020603050405020304" pitchFamily="18" charset="0"/>
              </a:rPr>
              <a:t>	Belli </a:t>
            </a:r>
            <a:r>
              <a:rPr lang="tr-TR" dirty="0">
                <a:latin typeface="Times New Roman" panose="02020603050405020304" pitchFamily="18" charset="0"/>
                <a:cs typeface="Times New Roman" panose="02020603050405020304" pitchFamily="18" charset="0"/>
              </a:rPr>
              <a:t>başlı bulaşıcı hastalıklar: </a:t>
            </a:r>
            <a:r>
              <a:rPr lang="tr-TR" dirty="0" err="1">
                <a:latin typeface="Times New Roman" panose="02020603050405020304" pitchFamily="18" charset="0"/>
                <a:cs typeface="Times New Roman" panose="02020603050405020304" pitchFamily="18" charset="0"/>
              </a:rPr>
              <a:t>Bruselloz</a:t>
            </a:r>
            <a:r>
              <a:rPr lang="tr-TR" dirty="0">
                <a:latin typeface="Times New Roman" panose="02020603050405020304" pitchFamily="18" charset="0"/>
                <a:cs typeface="Times New Roman" panose="02020603050405020304" pitchFamily="18" charset="0"/>
              </a:rPr>
              <a:t>, Çiçek hastalığı, Difteri, Dizanteri (amipli veya basilli), Grip, Hepatit, Kızamık, Kolera, Menenjit, </a:t>
            </a:r>
            <a:r>
              <a:rPr lang="tr-TR" dirty="0" err="1">
                <a:latin typeface="Times New Roman" panose="02020603050405020304" pitchFamily="18" charset="0"/>
                <a:cs typeface="Times New Roman" panose="02020603050405020304" pitchFamily="18" charset="0"/>
              </a:rPr>
              <a:t>Psittakoz</a:t>
            </a:r>
            <a:r>
              <a:rPr lang="tr-TR" dirty="0">
                <a:latin typeface="Times New Roman" panose="02020603050405020304" pitchFamily="18" charset="0"/>
                <a:cs typeface="Times New Roman" panose="02020603050405020304" pitchFamily="18" charset="0"/>
              </a:rPr>
              <a:t>, Sıtma, Suçiçeği, Tetanos, </a:t>
            </a:r>
            <a:r>
              <a:rPr lang="tr-TR" dirty="0" err="1">
                <a:latin typeface="Times New Roman" panose="02020603050405020304" pitchFamily="18" charset="0"/>
                <a:cs typeface="Times New Roman" panose="02020603050405020304" pitchFamily="18" charset="0"/>
              </a:rPr>
              <a:t>Tularemi</a:t>
            </a:r>
            <a:r>
              <a:rPr lang="tr-TR" dirty="0">
                <a:latin typeface="Times New Roman" panose="02020603050405020304" pitchFamily="18" charset="0"/>
                <a:cs typeface="Times New Roman" panose="02020603050405020304" pitchFamily="18" charset="0"/>
              </a:rPr>
              <a:t>, Tüberküloz, Uyku hastalığı, Zatürre, Tifo, Tifüs.</a:t>
            </a:r>
          </a:p>
          <a:p>
            <a:pPr marL="64008" indent="0">
              <a:lnSpc>
                <a:spcPct val="150000"/>
              </a:lnSpc>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244728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404664"/>
            <a:ext cx="8229600" cy="5834120"/>
          </a:xfrm>
        </p:spPr>
        <p:txBody>
          <a:bodyPr>
            <a:noAutofit/>
          </a:bodyPr>
          <a:lstStyle/>
          <a:p>
            <a:pPr marL="64008" indent="0">
              <a:lnSpc>
                <a:spcPct val="150000"/>
              </a:lnSpc>
              <a:buNone/>
            </a:pPr>
            <a:r>
              <a:rPr lang="tr-TR" sz="2400" dirty="0" smtClean="0">
                <a:latin typeface="Times New Roman" panose="02020603050405020304" pitchFamily="18" charset="0"/>
                <a:cs typeface="Times New Roman" panose="02020603050405020304" pitchFamily="18" charset="0"/>
              </a:rPr>
              <a:t>	Zehirli </a:t>
            </a:r>
            <a:r>
              <a:rPr lang="tr-TR" sz="2400" dirty="0">
                <a:latin typeface="Times New Roman" panose="02020603050405020304" pitchFamily="18" charset="0"/>
                <a:cs typeface="Times New Roman" panose="02020603050405020304" pitchFamily="18" charset="0"/>
              </a:rPr>
              <a:t>ve Bulaşıcı Hastalıklarda dikkat edilmesi gerekenler </a:t>
            </a:r>
            <a:r>
              <a:rPr lang="tr-TR" sz="2400" dirty="0" smtClean="0">
                <a:latin typeface="Times New Roman" panose="02020603050405020304" pitchFamily="18" charset="0"/>
                <a:cs typeface="Times New Roman" panose="02020603050405020304" pitchFamily="18" charset="0"/>
              </a:rPr>
              <a:t>şöyledir;</a:t>
            </a:r>
          </a:p>
          <a:p>
            <a:pPr marL="578358" indent="-514350">
              <a:lnSpc>
                <a:spcPct val="150000"/>
              </a:lnSpc>
              <a:buFont typeface="+mj-lt"/>
              <a:buAutoNum type="arabicPeriod"/>
            </a:pPr>
            <a:r>
              <a:rPr lang="tr-TR" sz="2400" dirty="0" smtClean="0">
                <a:latin typeface="Times New Roman" panose="02020603050405020304" pitchFamily="18" charset="0"/>
                <a:cs typeface="Times New Roman" panose="02020603050405020304" pitchFamily="18" charset="0"/>
              </a:rPr>
              <a:t>Zehirler </a:t>
            </a:r>
            <a:r>
              <a:rPr lang="tr-TR" sz="2400" dirty="0">
                <a:latin typeface="Times New Roman" panose="02020603050405020304" pitchFamily="18" charset="0"/>
                <a:cs typeface="Times New Roman" panose="02020603050405020304" pitchFamily="18" charset="0"/>
              </a:rPr>
              <a:t>sıvı, gaz veya katı </a:t>
            </a:r>
            <a:r>
              <a:rPr lang="tr-TR" sz="2400" dirty="0" smtClean="0">
                <a:latin typeface="Times New Roman" panose="02020603050405020304" pitchFamily="18" charset="0"/>
                <a:cs typeface="Times New Roman" panose="02020603050405020304" pitchFamily="18" charset="0"/>
              </a:rPr>
              <a:t>olabilir</a:t>
            </a:r>
          </a:p>
          <a:p>
            <a:pPr marL="578358" indent="-514350">
              <a:lnSpc>
                <a:spcPct val="150000"/>
              </a:lnSpc>
              <a:buFont typeface="+mj-lt"/>
              <a:buAutoNum type="arabicPeriod"/>
            </a:pPr>
            <a:r>
              <a:rPr lang="tr-TR" sz="2400" dirty="0" smtClean="0">
                <a:latin typeface="Times New Roman" panose="02020603050405020304" pitchFamily="18" charset="0"/>
                <a:cs typeface="Times New Roman" panose="02020603050405020304" pitchFamily="18" charset="0"/>
              </a:rPr>
              <a:t>Kapları </a:t>
            </a:r>
            <a:r>
              <a:rPr lang="tr-TR" sz="2400" dirty="0">
                <a:latin typeface="Times New Roman" panose="02020603050405020304" pitchFamily="18" charset="0"/>
                <a:cs typeface="Times New Roman" panose="02020603050405020304" pitchFamily="18" charset="0"/>
              </a:rPr>
              <a:t>kağıt torbalardan büyük tanklara kadar çok çeşitli </a:t>
            </a:r>
            <a:r>
              <a:rPr lang="tr-TR" sz="2400" dirty="0" smtClean="0">
                <a:latin typeface="Times New Roman" panose="02020603050405020304" pitchFamily="18" charset="0"/>
                <a:cs typeface="Times New Roman" panose="02020603050405020304" pitchFamily="18" charset="0"/>
              </a:rPr>
              <a:t>olabilir</a:t>
            </a:r>
          </a:p>
          <a:p>
            <a:pPr marL="578358" indent="-514350">
              <a:lnSpc>
                <a:spcPct val="150000"/>
              </a:lnSpc>
              <a:buFont typeface="+mj-lt"/>
              <a:buAutoNum type="arabicPeriod"/>
            </a:pPr>
            <a:r>
              <a:rPr lang="tr-TR" sz="2400" dirty="0" err="1" smtClean="0">
                <a:latin typeface="Times New Roman" panose="02020603050405020304" pitchFamily="18" charset="0"/>
                <a:cs typeface="Times New Roman" panose="02020603050405020304" pitchFamily="18" charset="0"/>
              </a:rPr>
              <a:t>Etiolojik</a:t>
            </a:r>
            <a:r>
              <a:rPr lang="tr-TR" sz="2400" dirty="0" smtClean="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veya bulaşıcı maddeler insanlarda hastalığa sebep </a:t>
            </a:r>
            <a:r>
              <a:rPr lang="tr-TR" sz="2400" dirty="0" smtClean="0">
                <a:latin typeface="Times New Roman" panose="02020603050405020304" pitchFamily="18" charset="0"/>
                <a:cs typeface="Times New Roman" panose="02020603050405020304" pitchFamily="18" charset="0"/>
              </a:rPr>
              <a:t>olur</a:t>
            </a:r>
          </a:p>
          <a:p>
            <a:pPr marL="578358" indent="-514350">
              <a:lnSpc>
                <a:spcPct val="150000"/>
              </a:lnSpc>
              <a:buFont typeface="+mj-lt"/>
              <a:buAutoNum type="arabicPeriod"/>
            </a:pPr>
            <a:r>
              <a:rPr lang="tr-TR" sz="2400" dirty="0" err="1" smtClean="0">
                <a:latin typeface="Times New Roman" panose="02020603050405020304" pitchFamily="18" charset="0"/>
                <a:cs typeface="Times New Roman" panose="02020603050405020304" pitchFamily="18" charset="0"/>
              </a:rPr>
              <a:t>Etiolojik</a:t>
            </a:r>
            <a:r>
              <a:rPr lang="tr-TR" sz="2400" dirty="0" smtClean="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kaplar bir karton kap içinde, küçük metal vida kapaklı tüplerdir ve son derece tehlikelidir </a:t>
            </a:r>
            <a:endParaRPr lang="tr-TR" sz="2400" dirty="0" smtClean="0">
              <a:latin typeface="Times New Roman" panose="02020603050405020304" pitchFamily="18" charset="0"/>
              <a:cs typeface="Times New Roman" panose="02020603050405020304" pitchFamily="18" charset="0"/>
            </a:endParaRPr>
          </a:p>
          <a:p>
            <a:pPr marL="64008" indent="0">
              <a:lnSpc>
                <a:spcPct val="150000"/>
              </a:lnSpc>
              <a:buNone/>
            </a:pPr>
            <a:r>
              <a:rPr lang="tr-TR" sz="2400" b="1" dirty="0" err="1" smtClean="0">
                <a:solidFill>
                  <a:schemeClr val="accent2">
                    <a:lumMod val="50000"/>
                  </a:schemeClr>
                </a:solidFill>
                <a:latin typeface="Times New Roman" panose="02020603050405020304" pitchFamily="18" charset="0"/>
                <a:cs typeface="Times New Roman" panose="02020603050405020304" pitchFamily="18" charset="0"/>
              </a:rPr>
              <a:t>Etiolojik</a:t>
            </a:r>
            <a:r>
              <a:rPr lang="tr-TR" sz="2400" b="1" dirty="0">
                <a:solidFill>
                  <a:schemeClr val="accent2">
                    <a:lumMod val="50000"/>
                  </a:schemeClr>
                </a:solidFill>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Bir hastalığa sebep olan bakteri, virüs vb.. örneğidir. </a:t>
            </a:r>
          </a:p>
        </p:txBody>
      </p:sp>
    </p:spTree>
    <p:extLst>
      <p:ext uri="{BB962C8B-B14F-4D97-AF65-F5344CB8AC3E}">
        <p14:creationId xmlns:p14="http://schemas.microsoft.com/office/powerpoint/2010/main" val="383676982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000" dirty="0">
                <a:latin typeface="Times New Roman" panose="02020603050405020304" pitchFamily="18" charset="0"/>
                <a:cs typeface="Times New Roman" panose="02020603050405020304" pitchFamily="18" charset="0"/>
              </a:rPr>
              <a:t>Zehirli ve Bulaşıcı Maddelerin karıştığı yangınlarda yapılması gerekenler; </a:t>
            </a:r>
          </a:p>
        </p:txBody>
      </p:sp>
      <p:sp>
        <p:nvSpPr>
          <p:cNvPr id="3" name="İçerik Yer Tutucusu 2"/>
          <p:cNvSpPr>
            <a:spLocks noGrp="1"/>
          </p:cNvSpPr>
          <p:nvPr>
            <p:ph idx="1"/>
          </p:nvPr>
        </p:nvSpPr>
        <p:spPr>
          <a:xfrm>
            <a:off x="457200" y="1671261"/>
            <a:ext cx="8229600" cy="4572000"/>
          </a:xfrm>
        </p:spPr>
        <p:txBody>
          <a:bodyPr>
            <a:normAutofit fontScale="92500" lnSpcReduction="20000"/>
          </a:bodyPr>
          <a:lstStyle/>
          <a:p>
            <a:pPr marL="578358" indent="-514350">
              <a:lnSpc>
                <a:spcPct val="150000"/>
              </a:lnSpc>
              <a:buFont typeface="+mj-lt"/>
              <a:buAutoNum type="arabicPeriod"/>
            </a:pPr>
            <a:r>
              <a:rPr lang="tr-TR" dirty="0" smtClean="0">
                <a:latin typeface="Times New Roman" panose="02020603050405020304" pitchFamily="18" charset="0"/>
                <a:cs typeface="Times New Roman" panose="02020603050405020304" pitchFamily="18" charset="0"/>
              </a:rPr>
              <a:t>Tehlike </a:t>
            </a:r>
            <a:r>
              <a:rPr lang="tr-TR" dirty="0">
                <a:latin typeface="Times New Roman" panose="02020603050405020304" pitchFamily="18" charset="0"/>
                <a:cs typeface="Times New Roman" panose="02020603050405020304" pitchFamily="18" charset="0"/>
              </a:rPr>
              <a:t>alanını boşaltın ve girişi </a:t>
            </a:r>
            <a:r>
              <a:rPr lang="tr-TR" dirty="0" smtClean="0">
                <a:latin typeface="Times New Roman" panose="02020603050405020304" pitchFamily="18" charset="0"/>
                <a:cs typeface="Times New Roman" panose="02020603050405020304" pitchFamily="18" charset="0"/>
              </a:rPr>
              <a:t>yasaklayın.</a:t>
            </a:r>
          </a:p>
          <a:p>
            <a:pPr marL="578358" indent="-514350">
              <a:lnSpc>
                <a:spcPct val="150000"/>
              </a:lnSpc>
              <a:buFont typeface="+mj-lt"/>
              <a:buAutoNum type="arabicPeriod"/>
            </a:pPr>
            <a:r>
              <a:rPr lang="tr-TR" dirty="0" smtClean="0">
                <a:latin typeface="Times New Roman" panose="02020603050405020304" pitchFamily="18" charset="0"/>
                <a:cs typeface="Times New Roman" panose="02020603050405020304" pitchFamily="18" charset="0"/>
              </a:rPr>
              <a:t>Rüzgarın </a:t>
            </a:r>
            <a:r>
              <a:rPr lang="tr-TR" dirty="0">
                <a:latin typeface="Times New Roman" panose="02020603050405020304" pitchFamily="18" charset="0"/>
                <a:cs typeface="Times New Roman" panose="02020603050405020304" pitchFamily="18" charset="0"/>
              </a:rPr>
              <a:t>aksi yönünde </a:t>
            </a:r>
            <a:r>
              <a:rPr lang="tr-TR" dirty="0" smtClean="0">
                <a:latin typeface="Times New Roman" panose="02020603050405020304" pitchFamily="18" charset="0"/>
                <a:cs typeface="Times New Roman" panose="02020603050405020304" pitchFamily="18" charset="0"/>
              </a:rPr>
              <a:t>durun.</a:t>
            </a:r>
          </a:p>
          <a:p>
            <a:pPr marL="578358" indent="-514350">
              <a:lnSpc>
                <a:spcPct val="150000"/>
              </a:lnSpc>
              <a:buFont typeface="+mj-lt"/>
              <a:buAutoNum type="arabicPeriod"/>
            </a:pPr>
            <a:r>
              <a:rPr lang="tr-TR" dirty="0" smtClean="0">
                <a:latin typeface="Times New Roman" panose="02020603050405020304" pitchFamily="18" charset="0"/>
                <a:cs typeface="Times New Roman" panose="02020603050405020304" pitchFamily="18" charset="0"/>
              </a:rPr>
              <a:t>Alçak </a:t>
            </a:r>
            <a:r>
              <a:rPr lang="tr-TR" dirty="0">
                <a:latin typeface="Times New Roman" panose="02020603050405020304" pitchFamily="18" charset="0"/>
                <a:cs typeface="Times New Roman" panose="02020603050405020304" pitchFamily="18" charset="0"/>
              </a:rPr>
              <a:t>alanlardan uzak </a:t>
            </a:r>
            <a:r>
              <a:rPr lang="tr-TR" dirty="0" smtClean="0">
                <a:latin typeface="Times New Roman" panose="02020603050405020304" pitchFamily="18" charset="0"/>
                <a:cs typeface="Times New Roman" panose="02020603050405020304" pitchFamily="18" charset="0"/>
              </a:rPr>
              <a:t>durun.</a:t>
            </a:r>
          </a:p>
          <a:p>
            <a:pPr marL="578358" indent="-514350">
              <a:lnSpc>
                <a:spcPct val="150000"/>
              </a:lnSpc>
              <a:buFont typeface="+mj-lt"/>
              <a:buAutoNum type="arabicPeriod"/>
            </a:pPr>
            <a:r>
              <a:rPr lang="tr-TR" dirty="0" smtClean="0">
                <a:latin typeface="Times New Roman" panose="02020603050405020304" pitchFamily="18" charset="0"/>
                <a:cs typeface="Times New Roman" panose="02020603050405020304" pitchFamily="18" charset="0"/>
              </a:rPr>
              <a:t>Kapalı </a:t>
            </a:r>
            <a:r>
              <a:rPr lang="tr-TR" dirty="0">
                <a:latin typeface="Times New Roman" panose="02020603050405020304" pitchFamily="18" charset="0"/>
                <a:cs typeface="Times New Roman" panose="02020603050405020304" pitchFamily="18" charset="0"/>
              </a:rPr>
              <a:t>devre temiz hava solunum cihazı ve uygun seviyede kişisel koruyucu teçhizat </a:t>
            </a:r>
            <a:r>
              <a:rPr lang="tr-TR" dirty="0" smtClean="0">
                <a:latin typeface="Times New Roman" panose="02020603050405020304" pitchFamily="18" charset="0"/>
                <a:cs typeface="Times New Roman" panose="02020603050405020304" pitchFamily="18" charset="0"/>
              </a:rPr>
              <a:t>kuşanın.</a:t>
            </a:r>
          </a:p>
          <a:p>
            <a:pPr marL="578358" indent="-514350">
              <a:lnSpc>
                <a:spcPct val="150000"/>
              </a:lnSpc>
              <a:buFont typeface="+mj-lt"/>
              <a:buAutoNum type="arabicPeriod"/>
            </a:pPr>
            <a:r>
              <a:rPr lang="tr-TR" dirty="0" smtClean="0">
                <a:latin typeface="Times New Roman" panose="02020603050405020304" pitchFamily="18" charset="0"/>
                <a:cs typeface="Times New Roman" panose="02020603050405020304" pitchFamily="18" charset="0"/>
              </a:rPr>
              <a:t>Yangını </a:t>
            </a:r>
            <a:r>
              <a:rPr lang="tr-TR" dirty="0">
                <a:latin typeface="Times New Roman" panose="02020603050405020304" pitchFamily="18" charset="0"/>
                <a:cs typeface="Times New Roman" panose="02020603050405020304" pitchFamily="18" charset="0"/>
              </a:rPr>
              <a:t>güvenli bir mesafeden söndürmeye </a:t>
            </a:r>
            <a:r>
              <a:rPr lang="tr-TR" dirty="0" smtClean="0">
                <a:latin typeface="Times New Roman" panose="02020603050405020304" pitchFamily="18" charset="0"/>
                <a:cs typeface="Times New Roman" panose="02020603050405020304" pitchFamily="18" charset="0"/>
              </a:rPr>
              <a:t>çalışın.</a:t>
            </a:r>
          </a:p>
          <a:p>
            <a:pPr marL="578358" indent="-514350">
              <a:lnSpc>
                <a:spcPct val="150000"/>
              </a:lnSpc>
              <a:buFont typeface="+mj-lt"/>
              <a:buAutoNum type="arabicPeriod"/>
            </a:pPr>
            <a:r>
              <a:rPr lang="tr-TR" dirty="0" smtClean="0">
                <a:latin typeface="Times New Roman" panose="02020603050405020304" pitchFamily="18" charset="0"/>
                <a:cs typeface="Times New Roman" panose="02020603050405020304" pitchFamily="18" charset="0"/>
              </a:rPr>
              <a:t>Bertaraf </a:t>
            </a:r>
            <a:r>
              <a:rPr lang="tr-TR" dirty="0">
                <a:latin typeface="Times New Roman" panose="02020603050405020304" pitchFamily="18" charset="0"/>
                <a:cs typeface="Times New Roman" panose="02020603050405020304" pitchFamily="18" charset="0"/>
              </a:rPr>
              <a:t>etmek üzere yangın kontrol suyunu </a:t>
            </a:r>
            <a:r>
              <a:rPr lang="tr-TR" dirty="0" smtClean="0">
                <a:latin typeface="Times New Roman" panose="02020603050405020304" pitchFamily="18" charset="0"/>
                <a:cs typeface="Times New Roman" panose="02020603050405020304" pitchFamily="18" charset="0"/>
              </a:rPr>
              <a:t>biriktirin.</a:t>
            </a:r>
          </a:p>
          <a:p>
            <a:pPr marL="578358" indent="-514350">
              <a:lnSpc>
                <a:spcPct val="150000"/>
              </a:lnSpc>
              <a:buFont typeface="+mj-lt"/>
              <a:buAutoNum type="arabicPeriod"/>
            </a:pPr>
            <a:r>
              <a:rPr lang="tr-TR" dirty="0" smtClean="0">
                <a:latin typeface="Times New Roman" panose="02020603050405020304" pitchFamily="18" charset="0"/>
                <a:cs typeface="Times New Roman" panose="02020603050405020304" pitchFamily="18" charset="0"/>
              </a:rPr>
              <a:t>Büyük </a:t>
            </a:r>
            <a:r>
              <a:rPr lang="tr-TR" dirty="0">
                <a:latin typeface="Times New Roman" panose="02020603050405020304" pitchFamily="18" charset="0"/>
                <a:cs typeface="Times New Roman" panose="02020603050405020304" pitchFamily="18" charset="0"/>
              </a:rPr>
              <a:t>bir yangınsa, geri çekilin ve yanmaya </a:t>
            </a:r>
            <a:r>
              <a:rPr lang="tr-TR" dirty="0" smtClean="0">
                <a:latin typeface="Times New Roman" panose="02020603050405020304" pitchFamily="18" charset="0"/>
                <a:cs typeface="Times New Roman" panose="02020603050405020304" pitchFamily="18" charset="0"/>
              </a:rPr>
              <a:t>bırakın.</a:t>
            </a:r>
          </a:p>
          <a:p>
            <a:pPr marL="578358" indent="-514350">
              <a:lnSpc>
                <a:spcPct val="150000"/>
              </a:lnSpc>
              <a:buFont typeface="+mj-lt"/>
              <a:buAutoNum type="arabicPeriod"/>
            </a:pPr>
            <a:r>
              <a:rPr lang="tr-TR" dirty="0" smtClean="0">
                <a:latin typeface="Times New Roman" panose="02020603050405020304" pitchFamily="18" charset="0"/>
                <a:cs typeface="Times New Roman" panose="02020603050405020304" pitchFamily="18" charset="0"/>
              </a:rPr>
              <a:t>Rüzgâr </a:t>
            </a:r>
            <a:r>
              <a:rPr lang="tr-TR" dirty="0">
                <a:latin typeface="Times New Roman" panose="02020603050405020304" pitchFamily="18" charset="0"/>
                <a:cs typeface="Times New Roman" panose="02020603050405020304" pitchFamily="18" charset="0"/>
              </a:rPr>
              <a:t>yönünde boşaltmayı düşünün.</a:t>
            </a:r>
          </a:p>
          <a:p>
            <a:pPr marL="64008" indent="0">
              <a:buNone/>
            </a:pPr>
            <a:endParaRPr lang="tr-TR" dirty="0"/>
          </a:p>
        </p:txBody>
      </p:sp>
    </p:spTree>
    <p:extLst>
      <p:ext uri="{BB962C8B-B14F-4D97-AF65-F5344CB8AC3E}">
        <p14:creationId xmlns:p14="http://schemas.microsoft.com/office/powerpoint/2010/main" val="369916782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Şarbon </a:t>
            </a:r>
            <a:endParaRPr lang="tr-TR" dirty="0"/>
          </a:p>
        </p:txBody>
      </p:sp>
      <p:sp>
        <p:nvSpPr>
          <p:cNvPr id="3" name="2 İçerik Yer Tutucusu"/>
          <p:cNvSpPr>
            <a:spLocks noGrp="1"/>
          </p:cNvSpPr>
          <p:nvPr>
            <p:ph idx="1"/>
          </p:nvPr>
        </p:nvSpPr>
        <p:spPr/>
        <p:txBody>
          <a:bodyPr/>
          <a:lstStyle/>
          <a:p>
            <a:r>
              <a:rPr lang="tr-TR" b="1" dirty="0" smtClean="0"/>
              <a:t>Şarbon</a:t>
            </a:r>
            <a:r>
              <a:rPr lang="tr-TR" dirty="0" smtClean="0"/>
              <a:t> veya </a:t>
            </a:r>
            <a:r>
              <a:rPr lang="tr-TR" b="1" dirty="0" smtClean="0"/>
              <a:t>Antraks</a:t>
            </a:r>
            <a:r>
              <a:rPr lang="tr-TR" dirty="0" smtClean="0"/>
              <a:t>,</a:t>
            </a:r>
            <a:r>
              <a:rPr lang="tr-TR" b="1" dirty="0" err="1" smtClean="0"/>
              <a:t>Anthrax</a:t>
            </a:r>
            <a:r>
              <a:rPr lang="tr-TR" dirty="0" smtClean="0"/>
              <a:t> </a:t>
            </a:r>
            <a:r>
              <a:rPr lang="tr-TR" i="1" dirty="0" err="1" smtClean="0">
                <a:hlinkClick r:id="rId2" action="ppaction://hlinkfile" tooltip="Bacillus anthracis"/>
              </a:rPr>
              <a:t>Bacillus</a:t>
            </a:r>
            <a:r>
              <a:rPr lang="tr-TR" i="1" dirty="0" smtClean="0">
                <a:hlinkClick r:id="rId2" action="ppaction://hlinkfile" tooltip="Bacillus anthracis"/>
              </a:rPr>
              <a:t> anthracis</a:t>
            </a:r>
            <a:r>
              <a:rPr lang="tr-TR" dirty="0" smtClean="0"/>
              <a:t> adlı mikrop tarafından meydana getirilen bulaşıcı olan, ot ile beslenen hayvanlarda özellikle </a:t>
            </a:r>
            <a:r>
              <a:rPr lang="tr-TR" dirty="0" smtClean="0">
                <a:hlinkClick r:id="rId3" action="ppaction://hlinkfile" tooltip="Sığır"/>
              </a:rPr>
              <a:t>sığır</a:t>
            </a:r>
            <a:r>
              <a:rPr lang="tr-TR" dirty="0" smtClean="0"/>
              <a:t>, </a:t>
            </a:r>
            <a:r>
              <a:rPr lang="tr-TR" dirty="0" smtClean="0">
                <a:hlinkClick r:id="rId4" action="ppaction://hlinkfile" tooltip="Koyun"/>
              </a:rPr>
              <a:t>koyun</a:t>
            </a:r>
            <a:r>
              <a:rPr lang="tr-TR" dirty="0" smtClean="0"/>
              <a:t> ve </a:t>
            </a:r>
            <a:r>
              <a:rPr lang="tr-TR" dirty="0" smtClean="0">
                <a:hlinkClick r:id="rId5" action="ppaction://hlinkfile" tooltip="Beygir"/>
              </a:rPr>
              <a:t>beygirlerde</a:t>
            </a:r>
            <a:r>
              <a:rPr lang="tr-TR" dirty="0" smtClean="0"/>
              <a:t> ani olarak ortaya çıkan ve insanlara da geçebilen bir </a:t>
            </a:r>
            <a:r>
              <a:rPr lang="tr-TR" dirty="0" smtClean="0">
                <a:hlinkClick r:id="rId6" action="ppaction://hlinkfile" tooltip="Hastalık"/>
              </a:rPr>
              <a:t>hastalık</a:t>
            </a:r>
            <a:r>
              <a:rPr lang="tr-TR" dirty="0" smtClean="0"/>
              <a:t>. İnsanlar hastalığı hayvanlar veya bunların ürünlerinden alır.</a:t>
            </a:r>
            <a:endParaRPr lang="tr-TR" dirty="0"/>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3075" name="Picture 3" descr="C:\Users\Toshiba\Desktop\Resimler\şarbon3.jpg"/>
          <p:cNvPicPr>
            <a:picLocks noGrp="1" noChangeAspect="1" noChangeArrowheads="1"/>
          </p:cNvPicPr>
          <p:nvPr>
            <p:ph idx="1"/>
          </p:nvPr>
        </p:nvPicPr>
        <p:blipFill>
          <a:blip r:embed="rId2" cstate="print"/>
          <a:stretch>
            <a:fillRect/>
          </a:stretch>
        </p:blipFill>
        <p:spPr bwMode="auto">
          <a:xfrm>
            <a:off x="2940050" y="3231356"/>
            <a:ext cx="2486025" cy="1838325"/>
          </a:xfrm>
          <a:prstGeom prst="rect">
            <a:avLst/>
          </a:prstGeom>
          <a:noFill/>
        </p:spPr>
      </p:pic>
      <p:pic>
        <p:nvPicPr>
          <p:cNvPr id="3074" name="Picture 2" descr="C:\Users\Toshiba\Desktop\Resimler\şarbon 2.jpg"/>
          <p:cNvPicPr>
            <a:picLocks noChangeAspect="1" noChangeArrowheads="1"/>
          </p:cNvPicPr>
          <p:nvPr/>
        </p:nvPicPr>
        <p:blipFill>
          <a:blip r:embed="rId3" cstate="print"/>
          <a:srcRect/>
          <a:stretch>
            <a:fillRect/>
          </a:stretch>
        </p:blipFill>
        <p:spPr bwMode="auto">
          <a:xfrm>
            <a:off x="0" y="0"/>
            <a:ext cx="9144000" cy="3789040"/>
          </a:xfrm>
          <a:prstGeom prst="rect">
            <a:avLst/>
          </a:prstGeom>
          <a:noFill/>
        </p:spPr>
      </p:pic>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Toshiba\Desktop\Resimler\şarbon.bmp"/>
          <p:cNvPicPr>
            <a:picLocks noChangeAspect="1" noChangeArrowheads="1"/>
          </p:cNvPicPr>
          <p:nvPr/>
        </p:nvPicPr>
        <p:blipFill>
          <a:blip r:embed="rId2" cstate="print"/>
          <a:srcRect/>
          <a:stretch>
            <a:fillRect/>
          </a:stretch>
        </p:blipFill>
        <p:spPr bwMode="auto">
          <a:xfrm>
            <a:off x="899592" y="1484784"/>
            <a:ext cx="7344816" cy="3888432"/>
          </a:xfrm>
          <a:prstGeom prst="rect">
            <a:avLst/>
          </a:prstGeom>
          <a:noFill/>
        </p:spPr>
      </p:pic>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467544" y="1412776"/>
            <a:ext cx="7992888" cy="3416320"/>
          </a:xfrm>
          <a:prstGeom prst="rect">
            <a:avLst/>
          </a:prstGeom>
        </p:spPr>
        <p:txBody>
          <a:bodyPr wrap="square">
            <a:spAutoFit/>
          </a:bodyPr>
          <a:lstStyle/>
          <a:p>
            <a:r>
              <a:rPr lang="tr-TR" sz="3600" b="1" dirty="0" smtClean="0">
                <a:solidFill>
                  <a:srgbClr val="C00000"/>
                </a:solidFill>
              </a:rPr>
              <a:t>Bunların dışında;</a:t>
            </a:r>
          </a:p>
          <a:p>
            <a:endParaRPr lang="tr-TR" sz="3600" b="1" dirty="0" smtClean="0">
              <a:solidFill>
                <a:srgbClr val="C00000"/>
              </a:solidFill>
            </a:endParaRPr>
          </a:p>
          <a:p>
            <a:r>
              <a:rPr lang="tr-TR" sz="3600" b="1" dirty="0" smtClean="0"/>
              <a:t>Kuduz</a:t>
            </a:r>
          </a:p>
          <a:p>
            <a:r>
              <a:rPr lang="tr-TR" sz="3600" b="1" dirty="0" err="1" smtClean="0"/>
              <a:t>Aıds</a:t>
            </a:r>
            <a:endParaRPr lang="tr-TR" sz="3600" b="1" dirty="0" smtClean="0"/>
          </a:p>
          <a:p>
            <a:r>
              <a:rPr lang="tr-TR" sz="3600" b="1" dirty="0" smtClean="0"/>
              <a:t>Kırım Kongo Kanamalı Ateşi (KKKA)</a:t>
            </a:r>
          </a:p>
          <a:p>
            <a:r>
              <a:rPr lang="tr-TR" sz="3600" b="1" dirty="0" smtClean="0"/>
              <a:t>Kuş Gribi</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nSpc>
                <a:spcPct val="150000"/>
              </a:lnSpc>
            </a:pPr>
            <a:r>
              <a:rPr lang="tr-TR" sz="5000" b="1" dirty="0" smtClean="0">
                <a:solidFill>
                  <a:schemeClr val="accent2">
                    <a:lumMod val="75000"/>
                  </a:schemeClr>
                </a:solidFill>
                <a:latin typeface="Times New Roman" panose="02020603050405020304" pitchFamily="18" charset="0"/>
                <a:cs typeface="Times New Roman" panose="02020603050405020304" pitchFamily="18" charset="0"/>
              </a:rPr>
              <a:t>7- Radyoaktif  Maddeler</a:t>
            </a:r>
            <a:endParaRPr lang="tr-TR" sz="50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 name="2 İçerik Yer Tutucusu"/>
          <p:cNvSpPr>
            <a:spLocks noGrp="1"/>
          </p:cNvSpPr>
          <p:nvPr>
            <p:ph idx="1"/>
          </p:nvPr>
        </p:nvSpPr>
        <p:spPr/>
        <p:txBody>
          <a:bodyPr/>
          <a:lstStyle/>
          <a:p>
            <a:r>
              <a:rPr lang="tr-TR" dirty="0" smtClean="0">
                <a:latin typeface="Times New Roman" pitchFamily="18" charset="0"/>
                <a:cs typeface="Times New Roman" pitchFamily="18" charset="0"/>
              </a:rPr>
              <a:t>Radyoaktivite (Radyoaktiflik / Işınetkinlik) , </a:t>
            </a:r>
            <a:r>
              <a:rPr lang="tr-TR" dirty="0" smtClean="0">
                <a:latin typeface="Times New Roman" pitchFamily="18" charset="0"/>
                <a:cs typeface="Times New Roman" pitchFamily="18" charset="0"/>
                <a:hlinkClick r:id="rId2" tooltip="Atom çekirdeği"/>
              </a:rPr>
              <a:t>atom çekirdeğinin</a:t>
            </a:r>
            <a:r>
              <a:rPr lang="tr-TR" dirty="0" smtClean="0">
                <a:latin typeface="Times New Roman" pitchFamily="18" charset="0"/>
                <a:cs typeface="Times New Roman" pitchFamily="18" charset="0"/>
              </a:rPr>
              <a:t>, </a:t>
            </a:r>
            <a:r>
              <a:rPr lang="tr-TR" dirty="0" smtClean="0">
                <a:latin typeface="Times New Roman" pitchFamily="18" charset="0"/>
                <a:cs typeface="Times New Roman" pitchFamily="18" charset="0"/>
                <a:hlinkClick r:id="rId3" tooltip="Parçacık fiziği"/>
              </a:rPr>
              <a:t>tanecikler</a:t>
            </a:r>
            <a:r>
              <a:rPr lang="tr-TR" dirty="0" smtClean="0">
                <a:latin typeface="Times New Roman" pitchFamily="18" charset="0"/>
                <a:cs typeface="Times New Roman" pitchFamily="18" charset="0"/>
              </a:rPr>
              <a:t> veya </a:t>
            </a:r>
            <a:r>
              <a:rPr lang="tr-TR" dirty="0" smtClean="0">
                <a:latin typeface="Times New Roman" pitchFamily="18" charset="0"/>
                <a:cs typeface="Times New Roman" pitchFamily="18" charset="0"/>
                <a:hlinkClick r:id="rId4" tooltip="Elektromanyetik"/>
              </a:rPr>
              <a:t>elektromanyetik</a:t>
            </a:r>
            <a:r>
              <a:rPr lang="tr-TR" dirty="0" smtClean="0">
                <a:latin typeface="Times New Roman" pitchFamily="18" charset="0"/>
                <a:cs typeface="Times New Roman" pitchFamily="18" charset="0"/>
              </a:rPr>
              <a:t> ışımalar yayarak kendiliğinden parçalanmasıdır, bir </a:t>
            </a:r>
            <a:r>
              <a:rPr lang="tr-TR" dirty="0" smtClean="0">
                <a:latin typeface="Times New Roman" pitchFamily="18" charset="0"/>
                <a:cs typeface="Times New Roman" pitchFamily="18" charset="0"/>
                <a:hlinkClick r:id="rId5" tooltip="Enerji"/>
              </a:rPr>
              <a:t>enerji</a:t>
            </a:r>
            <a:r>
              <a:rPr lang="tr-TR" dirty="0" smtClean="0">
                <a:latin typeface="Times New Roman" pitchFamily="18" charset="0"/>
                <a:cs typeface="Times New Roman" pitchFamily="18" charset="0"/>
              </a:rPr>
              <a:t> türüdür. </a:t>
            </a:r>
            <a:endParaRPr lang="tr-TR" dirty="0">
              <a:latin typeface="Times New Roman" pitchFamily="18" charset="0"/>
              <a:cs typeface="Times New Roman" pitchFamily="18" charset="0"/>
            </a:endParaRP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978136"/>
          </a:xfrm>
        </p:spPr>
        <p:txBody>
          <a:bodyPr/>
          <a:lstStyle/>
          <a:p>
            <a:pPr marL="64008" indent="0">
              <a:lnSpc>
                <a:spcPct val="150000"/>
              </a:lnSpc>
              <a:buNone/>
            </a:pPr>
            <a:r>
              <a:rPr lang="tr-TR" dirty="0" smtClean="0">
                <a:latin typeface="Times New Roman" panose="02020603050405020304" pitchFamily="18" charset="0"/>
                <a:cs typeface="Times New Roman" panose="02020603050405020304" pitchFamily="18" charset="0"/>
              </a:rPr>
              <a:t>	Çekirdek </a:t>
            </a:r>
            <a:r>
              <a:rPr lang="tr-TR" dirty="0">
                <a:latin typeface="Times New Roman" panose="02020603050405020304" pitchFamily="18" charset="0"/>
                <a:cs typeface="Times New Roman" panose="02020603050405020304" pitchFamily="18" charset="0"/>
              </a:rPr>
              <a:t>tepkimesi sırasında ortaya çıkar. İnsan vücudunun da, birçok nesnenin de içinden geçebilir. Yalnızca toprağın, kayaların ve özellikle kurşunun içinden rahatça geçemez. Radyasyon yayan nesneler, radyoaktif olarak adlandırılır.</a:t>
            </a:r>
          </a:p>
          <a:p>
            <a:pPr marL="64008" indent="0">
              <a:buNone/>
            </a:pPr>
            <a:endParaRPr lang="tr-TR" dirty="0"/>
          </a:p>
        </p:txBody>
      </p:sp>
    </p:spTree>
    <p:extLst>
      <p:ext uri="{BB962C8B-B14F-4D97-AF65-F5344CB8AC3E}">
        <p14:creationId xmlns:p14="http://schemas.microsoft.com/office/powerpoint/2010/main" val="209408923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500" dirty="0" smtClean="0">
                <a:latin typeface="Times New Roman" panose="02020603050405020304" pitchFamily="18" charset="0"/>
                <a:cs typeface="Times New Roman" panose="02020603050405020304" pitchFamily="18" charset="0"/>
              </a:rPr>
              <a:t>7.1  Nerelerde Radyoaktif Işınlar Vardır ? </a:t>
            </a:r>
            <a:endParaRPr lang="tr-TR" sz="35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52595" y="1666526"/>
            <a:ext cx="8229600" cy="4572000"/>
          </a:xfrm>
        </p:spPr>
        <p:txBody>
          <a:bodyPr>
            <a:normAutofit/>
          </a:bodyPr>
          <a:lstStyle/>
          <a:p>
            <a:pPr marL="64008" indent="0">
              <a:lnSpc>
                <a:spcPct val="160000"/>
              </a:lnSpc>
              <a:buNone/>
            </a:pPr>
            <a:r>
              <a:rPr lang="tr-TR" dirty="0" smtClean="0"/>
              <a:t>	</a:t>
            </a:r>
            <a:r>
              <a:rPr lang="tr-TR" dirty="0" err="1">
                <a:latin typeface="Times New Roman" panose="02020603050405020304" pitchFamily="18" charset="0"/>
                <a:cs typeface="Times New Roman" panose="02020603050405020304" pitchFamily="18" charset="0"/>
              </a:rPr>
              <a:t>Radyoaktiflik</a:t>
            </a:r>
            <a:r>
              <a:rPr lang="tr-TR" dirty="0">
                <a:latin typeface="Times New Roman" panose="02020603050405020304" pitchFamily="18" charset="0"/>
                <a:cs typeface="Times New Roman" panose="02020603050405020304" pitchFamily="18" charset="0"/>
              </a:rPr>
              <a:t> hemen hemen bütün bilimsel ve teknik alanlarda geniş bir uygulama alanı bulur. Radyoaktif izotopların nükleer tepkimelerinden tekniğin birçok dalında kontrol aracı olarak faydalanılır. Bu kontrolde özellikle radyoaktif bir elementin radyoaktif olmayan bütün izotoplarıyla aynı özellikleri göstermesinden yararlanılır. Radyoaktif uygulamalardan bazı bilim dallarında şu şekilde yararlanılmıştır:</a:t>
            </a:r>
          </a:p>
          <a:p>
            <a:pPr marL="64008" indent="0">
              <a:buNone/>
            </a:pPr>
            <a:endParaRPr lang="tr-TR" dirty="0"/>
          </a:p>
        </p:txBody>
      </p:sp>
    </p:spTree>
    <p:extLst>
      <p:ext uri="{BB962C8B-B14F-4D97-AF65-F5344CB8AC3E}">
        <p14:creationId xmlns:p14="http://schemas.microsoft.com/office/powerpoint/2010/main" val="1152940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Teknolojik Gelişmeler</a:t>
            </a:r>
            <a:endParaRPr lang="tr-TR" dirty="0"/>
          </a:p>
        </p:txBody>
      </p:sp>
      <p:sp>
        <p:nvSpPr>
          <p:cNvPr id="3" name="2 İçerik Yer Tutucusu"/>
          <p:cNvSpPr>
            <a:spLocks noGrp="1"/>
          </p:cNvSpPr>
          <p:nvPr>
            <p:ph idx="1"/>
          </p:nvPr>
        </p:nvSpPr>
        <p:spPr/>
        <p:txBody>
          <a:bodyPr/>
          <a:lstStyle/>
          <a:p>
            <a:r>
              <a:rPr lang="tr-TR" dirty="0" smtClean="0"/>
              <a:t>Gelişen sanayi ile tehlikeli kimyasalların hayatın her alanında yer alması</a:t>
            </a:r>
            <a:endParaRPr lang="tr-TR" dirty="0"/>
          </a:p>
        </p:txBody>
      </p:sp>
      <p:pic>
        <p:nvPicPr>
          <p:cNvPr id="16386" name="Picture 2" descr="C:\Users\Toshiba\Desktop\imagesCA2NREJC.jpg"/>
          <p:cNvPicPr>
            <a:picLocks noChangeAspect="1" noChangeArrowheads="1"/>
          </p:cNvPicPr>
          <p:nvPr/>
        </p:nvPicPr>
        <p:blipFill>
          <a:blip r:embed="rId2" cstate="print"/>
          <a:srcRect/>
          <a:stretch>
            <a:fillRect/>
          </a:stretch>
        </p:blipFill>
        <p:spPr bwMode="auto">
          <a:xfrm>
            <a:off x="2555776" y="3140968"/>
            <a:ext cx="3816424" cy="285863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3000"/>
                                        <p:tgtEl>
                                          <p:spTgt spid="3">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16386"/>
                                        </p:tgtEl>
                                        <p:attrNameLst>
                                          <p:attrName>style.visibility</p:attrName>
                                        </p:attrNameLst>
                                      </p:cBhvr>
                                      <p:to>
                                        <p:strVal val="visible"/>
                                      </p:to>
                                    </p:set>
                                    <p:anim calcmode="lin" valueType="num">
                                      <p:cBhvr additive="base">
                                        <p:cTn id="10" dur="3000" fill="hold"/>
                                        <p:tgtEl>
                                          <p:spTgt spid="16386"/>
                                        </p:tgtEl>
                                        <p:attrNameLst>
                                          <p:attrName>ppt_x</p:attrName>
                                        </p:attrNameLst>
                                      </p:cBhvr>
                                      <p:tavLst>
                                        <p:tav tm="0">
                                          <p:val>
                                            <p:strVal val="#ppt_x"/>
                                          </p:val>
                                        </p:tav>
                                        <p:tav tm="100000">
                                          <p:val>
                                            <p:strVal val="#ppt_x"/>
                                          </p:val>
                                        </p:tav>
                                      </p:tavLst>
                                    </p:anim>
                                    <p:anim calcmode="lin" valueType="num">
                                      <p:cBhvr additive="base">
                                        <p:cTn id="11" dur="3000" fill="hold"/>
                                        <p:tgtEl>
                                          <p:spTgt spid="163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oshiba\Desktop\Resimler\radyoaktif.jpg"/>
          <p:cNvPicPr>
            <a:picLocks noChangeAspect="1" noChangeArrowheads="1"/>
          </p:cNvPicPr>
          <p:nvPr/>
        </p:nvPicPr>
        <p:blipFill>
          <a:blip r:embed="rId2" cstate="print"/>
          <a:srcRect/>
          <a:stretch>
            <a:fillRect/>
          </a:stretch>
        </p:blipFill>
        <p:spPr bwMode="auto">
          <a:xfrm>
            <a:off x="2267744" y="0"/>
            <a:ext cx="4608512" cy="6858000"/>
          </a:xfrm>
          <a:prstGeom prst="rect">
            <a:avLst/>
          </a:prstGeom>
          <a:noFill/>
        </p:spPr>
      </p:pic>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85728"/>
            <a:ext cx="8229600" cy="6169080"/>
          </a:xfrm>
        </p:spPr>
        <p:txBody>
          <a:bodyPr/>
          <a:lstStyle/>
          <a:p>
            <a:r>
              <a:rPr lang="tr-TR" dirty="0" smtClean="0"/>
              <a:t>Radyoaktif maddeler</a:t>
            </a:r>
          </a:p>
          <a:p>
            <a:pPr>
              <a:buNone/>
            </a:pPr>
            <a:r>
              <a:rPr lang="tr-TR" dirty="0" smtClean="0"/>
              <a:t>Mutlaka kurşun </a:t>
            </a:r>
          </a:p>
          <a:p>
            <a:pPr>
              <a:buNone/>
            </a:pPr>
            <a:r>
              <a:rPr lang="tr-TR" dirty="0" smtClean="0"/>
              <a:t>plakalarda</a:t>
            </a:r>
          </a:p>
          <a:p>
            <a:pPr>
              <a:buNone/>
            </a:pPr>
            <a:r>
              <a:rPr lang="tr-TR" dirty="0" smtClean="0"/>
              <a:t>saklanmalıdır.</a:t>
            </a:r>
            <a:endParaRPr lang="tr-TR" dirty="0"/>
          </a:p>
        </p:txBody>
      </p:sp>
      <p:pic>
        <p:nvPicPr>
          <p:cNvPr id="2050" name="Picture 2" descr="C:\Users\Toshiba\Desktop\Resimler\rayoaktif4.jpg"/>
          <p:cNvPicPr>
            <a:picLocks noChangeAspect="1" noChangeArrowheads="1"/>
          </p:cNvPicPr>
          <p:nvPr/>
        </p:nvPicPr>
        <p:blipFill>
          <a:blip r:embed="rId2" cstate="print"/>
          <a:srcRect/>
          <a:stretch>
            <a:fillRect/>
          </a:stretch>
        </p:blipFill>
        <p:spPr bwMode="auto">
          <a:xfrm>
            <a:off x="4286248" y="1071546"/>
            <a:ext cx="4067944" cy="5445224"/>
          </a:xfrm>
          <a:prstGeom prst="rect">
            <a:avLst/>
          </a:prstGeom>
          <a:noFill/>
        </p:spPr>
      </p:pic>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i="1" dirty="0" smtClean="0"/>
              <a:t>7.2 Radyoaktif Etiketlendirme</a:t>
            </a:r>
            <a:endParaRPr lang="tr-TR" dirty="0"/>
          </a:p>
        </p:txBody>
      </p:sp>
      <p:sp>
        <p:nvSpPr>
          <p:cNvPr id="3" name="2 İçerik Yer Tutucusu"/>
          <p:cNvSpPr>
            <a:spLocks noGrp="1"/>
          </p:cNvSpPr>
          <p:nvPr>
            <p:ph idx="1"/>
          </p:nvPr>
        </p:nvSpPr>
        <p:spPr/>
        <p:txBody>
          <a:bodyPr/>
          <a:lstStyle/>
          <a:p>
            <a:r>
              <a:rPr lang="tr-TR" dirty="0" smtClean="0">
                <a:latin typeface="Times New Roman" pitchFamily="18" charset="0"/>
                <a:cs typeface="Times New Roman" pitchFamily="18" charset="0"/>
              </a:rPr>
              <a:t>Oldukça önemli olan etiketlendirme işlemi ile insan sağlığına ve doğaya ciddi zararlar verebilecek bu maddeler dikkatli muhafaza edilmiş olurlar.</a:t>
            </a:r>
          </a:p>
          <a:p>
            <a:r>
              <a:rPr lang="tr-TR" dirty="0" smtClean="0">
                <a:latin typeface="Times New Roman" pitchFamily="18" charset="0"/>
                <a:cs typeface="Times New Roman" pitchFamily="18" charset="0"/>
              </a:rPr>
              <a:t>Radyoaktif Beyaz I</a:t>
            </a:r>
          </a:p>
          <a:p>
            <a:r>
              <a:rPr lang="tr-TR" dirty="0" smtClean="0">
                <a:latin typeface="Times New Roman" pitchFamily="18" charset="0"/>
                <a:cs typeface="Times New Roman" pitchFamily="18" charset="0"/>
              </a:rPr>
              <a:t>Radyoaktif Sarı II</a:t>
            </a:r>
          </a:p>
          <a:p>
            <a:r>
              <a:rPr lang="tr-TR" dirty="0" smtClean="0">
                <a:latin typeface="Times New Roman" pitchFamily="18" charset="0"/>
                <a:cs typeface="Times New Roman" pitchFamily="18" charset="0"/>
              </a:rPr>
              <a:t>Radyoaktif Sarı III</a:t>
            </a:r>
          </a:p>
          <a:p>
            <a:endParaRPr lang="tr-TR" dirty="0" smtClean="0">
              <a:latin typeface="Times New Roman" pitchFamily="18" charset="0"/>
              <a:cs typeface="Times New Roman" pitchFamily="18" charset="0"/>
            </a:endParaRPr>
          </a:p>
          <a:p>
            <a:endParaRPr lang="tr-TR" dirty="0">
              <a:latin typeface="Times New Roman" pitchFamily="18" charset="0"/>
              <a:cs typeface="Times New Roman" pitchFamily="18" charset="0"/>
            </a:endParaRP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latin typeface="Times New Roman" panose="02020603050405020304" pitchFamily="18" charset="0"/>
                <a:cs typeface="Times New Roman" panose="02020603050405020304" pitchFamily="18" charset="0"/>
              </a:rPr>
              <a:t>Radyoaktif Etiketlendirme </a:t>
            </a:r>
            <a:endParaRPr lang="tr-TR"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normAutofit/>
          </a:bodyPr>
          <a:lstStyle/>
          <a:p>
            <a:pPr marL="64008" indent="0">
              <a:buNone/>
            </a:pPr>
            <a:r>
              <a:rPr lang="tr-TR" dirty="0" smtClean="0">
                <a:latin typeface="Times New Roman" panose="02020603050405020304" pitchFamily="18" charset="0"/>
                <a:cs typeface="Times New Roman" panose="02020603050405020304" pitchFamily="18" charset="0"/>
              </a:rPr>
              <a:t>	Radyoaktif </a:t>
            </a:r>
            <a:r>
              <a:rPr lang="tr-TR" dirty="0">
                <a:latin typeface="Times New Roman" panose="02020603050405020304" pitchFamily="18" charset="0"/>
                <a:cs typeface="Times New Roman" panose="02020603050405020304" pitchFamily="18" charset="0"/>
              </a:rPr>
              <a:t>maddeleri etiketlendirmek çok önemlidir çünkü insan sağlığına ve doğaya ciddi zararlar verebilecek bu maddeler dikkatli muhafaza edilmediklerinde tehlikeli olurlar. Şimdi bu etiketlendirme çeşitlerine bakalım. </a:t>
            </a:r>
            <a:endParaRPr lang="tr-TR" dirty="0" smtClean="0">
              <a:latin typeface="Times New Roman" panose="02020603050405020304" pitchFamily="18" charset="0"/>
              <a:cs typeface="Times New Roman" panose="02020603050405020304" pitchFamily="18" charset="0"/>
            </a:endParaRPr>
          </a:p>
          <a:p>
            <a:pPr marL="578358" indent="-514350">
              <a:buFont typeface="+mj-lt"/>
              <a:buAutoNum type="arabicPeriod"/>
            </a:pPr>
            <a:r>
              <a:rPr lang="tr-TR" dirty="0" smtClean="0">
                <a:latin typeface="Times New Roman" panose="02020603050405020304" pitchFamily="18" charset="0"/>
                <a:cs typeface="Times New Roman" panose="02020603050405020304" pitchFamily="18" charset="0"/>
              </a:rPr>
              <a:t>Radyoaktif </a:t>
            </a:r>
            <a:r>
              <a:rPr lang="tr-TR" dirty="0">
                <a:latin typeface="Times New Roman" panose="02020603050405020304" pitchFamily="18" charset="0"/>
                <a:cs typeface="Times New Roman" panose="02020603050405020304" pitchFamily="18" charset="0"/>
              </a:rPr>
              <a:t>Beyaz I: Bu etiketi gördüğümüz maddelerde neredeyse hiç radyasyon yoktur.  0.5 </a:t>
            </a:r>
            <a:r>
              <a:rPr lang="tr-TR" dirty="0" err="1">
                <a:latin typeface="Times New Roman" panose="02020603050405020304" pitchFamily="18" charset="0"/>
                <a:cs typeface="Times New Roman" panose="02020603050405020304" pitchFamily="18" charset="0"/>
              </a:rPr>
              <a:t>mR</a:t>
            </a:r>
            <a:r>
              <a:rPr lang="tr-TR" dirty="0">
                <a:latin typeface="Times New Roman" panose="02020603050405020304" pitchFamily="18" charset="0"/>
                <a:cs typeface="Times New Roman" panose="02020603050405020304" pitchFamily="18" charset="0"/>
              </a:rPr>
              <a:t>/saat maksimum ( ambalaj yüzeyinde ) </a:t>
            </a:r>
          </a:p>
        </p:txBody>
      </p:sp>
    </p:spTree>
    <p:extLst>
      <p:ext uri="{BB962C8B-B14F-4D97-AF65-F5344CB8AC3E}">
        <p14:creationId xmlns:p14="http://schemas.microsoft.com/office/powerpoint/2010/main" val="410665816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978136"/>
          </a:xfrm>
        </p:spPr>
        <p:txBody>
          <a:bodyPr>
            <a:normAutofit/>
          </a:bodyPr>
          <a:lstStyle/>
          <a:p>
            <a:pPr marL="578358" indent="-514350">
              <a:lnSpc>
                <a:spcPct val="150000"/>
              </a:lnSpc>
              <a:buFont typeface="+mj-lt"/>
              <a:buAutoNum type="arabicPeriod" startAt="2"/>
            </a:pPr>
            <a:r>
              <a:rPr lang="tr-TR" dirty="0" smtClean="0">
                <a:latin typeface="Times New Roman" panose="02020603050405020304" pitchFamily="18" charset="0"/>
                <a:cs typeface="Times New Roman" panose="02020603050405020304" pitchFamily="18" charset="0"/>
              </a:rPr>
              <a:t>Radyoaktif </a:t>
            </a:r>
            <a:r>
              <a:rPr lang="tr-TR" dirty="0">
                <a:latin typeface="Times New Roman" panose="02020603050405020304" pitchFamily="18" charset="0"/>
                <a:cs typeface="Times New Roman" panose="02020603050405020304" pitchFamily="18" charset="0"/>
              </a:rPr>
              <a:t>Sarı II: Düşük radyasyon seviyeleri bulunan maddeler bu kod ile etiketlenir. 50 </a:t>
            </a:r>
            <a:r>
              <a:rPr lang="tr-TR" dirty="0" err="1">
                <a:latin typeface="Times New Roman" panose="02020603050405020304" pitchFamily="18" charset="0"/>
                <a:cs typeface="Times New Roman" panose="02020603050405020304" pitchFamily="18" charset="0"/>
              </a:rPr>
              <a:t>mR</a:t>
            </a:r>
            <a:r>
              <a:rPr lang="tr-TR" dirty="0">
                <a:latin typeface="Times New Roman" panose="02020603050405020304" pitchFamily="18" charset="0"/>
                <a:cs typeface="Times New Roman" panose="02020603050405020304" pitchFamily="18" charset="0"/>
              </a:rPr>
              <a:t>/saat maksimum ( ambalaj yüzeyinde ), 1mR/saat ( 1metrede </a:t>
            </a:r>
            <a:r>
              <a:rPr lang="tr-TR" dirty="0" smtClean="0">
                <a:latin typeface="Times New Roman" panose="02020603050405020304" pitchFamily="18" charset="0"/>
                <a:cs typeface="Times New Roman" panose="02020603050405020304" pitchFamily="18" charset="0"/>
              </a:rPr>
              <a:t>).</a:t>
            </a:r>
          </a:p>
          <a:p>
            <a:pPr marL="578358" indent="-514350">
              <a:lnSpc>
                <a:spcPct val="150000"/>
              </a:lnSpc>
              <a:buFont typeface="+mj-lt"/>
              <a:buAutoNum type="arabicPeriod" startAt="2"/>
            </a:pPr>
            <a:r>
              <a:rPr lang="tr-TR" dirty="0" smtClean="0">
                <a:latin typeface="Times New Roman" panose="02020603050405020304" pitchFamily="18" charset="0"/>
                <a:cs typeface="Times New Roman" panose="02020603050405020304" pitchFamily="18" charset="0"/>
              </a:rPr>
              <a:t>Radyoaktif </a:t>
            </a:r>
            <a:r>
              <a:rPr lang="tr-TR" dirty="0">
                <a:latin typeface="Times New Roman" panose="02020603050405020304" pitchFamily="18" charset="0"/>
                <a:cs typeface="Times New Roman" panose="02020603050405020304" pitchFamily="18" charset="0"/>
              </a:rPr>
              <a:t>Sarı III: Yüksek radyasyon seviyeleri bulunan maddeler için kullanılır ve bu maddelere dikkat edilmesi gerekir. 200 </a:t>
            </a:r>
            <a:r>
              <a:rPr lang="tr-TR" dirty="0" err="1">
                <a:latin typeface="Times New Roman" panose="02020603050405020304" pitchFamily="18" charset="0"/>
                <a:cs typeface="Times New Roman" panose="02020603050405020304" pitchFamily="18" charset="0"/>
              </a:rPr>
              <a:t>mR</a:t>
            </a:r>
            <a:r>
              <a:rPr lang="tr-TR" dirty="0">
                <a:latin typeface="Times New Roman" panose="02020603050405020304" pitchFamily="18" charset="0"/>
                <a:cs typeface="Times New Roman" panose="02020603050405020304" pitchFamily="18" charset="0"/>
              </a:rPr>
              <a:t>/saat maksimum (ambalaj yüzeyinde), 10 </a:t>
            </a:r>
            <a:r>
              <a:rPr lang="tr-TR" dirty="0" err="1">
                <a:latin typeface="Times New Roman" panose="02020603050405020304" pitchFamily="18" charset="0"/>
                <a:cs typeface="Times New Roman" panose="02020603050405020304" pitchFamily="18" charset="0"/>
              </a:rPr>
              <a:t>mR</a:t>
            </a:r>
            <a:r>
              <a:rPr lang="tr-TR" dirty="0">
                <a:latin typeface="Times New Roman" panose="02020603050405020304" pitchFamily="18" charset="0"/>
                <a:cs typeface="Times New Roman" panose="02020603050405020304" pitchFamily="18" charset="0"/>
              </a:rPr>
              <a:t>/saat ( 1 metrede ).</a:t>
            </a:r>
          </a:p>
          <a:p>
            <a:pPr marL="64008" indent="0">
              <a:lnSpc>
                <a:spcPct val="150000"/>
              </a:lnSpc>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533991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b="1" dirty="0" smtClean="0">
                <a:latin typeface="Times New Roman" panose="02020603050405020304" pitchFamily="18" charset="0"/>
                <a:cs typeface="Times New Roman" panose="02020603050405020304" pitchFamily="18" charset="0"/>
              </a:rPr>
              <a:t>7.3 Radyoaktif Işınımlara Bir Göz Atalım</a:t>
            </a:r>
            <a:endParaRPr lang="tr-TR" b="1" dirty="0">
              <a:latin typeface="Times New Roman" panose="02020603050405020304" pitchFamily="18" charset="0"/>
              <a:cs typeface="Times New Roman" panose="02020603050405020304" pitchFamily="18" charset="0"/>
            </a:endParaRPr>
          </a:p>
        </p:txBody>
      </p:sp>
      <p:sp>
        <p:nvSpPr>
          <p:cNvPr id="3" name="2 İçerik Yer Tutucusu"/>
          <p:cNvSpPr>
            <a:spLocks noGrp="1"/>
          </p:cNvSpPr>
          <p:nvPr>
            <p:ph idx="1"/>
          </p:nvPr>
        </p:nvSpPr>
        <p:spPr/>
        <p:txBody>
          <a:bodyPr/>
          <a:lstStyle/>
          <a:p>
            <a:r>
              <a:rPr lang="tr-TR" b="1" dirty="0" smtClean="0">
                <a:latin typeface="Times New Roman" pitchFamily="18" charset="0"/>
                <a:cs typeface="Times New Roman" pitchFamily="18" charset="0"/>
              </a:rPr>
              <a:t>α (Alfa) ışıması</a:t>
            </a:r>
            <a:r>
              <a:rPr lang="tr-TR" dirty="0" smtClean="0">
                <a:latin typeface="Times New Roman" pitchFamily="18" charset="0"/>
                <a:cs typeface="Times New Roman" pitchFamily="18" charset="0"/>
              </a:rPr>
              <a:t>: Alfa tanecikleri çekirdekten fırlatıldıktan sonra çok ağır olduklarından bir kağıt parçası dahi bu taneciklerin zararlarından bizi korur.</a:t>
            </a:r>
          </a:p>
          <a:p>
            <a:endParaRPr lang="tr-TR" dirty="0"/>
          </a:p>
        </p:txBody>
      </p:sp>
      <p:pic>
        <p:nvPicPr>
          <p:cNvPr id="3075" name="Picture 3" descr="C:\Users\Toshiba\Desktop\Resimler\imagesCAOWP3ZZ.jpg"/>
          <p:cNvPicPr>
            <a:picLocks noChangeAspect="1" noChangeArrowheads="1"/>
          </p:cNvPicPr>
          <p:nvPr/>
        </p:nvPicPr>
        <p:blipFill>
          <a:blip r:embed="rId2" cstate="print"/>
          <a:srcRect/>
          <a:stretch>
            <a:fillRect/>
          </a:stretch>
        </p:blipFill>
        <p:spPr bwMode="auto">
          <a:xfrm>
            <a:off x="2699792" y="4140881"/>
            <a:ext cx="3930628" cy="2313927"/>
          </a:xfrm>
          <a:prstGeom prst="rect">
            <a:avLst/>
          </a:prstGeom>
          <a:noFill/>
        </p:spPr>
      </p:pic>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980728"/>
            <a:ext cx="8229600" cy="4572000"/>
          </a:xfrm>
        </p:spPr>
        <p:txBody>
          <a:bodyPr/>
          <a:lstStyle/>
          <a:p>
            <a:pPr marL="64008" indent="0">
              <a:lnSpc>
                <a:spcPct val="150000"/>
              </a:lnSpc>
              <a:buNone/>
            </a:pPr>
            <a:r>
              <a:rPr lang="tr-TR" dirty="0" smtClean="0">
                <a:latin typeface="Times New Roman" pitchFamily="18" charset="0"/>
                <a:cs typeface="Times New Roman" pitchFamily="18" charset="0"/>
              </a:rPr>
              <a:t>	Alfa taneciğinin sebep olduğu </a:t>
            </a:r>
            <a:r>
              <a:rPr lang="tr-TR" dirty="0" err="1" smtClean="0">
                <a:latin typeface="Times New Roman" pitchFamily="18" charset="0"/>
                <a:cs typeface="Times New Roman" pitchFamily="18" charset="0"/>
                <a:hlinkClick r:id="rId2" action="ppaction://hlinkfile" tooltip="Kromozom"/>
              </a:rPr>
              <a:t>kromozomal</a:t>
            </a:r>
            <a:r>
              <a:rPr lang="tr-TR" dirty="0" smtClean="0">
                <a:latin typeface="Times New Roman" pitchFamily="18" charset="0"/>
                <a:cs typeface="Times New Roman" pitchFamily="18" charset="0"/>
              </a:rPr>
              <a:t> hasar, diğer radyasyon tiplerinin eşit dozlarda sebep oldukları hasardan yaklaşık 100 kat daha fazladır. Alfa ışınımı yapan </a:t>
            </a:r>
            <a:r>
              <a:rPr lang="tr-TR" dirty="0" smtClean="0">
                <a:latin typeface="Times New Roman" pitchFamily="18" charset="0"/>
                <a:cs typeface="Times New Roman" pitchFamily="18" charset="0"/>
                <a:hlinkClick r:id="rId3" action="ppaction://hlinkfile" tooltip="Polonyum-210 (sayfa mevcut değil)"/>
              </a:rPr>
              <a:t>polonyum-210</a:t>
            </a:r>
            <a:r>
              <a:rPr lang="tr-TR" dirty="0" smtClean="0">
                <a:latin typeface="Times New Roman" pitchFamily="18" charset="0"/>
                <a:cs typeface="Times New Roman" pitchFamily="18" charset="0"/>
              </a:rPr>
              <a:t> un sigara sebebiyle meydana gelen akciğer ve bağırsak </a:t>
            </a:r>
            <a:r>
              <a:rPr lang="tr-TR" dirty="0" smtClean="0">
                <a:latin typeface="Times New Roman" pitchFamily="18" charset="0"/>
                <a:cs typeface="Times New Roman" pitchFamily="18" charset="0"/>
                <a:hlinkClick r:id="rId4" action="ppaction://hlinkfile" tooltip="Kanser"/>
              </a:rPr>
              <a:t>kanserlerinde</a:t>
            </a:r>
            <a:r>
              <a:rPr lang="tr-TR" dirty="0" smtClean="0">
                <a:latin typeface="Times New Roman" pitchFamily="18" charset="0"/>
                <a:cs typeface="Times New Roman" pitchFamily="18" charset="0"/>
              </a:rPr>
              <a:t> rol oynadığı tahmin ediliyor.</a:t>
            </a:r>
          </a:p>
          <a:p>
            <a:endParaRPr lang="tr-TR" dirty="0"/>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539552" y="1412776"/>
            <a:ext cx="8136904" cy="4031873"/>
          </a:xfrm>
          <a:prstGeom prst="rect">
            <a:avLst/>
          </a:prstGeom>
        </p:spPr>
        <p:txBody>
          <a:bodyPr wrap="square">
            <a:spAutoFit/>
          </a:bodyPr>
          <a:lstStyle/>
          <a:p>
            <a:r>
              <a:rPr lang="tr-TR" sz="3200" dirty="0" smtClean="0">
                <a:latin typeface="Times New Roman" pitchFamily="18" charset="0"/>
                <a:cs typeface="Times New Roman" pitchFamily="18" charset="0"/>
              </a:rPr>
              <a:t>	Çoğu </a:t>
            </a:r>
            <a:r>
              <a:rPr lang="tr-TR" sz="3200" dirty="0" smtClean="0">
                <a:latin typeface="Times New Roman" pitchFamily="18" charset="0"/>
                <a:cs typeface="Times New Roman" pitchFamily="18" charset="0"/>
                <a:hlinkClick r:id="rId2" action="ppaction://hlinkfile" tooltip="Duman dedektörü"/>
              </a:rPr>
              <a:t>duman </a:t>
            </a:r>
            <a:r>
              <a:rPr lang="tr-TR" sz="3200" dirty="0" err="1" smtClean="0">
                <a:latin typeface="Times New Roman" pitchFamily="18" charset="0"/>
                <a:cs typeface="Times New Roman" pitchFamily="18" charset="0"/>
                <a:hlinkClick r:id="rId2" action="ppaction://hlinkfile" tooltip="Duman dedektörü"/>
              </a:rPr>
              <a:t>dedektörü</a:t>
            </a:r>
            <a:r>
              <a:rPr lang="tr-TR" sz="3200" dirty="0" smtClean="0">
                <a:latin typeface="Times New Roman" pitchFamily="18" charset="0"/>
                <a:cs typeface="Times New Roman" pitchFamily="18" charset="0"/>
              </a:rPr>
              <a:t>, ufak bir miktar </a:t>
            </a:r>
            <a:r>
              <a:rPr lang="tr-TR" sz="3200" dirty="0" smtClean="0">
                <a:latin typeface="Times New Roman" pitchFamily="18" charset="0"/>
                <a:cs typeface="Times New Roman" pitchFamily="18" charset="0"/>
                <a:hlinkClick r:id="rId3" action="ppaction://hlinkfile" tooltip="Amerikyum-241 (sayfa mevcut değil)"/>
              </a:rPr>
              <a:t>amerikyum-241</a:t>
            </a:r>
            <a:r>
              <a:rPr lang="tr-TR" sz="3200" dirty="0" smtClean="0">
                <a:latin typeface="Times New Roman" pitchFamily="18" charset="0"/>
                <a:cs typeface="Times New Roman" pitchFamily="18" charset="0"/>
              </a:rPr>
              <a:t> içerir ve bu </a:t>
            </a:r>
            <a:r>
              <a:rPr lang="tr-TR" sz="3200" dirty="0" smtClean="0">
                <a:latin typeface="Times New Roman" pitchFamily="18" charset="0"/>
                <a:cs typeface="Times New Roman" pitchFamily="18" charset="0"/>
                <a:hlinkClick r:id="rId4" action="ppaction://hlinkfile" tooltip="İzotop"/>
              </a:rPr>
              <a:t>izotop</a:t>
            </a:r>
            <a:r>
              <a:rPr lang="tr-TR" sz="3200" dirty="0" smtClean="0">
                <a:latin typeface="Times New Roman" pitchFamily="18" charset="0"/>
                <a:cs typeface="Times New Roman" pitchFamily="18" charset="0"/>
              </a:rPr>
              <a:t> alfa ışıması yapar. Bu izotop eğer yutulur ya da solunursa yüksek derecede tehlikelidir ancak kaynak kapalı tutulursa bu zarar en az olur. Çoğu belediye eski duman </a:t>
            </a:r>
            <a:r>
              <a:rPr lang="tr-TR" sz="3200" dirty="0" err="1" smtClean="0">
                <a:latin typeface="Times New Roman" pitchFamily="18" charset="0"/>
                <a:cs typeface="Times New Roman" pitchFamily="18" charset="0"/>
              </a:rPr>
              <a:t>dedektörlerinin</a:t>
            </a:r>
            <a:r>
              <a:rPr lang="tr-TR" sz="3200" dirty="0" smtClean="0">
                <a:latin typeface="Times New Roman" pitchFamily="18" charset="0"/>
                <a:cs typeface="Times New Roman" pitchFamily="18" charset="0"/>
              </a:rPr>
              <a:t> normal çöplerle birlikte atılmak yerine toplanmasını sağlayan programlar yürütmektedir.</a:t>
            </a:r>
            <a:endParaRPr lang="tr-TR" sz="3200" dirty="0">
              <a:latin typeface="Times New Roman" pitchFamily="18" charset="0"/>
              <a:cs typeface="Times New Roman" pitchFamily="18" charset="0"/>
            </a:endParaRP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775191"/>
            <a:ext cx="8229600" cy="4462121"/>
          </a:xfrm>
        </p:spPr>
        <p:txBody>
          <a:bodyPr>
            <a:normAutofit fontScale="77500" lnSpcReduction="20000"/>
          </a:bodyPr>
          <a:lstStyle/>
          <a:p>
            <a:endParaRPr lang="tr-TR" dirty="0" smtClean="0"/>
          </a:p>
          <a:p>
            <a:endParaRPr lang="tr-TR" dirty="0" smtClean="0"/>
          </a:p>
          <a:p>
            <a:endParaRPr lang="tr-TR" dirty="0" smtClean="0"/>
          </a:p>
          <a:p>
            <a:endParaRPr lang="tr-TR" dirty="0" smtClean="0"/>
          </a:p>
          <a:p>
            <a:endParaRPr lang="tr-TR" dirty="0" smtClean="0"/>
          </a:p>
          <a:p>
            <a:endParaRPr lang="tr-TR" dirty="0" smtClean="0"/>
          </a:p>
          <a:p>
            <a:pPr>
              <a:lnSpc>
                <a:spcPct val="170000"/>
              </a:lnSpc>
            </a:pPr>
            <a:endParaRPr lang="tr-TR" sz="2600" dirty="0" smtClean="0">
              <a:latin typeface="Times New Roman" pitchFamily="18" charset="0"/>
              <a:cs typeface="Times New Roman" pitchFamily="18" charset="0"/>
            </a:endParaRPr>
          </a:p>
          <a:p>
            <a:pPr>
              <a:lnSpc>
                <a:spcPct val="170000"/>
              </a:lnSpc>
            </a:pPr>
            <a:r>
              <a:rPr lang="tr-TR" sz="2600" dirty="0" smtClean="0">
                <a:latin typeface="Times New Roman" pitchFamily="18" charset="0"/>
                <a:cs typeface="Times New Roman" pitchFamily="18" charset="0"/>
              </a:rPr>
              <a:t>Alfa ışını ağır olduğundan dolayı bir kâğıt parçası ile durdurulabilir. </a:t>
            </a:r>
            <a:r>
              <a:rPr lang="tr-TR" sz="2600" dirty="0" smtClean="0">
                <a:latin typeface="Times New Roman" pitchFamily="18" charset="0"/>
                <a:cs typeface="Times New Roman" pitchFamily="18" charset="0"/>
                <a:hlinkClick r:id="rId2" action="ppaction://hlinkfile" tooltip="Beta"/>
              </a:rPr>
              <a:t>Beta</a:t>
            </a:r>
            <a:r>
              <a:rPr lang="tr-TR" sz="2600" dirty="0" smtClean="0">
                <a:latin typeface="Times New Roman" pitchFamily="18" charset="0"/>
                <a:cs typeface="Times New Roman" pitchFamily="18" charset="0"/>
              </a:rPr>
              <a:t> ışını alfa'dan daha hafif olduğundan bir </a:t>
            </a:r>
            <a:r>
              <a:rPr lang="tr-TR" sz="2600" dirty="0" err="1" smtClean="0">
                <a:latin typeface="Times New Roman" pitchFamily="18" charset="0"/>
                <a:cs typeface="Times New Roman" pitchFamily="18" charset="0"/>
              </a:rPr>
              <a:t>aluminyum</a:t>
            </a:r>
            <a:r>
              <a:rPr lang="tr-TR" sz="2600" dirty="0" smtClean="0">
                <a:latin typeface="Times New Roman" pitchFamily="18" charset="0"/>
                <a:cs typeface="Times New Roman" pitchFamily="18" charset="0"/>
              </a:rPr>
              <a:t> yaprak ile durdurulabilir. Gama ışını ise girişkenliği en fazla olan parçacıktır ve birçok maddeden geçer.</a:t>
            </a:r>
            <a:endParaRPr lang="tr-TR" sz="2600" dirty="0">
              <a:latin typeface="Times New Roman" pitchFamily="18" charset="0"/>
              <a:cs typeface="Times New Roman" pitchFamily="18" charset="0"/>
            </a:endParaRPr>
          </a:p>
        </p:txBody>
      </p:sp>
      <p:pic>
        <p:nvPicPr>
          <p:cNvPr id="4098" name="Picture 2" descr="http://upload.wikimedia.org/wikipedia/commons/thumb/d/d6/Alfa_beta_gamma_radiation.svg/220px-Alfa_beta_gamma_radiation.svg.png">
            <a:hlinkClick r:id="rId3"/>
          </p:cNvPr>
          <p:cNvPicPr>
            <a:picLocks noChangeAspect="1" noChangeArrowheads="1"/>
          </p:cNvPicPr>
          <p:nvPr/>
        </p:nvPicPr>
        <p:blipFill>
          <a:blip r:embed="rId4" cstate="print"/>
          <a:srcRect/>
          <a:stretch>
            <a:fillRect/>
          </a:stretch>
        </p:blipFill>
        <p:spPr bwMode="auto">
          <a:xfrm>
            <a:off x="2987824" y="548680"/>
            <a:ext cx="2664296" cy="3240360"/>
          </a:xfrm>
          <a:prstGeom prst="rect">
            <a:avLst/>
          </a:prstGeom>
          <a:noFill/>
        </p:spPr>
      </p:pic>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476672"/>
            <a:ext cx="8229600" cy="5240386"/>
          </a:xfrm>
        </p:spPr>
        <p:txBody>
          <a:bodyPr/>
          <a:lstStyle/>
          <a:p>
            <a:pPr>
              <a:lnSpc>
                <a:spcPct val="150000"/>
              </a:lnSpc>
            </a:pPr>
            <a:r>
              <a:rPr lang="tr-TR" b="1" i="1" dirty="0" smtClean="0">
                <a:latin typeface="Times New Roman" panose="02020603050405020304" pitchFamily="18" charset="0"/>
                <a:cs typeface="Times New Roman" panose="02020603050405020304" pitchFamily="18" charset="0"/>
              </a:rPr>
              <a:t>β (Beta) ışıması: </a:t>
            </a:r>
            <a:r>
              <a:rPr lang="tr-TR" dirty="0" smtClean="0">
                <a:latin typeface="Times New Roman" panose="02020603050405020304" pitchFamily="18" charset="0"/>
                <a:cs typeface="Times New Roman" panose="02020603050405020304" pitchFamily="18" charset="0"/>
              </a:rPr>
              <a:t>Beta ışımaları alfa taneciklerine göre daha hızlıdır. durdurulmaları daha zordur. Yüklü oldukları için manyetik alanda sapma gösterirler.</a:t>
            </a:r>
          </a:p>
          <a:p>
            <a:endParaRPr lang="tr-TR" dirty="0"/>
          </a:p>
        </p:txBody>
      </p:sp>
      <p:pic>
        <p:nvPicPr>
          <p:cNvPr id="135170" name="Picture 2" descr="C:\Users\Toshiba\Desktop\Resimler\beta.jpg"/>
          <p:cNvPicPr>
            <a:picLocks noChangeAspect="1" noChangeArrowheads="1"/>
          </p:cNvPicPr>
          <p:nvPr/>
        </p:nvPicPr>
        <p:blipFill>
          <a:blip r:embed="rId2" cstate="print"/>
          <a:srcRect/>
          <a:stretch>
            <a:fillRect/>
          </a:stretch>
        </p:blipFill>
        <p:spPr bwMode="auto">
          <a:xfrm>
            <a:off x="2195736" y="3501008"/>
            <a:ext cx="4536504" cy="285293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4000" b="1" spc="-5" dirty="0">
                <a:latin typeface="Calibri"/>
                <a:cs typeface="Calibri"/>
              </a:rPr>
              <a:t>MADDE</a:t>
            </a:r>
            <a:r>
              <a:rPr lang="tr-TR" sz="4000" dirty="0">
                <a:latin typeface="Calibri"/>
                <a:cs typeface="Calibri"/>
              </a:rPr>
              <a:t/>
            </a:r>
            <a:br>
              <a:rPr lang="tr-TR" sz="4000" dirty="0">
                <a:latin typeface="Calibri"/>
                <a:cs typeface="Calibri"/>
              </a:rPr>
            </a:br>
            <a:endParaRPr lang="tr-TR" dirty="0"/>
          </a:p>
        </p:txBody>
      </p:sp>
      <p:sp>
        <p:nvSpPr>
          <p:cNvPr id="3" name="İçerik Yer Tutucusu 2"/>
          <p:cNvSpPr>
            <a:spLocks noGrp="1"/>
          </p:cNvSpPr>
          <p:nvPr>
            <p:ph idx="1"/>
          </p:nvPr>
        </p:nvSpPr>
        <p:spPr>
          <a:xfrm>
            <a:off x="457200" y="1666526"/>
            <a:ext cx="8229600" cy="4788282"/>
          </a:xfrm>
        </p:spPr>
        <p:txBody>
          <a:bodyPr>
            <a:normAutofit/>
          </a:bodyPr>
          <a:lstStyle/>
          <a:p>
            <a:pPr marL="12700" marR="5080" indent="359410">
              <a:lnSpc>
                <a:spcPct val="117300"/>
              </a:lnSpc>
              <a:spcBef>
                <a:spcPts val="715"/>
              </a:spcBef>
            </a:pPr>
            <a:r>
              <a:rPr lang="tr-TR" sz="3200" dirty="0" smtClean="0">
                <a:latin typeface="Times New Roman" panose="02020603050405020304" pitchFamily="18" charset="0"/>
                <a:cs typeface="Times New Roman" panose="02020603050405020304" pitchFamily="18" charset="0"/>
              </a:rPr>
              <a:t>Hacmi </a:t>
            </a:r>
            <a:r>
              <a:rPr lang="tr-TR" sz="3200" dirty="0">
                <a:latin typeface="Times New Roman" panose="02020603050405020304" pitchFamily="18" charset="0"/>
                <a:cs typeface="Times New Roman" panose="02020603050405020304" pitchFamily="18" charset="0"/>
              </a:rPr>
              <a:t>ve kütlesi olan </a:t>
            </a:r>
            <a:r>
              <a:rPr lang="tr-TR" sz="3200" spc="-5" dirty="0">
                <a:latin typeface="Times New Roman" panose="02020603050405020304" pitchFamily="18" charset="0"/>
                <a:cs typeface="Times New Roman" panose="02020603050405020304" pitchFamily="18" charset="0"/>
              </a:rPr>
              <a:t>her şeye </a:t>
            </a:r>
            <a:r>
              <a:rPr lang="tr-TR" sz="3200" i="1" spc="-5" dirty="0">
                <a:solidFill>
                  <a:schemeClr val="accent1">
                    <a:lumMod val="60000"/>
                    <a:lumOff val="40000"/>
                  </a:schemeClr>
                </a:solidFill>
                <a:latin typeface="Times New Roman" panose="02020603050405020304" pitchFamily="18" charset="0"/>
                <a:cs typeface="Times New Roman" panose="02020603050405020304" pitchFamily="18" charset="0"/>
              </a:rPr>
              <a:t>madde </a:t>
            </a:r>
            <a:r>
              <a:rPr lang="tr-TR" sz="3200" spc="-5" dirty="0">
                <a:latin typeface="Times New Roman" panose="02020603050405020304" pitchFamily="18" charset="0"/>
                <a:cs typeface="Times New Roman" panose="02020603050405020304" pitchFamily="18" charset="0"/>
              </a:rPr>
              <a:t>denir. Maddenin şekillendirilmiş hâli  de</a:t>
            </a:r>
            <a:r>
              <a:rPr lang="tr-TR" sz="3200" spc="-5"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tr-TR" sz="3200" i="1" spc="-5" dirty="0">
                <a:solidFill>
                  <a:schemeClr val="accent1">
                    <a:lumMod val="60000"/>
                    <a:lumOff val="40000"/>
                  </a:schemeClr>
                </a:solidFill>
                <a:latin typeface="Times New Roman" panose="02020603050405020304" pitchFamily="18" charset="0"/>
                <a:cs typeface="Times New Roman" panose="02020603050405020304" pitchFamily="18" charset="0"/>
              </a:rPr>
              <a:t>cisim </a:t>
            </a:r>
            <a:r>
              <a:rPr lang="tr-TR" sz="3200" spc="-5" dirty="0">
                <a:latin typeface="Times New Roman" panose="02020603050405020304" pitchFamily="18" charset="0"/>
                <a:cs typeface="Times New Roman" panose="02020603050405020304" pitchFamily="18" charset="0"/>
              </a:rPr>
              <a:t>olarak</a:t>
            </a:r>
            <a:r>
              <a:rPr lang="tr-TR" sz="3200" spc="-25" dirty="0">
                <a:latin typeface="Times New Roman" panose="02020603050405020304" pitchFamily="18" charset="0"/>
                <a:cs typeface="Times New Roman" panose="02020603050405020304" pitchFamily="18" charset="0"/>
              </a:rPr>
              <a:t> </a:t>
            </a:r>
            <a:r>
              <a:rPr lang="tr-TR" sz="3200" spc="-5" dirty="0">
                <a:latin typeface="Times New Roman" panose="02020603050405020304" pitchFamily="18" charset="0"/>
                <a:cs typeface="Times New Roman" panose="02020603050405020304" pitchFamily="18" charset="0"/>
              </a:rPr>
              <a:t>bilinmektedir.</a:t>
            </a:r>
            <a:endParaRPr lang="tr-TR" sz="3200" dirty="0">
              <a:latin typeface="Times New Roman" panose="02020603050405020304" pitchFamily="18" charset="0"/>
              <a:cs typeface="Times New Roman" panose="02020603050405020304" pitchFamily="18" charset="0"/>
            </a:endParaRPr>
          </a:p>
          <a:p>
            <a:pPr marL="12700" marR="88900" indent="359410">
              <a:lnSpc>
                <a:spcPct val="117300"/>
              </a:lnSpc>
              <a:spcBef>
                <a:spcPts val="585"/>
              </a:spcBef>
            </a:pPr>
            <a:r>
              <a:rPr lang="tr-TR" sz="3200" spc="-5" dirty="0">
                <a:latin typeface="Times New Roman" panose="02020603050405020304" pitchFamily="18" charset="0"/>
                <a:cs typeface="Times New Roman" panose="02020603050405020304" pitchFamily="18" charset="0"/>
              </a:rPr>
              <a:t>İki </a:t>
            </a:r>
            <a:r>
              <a:rPr lang="tr-TR" sz="3200" dirty="0">
                <a:latin typeface="Times New Roman" panose="02020603050405020304" pitchFamily="18" charset="0"/>
                <a:cs typeface="Times New Roman" panose="02020603050405020304" pitchFamily="18" charset="0"/>
              </a:rPr>
              <a:t>veya </a:t>
            </a:r>
            <a:r>
              <a:rPr lang="tr-TR" sz="3200" spc="-5" dirty="0">
                <a:latin typeface="Times New Roman" panose="02020603050405020304" pitchFamily="18" charset="0"/>
                <a:cs typeface="Times New Roman" panose="02020603050405020304" pitchFamily="18" charset="0"/>
              </a:rPr>
              <a:t>daha fazla sayıda element </a:t>
            </a:r>
            <a:r>
              <a:rPr lang="tr-TR" sz="3200" dirty="0">
                <a:latin typeface="Times New Roman" panose="02020603050405020304" pitchFamily="18" charset="0"/>
                <a:cs typeface="Times New Roman" panose="02020603050405020304" pitchFamily="18" charset="0"/>
              </a:rPr>
              <a:t>veya </a:t>
            </a:r>
            <a:r>
              <a:rPr lang="tr-TR" sz="3200" spc="-5" dirty="0">
                <a:latin typeface="Times New Roman" panose="02020603050405020304" pitchFamily="18" charset="0"/>
                <a:cs typeface="Times New Roman" panose="02020603050405020304" pitchFamily="18" charset="0"/>
              </a:rPr>
              <a:t>bileşiğin hiçbir kurala uymaksızın,  kendine </a:t>
            </a:r>
            <a:r>
              <a:rPr lang="tr-TR" sz="3200" dirty="0">
                <a:latin typeface="Times New Roman" panose="02020603050405020304" pitchFamily="18" charset="0"/>
                <a:cs typeface="Times New Roman" panose="02020603050405020304" pitchFamily="18" charset="0"/>
              </a:rPr>
              <a:t>özgü olan </a:t>
            </a:r>
            <a:r>
              <a:rPr lang="tr-TR" sz="3200" spc="-5" dirty="0">
                <a:latin typeface="Times New Roman" panose="02020603050405020304" pitchFamily="18" charset="0"/>
                <a:cs typeface="Times New Roman" panose="02020603050405020304" pitchFamily="18" charset="0"/>
              </a:rPr>
              <a:t>özellikleri değişmeksizin bir araya gelmeleri ile oluşan  sistemlere </a:t>
            </a:r>
            <a:r>
              <a:rPr lang="tr-TR" sz="3200" i="1" spc="-5" dirty="0">
                <a:solidFill>
                  <a:schemeClr val="accent1">
                    <a:lumMod val="60000"/>
                    <a:lumOff val="40000"/>
                  </a:schemeClr>
                </a:solidFill>
                <a:latin typeface="Times New Roman" panose="02020603050405020304" pitchFamily="18" charset="0"/>
                <a:cs typeface="Times New Roman" panose="02020603050405020304" pitchFamily="18" charset="0"/>
              </a:rPr>
              <a:t>karışım</a:t>
            </a:r>
            <a:r>
              <a:rPr lang="tr-TR" sz="3200" i="1" spc="-30"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tr-TR" sz="3200" spc="-5" dirty="0">
                <a:latin typeface="Times New Roman" panose="02020603050405020304" pitchFamily="18" charset="0"/>
                <a:cs typeface="Times New Roman" panose="02020603050405020304" pitchFamily="18" charset="0"/>
              </a:rPr>
              <a:t>denir</a:t>
            </a:r>
            <a:r>
              <a:rPr lang="tr-TR" sz="3200" spc="-5" dirty="0" smtClean="0">
                <a:latin typeface="Times New Roman" panose="02020603050405020304" pitchFamily="18" charset="0"/>
                <a:cs typeface="Times New Roman" panose="02020603050405020304" pitchFamily="18" charset="0"/>
              </a:rPr>
              <a:t>.</a:t>
            </a:r>
            <a:endParaRPr lang="tr-T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0323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55448"/>
            <a:ext cx="8229600" cy="1473352"/>
          </a:xfrm>
        </p:spPr>
        <p:txBody>
          <a:bodyPr>
            <a:normAutofit fontScale="90000"/>
          </a:bodyPr>
          <a:lstStyle/>
          <a:p>
            <a:r>
              <a:rPr lang="tr-TR" sz="3600" dirty="0" smtClean="0"/>
              <a:t>İnsanların ihtiyaçlarını karşılamak için kullanılan kimyasal çeşitliliğinin artması</a:t>
            </a:r>
            <a:endParaRPr lang="tr-TR" sz="3600" dirty="0"/>
          </a:p>
        </p:txBody>
      </p:sp>
      <p:sp>
        <p:nvSpPr>
          <p:cNvPr id="3" name="2 İçerik Yer Tutucusu"/>
          <p:cNvSpPr>
            <a:spLocks noGrp="1"/>
          </p:cNvSpPr>
          <p:nvPr>
            <p:ph idx="1"/>
          </p:nvPr>
        </p:nvSpPr>
        <p:spPr/>
        <p:txBody>
          <a:bodyPr/>
          <a:lstStyle/>
          <a:p>
            <a:r>
              <a:rPr lang="tr-TR" dirty="0" smtClean="0"/>
              <a:t>Teknolojinin gelişmesi ışığında toplumlar daha hızlı çözümler bulmak için, hayatlarını daha kolaylaştırmak için yeni kimyasalları bulmaya yöneliyorlar.</a:t>
            </a:r>
            <a:endParaRPr lang="tr-TR" dirty="0"/>
          </a:p>
        </p:txBody>
      </p:sp>
      <p:pic>
        <p:nvPicPr>
          <p:cNvPr id="17410" name="Picture 2" descr="C:\Users\Toshiba\Desktop\Resimler\imagesCA5JKQTM.jpg"/>
          <p:cNvPicPr>
            <a:picLocks noChangeAspect="1" noChangeArrowheads="1"/>
          </p:cNvPicPr>
          <p:nvPr/>
        </p:nvPicPr>
        <p:blipFill>
          <a:blip r:embed="rId2" cstate="print"/>
          <a:srcRect/>
          <a:stretch>
            <a:fillRect/>
          </a:stretch>
        </p:blipFill>
        <p:spPr bwMode="auto">
          <a:xfrm>
            <a:off x="2987824" y="4149080"/>
            <a:ext cx="3110855" cy="247876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3000"/>
                                        <p:tgtEl>
                                          <p:spTgt spid="3">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17410"/>
                                        </p:tgtEl>
                                        <p:attrNameLst>
                                          <p:attrName>style.visibility</p:attrName>
                                        </p:attrNameLst>
                                      </p:cBhvr>
                                      <p:to>
                                        <p:strVal val="visible"/>
                                      </p:to>
                                    </p:set>
                                    <p:anim calcmode="lin" valueType="num">
                                      <p:cBhvr additive="base">
                                        <p:cTn id="10" dur="3000" fill="hold"/>
                                        <p:tgtEl>
                                          <p:spTgt spid="17410"/>
                                        </p:tgtEl>
                                        <p:attrNameLst>
                                          <p:attrName>ppt_x</p:attrName>
                                        </p:attrNameLst>
                                      </p:cBhvr>
                                      <p:tavLst>
                                        <p:tav tm="0">
                                          <p:val>
                                            <p:strVal val="#ppt_x"/>
                                          </p:val>
                                        </p:tav>
                                        <p:tav tm="100000">
                                          <p:val>
                                            <p:strVal val="#ppt_x"/>
                                          </p:val>
                                        </p:tav>
                                      </p:tavLst>
                                    </p:anim>
                                    <p:anim calcmode="lin" valueType="num">
                                      <p:cBhvr additive="base">
                                        <p:cTn id="11" dur="3000" fill="hold"/>
                                        <p:tgtEl>
                                          <p:spTgt spid="174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72020" y="332656"/>
            <a:ext cx="8229600" cy="5669014"/>
          </a:xfrm>
        </p:spPr>
        <p:txBody>
          <a:bodyPr/>
          <a:lstStyle/>
          <a:p>
            <a:pPr>
              <a:lnSpc>
                <a:spcPct val="150000"/>
              </a:lnSpc>
            </a:pPr>
            <a:r>
              <a:rPr lang="tr-TR" b="1" dirty="0" smtClean="0">
                <a:latin typeface="Times New Roman" panose="02020603050405020304" pitchFamily="18" charset="0"/>
                <a:cs typeface="Times New Roman" panose="02020603050405020304" pitchFamily="18" charset="0"/>
              </a:rPr>
              <a:t>γ (Gamma) ışıması:</a:t>
            </a:r>
            <a:r>
              <a:rPr lang="tr-TR" dirty="0" smtClean="0">
                <a:latin typeface="Times New Roman" panose="02020603050405020304" pitchFamily="18" charset="0"/>
                <a:cs typeface="Times New Roman" panose="02020603050405020304" pitchFamily="18" charset="0"/>
              </a:rPr>
              <a:t>Foton olduğu için ışık hızında ilerler. Kuvvetli nüfuz eder. Durdurulması çok güçtür. Yüksüz olduğu için manyetik alanda sapma göstermez.</a:t>
            </a:r>
            <a:endParaRPr lang="tr-TR" dirty="0">
              <a:latin typeface="Times New Roman" panose="02020603050405020304" pitchFamily="18" charset="0"/>
              <a:cs typeface="Times New Roman" panose="02020603050405020304" pitchFamily="18" charset="0"/>
            </a:endParaRPr>
          </a:p>
        </p:txBody>
      </p:sp>
      <p:pic>
        <p:nvPicPr>
          <p:cNvPr id="136194" name="Picture 2" descr="C:\Users\Toshiba\Desktop\Resimler\200px-Gammadecay-1.jpg"/>
          <p:cNvPicPr>
            <a:picLocks noChangeAspect="1" noChangeArrowheads="1"/>
          </p:cNvPicPr>
          <p:nvPr/>
        </p:nvPicPr>
        <p:blipFill>
          <a:blip r:embed="rId2" cstate="print"/>
          <a:srcRect/>
          <a:stretch>
            <a:fillRect/>
          </a:stretch>
        </p:blipFill>
        <p:spPr bwMode="auto">
          <a:xfrm>
            <a:off x="2714612" y="3356992"/>
            <a:ext cx="3744416" cy="2924944"/>
          </a:xfrm>
          <a:prstGeom prst="rect">
            <a:avLst/>
          </a:prstGeom>
          <a:noFill/>
        </p:spPr>
      </p:pic>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85794"/>
            <a:ext cx="8229600" cy="5669014"/>
          </a:xfrm>
        </p:spPr>
        <p:txBody>
          <a:bodyPr>
            <a:normAutofit/>
          </a:bodyPr>
          <a:lstStyle/>
          <a:p>
            <a:pPr lvl="0"/>
            <a:r>
              <a:rPr lang="tr-TR" sz="4000" b="1" dirty="0" smtClean="0">
                <a:hlinkClick r:id="rId2" tooltip="Kimya"/>
              </a:rPr>
              <a:t>Kimyada</a:t>
            </a:r>
            <a:r>
              <a:rPr lang="tr-TR" sz="4000" b="1" dirty="0" smtClean="0"/>
              <a:t> uygulamalar</a:t>
            </a:r>
            <a:endParaRPr lang="tr-TR" sz="4000" dirty="0" smtClean="0"/>
          </a:p>
          <a:p>
            <a:pPr lvl="0"/>
            <a:r>
              <a:rPr lang="tr-TR" sz="4000" b="1" dirty="0" smtClean="0">
                <a:hlinkClick r:id="rId3" tooltip="Biyoloji"/>
              </a:rPr>
              <a:t>Biyoloji</a:t>
            </a:r>
            <a:r>
              <a:rPr lang="tr-TR" sz="4000" b="1" dirty="0" smtClean="0"/>
              <a:t> ve </a:t>
            </a:r>
            <a:r>
              <a:rPr lang="tr-TR" sz="4000" b="1" dirty="0" smtClean="0">
                <a:hlinkClick r:id="rId4" tooltip="Tarım"/>
              </a:rPr>
              <a:t>Tarımdaki</a:t>
            </a:r>
            <a:r>
              <a:rPr lang="tr-TR" sz="4000" b="1" dirty="0" smtClean="0"/>
              <a:t> uygulamalar</a:t>
            </a:r>
            <a:endParaRPr lang="tr-TR" sz="4000" dirty="0" smtClean="0"/>
          </a:p>
          <a:p>
            <a:pPr lvl="0"/>
            <a:r>
              <a:rPr lang="tr-TR" sz="4000" b="1" dirty="0" smtClean="0">
                <a:hlinkClick r:id="rId5" tooltip="Tıp"/>
              </a:rPr>
              <a:t>Tıbbi</a:t>
            </a:r>
            <a:r>
              <a:rPr lang="tr-TR" sz="4000" b="1" dirty="0" smtClean="0"/>
              <a:t> uygulamalar</a:t>
            </a:r>
            <a:endParaRPr lang="tr-TR" sz="4000" dirty="0" smtClean="0"/>
          </a:p>
          <a:p>
            <a:pPr lvl="0"/>
            <a:r>
              <a:rPr lang="tr-TR" sz="4000" b="1" dirty="0" smtClean="0">
                <a:hlinkClick r:id="rId6" tooltip="Metalurji"/>
              </a:rPr>
              <a:t>Metalürjideki</a:t>
            </a:r>
            <a:r>
              <a:rPr lang="tr-TR" sz="4000" b="1" dirty="0" smtClean="0"/>
              <a:t> uygulamalar</a:t>
            </a:r>
            <a:endParaRPr lang="tr-TR" sz="4000" dirty="0" smtClean="0"/>
          </a:p>
          <a:p>
            <a:pPr lvl="0"/>
            <a:r>
              <a:rPr lang="tr-TR" sz="4000" b="1" dirty="0" smtClean="0">
                <a:hlinkClick r:id="rId7" tooltip="Tarih"/>
              </a:rPr>
              <a:t>Tarih</a:t>
            </a:r>
            <a:r>
              <a:rPr lang="tr-TR" sz="4000" b="1" dirty="0" smtClean="0"/>
              <a:t>, </a:t>
            </a:r>
            <a:r>
              <a:rPr lang="tr-TR" sz="4000" b="1" dirty="0" smtClean="0">
                <a:hlinkClick r:id="rId8" tooltip="Arkeoloji"/>
              </a:rPr>
              <a:t>Arkeoloji</a:t>
            </a:r>
            <a:r>
              <a:rPr lang="tr-TR" sz="4000" b="1" dirty="0" smtClean="0"/>
              <a:t> ve </a:t>
            </a:r>
            <a:r>
              <a:rPr lang="tr-TR" sz="4000" b="1" dirty="0" smtClean="0">
                <a:hlinkClick r:id="rId9" tooltip="Jeoloji"/>
              </a:rPr>
              <a:t>Jeolojide</a:t>
            </a:r>
            <a:r>
              <a:rPr lang="tr-TR" sz="4000" b="1" dirty="0" smtClean="0"/>
              <a:t> uygulamalar</a:t>
            </a:r>
            <a:endParaRPr lang="tr-TR" sz="4000" dirty="0" smtClean="0"/>
          </a:p>
          <a:p>
            <a:endParaRPr lang="tr-TR" sz="4000" dirty="0"/>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64008" indent="0">
              <a:lnSpc>
                <a:spcPct val="150000"/>
              </a:lnSpc>
              <a:buNone/>
            </a:pPr>
            <a:r>
              <a:rPr lang="tr-TR" sz="2600" b="1" dirty="0" smtClean="0">
                <a:solidFill>
                  <a:schemeClr val="bg1"/>
                </a:solidFill>
                <a:latin typeface="Times New Roman" panose="02020603050405020304" pitchFamily="18" charset="0"/>
                <a:cs typeface="Times New Roman" panose="02020603050405020304" pitchFamily="18" charset="0"/>
              </a:rPr>
              <a:t>	Kimyada </a:t>
            </a:r>
            <a:r>
              <a:rPr lang="tr-TR" sz="2600" b="1" dirty="0">
                <a:solidFill>
                  <a:schemeClr val="bg1"/>
                </a:solidFill>
                <a:latin typeface="Times New Roman" panose="02020603050405020304" pitchFamily="18" charset="0"/>
                <a:cs typeface="Times New Roman" panose="02020603050405020304" pitchFamily="18" charset="0"/>
              </a:rPr>
              <a:t>uygulamalar: </a:t>
            </a:r>
            <a:r>
              <a:rPr lang="tr-TR" sz="2600" dirty="0">
                <a:latin typeface="Times New Roman" panose="02020603050405020304" pitchFamily="18" charset="0"/>
                <a:cs typeface="Times New Roman" panose="02020603050405020304" pitchFamily="18" charset="0"/>
              </a:rPr>
              <a:t>Işınım Kimyası adında yeni bir kimya dalı gelişmiştir. Bu dalın konusu ışıma altında gelişen yeni kimyasal tepkimelerin incelenmesidir. Bu işlemlerde kobalt 60 gibi </a:t>
            </a:r>
            <a:r>
              <a:rPr lang="tr-TR" sz="2600" dirty="0" err="1">
                <a:latin typeface="Times New Roman" panose="02020603050405020304" pitchFamily="18" charset="0"/>
                <a:cs typeface="Times New Roman" panose="02020603050405020304" pitchFamily="18" charset="0"/>
              </a:rPr>
              <a:t>radyoaktiflik</a:t>
            </a:r>
            <a:r>
              <a:rPr lang="tr-TR" sz="2600" dirty="0">
                <a:latin typeface="Times New Roman" panose="02020603050405020304" pitchFamily="18" charset="0"/>
                <a:cs typeface="Times New Roman" panose="02020603050405020304" pitchFamily="18" charset="0"/>
              </a:rPr>
              <a:t> derecesi çok yüksek kaynaklar kullanılır.</a:t>
            </a:r>
          </a:p>
          <a:p>
            <a:pPr marL="64008" indent="0">
              <a:buNone/>
            </a:pPr>
            <a:endParaRPr lang="tr-TR" dirty="0"/>
          </a:p>
        </p:txBody>
      </p:sp>
    </p:spTree>
    <p:extLst>
      <p:ext uri="{BB962C8B-B14F-4D97-AF65-F5344CB8AC3E}">
        <p14:creationId xmlns:p14="http://schemas.microsoft.com/office/powerpoint/2010/main" val="2257944759"/>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124744"/>
            <a:ext cx="8229600" cy="4826008"/>
          </a:xfrm>
        </p:spPr>
        <p:txBody>
          <a:bodyPr>
            <a:normAutofit lnSpcReduction="10000"/>
          </a:bodyPr>
          <a:lstStyle/>
          <a:p>
            <a:pPr marL="64008" indent="0">
              <a:lnSpc>
                <a:spcPct val="150000"/>
              </a:lnSpc>
              <a:buNone/>
            </a:pPr>
            <a:r>
              <a:rPr lang="tr-TR" sz="2600" b="1" dirty="0">
                <a:solidFill>
                  <a:schemeClr val="bg1"/>
                </a:solidFill>
                <a:latin typeface="Times New Roman" panose="02020603050405020304" pitchFamily="18" charset="0"/>
                <a:cs typeface="Times New Roman" panose="02020603050405020304" pitchFamily="18" charset="0"/>
              </a:rPr>
              <a:t>-Biyoloji ve Tarımdaki uygulamalar: </a:t>
            </a:r>
            <a:r>
              <a:rPr lang="tr-TR" sz="2600" dirty="0" err="1">
                <a:latin typeface="Times New Roman" panose="02020603050405020304" pitchFamily="18" charset="0"/>
                <a:cs typeface="Times New Roman" panose="02020603050405020304" pitchFamily="18" charset="0"/>
              </a:rPr>
              <a:t>Radyoaktifliğin</a:t>
            </a:r>
            <a:r>
              <a:rPr lang="tr-TR" sz="2600" dirty="0">
                <a:latin typeface="Times New Roman" panose="02020603050405020304" pitchFamily="18" charset="0"/>
                <a:cs typeface="Times New Roman" panose="02020603050405020304" pitchFamily="18" charset="0"/>
              </a:rPr>
              <a:t> en geniş uygulaması bu alanda bulunur. Bitkinin bünyesine düşük miktarda karbon 14 verildiğinde, bünyede karbon izlenebilir. Radyoaktif ışınımlar canlı hücreler üzerinde büyük etki yapar; bu hücreleri önce değişikliğe uğratır, sonra öldürür. İnsan için çok zararlı olan bu etkiler tarımda çok yararlıdır. Böylece çok çabuk olgunlaşan yeni bir domates türü geliştirilmiştir.</a:t>
            </a:r>
          </a:p>
          <a:p>
            <a:pPr marL="64008" indent="0">
              <a:lnSpc>
                <a:spcPct val="150000"/>
              </a:lnSpc>
              <a:buNone/>
            </a:pPr>
            <a:endParaRPr lang="tr-TR" dirty="0"/>
          </a:p>
        </p:txBody>
      </p:sp>
    </p:spTree>
    <p:extLst>
      <p:ext uri="{BB962C8B-B14F-4D97-AF65-F5344CB8AC3E}">
        <p14:creationId xmlns:p14="http://schemas.microsoft.com/office/powerpoint/2010/main" val="3801183864"/>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700808"/>
            <a:ext cx="8229600" cy="4754000"/>
          </a:xfrm>
        </p:spPr>
        <p:txBody>
          <a:bodyPr>
            <a:normAutofit/>
          </a:bodyPr>
          <a:lstStyle/>
          <a:p>
            <a:pPr marL="64008" indent="0">
              <a:lnSpc>
                <a:spcPct val="150000"/>
              </a:lnSpc>
              <a:buNone/>
            </a:pPr>
            <a:r>
              <a:rPr lang="tr-TR" sz="2600" b="1" dirty="0">
                <a:solidFill>
                  <a:schemeClr val="bg1"/>
                </a:solidFill>
                <a:latin typeface="Times New Roman" panose="02020603050405020304" pitchFamily="18" charset="0"/>
                <a:cs typeface="Times New Roman" panose="02020603050405020304" pitchFamily="18" charset="0"/>
              </a:rPr>
              <a:t>Tıbbi uygulamalar: </a:t>
            </a:r>
            <a:r>
              <a:rPr lang="tr-TR" sz="2600" dirty="0">
                <a:latin typeface="Times New Roman" panose="02020603050405020304" pitchFamily="18" charset="0"/>
                <a:cs typeface="Times New Roman" panose="02020603050405020304" pitchFamily="18" charset="0"/>
              </a:rPr>
              <a:t>Yok edilmesi zor olan kanser ve tümör tedavisinde metot haline gelmiştir; bu amaçla X ışınları uzun süredir kullanılıyor. -Metalürjideki uygulamalar: Radyoaktivite-den çeliğin katılaşmasını, metalürjik tepkimelerin kinetiğini vb. incelemekte yararlanılır. Bu yolla metallerin yayılması kolayca izlenir. </a:t>
            </a:r>
          </a:p>
        </p:txBody>
      </p:sp>
    </p:spTree>
    <p:extLst>
      <p:ext uri="{BB962C8B-B14F-4D97-AF65-F5344CB8AC3E}">
        <p14:creationId xmlns:p14="http://schemas.microsoft.com/office/powerpoint/2010/main" val="99380107"/>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836712"/>
            <a:ext cx="8229600" cy="4572000"/>
          </a:xfrm>
        </p:spPr>
        <p:txBody>
          <a:bodyPr/>
          <a:lstStyle/>
          <a:p>
            <a:pPr marL="64008" indent="0">
              <a:lnSpc>
                <a:spcPct val="150000"/>
              </a:lnSpc>
              <a:buNone/>
            </a:pPr>
            <a:r>
              <a:rPr lang="tr-TR" b="1" dirty="0">
                <a:solidFill>
                  <a:schemeClr val="bg1"/>
                </a:solidFill>
                <a:latin typeface="Times New Roman" panose="02020603050405020304" pitchFamily="18" charset="0"/>
                <a:cs typeface="Times New Roman" panose="02020603050405020304" pitchFamily="18" charset="0"/>
              </a:rPr>
              <a:t>-Tarih, Arkeoloji ve Jeolojide uygulamalar: </a:t>
            </a:r>
            <a:r>
              <a:rPr lang="tr-TR" dirty="0">
                <a:latin typeface="Times New Roman" panose="02020603050405020304" pitchFamily="18" charset="0"/>
                <a:cs typeface="Times New Roman" panose="02020603050405020304" pitchFamily="18" charset="0"/>
              </a:rPr>
              <a:t>Ahşap eşyanın veya kumaşların yapıldığı tarih, karbon 14 metoduyla kesin olarak bulunur. Bu usul eski medeniyetlerin incelenmesinde çok yararlıdır.</a:t>
            </a:r>
          </a:p>
        </p:txBody>
      </p:sp>
    </p:spTree>
    <p:extLst>
      <p:ext uri="{BB962C8B-B14F-4D97-AF65-F5344CB8AC3E}">
        <p14:creationId xmlns:p14="http://schemas.microsoft.com/office/powerpoint/2010/main" val="1771927930"/>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7.4 </a:t>
            </a:r>
            <a:r>
              <a:rPr lang="tr-TR" dirty="0"/>
              <a:t>Radyoaktif Maddelerin İnsan Sağlığına Zararları</a:t>
            </a:r>
            <a:br>
              <a:rPr lang="tr-TR" dirty="0"/>
            </a:br>
            <a:endParaRPr lang="tr-TR" dirty="0"/>
          </a:p>
        </p:txBody>
      </p:sp>
      <p:sp>
        <p:nvSpPr>
          <p:cNvPr id="3" name="İçerik Yer Tutucusu 2"/>
          <p:cNvSpPr>
            <a:spLocks noGrp="1"/>
          </p:cNvSpPr>
          <p:nvPr>
            <p:ph idx="1"/>
          </p:nvPr>
        </p:nvSpPr>
        <p:spPr>
          <a:xfrm>
            <a:off x="457200" y="1484784"/>
            <a:ext cx="8229600" cy="4970024"/>
          </a:xfrm>
        </p:spPr>
        <p:txBody>
          <a:bodyPr>
            <a:normAutofit fontScale="47500" lnSpcReduction="20000"/>
          </a:bodyPr>
          <a:lstStyle/>
          <a:p>
            <a:pPr marL="64008" indent="0">
              <a:lnSpc>
                <a:spcPct val="170000"/>
              </a:lnSpc>
              <a:buNone/>
            </a:pPr>
            <a:r>
              <a:rPr lang="tr-TR" sz="3900" dirty="0" smtClean="0">
                <a:latin typeface="Times New Roman" panose="02020603050405020304" pitchFamily="18" charset="0"/>
                <a:cs typeface="Times New Roman" panose="02020603050405020304" pitchFamily="18" charset="0"/>
              </a:rPr>
              <a:t>	İstanbul </a:t>
            </a:r>
            <a:r>
              <a:rPr lang="tr-TR" sz="3900" dirty="0">
                <a:latin typeface="Times New Roman" panose="02020603050405020304" pitchFamily="18" charset="0"/>
                <a:cs typeface="Times New Roman" panose="02020603050405020304" pitchFamily="18" charset="0"/>
              </a:rPr>
              <a:t>Bilim Üniversitesi'nden Radyasyon </a:t>
            </a:r>
            <a:r>
              <a:rPr lang="tr-TR" sz="3900" dirty="0" err="1">
                <a:latin typeface="Times New Roman" panose="02020603050405020304" pitchFamily="18" charset="0"/>
                <a:cs typeface="Times New Roman" panose="02020603050405020304" pitchFamily="18" charset="0"/>
              </a:rPr>
              <a:t>Onkoloğu</a:t>
            </a:r>
            <a:r>
              <a:rPr lang="tr-TR" sz="3900" dirty="0">
                <a:latin typeface="Times New Roman" panose="02020603050405020304" pitchFamily="18" charset="0"/>
                <a:cs typeface="Times New Roman" panose="02020603050405020304" pitchFamily="18" charset="0"/>
              </a:rPr>
              <a:t> Doç. Dr. Şefik İğdem radyasyonun insan vücudu üzerindeki etkilerinden şöyle bahsetti:</a:t>
            </a:r>
          </a:p>
          <a:p>
            <a:pPr marL="64008" indent="0">
              <a:lnSpc>
                <a:spcPct val="170000"/>
              </a:lnSpc>
              <a:buNone/>
            </a:pPr>
            <a:r>
              <a:rPr lang="tr-TR" sz="3900" dirty="0" smtClean="0">
                <a:latin typeface="Times New Roman" panose="02020603050405020304" pitchFamily="18" charset="0"/>
                <a:cs typeface="Times New Roman" panose="02020603050405020304" pitchFamily="18" charset="0"/>
              </a:rPr>
              <a:t>	“</a:t>
            </a:r>
            <a:r>
              <a:rPr lang="tr-TR" sz="3900" dirty="0">
                <a:latin typeface="Times New Roman" panose="02020603050405020304" pitchFamily="18" charset="0"/>
                <a:cs typeface="Times New Roman" panose="02020603050405020304" pitchFamily="18" charset="0"/>
              </a:rPr>
              <a:t>Radyasyon, DNA üzerinde tamiri zor kırıklar meydana getirerek DNA'nın </a:t>
            </a:r>
            <a:r>
              <a:rPr lang="tr-TR" sz="3900" dirty="0" err="1">
                <a:latin typeface="Times New Roman" panose="02020603050405020304" pitchFamily="18" charset="0"/>
                <a:cs typeface="Times New Roman" panose="02020603050405020304" pitchFamily="18" charset="0"/>
              </a:rPr>
              <a:t>replikasyonunu</a:t>
            </a:r>
            <a:r>
              <a:rPr lang="tr-TR" sz="3900" dirty="0">
                <a:latin typeface="Times New Roman" panose="02020603050405020304" pitchFamily="18" charset="0"/>
                <a:cs typeface="Times New Roman" panose="02020603050405020304" pitchFamily="18" charset="0"/>
              </a:rPr>
              <a:t> yani çift sarmallı DNA'nın kendini kopyalaması işlemini engelliyor. Böylece hücre bölünemiyor veya bölünmeye çalıştığı zaman ölüme doğru yönlendiriliyor. Bu konudaki bir başka senaryo ise hücrede meydana gelen DNA kırığının, bir hata olarak bir sonraki nesle aktarılmasıdır. Bu aktarılma sonucunda </a:t>
            </a:r>
            <a:r>
              <a:rPr lang="tr-TR" sz="3900" dirty="0" err="1">
                <a:latin typeface="Times New Roman" panose="02020603050405020304" pitchFamily="18" charset="0"/>
                <a:cs typeface="Times New Roman" panose="02020603050405020304" pitchFamily="18" charset="0"/>
              </a:rPr>
              <a:t>mutant</a:t>
            </a:r>
            <a:r>
              <a:rPr lang="tr-TR" sz="3900" dirty="0">
                <a:latin typeface="Times New Roman" panose="02020603050405020304" pitchFamily="18" charset="0"/>
                <a:cs typeface="Times New Roman" panose="02020603050405020304" pitchFamily="18" charset="0"/>
              </a:rPr>
              <a:t>, yani bozulmuş ve hasarlı hücreler bir şekilde diğer hücrelerin kontrolünden kurtularak yeni bir </a:t>
            </a:r>
            <a:r>
              <a:rPr lang="tr-TR" sz="3900" dirty="0" err="1">
                <a:latin typeface="Times New Roman" panose="02020603050405020304" pitchFamily="18" charset="0"/>
                <a:cs typeface="Times New Roman" panose="02020603050405020304" pitchFamily="18" charset="0"/>
              </a:rPr>
              <a:t>kanserizasyona</a:t>
            </a:r>
            <a:r>
              <a:rPr lang="tr-TR" sz="3900" dirty="0">
                <a:latin typeface="Times New Roman" panose="02020603050405020304" pitchFamily="18" charset="0"/>
                <a:cs typeface="Times New Roman" panose="02020603050405020304" pitchFamily="18" charset="0"/>
              </a:rPr>
              <a:t> yol açar.</a:t>
            </a:r>
          </a:p>
          <a:p>
            <a:pPr marL="64008" indent="0">
              <a:buNone/>
            </a:pPr>
            <a:endParaRPr lang="tr-TR" dirty="0"/>
          </a:p>
        </p:txBody>
      </p:sp>
    </p:spTree>
    <p:extLst>
      <p:ext uri="{BB962C8B-B14F-4D97-AF65-F5344CB8AC3E}">
        <p14:creationId xmlns:p14="http://schemas.microsoft.com/office/powerpoint/2010/main" val="3858155764"/>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683568" y="260648"/>
            <a:ext cx="4392488" cy="6408712"/>
          </a:xfrm>
          <a:prstGeom prst="rect">
            <a:avLst/>
          </a:prstGeom>
        </p:spPr>
      </p:pic>
      <p:sp>
        <p:nvSpPr>
          <p:cNvPr id="5" name="Dikdörtgen 4"/>
          <p:cNvSpPr/>
          <p:nvPr/>
        </p:nvSpPr>
        <p:spPr>
          <a:xfrm>
            <a:off x="5580112" y="620688"/>
            <a:ext cx="3168352" cy="5909310"/>
          </a:xfrm>
          <a:prstGeom prst="rect">
            <a:avLst/>
          </a:prstGeom>
        </p:spPr>
        <p:txBody>
          <a:bodyPr wrap="square">
            <a:spAutoFit/>
          </a:bodyPr>
          <a:lstStyle/>
          <a:p>
            <a:pPr>
              <a:lnSpc>
                <a:spcPct val="150000"/>
              </a:lnSpc>
            </a:pPr>
            <a:r>
              <a:rPr lang="tr-TR" dirty="0" smtClean="0">
                <a:latin typeface="Times New Roman" panose="02020603050405020304" pitchFamily="18" charset="0"/>
                <a:cs typeface="Times New Roman" panose="02020603050405020304" pitchFamily="18" charset="0"/>
              </a:rPr>
              <a:t>	İnsan </a:t>
            </a:r>
            <a:r>
              <a:rPr lang="tr-TR" dirty="0">
                <a:latin typeface="Times New Roman" panose="02020603050405020304" pitchFamily="18" charset="0"/>
                <a:cs typeface="Times New Roman" panose="02020603050405020304" pitchFamily="18" charset="0"/>
              </a:rPr>
              <a:t>vücudu bir nükleer kaza sonucu radyasyona maruz kalırsa, maruz kaldığı radyasyon miktarıyla doğru orantılı şikayetler ortaya çıkıyor. Fakat önce maruz kalınan doz ne olursa olsun bir </a:t>
            </a:r>
            <a:r>
              <a:rPr lang="tr-TR" dirty="0" err="1">
                <a:latin typeface="Times New Roman" panose="02020603050405020304" pitchFamily="18" charset="0"/>
                <a:cs typeface="Times New Roman" panose="02020603050405020304" pitchFamily="18" charset="0"/>
              </a:rPr>
              <a:t>prodromal</a:t>
            </a:r>
            <a:r>
              <a:rPr lang="tr-TR" dirty="0">
                <a:latin typeface="Times New Roman" panose="02020603050405020304" pitchFamily="18" charset="0"/>
                <a:cs typeface="Times New Roman" panose="02020603050405020304" pitchFamily="18" charset="0"/>
              </a:rPr>
              <a:t> dönem yaşanıyor. Tüm vücudun radyasyona maruz kalmasından 5-10 dakika sonra </a:t>
            </a:r>
            <a:r>
              <a:rPr lang="tr-TR" dirty="0" err="1">
                <a:latin typeface="Times New Roman" panose="02020603050405020304" pitchFamily="18" charset="0"/>
                <a:cs typeface="Times New Roman" panose="02020603050405020304" pitchFamily="18" charset="0"/>
              </a:rPr>
              <a:t>prodromal</a:t>
            </a:r>
            <a:r>
              <a:rPr lang="tr-TR" dirty="0">
                <a:latin typeface="Times New Roman" panose="02020603050405020304" pitchFamily="18" charset="0"/>
                <a:cs typeface="Times New Roman" panose="02020603050405020304" pitchFamily="18" charset="0"/>
              </a:rPr>
              <a:t> dönem denilen ve iştahsızlık, bulantı, kusma ve yorulma ile giden şikayetler görülüyor. </a:t>
            </a:r>
          </a:p>
        </p:txBody>
      </p:sp>
    </p:spTree>
    <p:extLst>
      <p:ext uri="{BB962C8B-B14F-4D97-AF65-F5344CB8AC3E}">
        <p14:creationId xmlns:p14="http://schemas.microsoft.com/office/powerpoint/2010/main" val="3361336763"/>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435280" cy="5906128"/>
          </a:xfrm>
        </p:spPr>
        <p:txBody>
          <a:bodyPr>
            <a:normAutofit/>
          </a:bodyPr>
          <a:lstStyle/>
          <a:p>
            <a:pPr marL="64008" indent="0">
              <a:lnSpc>
                <a:spcPct val="150000"/>
              </a:lnSpc>
              <a:buNone/>
            </a:pPr>
            <a:r>
              <a:rPr lang="tr-TR" dirty="0">
                <a:solidFill>
                  <a:schemeClr val="bg1"/>
                </a:solidFill>
                <a:latin typeface="Times New Roman" panose="02020603050405020304" pitchFamily="18" charset="0"/>
                <a:cs typeface="Times New Roman" panose="02020603050405020304" pitchFamily="18" charset="0"/>
              </a:rPr>
              <a:t>BELİRTİLER BİRKAÇ GÜN </a:t>
            </a:r>
            <a:r>
              <a:rPr lang="tr-TR" dirty="0" smtClean="0">
                <a:solidFill>
                  <a:schemeClr val="bg1"/>
                </a:solidFill>
                <a:latin typeface="Times New Roman" panose="02020603050405020304" pitchFamily="18" charset="0"/>
                <a:cs typeface="Times New Roman" panose="02020603050405020304" pitchFamily="18" charset="0"/>
              </a:rPr>
              <a:t>SÜREBİLİYOR 	</a:t>
            </a:r>
            <a:r>
              <a:rPr lang="tr-TR" dirty="0" smtClean="0">
                <a:latin typeface="Times New Roman" panose="02020603050405020304" pitchFamily="18" charset="0"/>
                <a:cs typeface="Times New Roman" panose="02020603050405020304" pitchFamily="18" charset="0"/>
              </a:rPr>
              <a:t>Maruz </a:t>
            </a:r>
            <a:r>
              <a:rPr lang="tr-TR" dirty="0">
                <a:latin typeface="Times New Roman" panose="02020603050405020304" pitchFamily="18" charset="0"/>
                <a:cs typeface="Times New Roman" panose="02020603050405020304" pitchFamily="18" charset="0"/>
              </a:rPr>
              <a:t>kalınan doz ne kadar yüksek ise bu şikayetler o kadar çabuk ortaya çıkıyor ve bir o kadar şiddetli oluyor. Diğer erken belirtiler de buna eşlik edebiliyor. Bu belirtiler; ishal, kramplar, ateş, baş ağrısı, sıvı kaybı, </a:t>
            </a:r>
            <a:r>
              <a:rPr lang="tr-TR" dirty="0" err="1">
                <a:latin typeface="Times New Roman" panose="02020603050405020304" pitchFamily="18" charset="0"/>
                <a:cs typeface="Times New Roman" panose="02020603050405020304" pitchFamily="18" charset="0"/>
              </a:rPr>
              <a:t>dehidratasyon</a:t>
            </a:r>
            <a:r>
              <a:rPr lang="tr-TR" dirty="0">
                <a:latin typeface="Times New Roman" panose="02020603050405020304" pitchFamily="18" charset="0"/>
                <a:cs typeface="Times New Roman" panose="02020603050405020304" pitchFamily="18" charset="0"/>
              </a:rPr>
              <a:t> ve sonunda hipotansiyon, yani tansiyonun anormal derecede düşmesidir. Bu dönem birkaç saat veya birkaç gün sürebiliyor. </a:t>
            </a:r>
          </a:p>
        </p:txBody>
      </p:sp>
    </p:spTree>
    <p:extLst>
      <p:ext uri="{BB962C8B-B14F-4D97-AF65-F5344CB8AC3E}">
        <p14:creationId xmlns:p14="http://schemas.microsoft.com/office/powerpoint/2010/main" val="1108317386"/>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3528" y="548680"/>
            <a:ext cx="8229600" cy="1117846"/>
          </a:xfrm>
        </p:spPr>
        <p:txBody>
          <a:bodyPr>
            <a:normAutofit fontScale="90000"/>
          </a:bodyPr>
          <a:lstStyle/>
          <a:p>
            <a:pPr algn="ctr"/>
            <a:r>
              <a:rPr lang="tr-TR" dirty="0">
                <a:solidFill>
                  <a:schemeClr val="bg1"/>
                </a:solidFill>
                <a:effectLst/>
                <a:latin typeface="Times New Roman" panose="02020603050405020304" pitchFamily="18" charset="0"/>
                <a:cs typeface="Times New Roman" panose="02020603050405020304" pitchFamily="18" charset="0"/>
              </a:rPr>
              <a:t>LATENT DÖNEM ÖLÜMLE SONUÇLANIYOR</a:t>
            </a:r>
            <a:br>
              <a:rPr lang="tr-TR" dirty="0">
                <a:solidFill>
                  <a:schemeClr val="bg1"/>
                </a:solidFill>
                <a:effectLst/>
                <a:latin typeface="Times New Roman" panose="02020603050405020304" pitchFamily="18" charset="0"/>
                <a:cs typeface="Times New Roman" panose="02020603050405020304" pitchFamily="18" charset="0"/>
              </a:rPr>
            </a:br>
            <a:endParaRPr lang="tr-TR" dirty="0">
              <a:solidFill>
                <a:schemeClr val="bg1"/>
              </a:solidFill>
              <a:effectLst/>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79447" y="1556792"/>
            <a:ext cx="8229600" cy="4572000"/>
          </a:xfrm>
        </p:spPr>
        <p:txBody>
          <a:bodyPr>
            <a:normAutofit/>
          </a:bodyPr>
          <a:lstStyle/>
          <a:p>
            <a:pPr marL="64008" indent="0">
              <a:lnSpc>
                <a:spcPct val="150000"/>
              </a:lnSpc>
              <a:buNone/>
            </a:pPr>
            <a:r>
              <a:rPr lang="tr-TR" dirty="0" smtClean="0">
                <a:latin typeface="Times New Roman" panose="02020603050405020304" pitchFamily="18" charset="0"/>
                <a:cs typeface="Times New Roman" panose="02020603050405020304" pitchFamily="18" charset="0"/>
              </a:rPr>
              <a:t>	Bu </a:t>
            </a:r>
            <a:r>
              <a:rPr lang="tr-TR" dirty="0">
                <a:latin typeface="Times New Roman" panose="02020603050405020304" pitchFamily="18" charset="0"/>
                <a:cs typeface="Times New Roman" panose="02020603050405020304" pitchFamily="18" charset="0"/>
              </a:rPr>
              <a:t>dönemin ardından </a:t>
            </a:r>
            <a:r>
              <a:rPr lang="tr-TR" dirty="0" err="1">
                <a:latin typeface="Times New Roman" panose="02020603050405020304" pitchFamily="18" charset="0"/>
                <a:cs typeface="Times New Roman" panose="02020603050405020304" pitchFamily="18" charset="0"/>
              </a:rPr>
              <a:t>latent</a:t>
            </a:r>
            <a:r>
              <a:rPr lang="tr-TR" dirty="0">
                <a:latin typeface="Times New Roman" panose="02020603050405020304" pitchFamily="18" charset="0"/>
                <a:cs typeface="Times New Roman" panose="02020603050405020304" pitchFamily="18" charset="0"/>
              </a:rPr>
              <a:t> dönem başlıyor. Hastanın kendini çok iyi hissettiği ve yaklaşık bir hafta süren bu </a:t>
            </a:r>
            <a:r>
              <a:rPr lang="tr-TR" dirty="0" err="1">
                <a:latin typeface="Times New Roman" panose="02020603050405020304" pitchFamily="18" charset="0"/>
                <a:cs typeface="Times New Roman" panose="02020603050405020304" pitchFamily="18" charset="0"/>
              </a:rPr>
              <a:t>latent</a:t>
            </a:r>
            <a:r>
              <a:rPr lang="tr-TR" dirty="0">
                <a:latin typeface="Times New Roman" panose="02020603050405020304" pitchFamily="18" charset="0"/>
                <a:cs typeface="Times New Roman" panose="02020603050405020304" pitchFamily="18" charset="0"/>
              </a:rPr>
              <a:t> dönemden sonra maruz kalınan doza bağlı olarak </a:t>
            </a:r>
            <a:r>
              <a:rPr lang="tr-TR" dirty="0" err="1">
                <a:latin typeface="Times New Roman" panose="02020603050405020304" pitchFamily="18" charset="0"/>
                <a:cs typeface="Times New Roman" panose="02020603050405020304" pitchFamily="18" charset="0"/>
              </a:rPr>
              <a:t>hematopoetik</a:t>
            </a:r>
            <a:r>
              <a:rPr lang="tr-TR" dirty="0">
                <a:latin typeface="Times New Roman" panose="02020603050405020304" pitchFamily="18" charset="0"/>
                <a:cs typeface="Times New Roman" panose="02020603050405020304" pitchFamily="18" charset="0"/>
              </a:rPr>
              <a:t>, (kan yapımına yönelik), </a:t>
            </a:r>
            <a:r>
              <a:rPr lang="tr-TR" dirty="0" err="1">
                <a:latin typeface="Times New Roman" panose="02020603050405020304" pitchFamily="18" charset="0"/>
                <a:cs typeface="Times New Roman" panose="02020603050405020304" pitchFamily="18" charset="0"/>
              </a:rPr>
              <a:t>gastrointestinal</a:t>
            </a:r>
            <a:r>
              <a:rPr lang="tr-TR" dirty="0">
                <a:latin typeface="Times New Roman" panose="02020603050405020304" pitchFamily="18" charset="0"/>
                <a:cs typeface="Times New Roman" panose="02020603050405020304" pitchFamily="18" charset="0"/>
              </a:rPr>
              <a:t> (sindirim), </a:t>
            </a:r>
            <a:r>
              <a:rPr lang="tr-TR" dirty="0" err="1">
                <a:latin typeface="Times New Roman" panose="02020603050405020304" pitchFamily="18" charset="0"/>
                <a:cs typeface="Times New Roman" panose="02020603050405020304" pitchFamily="18" charset="0"/>
              </a:rPr>
              <a:t>serebrovasküler</a:t>
            </a:r>
            <a:r>
              <a:rPr lang="tr-TR" dirty="0">
                <a:latin typeface="Times New Roman" panose="02020603050405020304" pitchFamily="18" charset="0"/>
                <a:cs typeface="Times New Roman" panose="02020603050405020304" pitchFamily="18" charset="0"/>
              </a:rPr>
              <a:t> (kalp-damar) sisteminin çökmesi üzerine ölüm gelişiyor. </a:t>
            </a:r>
          </a:p>
        </p:txBody>
      </p:sp>
    </p:spTree>
    <p:extLst>
      <p:ext uri="{BB962C8B-B14F-4D97-AF65-F5344CB8AC3E}">
        <p14:creationId xmlns:p14="http://schemas.microsoft.com/office/powerpoint/2010/main" val="1240119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Ulaşım ağında meydana gelebilecek kazalara müdahale</a:t>
            </a:r>
            <a:endParaRPr lang="tr-TR" dirty="0"/>
          </a:p>
        </p:txBody>
      </p:sp>
      <p:sp>
        <p:nvSpPr>
          <p:cNvPr id="3" name="2 İçerik Yer Tutucusu"/>
          <p:cNvSpPr>
            <a:spLocks noGrp="1"/>
          </p:cNvSpPr>
          <p:nvPr>
            <p:ph idx="1"/>
          </p:nvPr>
        </p:nvSpPr>
        <p:spPr/>
        <p:txBody>
          <a:bodyPr/>
          <a:lstStyle/>
          <a:p>
            <a:r>
              <a:rPr lang="tr-TR" dirty="0" smtClean="0"/>
              <a:t>Kimyasal maddelerin transferinde meydana gelebilecek kazalar normal kazalardan daha vahim sonuçlar doğuracaktır.</a:t>
            </a:r>
          </a:p>
          <a:p>
            <a:r>
              <a:rPr lang="tr-TR" dirty="0" smtClean="0"/>
              <a:t>Bu kazaların etkileri transferi yapılan kimyasal maddeye göre değişmektedir.</a:t>
            </a:r>
          </a:p>
          <a:p>
            <a:pPr>
              <a:buNone/>
            </a:pPr>
            <a:endParaRPr lang="tr-TR" dirty="0" smtClean="0"/>
          </a:p>
          <a:p>
            <a:r>
              <a:rPr lang="tr-TR" dirty="0" smtClean="0"/>
              <a:t>                              </a:t>
            </a:r>
          </a:p>
        </p:txBody>
      </p:sp>
      <p:pic>
        <p:nvPicPr>
          <p:cNvPr id="1026" name="Picture 2" descr="C:\Users\Toshiba\Desktop\Resimler\imagesCA3NSZPQ.jpg"/>
          <p:cNvPicPr>
            <a:picLocks noChangeAspect="1" noChangeArrowheads="1"/>
          </p:cNvPicPr>
          <p:nvPr/>
        </p:nvPicPr>
        <p:blipFill>
          <a:blip r:embed="rId2" cstate="print"/>
          <a:srcRect/>
          <a:stretch>
            <a:fillRect/>
          </a:stretch>
        </p:blipFill>
        <p:spPr bwMode="auto">
          <a:xfrm>
            <a:off x="755576" y="4941168"/>
            <a:ext cx="2592288" cy="1752600"/>
          </a:xfrm>
          <a:prstGeom prst="rect">
            <a:avLst/>
          </a:prstGeom>
          <a:noFill/>
        </p:spPr>
      </p:pic>
      <p:pic>
        <p:nvPicPr>
          <p:cNvPr id="1027" name="Picture 3" descr="C:\Users\Toshiba\Desktop\Resimler\imagesCAXIOV27.jpg"/>
          <p:cNvPicPr>
            <a:picLocks noChangeAspect="1" noChangeArrowheads="1"/>
          </p:cNvPicPr>
          <p:nvPr/>
        </p:nvPicPr>
        <p:blipFill>
          <a:blip r:embed="rId3" cstate="print"/>
          <a:srcRect/>
          <a:stretch>
            <a:fillRect/>
          </a:stretch>
        </p:blipFill>
        <p:spPr bwMode="auto">
          <a:xfrm>
            <a:off x="6156176" y="4895850"/>
            <a:ext cx="2333625" cy="1962150"/>
          </a:xfrm>
          <a:prstGeom prst="rect">
            <a:avLst/>
          </a:prstGeom>
          <a:noFill/>
        </p:spPr>
      </p:pic>
      <p:sp>
        <p:nvSpPr>
          <p:cNvPr id="6" name="5 Metin kutusu"/>
          <p:cNvSpPr txBox="1"/>
          <p:nvPr/>
        </p:nvSpPr>
        <p:spPr>
          <a:xfrm>
            <a:off x="3563888" y="4581128"/>
            <a:ext cx="2160240" cy="1754326"/>
          </a:xfrm>
          <a:prstGeom prst="rect">
            <a:avLst/>
          </a:prstGeom>
          <a:noFill/>
        </p:spPr>
        <p:txBody>
          <a:bodyPr wrap="square" rtlCol="0">
            <a:spAutoFit/>
          </a:bodyPr>
          <a:lstStyle/>
          <a:p>
            <a:endParaRPr lang="tr-TR" dirty="0" smtClean="0">
              <a:effectLst>
                <a:outerShdw blurRad="38100" dist="38100" dir="2700000" algn="tl">
                  <a:srgbClr val="000000">
                    <a:alpha val="43137"/>
                  </a:srgbClr>
                </a:outerShdw>
              </a:effectLst>
              <a:latin typeface="Arial Narrow" pitchFamily="34" charset="0"/>
            </a:endParaRPr>
          </a:p>
          <a:p>
            <a:endParaRPr lang="tr-TR" dirty="0" smtClean="0">
              <a:effectLst>
                <a:outerShdw blurRad="38100" dist="38100" dir="2700000" algn="tl">
                  <a:srgbClr val="000000">
                    <a:alpha val="43137"/>
                  </a:srgbClr>
                </a:outerShdw>
              </a:effectLst>
              <a:latin typeface="Arial Narrow" pitchFamily="34" charset="0"/>
            </a:endParaRPr>
          </a:p>
          <a:p>
            <a:r>
              <a:rPr lang="tr-TR" dirty="0" smtClean="0">
                <a:effectLst>
                  <a:outerShdw blurRad="38100" dist="38100" dir="2700000" algn="tl">
                    <a:srgbClr val="000000">
                      <a:alpha val="43137"/>
                    </a:srgbClr>
                  </a:outerShdw>
                </a:effectLst>
                <a:latin typeface="Arial Narrow" pitchFamily="34" charset="0"/>
              </a:rPr>
              <a:t>Kimyasal maddelerin transferinde karayolları en çok tercih edilen güzergahlardır.</a:t>
            </a:r>
            <a:endParaRPr lang="tr-TR" dirty="0">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3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circle(in)">
                                      <p:cBhvr>
                                        <p:cTn id="10" dur="3000"/>
                                        <p:tgtEl>
                                          <p:spTgt spid="102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3000"/>
                                        <p:tgtEl>
                                          <p:spTgt spid="6"/>
                                        </p:tgtEl>
                                      </p:cBhvr>
                                    </p:animEffect>
                                  </p:childTnLst>
                                </p:cTn>
                              </p:par>
                              <p:par>
                                <p:cTn id="14" presetID="6" presetClass="entr" presetSubtype="16" fill="hold" nodeType="with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circle(in)">
                                      <p:cBhvr>
                                        <p:cTn id="16" dur="3000"/>
                                        <p:tgtEl>
                                          <p:spTgt spid="1027"/>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heel(4)">
                                      <p:cBhvr>
                                        <p:cTn id="21" dur="3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dirty="0">
                <a:latin typeface="Times New Roman" panose="02020603050405020304" pitchFamily="18" charset="0"/>
                <a:cs typeface="Times New Roman" panose="02020603050405020304" pitchFamily="18" charset="0"/>
              </a:rPr>
              <a:t>ÇERNOBİL TİROİT KANSERİNİ YÜZ KAT ARTIRDI </a:t>
            </a:r>
          </a:p>
        </p:txBody>
      </p:sp>
      <p:sp>
        <p:nvSpPr>
          <p:cNvPr id="3" name="İçerik Yer Tutucusu 2"/>
          <p:cNvSpPr>
            <a:spLocks noGrp="1"/>
          </p:cNvSpPr>
          <p:nvPr>
            <p:ph idx="1"/>
          </p:nvPr>
        </p:nvSpPr>
        <p:spPr/>
        <p:txBody>
          <a:bodyPr>
            <a:normAutofit/>
          </a:bodyPr>
          <a:lstStyle/>
          <a:p>
            <a:pPr marL="64008" indent="0">
              <a:lnSpc>
                <a:spcPct val="150000"/>
              </a:lnSpc>
              <a:buNone/>
            </a:pPr>
            <a:r>
              <a:rPr lang="tr-TR" dirty="0" smtClean="0">
                <a:latin typeface="Times New Roman" panose="02020603050405020304" pitchFamily="18" charset="0"/>
                <a:cs typeface="Times New Roman" panose="02020603050405020304" pitchFamily="18" charset="0"/>
              </a:rPr>
              <a:t>	Çernobil </a:t>
            </a:r>
            <a:r>
              <a:rPr lang="tr-TR" dirty="0">
                <a:latin typeface="Times New Roman" panose="02020603050405020304" pitchFamily="18" charset="0"/>
                <a:cs typeface="Times New Roman" panose="02020603050405020304" pitchFamily="18" charset="0"/>
              </a:rPr>
              <a:t>kazasından dört yıl sonra tiroit kanserlerinde 100 kat artış gözlendi. Kaza sonrası çok sayıda insan ilk birkaç saat içinde yüksek dozda radyoaktif </a:t>
            </a:r>
            <a:r>
              <a:rPr lang="tr-TR" dirty="0" err="1">
                <a:latin typeface="Times New Roman" panose="02020603050405020304" pitchFamily="18" charset="0"/>
                <a:cs typeface="Times New Roman" panose="02020603050405020304" pitchFamily="18" charset="0"/>
              </a:rPr>
              <a:t>iyodine</a:t>
            </a:r>
            <a:r>
              <a:rPr lang="tr-TR" dirty="0">
                <a:latin typeface="Times New Roman" panose="02020603050405020304" pitchFamily="18" charset="0"/>
                <a:cs typeface="Times New Roman" panose="02020603050405020304" pitchFamily="18" charset="0"/>
              </a:rPr>
              <a:t> maruz kaldı. Bu madde en çok tiroit kanserine yol açar. Çünkü radyoaktif </a:t>
            </a:r>
            <a:r>
              <a:rPr lang="tr-TR" dirty="0" err="1">
                <a:latin typeface="Times New Roman" panose="02020603050405020304" pitchFamily="18" charset="0"/>
                <a:cs typeface="Times New Roman" panose="02020603050405020304" pitchFamily="18" charset="0"/>
              </a:rPr>
              <a:t>iyodin</a:t>
            </a:r>
            <a:r>
              <a:rPr lang="tr-TR" dirty="0">
                <a:latin typeface="Times New Roman" panose="02020603050405020304" pitchFamily="18" charset="0"/>
                <a:cs typeface="Times New Roman" panose="02020603050405020304" pitchFamily="18" charset="0"/>
              </a:rPr>
              <a:t>, soluyan insanın akciğerlerinden kana karışır. Sonrada gidip gırtlağın önündeki tiroit bezinin içinde birikir. Burada yaptığı aşırı ışınlama da kansere sebep olur. </a:t>
            </a:r>
          </a:p>
        </p:txBody>
      </p:sp>
    </p:spTree>
    <p:extLst>
      <p:ext uri="{BB962C8B-B14F-4D97-AF65-F5344CB8AC3E}">
        <p14:creationId xmlns:p14="http://schemas.microsoft.com/office/powerpoint/2010/main" val="988612825"/>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8640"/>
            <a:ext cx="8229600" cy="5906128"/>
          </a:xfrm>
        </p:spPr>
        <p:txBody>
          <a:bodyPr>
            <a:normAutofit/>
          </a:bodyPr>
          <a:lstStyle/>
          <a:p>
            <a:pPr marL="64008" indent="0">
              <a:buNone/>
            </a:pPr>
            <a:r>
              <a:rPr lang="tr-TR" dirty="0">
                <a:latin typeface="Times New Roman" panose="02020603050405020304" pitchFamily="18" charset="0"/>
                <a:cs typeface="Times New Roman" panose="02020603050405020304" pitchFamily="18" charset="0"/>
              </a:rPr>
              <a:t>Yapılması </a:t>
            </a:r>
            <a:r>
              <a:rPr lang="tr-TR" dirty="0" smtClean="0">
                <a:latin typeface="Times New Roman" panose="02020603050405020304" pitchFamily="18" charset="0"/>
                <a:cs typeface="Times New Roman" panose="02020603050405020304" pitchFamily="18" charset="0"/>
              </a:rPr>
              <a:t>Gerekenler</a:t>
            </a:r>
          </a:p>
          <a:p>
            <a:pPr marL="64008" indent="0">
              <a:buNone/>
            </a:pPr>
            <a:endParaRPr lang="tr-TR" dirty="0" smtClean="0">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Tehlike </a:t>
            </a:r>
            <a:r>
              <a:rPr lang="tr-TR" dirty="0">
                <a:latin typeface="Times New Roman" panose="02020603050405020304" pitchFamily="18" charset="0"/>
                <a:cs typeface="Times New Roman" panose="02020603050405020304" pitchFamily="18" charset="0"/>
              </a:rPr>
              <a:t>alanını boşaltın ve girişi </a:t>
            </a:r>
            <a:r>
              <a:rPr lang="tr-TR" dirty="0" smtClean="0">
                <a:latin typeface="Times New Roman" panose="02020603050405020304" pitchFamily="18" charset="0"/>
                <a:cs typeface="Times New Roman" panose="02020603050405020304" pitchFamily="18" charset="0"/>
              </a:rPr>
              <a:t>yasaklayın</a:t>
            </a:r>
          </a:p>
          <a:p>
            <a:r>
              <a:rPr lang="tr-TR" dirty="0" smtClean="0">
                <a:latin typeface="Times New Roman" panose="02020603050405020304" pitchFamily="18" charset="0"/>
                <a:cs typeface="Times New Roman" panose="02020603050405020304" pitchFamily="18" charset="0"/>
              </a:rPr>
              <a:t>Kapalı </a:t>
            </a:r>
            <a:r>
              <a:rPr lang="tr-TR" dirty="0">
                <a:latin typeface="Times New Roman" panose="02020603050405020304" pitchFamily="18" charset="0"/>
                <a:cs typeface="Times New Roman" panose="02020603050405020304" pitchFamily="18" charset="0"/>
              </a:rPr>
              <a:t>devre temiz hava solunum cihazı ve uygun seviyede kişisel koruyucu teçhizat </a:t>
            </a:r>
            <a:r>
              <a:rPr lang="tr-TR" dirty="0" smtClean="0">
                <a:latin typeface="Times New Roman" panose="02020603050405020304" pitchFamily="18" charset="0"/>
                <a:cs typeface="Times New Roman" panose="02020603050405020304" pitchFamily="18" charset="0"/>
              </a:rPr>
              <a:t>kuşanın</a:t>
            </a:r>
          </a:p>
          <a:p>
            <a:r>
              <a:rPr lang="tr-TR" dirty="0" smtClean="0">
                <a:latin typeface="Times New Roman" panose="02020603050405020304" pitchFamily="18" charset="0"/>
                <a:cs typeface="Times New Roman" panose="02020603050405020304" pitchFamily="18" charset="0"/>
              </a:rPr>
              <a:t>Ürüne </a:t>
            </a:r>
            <a:r>
              <a:rPr lang="tr-TR" dirty="0">
                <a:latin typeface="Times New Roman" panose="02020603050405020304" pitchFamily="18" charset="0"/>
                <a:cs typeface="Times New Roman" panose="02020603050405020304" pitchFamily="18" charset="0"/>
              </a:rPr>
              <a:t>dokunmayın ve arasında </a:t>
            </a:r>
            <a:r>
              <a:rPr lang="tr-TR" dirty="0" smtClean="0">
                <a:latin typeface="Times New Roman" panose="02020603050405020304" pitchFamily="18" charset="0"/>
                <a:cs typeface="Times New Roman" panose="02020603050405020304" pitchFamily="18" charset="0"/>
              </a:rPr>
              <a:t>yürümeyin</a:t>
            </a:r>
          </a:p>
          <a:p>
            <a:r>
              <a:rPr lang="tr-TR" dirty="0" smtClean="0">
                <a:latin typeface="Times New Roman" panose="02020603050405020304" pitchFamily="18" charset="0"/>
                <a:cs typeface="Times New Roman" panose="02020603050405020304" pitchFamily="18" charset="0"/>
              </a:rPr>
              <a:t>50 </a:t>
            </a:r>
            <a:r>
              <a:rPr lang="tr-TR" dirty="0">
                <a:latin typeface="Times New Roman" panose="02020603050405020304" pitchFamily="18" charset="0"/>
                <a:cs typeface="Times New Roman" panose="02020603050405020304" pitchFamily="18" charset="0"/>
              </a:rPr>
              <a:t>metre çember önerilir, yangını uzaktan söndürmeye </a:t>
            </a:r>
            <a:r>
              <a:rPr lang="tr-TR" dirty="0" smtClean="0">
                <a:latin typeface="Times New Roman" panose="02020603050405020304" pitchFamily="18" charset="0"/>
                <a:cs typeface="Times New Roman" panose="02020603050405020304" pitchFamily="18" charset="0"/>
              </a:rPr>
              <a:t>çalışın</a:t>
            </a:r>
          </a:p>
          <a:p>
            <a:r>
              <a:rPr lang="tr-TR" dirty="0" smtClean="0">
                <a:latin typeface="Times New Roman" panose="02020603050405020304" pitchFamily="18" charset="0"/>
                <a:cs typeface="Times New Roman" panose="02020603050405020304" pitchFamily="18" charset="0"/>
              </a:rPr>
              <a:t>Güvenli </a:t>
            </a:r>
            <a:r>
              <a:rPr lang="tr-TR" dirty="0">
                <a:latin typeface="Times New Roman" panose="02020603050405020304" pitchFamily="18" charset="0"/>
                <a:cs typeface="Times New Roman" panose="02020603050405020304" pitchFamily="18" charset="0"/>
              </a:rPr>
              <a:t>biçimde yapılabiliyorsa, kurtarma ve ilkyardım </a:t>
            </a:r>
            <a:r>
              <a:rPr lang="tr-TR" dirty="0" smtClean="0">
                <a:latin typeface="Times New Roman" panose="02020603050405020304" pitchFamily="18" charset="0"/>
                <a:cs typeface="Times New Roman" panose="02020603050405020304" pitchFamily="18" charset="0"/>
              </a:rPr>
              <a:t>uygulayın</a:t>
            </a:r>
          </a:p>
          <a:p>
            <a:r>
              <a:rPr lang="tr-TR" dirty="0" smtClean="0">
                <a:latin typeface="Times New Roman" panose="02020603050405020304" pitchFamily="18" charset="0"/>
                <a:cs typeface="Times New Roman" panose="02020603050405020304" pitchFamily="18" charset="0"/>
              </a:rPr>
              <a:t>Mağdurları </a:t>
            </a:r>
            <a:r>
              <a:rPr lang="tr-TR" dirty="0">
                <a:latin typeface="Times New Roman" panose="02020603050405020304" pitchFamily="18" charset="0"/>
                <a:cs typeface="Times New Roman" panose="02020603050405020304" pitchFamily="18" charset="0"/>
              </a:rPr>
              <a:t>radyasyon alanından </a:t>
            </a:r>
            <a:r>
              <a:rPr lang="tr-TR" dirty="0" smtClean="0">
                <a:latin typeface="Times New Roman" panose="02020603050405020304" pitchFamily="18" charset="0"/>
                <a:cs typeface="Times New Roman" panose="02020603050405020304" pitchFamily="18" charset="0"/>
              </a:rPr>
              <a:t>uzaklaştırın</a:t>
            </a:r>
            <a:endParaRPr lang="tr-TR" dirty="0">
              <a:latin typeface="Times New Roman" panose="02020603050405020304" pitchFamily="18" charset="0"/>
              <a:cs typeface="Times New Roman" panose="02020603050405020304" pitchFamily="18" charset="0"/>
            </a:endParaRPr>
          </a:p>
          <a:p>
            <a:pPr marL="64008" indent="0">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1870957"/>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anose="02020603050405020304" pitchFamily="18" charset="0"/>
                <a:cs typeface="Times New Roman" panose="02020603050405020304" pitchFamily="18" charset="0"/>
              </a:rPr>
              <a:t>8-KOROZİF MADDELER</a:t>
            </a:r>
            <a:endParaRPr lang="tr-TR" b="1" dirty="0">
              <a:latin typeface="Times New Roman" panose="02020603050405020304" pitchFamily="18" charset="0"/>
              <a:cs typeface="Times New Roman" panose="02020603050405020304" pitchFamily="18" charset="0"/>
            </a:endParaRPr>
          </a:p>
        </p:txBody>
      </p:sp>
      <p:sp>
        <p:nvSpPr>
          <p:cNvPr id="3" name="2 İçerik Yer Tutucusu"/>
          <p:cNvSpPr>
            <a:spLocks noGrp="1"/>
          </p:cNvSpPr>
          <p:nvPr>
            <p:ph idx="1"/>
          </p:nvPr>
        </p:nvSpPr>
        <p:spPr>
          <a:xfrm>
            <a:off x="457200" y="1666526"/>
            <a:ext cx="8229600" cy="4572000"/>
          </a:xfrm>
        </p:spPr>
        <p:txBody>
          <a:bodyPr/>
          <a:lstStyle/>
          <a:p>
            <a:pPr marL="64008" indent="0">
              <a:buNone/>
            </a:pPr>
            <a:r>
              <a:rPr lang="tr-TR" dirty="0" smtClean="0">
                <a:latin typeface="Times New Roman" panose="02020603050405020304" pitchFamily="18" charset="0"/>
                <a:cs typeface="Times New Roman" panose="02020603050405020304" pitchFamily="18" charset="0"/>
              </a:rPr>
              <a:t>	Korozif kelime anlamıyla metal veya metal alaşımlarının oksitlenme veya diğer kimyasal etkilerle aşınma durumu olarak tanımlanabilir. Demirin paslanması, alüminyumun oksitlenmesi korozyona örnek olarak verilebilir.</a:t>
            </a:r>
            <a:endParaRPr lang="tr-TR"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http://t1.gstatic.com/images?q=tbn:ANd9GcSFMLDiCyo5aevM5vPoHpHkEEgUuRkDiAuwufpiStA-xgogJOi4"/>
          <p:cNvPicPr>
            <a:picLocks noChangeAspect="1" noChangeArrowheads="1"/>
          </p:cNvPicPr>
          <p:nvPr/>
        </p:nvPicPr>
        <p:blipFill>
          <a:blip r:embed="rId2" cstate="print"/>
          <a:srcRect/>
          <a:stretch>
            <a:fillRect/>
          </a:stretch>
        </p:blipFill>
        <p:spPr bwMode="auto">
          <a:xfrm>
            <a:off x="357158" y="785794"/>
            <a:ext cx="3563888" cy="2958029"/>
          </a:xfrm>
          <a:prstGeom prst="rect">
            <a:avLst/>
          </a:prstGeom>
          <a:noFill/>
        </p:spPr>
      </p:pic>
      <p:pic>
        <p:nvPicPr>
          <p:cNvPr id="139267" name="Picture 3" descr="C:\Users\Toshiba\Desktop\Resimler\koroz.bmp"/>
          <p:cNvPicPr>
            <a:picLocks noChangeAspect="1" noChangeArrowheads="1"/>
          </p:cNvPicPr>
          <p:nvPr/>
        </p:nvPicPr>
        <p:blipFill>
          <a:blip r:embed="rId3" cstate="print"/>
          <a:srcRect/>
          <a:stretch>
            <a:fillRect/>
          </a:stretch>
        </p:blipFill>
        <p:spPr bwMode="auto">
          <a:xfrm>
            <a:off x="5000628" y="857232"/>
            <a:ext cx="3794720" cy="2952328"/>
          </a:xfrm>
          <a:prstGeom prst="rect">
            <a:avLst/>
          </a:prstGeom>
          <a:noFill/>
        </p:spPr>
      </p:pic>
      <p:pic>
        <p:nvPicPr>
          <p:cNvPr id="139268" name="Picture 4" descr="C:\Users\Toshiba\Desktop\Resimler\imagesCAKYRTGK.jpg"/>
          <p:cNvPicPr>
            <a:picLocks noChangeAspect="1" noChangeArrowheads="1"/>
          </p:cNvPicPr>
          <p:nvPr/>
        </p:nvPicPr>
        <p:blipFill>
          <a:blip r:embed="rId4" cstate="print"/>
          <a:srcRect/>
          <a:stretch>
            <a:fillRect/>
          </a:stretch>
        </p:blipFill>
        <p:spPr bwMode="auto">
          <a:xfrm>
            <a:off x="2214546" y="3929066"/>
            <a:ext cx="4320480" cy="2492896"/>
          </a:xfrm>
          <a:prstGeom prst="rect">
            <a:avLst/>
          </a:prstGeom>
          <a:noFill/>
        </p:spPr>
      </p:pic>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Korozif Etki Gösteren Maddeler</a:t>
            </a:r>
            <a:endParaRPr lang="tr-TR" dirty="0"/>
          </a:p>
        </p:txBody>
      </p:sp>
      <p:sp>
        <p:nvSpPr>
          <p:cNvPr id="3" name="2 İçerik Yer Tutucusu"/>
          <p:cNvSpPr>
            <a:spLocks noGrp="1"/>
          </p:cNvSpPr>
          <p:nvPr>
            <p:ph idx="1"/>
          </p:nvPr>
        </p:nvSpPr>
        <p:spPr/>
        <p:txBody>
          <a:bodyPr/>
          <a:lstStyle/>
          <a:p>
            <a:r>
              <a:rPr lang="tr-TR" dirty="0" smtClean="0"/>
              <a:t>Korozif etki gösteren maddeler; sülfürik asit, nitrik asit, hipoklorik asit gibi mineral asitler ve soda, potas, amonyak (amonyak zehirlenmesi), hipoklorid (çamaşır suyu) gibi kostik alkalilerdir.</a:t>
            </a:r>
          </a:p>
          <a:p>
            <a:endParaRPr lang="tr-TR" dirty="0"/>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3500" b="1" dirty="0">
                <a:solidFill>
                  <a:schemeClr val="bg1"/>
                </a:solidFill>
                <a:latin typeface="Times New Roman" panose="02020603050405020304" pitchFamily="18" charset="0"/>
                <a:cs typeface="Times New Roman" panose="02020603050405020304" pitchFamily="18" charset="0"/>
              </a:rPr>
              <a:t>8.1 Dikkat Edilmesi Gerekenler </a:t>
            </a:r>
          </a:p>
        </p:txBody>
      </p:sp>
      <p:sp>
        <p:nvSpPr>
          <p:cNvPr id="3" name="İçerik Yer Tutucusu 2"/>
          <p:cNvSpPr>
            <a:spLocks noGrp="1"/>
          </p:cNvSpPr>
          <p:nvPr>
            <p:ph idx="1"/>
          </p:nvPr>
        </p:nvSpPr>
        <p:spPr>
          <a:xfrm>
            <a:off x="457200" y="1556792"/>
            <a:ext cx="8229600" cy="4572000"/>
          </a:xfrm>
        </p:spPr>
        <p:txBody>
          <a:bodyPr>
            <a:normAutofit fontScale="92500"/>
          </a:bodyPr>
          <a:lstStyle/>
          <a:p>
            <a:pPr>
              <a:lnSpc>
                <a:spcPct val="150000"/>
              </a:lnSpc>
            </a:pPr>
            <a:r>
              <a:rPr lang="tr-TR" dirty="0" smtClean="0">
                <a:latin typeface="Times New Roman" panose="02020603050405020304" pitchFamily="18" charset="0"/>
                <a:cs typeface="Times New Roman" panose="02020603050405020304" pitchFamily="18" charset="0"/>
              </a:rPr>
              <a:t>Çoğu </a:t>
            </a:r>
            <a:r>
              <a:rPr lang="tr-TR" dirty="0">
                <a:latin typeface="Times New Roman" panose="02020603050405020304" pitchFamily="18" charset="0"/>
                <a:cs typeface="Times New Roman" panose="02020603050405020304" pitchFamily="18" charset="0"/>
              </a:rPr>
              <a:t>Korozif suda çözülür </a:t>
            </a:r>
            <a:endParaRPr lang="tr-TR" dirty="0" smtClean="0">
              <a:latin typeface="Times New Roman" panose="02020603050405020304" pitchFamily="18" charset="0"/>
              <a:cs typeface="Times New Roman" panose="02020603050405020304" pitchFamily="18" charset="0"/>
            </a:endParaRPr>
          </a:p>
          <a:p>
            <a:pPr>
              <a:lnSpc>
                <a:spcPct val="150000"/>
              </a:lnSpc>
            </a:pPr>
            <a:r>
              <a:rPr lang="tr-TR" dirty="0" smtClean="0">
                <a:latin typeface="Times New Roman" panose="02020603050405020304" pitchFamily="18" charset="0"/>
                <a:cs typeface="Times New Roman" panose="02020603050405020304" pitchFamily="18" charset="0"/>
              </a:rPr>
              <a:t>Buhar </a:t>
            </a:r>
            <a:r>
              <a:rPr lang="tr-TR" dirty="0">
                <a:latin typeface="Times New Roman" panose="02020603050405020304" pitchFamily="18" charset="0"/>
                <a:cs typeface="Times New Roman" panose="02020603050405020304" pitchFamily="18" charset="0"/>
              </a:rPr>
              <a:t>bulutlarını indirmek için su perdesi </a:t>
            </a:r>
            <a:r>
              <a:rPr lang="tr-TR" dirty="0" smtClean="0">
                <a:latin typeface="Times New Roman" panose="02020603050405020304" pitchFamily="18" charset="0"/>
                <a:cs typeface="Times New Roman" panose="02020603050405020304" pitchFamily="18" charset="0"/>
              </a:rPr>
              <a:t>kullanın</a:t>
            </a:r>
          </a:p>
          <a:p>
            <a:pPr>
              <a:lnSpc>
                <a:spcPct val="150000"/>
              </a:lnSpc>
            </a:pPr>
            <a:r>
              <a:rPr lang="tr-TR" dirty="0" smtClean="0">
                <a:latin typeface="Times New Roman" panose="02020603050405020304" pitchFamily="18" charset="0"/>
                <a:cs typeface="Times New Roman" panose="02020603050405020304" pitchFamily="18" charset="0"/>
              </a:rPr>
              <a:t>Akıntıyı durdurun</a:t>
            </a:r>
          </a:p>
          <a:p>
            <a:pPr>
              <a:lnSpc>
                <a:spcPct val="150000"/>
              </a:lnSpc>
            </a:pPr>
            <a:r>
              <a:rPr lang="tr-TR" dirty="0" smtClean="0">
                <a:latin typeface="Times New Roman" panose="02020603050405020304" pitchFamily="18" charset="0"/>
                <a:cs typeface="Times New Roman" panose="02020603050405020304" pitchFamily="18" charset="0"/>
              </a:rPr>
              <a:t>Kap </a:t>
            </a:r>
            <a:r>
              <a:rPr lang="tr-TR" dirty="0">
                <a:latin typeface="Times New Roman" panose="02020603050405020304" pitchFamily="18" charset="0"/>
                <a:cs typeface="Times New Roman" panose="02020603050405020304" pitchFamily="18" charset="0"/>
              </a:rPr>
              <a:t>içinde nötralizasyon kullanmayın ısı ve basınca </a:t>
            </a:r>
            <a:r>
              <a:rPr lang="tr-TR" dirty="0" smtClean="0">
                <a:latin typeface="Times New Roman" panose="02020603050405020304" pitchFamily="18" charset="0"/>
                <a:cs typeface="Times New Roman" panose="02020603050405020304" pitchFamily="18" charset="0"/>
              </a:rPr>
              <a:t>dönüşür</a:t>
            </a:r>
          </a:p>
          <a:p>
            <a:pPr>
              <a:lnSpc>
                <a:spcPct val="150000"/>
              </a:lnSpc>
            </a:pPr>
            <a:r>
              <a:rPr lang="tr-TR" dirty="0" smtClean="0">
                <a:latin typeface="Times New Roman" panose="02020603050405020304" pitchFamily="18" charset="0"/>
                <a:cs typeface="Times New Roman" panose="02020603050405020304" pitchFamily="18" charset="0"/>
              </a:rPr>
              <a:t>Göz </a:t>
            </a:r>
            <a:r>
              <a:rPr lang="tr-TR" dirty="0">
                <a:latin typeface="Times New Roman" panose="02020603050405020304" pitchFamily="18" charset="0"/>
                <a:cs typeface="Times New Roman" panose="02020603050405020304" pitchFamily="18" charset="0"/>
              </a:rPr>
              <a:t>ve deriyle temas yanmaya sebep </a:t>
            </a:r>
            <a:r>
              <a:rPr lang="tr-TR" dirty="0" smtClean="0">
                <a:latin typeface="Times New Roman" panose="02020603050405020304" pitchFamily="18" charset="0"/>
                <a:cs typeface="Times New Roman" panose="02020603050405020304" pitchFamily="18" charset="0"/>
              </a:rPr>
              <a:t>olur</a:t>
            </a:r>
          </a:p>
          <a:p>
            <a:pPr>
              <a:lnSpc>
                <a:spcPct val="150000"/>
              </a:lnSpc>
            </a:pPr>
            <a:r>
              <a:rPr lang="tr-TR" dirty="0" smtClean="0">
                <a:latin typeface="Times New Roman" panose="02020603050405020304" pitchFamily="18" charset="0"/>
                <a:cs typeface="Times New Roman" panose="02020603050405020304" pitchFamily="18" charset="0"/>
              </a:rPr>
              <a:t>Dumanların </a:t>
            </a:r>
            <a:r>
              <a:rPr lang="tr-TR" dirty="0">
                <a:latin typeface="Times New Roman" panose="02020603050405020304" pitchFamily="18" charset="0"/>
                <a:cs typeface="Times New Roman" panose="02020603050405020304" pitchFamily="18" charset="0"/>
              </a:rPr>
              <a:t>solunması zararlı </a:t>
            </a:r>
            <a:r>
              <a:rPr lang="tr-TR" dirty="0" smtClean="0">
                <a:latin typeface="Times New Roman" panose="02020603050405020304" pitchFamily="18" charset="0"/>
                <a:cs typeface="Times New Roman" panose="02020603050405020304" pitchFamily="18" charset="0"/>
              </a:rPr>
              <a:t>olabilir</a:t>
            </a:r>
          </a:p>
          <a:p>
            <a:pPr>
              <a:lnSpc>
                <a:spcPct val="150000"/>
              </a:lnSpc>
            </a:pPr>
            <a:r>
              <a:rPr lang="tr-TR" dirty="0" smtClean="0">
                <a:latin typeface="Times New Roman" panose="02020603050405020304" pitchFamily="18" charset="0"/>
                <a:cs typeface="Times New Roman" panose="02020603050405020304" pitchFamily="18" charset="0"/>
              </a:rPr>
              <a:t>Akıntı </a:t>
            </a:r>
            <a:r>
              <a:rPr lang="tr-TR" dirty="0">
                <a:latin typeface="Times New Roman" panose="02020603050405020304" pitchFamily="18" charset="0"/>
                <a:cs typeface="Times New Roman" panose="02020603050405020304" pitchFamily="18" charset="0"/>
              </a:rPr>
              <a:t>su kirlenmesine sebep </a:t>
            </a:r>
            <a:r>
              <a:rPr lang="tr-TR" dirty="0" smtClean="0">
                <a:latin typeface="Times New Roman" panose="02020603050405020304" pitchFamily="18" charset="0"/>
                <a:cs typeface="Times New Roman" panose="02020603050405020304" pitchFamily="18" charset="0"/>
              </a:rPr>
              <a:t>olabilir</a:t>
            </a:r>
          </a:p>
          <a:p>
            <a:pPr>
              <a:lnSpc>
                <a:spcPct val="150000"/>
              </a:lnSpc>
            </a:pPr>
            <a:r>
              <a:rPr lang="tr-TR" dirty="0" smtClean="0">
                <a:latin typeface="Times New Roman" panose="02020603050405020304" pitchFamily="18" charset="0"/>
                <a:cs typeface="Times New Roman" panose="02020603050405020304" pitchFamily="18" charset="0"/>
              </a:rPr>
              <a:t>Bu </a:t>
            </a:r>
            <a:r>
              <a:rPr lang="tr-TR" dirty="0">
                <a:latin typeface="Times New Roman" panose="02020603050405020304" pitchFamily="18" charset="0"/>
                <a:cs typeface="Times New Roman" panose="02020603050405020304" pitchFamily="18" charset="0"/>
              </a:rPr>
              <a:t>maddelerden bazıları diğer yanıcı maddeleri ateşleyebilir (tahta, kağıt, yağ)</a:t>
            </a:r>
          </a:p>
        </p:txBody>
      </p:sp>
    </p:spTree>
    <p:extLst>
      <p:ext uri="{BB962C8B-B14F-4D97-AF65-F5344CB8AC3E}">
        <p14:creationId xmlns:p14="http://schemas.microsoft.com/office/powerpoint/2010/main" val="2751673024"/>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5000" b="1" dirty="0" smtClean="0">
                <a:solidFill>
                  <a:schemeClr val="accent3">
                    <a:lumMod val="75000"/>
                  </a:schemeClr>
                </a:solidFill>
                <a:latin typeface="Times New Roman" panose="02020603050405020304" pitchFamily="18" charset="0"/>
                <a:cs typeface="Times New Roman" panose="02020603050405020304" pitchFamily="18" charset="0"/>
              </a:rPr>
              <a:t>9-MUHTELİF </a:t>
            </a:r>
            <a:r>
              <a:rPr lang="tr-TR" sz="5000" b="1" dirty="0">
                <a:solidFill>
                  <a:schemeClr val="accent3">
                    <a:lumMod val="75000"/>
                  </a:schemeClr>
                </a:solidFill>
                <a:latin typeface="Times New Roman" panose="02020603050405020304" pitchFamily="18" charset="0"/>
                <a:cs typeface="Times New Roman" panose="02020603050405020304" pitchFamily="18" charset="0"/>
              </a:rPr>
              <a:t>MADDELER</a:t>
            </a:r>
          </a:p>
        </p:txBody>
      </p:sp>
      <p:sp>
        <p:nvSpPr>
          <p:cNvPr id="3" name="İçerik Yer Tutucusu 2"/>
          <p:cNvSpPr>
            <a:spLocks noGrp="1"/>
          </p:cNvSpPr>
          <p:nvPr>
            <p:ph idx="1"/>
          </p:nvPr>
        </p:nvSpPr>
        <p:spPr>
          <a:xfrm>
            <a:off x="457200" y="1693839"/>
            <a:ext cx="8229600" cy="4572000"/>
          </a:xfrm>
        </p:spPr>
        <p:txBody>
          <a:bodyPr/>
          <a:lstStyle/>
          <a:p>
            <a:pPr marL="64008" indent="0">
              <a:lnSpc>
                <a:spcPct val="150000"/>
              </a:lnSpc>
              <a:buNone/>
            </a:pPr>
            <a:r>
              <a:rPr lang="tr-TR" dirty="0" smtClean="0">
                <a:latin typeface="Times New Roman" panose="02020603050405020304" pitchFamily="18" charset="0"/>
                <a:cs typeface="Times New Roman" panose="02020603050405020304" pitchFamily="18" charset="0"/>
              </a:rPr>
              <a:t>	Buraya </a:t>
            </a:r>
            <a:r>
              <a:rPr lang="tr-TR" dirty="0">
                <a:latin typeface="Times New Roman" panose="02020603050405020304" pitchFamily="18" charset="0"/>
                <a:cs typeface="Times New Roman" panose="02020603050405020304" pitchFamily="18" charset="0"/>
              </a:rPr>
              <a:t>kadar sınıfladığımız tehlikeli maddelerin dışında kalan maddelerdir. </a:t>
            </a:r>
            <a:r>
              <a:rPr lang="tr-TR" dirty="0" err="1">
                <a:latin typeface="Times New Roman" panose="02020603050405020304" pitchFamily="18" charset="0"/>
                <a:cs typeface="Times New Roman" panose="02020603050405020304" pitchFamily="18" charset="0"/>
              </a:rPr>
              <a:t>İrritanlar</a:t>
            </a:r>
            <a:r>
              <a:rPr lang="tr-TR" dirty="0">
                <a:latin typeface="Times New Roman" panose="02020603050405020304" pitchFamily="18" charset="0"/>
                <a:cs typeface="Times New Roman" panose="02020603050405020304" pitchFamily="18" charset="0"/>
              </a:rPr>
              <a:t> olarak sınıflayacağımız bir grup en önemlileridir. </a:t>
            </a:r>
            <a:r>
              <a:rPr lang="tr-TR" dirty="0" err="1">
                <a:latin typeface="Times New Roman" panose="02020603050405020304" pitchFamily="18" charset="0"/>
                <a:cs typeface="Times New Roman" panose="02020603050405020304" pitchFamily="18" charset="0"/>
              </a:rPr>
              <a:t>İrritanlar</a:t>
            </a:r>
            <a:r>
              <a:rPr lang="tr-TR" dirty="0">
                <a:latin typeface="Times New Roman" panose="02020603050405020304" pitchFamily="18" charset="0"/>
                <a:cs typeface="Times New Roman" panose="02020603050405020304" pitchFamily="18" charset="0"/>
              </a:rPr>
              <a:t>: Göz yaşartıcı gaz, Kuru buz, Karbon </a:t>
            </a:r>
            <a:r>
              <a:rPr lang="tr-TR" dirty="0" err="1">
                <a:latin typeface="Times New Roman" panose="02020603050405020304" pitchFamily="18" charset="0"/>
                <a:cs typeface="Times New Roman" panose="02020603050405020304" pitchFamily="18" charset="0"/>
              </a:rPr>
              <a:t>tetraklorür</a:t>
            </a:r>
            <a:r>
              <a:rPr lang="tr-TR" dirty="0">
                <a:latin typeface="Times New Roman" panose="02020603050405020304" pitchFamily="18" charset="0"/>
                <a:cs typeface="Times New Roman" panose="02020603050405020304" pitchFamily="18" charset="0"/>
              </a:rPr>
              <a:t> vb.</a:t>
            </a:r>
          </a:p>
          <a:p>
            <a:pPr marL="64008" indent="0">
              <a:lnSpc>
                <a:spcPct val="150000"/>
              </a:lnSpc>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3419735"/>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3500" dirty="0">
                <a:latin typeface="Times New Roman" panose="02020603050405020304" pitchFamily="18" charset="0"/>
                <a:cs typeface="Times New Roman" panose="02020603050405020304" pitchFamily="18" charset="0"/>
              </a:rPr>
              <a:t>Muhtelif Maddelerin Olaylarında Gerekenler </a:t>
            </a:r>
          </a:p>
        </p:txBody>
      </p:sp>
      <p:sp>
        <p:nvSpPr>
          <p:cNvPr id="3" name="İçerik Yer Tutucusu 2"/>
          <p:cNvSpPr>
            <a:spLocks noGrp="1"/>
          </p:cNvSpPr>
          <p:nvPr>
            <p:ph idx="1"/>
          </p:nvPr>
        </p:nvSpPr>
        <p:spPr>
          <a:xfrm>
            <a:off x="459940" y="1693839"/>
            <a:ext cx="8229600" cy="4572000"/>
          </a:xfrm>
        </p:spPr>
        <p:txBody>
          <a:bodyPr/>
          <a:lstStyle/>
          <a:p>
            <a:pPr>
              <a:lnSpc>
                <a:spcPct val="150000"/>
              </a:lnSpc>
            </a:pPr>
            <a:r>
              <a:rPr lang="tr-TR" dirty="0" smtClean="0">
                <a:latin typeface="Times New Roman" panose="02020603050405020304" pitchFamily="18" charset="0"/>
                <a:cs typeface="Times New Roman" panose="02020603050405020304" pitchFamily="18" charset="0"/>
              </a:rPr>
              <a:t>Tehlike </a:t>
            </a:r>
            <a:r>
              <a:rPr lang="tr-TR" dirty="0">
                <a:latin typeface="Times New Roman" panose="02020603050405020304" pitchFamily="18" charset="0"/>
                <a:cs typeface="Times New Roman" panose="02020603050405020304" pitchFamily="18" charset="0"/>
              </a:rPr>
              <a:t>alanını boşaltın ve girişi </a:t>
            </a:r>
            <a:r>
              <a:rPr lang="tr-TR" dirty="0" smtClean="0">
                <a:latin typeface="Times New Roman" panose="02020603050405020304" pitchFamily="18" charset="0"/>
                <a:cs typeface="Times New Roman" panose="02020603050405020304" pitchFamily="18" charset="0"/>
              </a:rPr>
              <a:t>yasaklayın</a:t>
            </a:r>
          </a:p>
          <a:p>
            <a:pPr>
              <a:lnSpc>
                <a:spcPct val="150000"/>
              </a:lnSpc>
            </a:pPr>
            <a:r>
              <a:rPr lang="tr-TR" dirty="0" smtClean="0">
                <a:latin typeface="Times New Roman" panose="02020603050405020304" pitchFamily="18" charset="0"/>
                <a:cs typeface="Times New Roman" panose="02020603050405020304" pitchFamily="18" charset="0"/>
              </a:rPr>
              <a:t>Kapalı </a:t>
            </a:r>
            <a:r>
              <a:rPr lang="tr-TR" dirty="0">
                <a:latin typeface="Times New Roman" panose="02020603050405020304" pitchFamily="18" charset="0"/>
                <a:cs typeface="Times New Roman" panose="02020603050405020304" pitchFamily="18" charset="0"/>
              </a:rPr>
              <a:t>devre temiz hava solunum cihazı ve kişisel koruyucu teçhizatı eksiksiz </a:t>
            </a:r>
            <a:r>
              <a:rPr lang="tr-TR" dirty="0" smtClean="0">
                <a:latin typeface="Times New Roman" panose="02020603050405020304" pitchFamily="18" charset="0"/>
                <a:cs typeface="Times New Roman" panose="02020603050405020304" pitchFamily="18" charset="0"/>
              </a:rPr>
              <a:t>kuşanın</a:t>
            </a:r>
          </a:p>
          <a:p>
            <a:pPr>
              <a:lnSpc>
                <a:spcPct val="150000"/>
              </a:lnSpc>
            </a:pPr>
            <a:r>
              <a:rPr lang="tr-TR" dirty="0" smtClean="0">
                <a:latin typeface="Times New Roman" panose="02020603050405020304" pitchFamily="18" charset="0"/>
                <a:cs typeface="Times New Roman" panose="02020603050405020304" pitchFamily="18" charset="0"/>
              </a:rPr>
              <a:t>Sıvı </a:t>
            </a:r>
            <a:r>
              <a:rPr lang="tr-TR" dirty="0">
                <a:latin typeface="Times New Roman" panose="02020603050405020304" pitchFamily="18" charset="0"/>
                <a:cs typeface="Times New Roman" panose="02020603050405020304" pitchFamily="18" charset="0"/>
              </a:rPr>
              <a:t>sızıntılarını kum veya diğer emici ile </a:t>
            </a:r>
            <a:r>
              <a:rPr lang="tr-TR" dirty="0" smtClean="0">
                <a:latin typeface="Times New Roman" panose="02020603050405020304" pitchFamily="18" charset="0"/>
                <a:cs typeface="Times New Roman" panose="02020603050405020304" pitchFamily="18" charset="0"/>
              </a:rPr>
              <a:t>toplayın</a:t>
            </a:r>
          </a:p>
          <a:p>
            <a:pPr>
              <a:lnSpc>
                <a:spcPct val="150000"/>
              </a:lnSpc>
            </a:pPr>
            <a:r>
              <a:rPr lang="tr-TR" dirty="0" smtClean="0">
                <a:latin typeface="Times New Roman" panose="02020603050405020304" pitchFamily="18" charset="0"/>
                <a:cs typeface="Times New Roman" panose="02020603050405020304" pitchFamily="18" charset="0"/>
              </a:rPr>
              <a:t>Saçılmış </a:t>
            </a:r>
            <a:r>
              <a:rPr lang="tr-TR" dirty="0">
                <a:latin typeface="Times New Roman" panose="02020603050405020304" pitchFamily="18" charset="0"/>
                <a:cs typeface="Times New Roman" panose="02020603050405020304" pitchFamily="18" charset="0"/>
              </a:rPr>
              <a:t>ürüne dokunma ve arasında yürümeyin.</a:t>
            </a:r>
          </a:p>
          <a:p>
            <a:pPr marL="64008" indent="0">
              <a:buNone/>
            </a:pPr>
            <a:endParaRPr lang="tr-TR" dirty="0"/>
          </a:p>
        </p:txBody>
      </p:sp>
    </p:spTree>
    <p:extLst>
      <p:ext uri="{BB962C8B-B14F-4D97-AF65-F5344CB8AC3E}">
        <p14:creationId xmlns:p14="http://schemas.microsoft.com/office/powerpoint/2010/main" val="3723062858"/>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40544" y="285728"/>
            <a:ext cx="6888976" cy="857257"/>
          </a:xfrm>
        </p:spPr>
        <p:txBody>
          <a:bodyPr>
            <a:normAutofit fontScale="90000"/>
          </a:bodyPr>
          <a:lstStyle/>
          <a:p>
            <a:r>
              <a:rPr lang="tr-TR" dirty="0" smtClean="0"/>
              <a:t>Tehlikeli Madde İşaretleri</a:t>
            </a:r>
            <a:endParaRPr lang="tr-TR" dirty="0"/>
          </a:p>
        </p:txBody>
      </p:sp>
      <p:sp>
        <p:nvSpPr>
          <p:cNvPr id="6" name="5 Metin Yer Tutucusu"/>
          <p:cNvSpPr>
            <a:spLocks noGrp="1"/>
          </p:cNvSpPr>
          <p:nvPr>
            <p:ph type="subTitle" idx="1"/>
          </p:nvPr>
        </p:nvSpPr>
        <p:spPr>
          <a:xfrm>
            <a:off x="540544" y="1357298"/>
            <a:ext cx="5317340" cy="1000132"/>
          </a:xfrm>
        </p:spPr>
        <p:txBody>
          <a:bodyPr/>
          <a:lstStyle/>
          <a:p>
            <a:r>
              <a:rPr lang="tr-TR" dirty="0" smtClean="0"/>
              <a:t>       PATLAYICILAR</a:t>
            </a:r>
            <a:endParaRPr lang="tr-TR" dirty="0"/>
          </a:p>
        </p:txBody>
      </p:sp>
      <p:pic>
        <p:nvPicPr>
          <p:cNvPr id="4" name="3 İçerik Yer Tutucusu" descr="http://www.netatrans.com.tr/img/tehlikelimaddeler/image001.gif"/>
          <p:cNvPicPr>
            <a:picLocks noGrp="1"/>
          </p:cNvPicPr>
          <p:nvPr>
            <p:ph sz="quarter" idx="4294967295"/>
          </p:nvPr>
        </p:nvPicPr>
        <p:blipFill>
          <a:blip r:embed="rId2" cstate="print"/>
          <a:stretch>
            <a:fillRect/>
          </a:stretch>
        </p:blipFill>
        <p:spPr bwMode="auto">
          <a:xfrm>
            <a:off x="0" y="2366963"/>
            <a:ext cx="3816350" cy="3455987"/>
          </a:xfrm>
          <a:prstGeom prst="rect">
            <a:avLst/>
          </a:prstGeom>
          <a:noFill/>
          <a:ln w="9525">
            <a:noFill/>
            <a:miter lim="800000"/>
            <a:headEnd/>
            <a:tailEnd/>
          </a:ln>
        </p:spPr>
      </p:pic>
      <p:pic>
        <p:nvPicPr>
          <p:cNvPr id="5" name="4 Resim" descr="http://www.netatrans.com.tr/img/tehlikelimaddeler/image002.gif"/>
          <p:cNvPicPr/>
          <p:nvPr/>
        </p:nvPicPr>
        <p:blipFill>
          <a:blip r:embed="rId3" cstate="print"/>
          <a:srcRect/>
          <a:stretch>
            <a:fillRect/>
          </a:stretch>
        </p:blipFill>
        <p:spPr bwMode="auto">
          <a:xfrm>
            <a:off x="4838031" y="2366558"/>
            <a:ext cx="3600400" cy="33843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Başlık"/>
          <p:cNvSpPr>
            <a:spLocks noGrp="1"/>
          </p:cNvSpPr>
          <p:nvPr>
            <p:ph type="title"/>
          </p:nvPr>
        </p:nvSpPr>
        <p:spPr>
          <a:xfrm>
            <a:off x="142844" y="271464"/>
            <a:ext cx="8501122" cy="1362075"/>
          </a:xfrm>
        </p:spPr>
        <p:txBody>
          <a:bodyPr>
            <a:normAutofit/>
          </a:bodyPr>
          <a:lstStyle/>
          <a:p>
            <a:r>
              <a:rPr lang="tr-TR" dirty="0" smtClean="0"/>
              <a:t>YANICI OLMAYAN SIKIŞTIRILMIŞ GAZ</a:t>
            </a:r>
            <a:endParaRPr lang="tr-TR" dirty="0"/>
          </a:p>
        </p:txBody>
      </p:sp>
      <p:sp>
        <p:nvSpPr>
          <p:cNvPr id="5" name="4 Metin Yer Tutucusu"/>
          <p:cNvSpPr>
            <a:spLocks noGrp="1"/>
          </p:cNvSpPr>
          <p:nvPr>
            <p:ph type="body" idx="1"/>
          </p:nvPr>
        </p:nvSpPr>
        <p:spPr>
          <a:xfrm>
            <a:off x="971600" y="1607611"/>
            <a:ext cx="8062912" cy="1752600"/>
          </a:xfrm>
        </p:spPr>
        <p:txBody>
          <a:bodyPr/>
          <a:lstStyle/>
          <a:p>
            <a:r>
              <a:rPr lang="tr-TR" dirty="0" smtClean="0"/>
              <a:t>                  Zehirli gazlar</a:t>
            </a:r>
            <a:endParaRPr lang="tr-TR" dirty="0"/>
          </a:p>
        </p:txBody>
      </p:sp>
      <p:pic>
        <p:nvPicPr>
          <p:cNvPr id="9" name="8 İçerik Yer Tutucusu" descr="http://www.netatrans.com.tr/img/tehlikelimaddeler/image003.gif"/>
          <p:cNvPicPr>
            <a:picLocks noGrp="1"/>
          </p:cNvPicPr>
          <p:nvPr>
            <p:ph sz="quarter" idx="4294967295"/>
          </p:nvPr>
        </p:nvPicPr>
        <p:blipFill>
          <a:blip r:embed="rId2" cstate="print"/>
          <a:srcRect/>
          <a:stretch>
            <a:fillRect/>
          </a:stretch>
        </p:blipFill>
        <p:spPr bwMode="auto">
          <a:xfrm>
            <a:off x="0" y="2671763"/>
            <a:ext cx="3960813" cy="3384550"/>
          </a:xfrm>
          <a:prstGeom prst="rect">
            <a:avLst/>
          </a:prstGeom>
          <a:noFill/>
          <a:ln w="9525">
            <a:noFill/>
            <a:miter lim="800000"/>
            <a:headEnd/>
            <a:tailEnd/>
          </a:ln>
        </p:spPr>
      </p:pic>
      <p:pic>
        <p:nvPicPr>
          <p:cNvPr id="10" name="9 İçerik Yer Tutucusu" descr="http://www.netatrans.com.tr/img/tehlikelimaddeler/image004.gif"/>
          <p:cNvPicPr>
            <a:picLocks noGrp="1"/>
          </p:cNvPicPr>
          <p:nvPr>
            <p:ph sz="quarter" idx="4294967295"/>
          </p:nvPr>
        </p:nvPicPr>
        <p:blipFill>
          <a:blip r:embed="rId3" cstate="print"/>
          <a:srcRect/>
          <a:stretch>
            <a:fillRect/>
          </a:stretch>
        </p:blipFill>
        <p:spPr bwMode="auto">
          <a:xfrm>
            <a:off x="5761038" y="2601913"/>
            <a:ext cx="3382962" cy="345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3200" dirty="0" smtClean="0"/>
              <a:t>Tüketiciye ürünleri daha hızlı ulaştırmak için depoların şehir merkezlerine yakın yerde olması.</a:t>
            </a:r>
            <a:endParaRPr lang="tr-TR" sz="3200" dirty="0"/>
          </a:p>
        </p:txBody>
      </p:sp>
      <p:sp>
        <p:nvSpPr>
          <p:cNvPr id="3" name="2 İçerik Yer Tutucusu"/>
          <p:cNvSpPr>
            <a:spLocks noGrp="1"/>
          </p:cNvSpPr>
          <p:nvPr>
            <p:ph idx="1"/>
          </p:nvPr>
        </p:nvSpPr>
        <p:spPr/>
        <p:txBody>
          <a:bodyPr/>
          <a:lstStyle/>
          <a:p>
            <a:r>
              <a:rPr lang="tr-TR" dirty="0" smtClean="0"/>
              <a:t>Şehir merkezlerinde kurulan depo alanları nüfusun yoğun olduğu yerlerde ciddi tehlikeli oluşturur.</a:t>
            </a:r>
          </a:p>
          <a:p>
            <a:endParaRPr lang="tr-TR" dirty="0" smtClean="0"/>
          </a:p>
          <a:p>
            <a:endParaRPr lang="tr-TR" dirty="0"/>
          </a:p>
        </p:txBody>
      </p:sp>
      <p:pic>
        <p:nvPicPr>
          <p:cNvPr id="1027" name="Picture 3" descr="C:\Users\Toshiba\Desktop\Resimler\imagesCA65CY00.jpg"/>
          <p:cNvPicPr>
            <a:picLocks noChangeAspect="1" noChangeArrowheads="1"/>
          </p:cNvPicPr>
          <p:nvPr/>
        </p:nvPicPr>
        <p:blipFill>
          <a:blip r:embed="rId2" cstate="print"/>
          <a:srcRect/>
          <a:stretch>
            <a:fillRect/>
          </a:stretch>
        </p:blipFill>
        <p:spPr bwMode="auto">
          <a:xfrm>
            <a:off x="899592" y="3429000"/>
            <a:ext cx="4536504" cy="2520280"/>
          </a:xfrm>
          <a:prstGeom prst="rect">
            <a:avLst/>
          </a:prstGeom>
          <a:noFill/>
        </p:spPr>
      </p:pic>
      <p:sp>
        <p:nvSpPr>
          <p:cNvPr id="6" name="5 Metin kutusu"/>
          <p:cNvSpPr txBox="1"/>
          <p:nvPr/>
        </p:nvSpPr>
        <p:spPr>
          <a:xfrm>
            <a:off x="5652120" y="3573016"/>
            <a:ext cx="3312368" cy="923330"/>
          </a:xfrm>
          <a:prstGeom prst="rect">
            <a:avLst/>
          </a:prstGeom>
          <a:noFill/>
        </p:spPr>
        <p:txBody>
          <a:bodyPr wrap="square" rtlCol="0">
            <a:spAutoFit/>
          </a:bodyPr>
          <a:lstStyle/>
          <a:p>
            <a:pPr algn="ctr"/>
            <a:r>
              <a:rPr lang="tr-TR" dirty="0" smtClean="0"/>
              <a:t>Yerleşim yerlerine yakın yerlerdeki patlamalar  ciddi sonuçlar doğurmaktadır.</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3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checkerboard(across)">
                                      <p:cBhvr>
                                        <p:cTn id="12" dur="3000"/>
                                        <p:tgtEl>
                                          <p:spTgt spid="1027"/>
                                        </p:tgtEl>
                                      </p:cBhvr>
                                    </p:animEffect>
                                  </p:childTnLst>
                                </p:cTn>
                              </p:par>
                              <p:par>
                                <p:cTn id="13" presetID="21" presetClass="entr" presetSubtype="4" fill="hold"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heel(4)">
                                      <p:cBhvr>
                                        <p:cTn id="15" dur="3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subTitle" idx="1"/>
          </p:nvPr>
        </p:nvSpPr>
        <p:spPr>
          <a:xfrm>
            <a:off x="683568" y="940635"/>
            <a:ext cx="8062912" cy="1214446"/>
          </a:xfrm>
        </p:spPr>
        <p:txBody>
          <a:bodyPr/>
          <a:lstStyle/>
          <a:p>
            <a:pPr algn="l"/>
            <a:r>
              <a:rPr lang="tr-TR" dirty="0" smtClean="0"/>
              <a:t>YANICI SIVI                                YANICI KATI</a:t>
            </a:r>
            <a:endParaRPr lang="tr-TR" dirty="0"/>
          </a:p>
          <a:p>
            <a:pPr algn="l"/>
            <a:endParaRPr lang="tr-TR" dirty="0"/>
          </a:p>
        </p:txBody>
      </p:sp>
      <p:pic>
        <p:nvPicPr>
          <p:cNvPr id="7" name="6 İçerik Yer Tutucusu" descr="http://www.netatrans.com.tr/img/tehlikelimaddeler/image005.gif"/>
          <p:cNvPicPr>
            <a:picLocks noGrp="1"/>
          </p:cNvPicPr>
          <p:nvPr>
            <p:ph sz="quarter" idx="4294967295"/>
          </p:nvPr>
        </p:nvPicPr>
        <p:blipFill>
          <a:blip r:embed="rId2" cstate="print"/>
          <a:srcRect/>
          <a:stretch>
            <a:fillRect/>
          </a:stretch>
        </p:blipFill>
        <p:spPr bwMode="auto">
          <a:xfrm>
            <a:off x="0" y="1700213"/>
            <a:ext cx="3527425" cy="3455987"/>
          </a:xfrm>
          <a:prstGeom prst="rect">
            <a:avLst/>
          </a:prstGeom>
          <a:noFill/>
          <a:ln w="9525">
            <a:noFill/>
            <a:miter lim="800000"/>
            <a:headEnd/>
            <a:tailEnd/>
          </a:ln>
        </p:spPr>
      </p:pic>
      <p:pic>
        <p:nvPicPr>
          <p:cNvPr id="8" name="7 İçerik Yer Tutucusu" descr="http://www.netatrans.com.tr/img/tehlikelimaddeler/image006.gif"/>
          <p:cNvPicPr>
            <a:picLocks noGrp="1"/>
          </p:cNvPicPr>
          <p:nvPr>
            <p:ph sz="quarter" idx="4294967295"/>
          </p:nvPr>
        </p:nvPicPr>
        <p:blipFill>
          <a:blip r:embed="rId3" cstate="print"/>
          <a:srcRect/>
          <a:stretch>
            <a:fillRect/>
          </a:stretch>
        </p:blipFill>
        <p:spPr bwMode="auto">
          <a:xfrm>
            <a:off x="5472113" y="1916113"/>
            <a:ext cx="3671887" cy="3455987"/>
          </a:xfrm>
          <a:prstGeom prst="rect">
            <a:avLst/>
          </a:prstGeom>
          <a:noFill/>
          <a:ln w="9525">
            <a:noFill/>
            <a:miter lim="800000"/>
            <a:headEnd/>
            <a:tailEnd/>
          </a:ln>
        </p:spPr>
      </p:pic>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Başlık"/>
          <p:cNvSpPr>
            <a:spLocks noGrp="1"/>
          </p:cNvSpPr>
          <p:nvPr>
            <p:ph type="ctrTitle"/>
          </p:nvPr>
        </p:nvSpPr>
        <p:spPr>
          <a:xfrm>
            <a:off x="540544" y="500042"/>
            <a:ext cx="8062912" cy="2071702"/>
          </a:xfrm>
        </p:spPr>
        <p:txBody>
          <a:bodyPr>
            <a:normAutofit fontScale="90000"/>
          </a:bodyPr>
          <a:lstStyle/>
          <a:p>
            <a:pPr algn="ctr"/>
            <a:r>
              <a:rPr lang="tr-TR" dirty="0" smtClean="0"/>
              <a:t>Kendi kendine yanabilen katılar</a:t>
            </a:r>
            <a:br>
              <a:rPr lang="tr-TR" dirty="0" smtClean="0"/>
            </a:br>
            <a:endParaRPr lang="tr-TR" dirty="0"/>
          </a:p>
        </p:txBody>
      </p:sp>
      <p:pic>
        <p:nvPicPr>
          <p:cNvPr id="7" name="6 İçerik Yer Tutucusu" descr="http://www.netatrans.com.tr/img/tehlikelimaddeler/image007.gif"/>
          <p:cNvPicPr>
            <a:picLocks noGrp="1"/>
          </p:cNvPicPr>
          <p:nvPr>
            <p:ph sz="quarter" idx="4294967295"/>
          </p:nvPr>
        </p:nvPicPr>
        <p:blipFill>
          <a:blip r:embed="rId2" cstate="print"/>
          <a:srcRect/>
          <a:stretch>
            <a:fillRect/>
          </a:stretch>
        </p:blipFill>
        <p:spPr bwMode="auto">
          <a:xfrm>
            <a:off x="0" y="2492375"/>
            <a:ext cx="3384550" cy="3529013"/>
          </a:xfrm>
          <a:prstGeom prst="rect">
            <a:avLst/>
          </a:prstGeom>
          <a:noFill/>
          <a:ln w="9525">
            <a:noFill/>
            <a:miter lim="800000"/>
            <a:headEnd/>
            <a:tailEnd/>
          </a:ln>
        </p:spPr>
      </p:pic>
      <p:pic>
        <p:nvPicPr>
          <p:cNvPr id="8" name="7 İçerik Yer Tutucusu" descr="http://www.netatrans.com.tr/img/tehlikelimaddeler/image007.gif"/>
          <p:cNvPicPr>
            <a:picLocks noGrp="1"/>
          </p:cNvPicPr>
          <p:nvPr>
            <p:ph sz="quarter" idx="4294967295"/>
          </p:nvPr>
        </p:nvPicPr>
        <p:blipFill>
          <a:blip r:embed="rId2" cstate="print"/>
          <a:srcRect/>
          <a:stretch>
            <a:fillRect/>
          </a:stretch>
        </p:blipFill>
        <p:spPr bwMode="auto">
          <a:xfrm>
            <a:off x="5688013" y="2571750"/>
            <a:ext cx="3455987" cy="3527425"/>
          </a:xfrm>
          <a:prstGeom prst="rect">
            <a:avLst/>
          </a:prstGeom>
          <a:noFill/>
          <a:ln w="9525">
            <a:noFill/>
            <a:miter lim="800000"/>
            <a:headEnd/>
            <a:tailEnd/>
          </a:ln>
        </p:spPr>
      </p:pic>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Başlık"/>
          <p:cNvSpPr>
            <a:spLocks noGrp="1"/>
          </p:cNvSpPr>
          <p:nvPr>
            <p:ph type="ctrTitle"/>
          </p:nvPr>
        </p:nvSpPr>
        <p:spPr/>
        <p:txBody>
          <a:bodyPr>
            <a:normAutofit fontScale="90000"/>
          </a:bodyPr>
          <a:lstStyle/>
          <a:p>
            <a:pPr algn="ctr"/>
            <a:r>
              <a:rPr lang="tr-TR" dirty="0" smtClean="0"/>
              <a:t>Oksitleyici maddeler</a:t>
            </a:r>
            <a:br>
              <a:rPr lang="tr-TR" dirty="0" smtClean="0"/>
            </a:br>
            <a:endParaRPr lang="tr-TR" dirty="0"/>
          </a:p>
        </p:txBody>
      </p:sp>
      <p:sp>
        <p:nvSpPr>
          <p:cNvPr id="5" name="4 Metin Yer Tutucusu"/>
          <p:cNvSpPr>
            <a:spLocks noGrp="1"/>
          </p:cNvSpPr>
          <p:nvPr>
            <p:ph type="subTitle" idx="1"/>
          </p:nvPr>
        </p:nvSpPr>
        <p:spPr>
          <a:xfrm>
            <a:off x="0" y="3427413"/>
            <a:ext cx="581025" cy="3017837"/>
          </a:xfrm>
        </p:spPr>
        <p:txBody>
          <a:bodyPr>
            <a:normAutofit/>
          </a:bodyPr>
          <a:lstStyle/>
          <a:p>
            <a:pPr algn="ctr"/>
            <a:r>
              <a:rPr lang="tr-TR" smtClean="0"/>
              <a:t>Organik peroksitler</a:t>
            </a:r>
            <a:endParaRPr lang="tr-TR" dirty="0"/>
          </a:p>
        </p:txBody>
      </p:sp>
      <p:pic>
        <p:nvPicPr>
          <p:cNvPr id="8" name="7 İçerik Yer Tutucusu" descr="http://www.netatrans.com.tr/img/tehlikelimaddeler/image009.gif"/>
          <p:cNvPicPr>
            <a:picLocks noGrp="1"/>
          </p:cNvPicPr>
          <p:nvPr>
            <p:ph sz="quarter" idx="4294967295"/>
          </p:nvPr>
        </p:nvPicPr>
        <p:blipFill>
          <a:blip r:embed="rId2" cstate="print"/>
          <a:srcRect/>
          <a:stretch>
            <a:fillRect/>
          </a:stretch>
        </p:blipFill>
        <p:spPr bwMode="auto">
          <a:xfrm>
            <a:off x="5832475" y="2708275"/>
            <a:ext cx="3311525" cy="3457575"/>
          </a:xfrm>
          <a:prstGeom prst="rect">
            <a:avLst/>
          </a:prstGeom>
          <a:noFill/>
          <a:ln w="9525">
            <a:noFill/>
            <a:miter lim="800000"/>
            <a:headEnd/>
            <a:tailEnd/>
          </a:ln>
        </p:spPr>
      </p:pic>
      <p:pic>
        <p:nvPicPr>
          <p:cNvPr id="7" name="6 İçerik Yer Tutucusu" descr="http://www.netatrans.com.tr/img/tehlikelimaddeler/image008.gif"/>
          <p:cNvPicPr>
            <a:picLocks noGrp="1"/>
          </p:cNvPicPr>
          <p:nvPr>
            <p:ph sz="quarter" idx="4294967295"/>
          </p:nvPr>
        </p:nvPicPr>
        <p:blipFill>
          <a:blip r:embed="rId3" cstate="print"/>
          <a:srcRect/>
          <a:stretch>
            <a:fillRect/>
          </a:stretch>
        </p:blipFill>
        <p:spPr bwMode="auto">
          <a:xfrm>
            <a:off x="0" y="2636838"/>
            <a:ext cx="3673475" cy="3384550"/>
          </a:xfrm>
          <a:prstGeom prst="rect">
            <a:avLst/>
          </a:prstGeom>
          <a:noFill/>
          <a:ln w="9525">
            <a:noFill/>
            <a:miter lim="800000"/>
            <a:headEnd/>
            <a:tailEnd/>
          </a:ln>
        </p:spPr>
      </p:pic>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Başlık"/>
          <p:cNvSpPr>
            <a:spLocks noGrp="1"/>
          </p:cNvSpPr>
          <p:nvPr>
            <p:ph type="ctrTitle"/>
          </p:nvPr>
        </p:nvSpPr>
        <p:spPr/>
        <p:txBody>
          <a:bodyPr/>
          <a:lstStyle/>
          <a:p>
            <a:pPr algn="ctr"/>
            <a:r>
              <a:rPr lang="tr-TR" dirty="0" smtClean="0"/>
              <a:t>Zehirli maddeler</a:t>
            </a:r>
            <a:br>
              <a:rPr lang="tr-TR" dirty="0" smtClean="0"/>
            </a:br>
            <a:endParaRPr lang="tr-TR" dirty="0"/>
          </a:p>
        </p:txBody>
      </p:sp>
      <p:pic>
        <p:nvPicPr>
          <p:cNvPr id="7" name="6 İçerik Yer Tutucusu" descr="http://www.netatrans.com.tr/img/tehlikelimaddeler/image010.gif"/>
          <p:cNvPicPr>
            <a:picLocks noGrp="1"/>
          </p:cNvPicPr>
          <p:nvPr>
            <p:ph sz="quarter" idx="4294967295"/>
          </p:nvPr>
        </p:nvPicPr>
        <p:blipFill>
          <a:blip r:embed="rId2" cstate="print"/>
          <a:srcRect/>
          <a:stretch>
            <a:fillRect/>
          </a:stretch>
        </p:blipFill>
        <p:spPr bwMode="auto">
          <a:xfrm>
            <a:off x="0" y="2781300"/>
            <a:ext cx="3168650" cy="3024188"/>
          </a:xfrm>
          <a:prstGeom prst="rect">
            <a:avLst/>
          </a:prstGeom>
          <a:noFill/>
          <a:ln w="9525">
            <a:noFill/>
            <a:miter lim="800000"/>
            <a:headEnd/>
            <a:tailEnd/>
          </a:ln>
        </p:spPr>
      </p:pic>
      <p:pic>
        <p:nvPicPr>
          <p:cNvPr id="8" name="7 İçerik Yer Tutucusu" descr="http://www.netatrans.com.tr/img/tehlikelimaddeler/image011.gif"/>
          <p:cNvPicPr>
            <a:picLocks noGrp="1"/>
          </p:cNvPicPr>
          <p:nvPr>
            <p:ph sz="quarter" idx="4294967295"/>
          </p:nvPr>
        </p:nvPicPr>
        <p:blipFill>
          <a:blip r:embed="rId3" cstate="print"/>
          <a:srcRect/>
          <a:stretch>
            <a:fillRect/>
          </a:stretch>
        </p:blipFill>
        <p:spPr bwMode="auto">
          <a:xfrm>
            <a:off x="6046788" y="2786063"/>
            <a:ext cx="3097212" cy="3168650"/>
          </a:xfrm>
          <a:prstGeom prst="rect">
            <a:avLst/>
          </a:prstGeom>
          <a:noFill/>
          <a:ln w="9525">
            <a:noFill/>
            <a:miter lim="800000"/>
            <a:headEnd/>
            <a:tailEnd/>
          </a:ln>
        </p:spPr>
      </p:pic>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Başlık"/>
          <p:cNvSpPr>
            <a:spLocks noGrp="1"/>
          </p:cNvSpPr>
          <p:nvPr>
            <p:ph type="title"/>
          </p:nvPr>
        </p:nvSpPr>
        <p:spPr/>
        <p:txBody>
          <a:bodyPr/>
          <a:lstStyle/>
          <a:p>
            <a:r>
              <a:rPr lang="tr-TR" dirty="0" smtClean="0"/>
              <a:t>              Radyoaktif</a:t>
            </a:r>
            <a:endParaRPr lang="tr-TR" dirty="0"/>
          </a:p>
        </p:txBody>
      </p:sp>
      <p:pic>
        <p:nvPicPr>
          <p:cNvPr id="7" name="6 İçerik Yer Tutucusu" descr="http://www.netatrans.com.tr/img/tehlikelimaddeler/image012.gif"/>
          <p:cNvPicPr>
            <a:picLocks noGrp="1"/>
          </p:cNvPicPr>
          <p:nvPr>
            <p:ph idx="1"/>
          </p:nvPr>
        </p:nvPicPr>
        <p:blipFill>
          <a:blip r:embed="rId2" cstate="print"/>
          <a:stretch>
            <a:fillRect/>
          </a:stretch>
        </p:blipFill>
        <p:spPr bwMode="auto">
          <a:xfrm>
            <a:off x="3668713" y="3640931"/>
            <a:ext cx="1028700" cy="101917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KAZANIMLARIMIZ</a:t>
            </a:r>
            <a:endParaRPr lang="tr-TR" dirty="0"/>
          </a:p>
        </p:txBody>
      </p:sp>
      <p:sp>
        <p:nvSpPr>
          <p:cNvPr id="3" name="2 İçerik Yer Tutucusu"/>
          <p:cNvSpPr>
            <a:spLocks noGrp="1"/>
          </p:cNvSpPr>
          <p:nvPr>
            <p:ph idx="1"/>
          </p:nvPr>
        </p:nvSpPr>
        <p:spPr/>
        <p:txBody>
          <a:bodyPr>
            <a:normAutofit/>
          </a:bodyPr>
          <a:lstStyle/>
          <a:p>
            <a:r>
              <a:rPr lang="tr-TR" dirty="0" smtClean="0"/>
              <a:t>1-Tehlikeli Maddeleri ve sınıflarını </a:t>
            </a:r>
          </a:p>
          <a:p>
            <a:r>
              <a:rPr lang="tr-TR" dirty="0" smtClean="0"/>
              <a:t>2-Tehlikeli Maddelerin Taşınması esnasında gereken güvenlik önlemlerini</a:t>
            </a:r>
          </a:p>
          <a:p>
            <a:r>
              <a:rPr lang="tr-TR" dirty="0" smtClean="0"/>
              <a:t>3-Kişisel Koruyucu Ekipman Çeşitlerini</a:t>
            </a:r>
          </a:p>
          <a:p>
            <a:r>
              <a:rPr lang="tr-TR" dirty="0" smtClean="0"/>
              <a:t>4-KBRN ekiplerinin oluşturulması hakkında bilgi edineceğiz.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3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3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3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3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KAZANIMLAR</a:t>
            </a:r>
            <a:endParaRPr lang="tr-TR" dirty="0"/>
          </a:p>
        </p:txBody>
      </p:sp>
      <p:sp>
        <p:nvSpPr>
          <p:cNvPr id="3" name="2 İçerik Yer Tutucusu"/>
          <p:cNvSpPr>
            <a:spLocks noGrp="1"/>
          </p:cNvSpPr>
          <p:nvPr>
            <p:ph idx="1"/>
          </p:nvPr>
        </p:nvSpPr>
        <p:spPr/>
        <p:txBody>
          <a:bodyPr>
            <a:normAutofit fontScale="92500" lnSpcReduction="20000"/>
          </a:bodyPr>
          <a:lstStyle/>
          <a:p>
            <a:r>
              <a:rPr lang="tr-TR" sz="3600" dirty="0" smtClean="0"/>
              <a:t>5-Uluslar arası Kodlamalarını</a:t>
            </a:r>
          </a:p>
          <a:p>
            <a:r>
              <a:rPr lang="tr-TR" sz="3600" dirty="0" smtClean="0"/>
              <a:t>6-Tehlikeli Maddelerle Mücadelede izlenmesi gereken yöntem ve metotlar   öğretilecek ve bu konuda yeterlilik kazandırılacaktır.</a:t>
            </a:r>
          </a:p>
          <a:p>
            <a:r>
              <a:rPr lang="tr-TR" sz="3600" dirty="0" smtClean="0"/>
              <a:t>7-Turuncu Kitap( orange book ) Tanıtımı ve Kullanma Becerisini elde edeceğiz.</a:t>
            </a:r>
          </a:p>
          <a:p>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3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3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3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TEHLİKELİ MADDELERİ TANIMA</a:t>
            </a:r>
            <a:endParaRPr lang="tr-TR" dirty="0"/>
          </a:p>
        </p:txBody>
      </p:sp>
      <p:sp>
        <p:nvSpPr>
          <p:cNvPr id="3" name="2 İçerik Yer Tutucusu"/>
          <p:cNvSpPr>
            <a:spLocks noGrp="1"/>
          </p:cNvSpPr>
          <p:nvPr>
            <p:ph idx="1"/>
          </p:nvPr>
        </p:nvSpPr>
        <p:spPr/>
        <p:txBody>
          <a:bodyPr/>
          <a:lstStyle/>
          <a:p>
            <a:r>
              <a:rPr lang="tr-TR" dirty="0" smtClean="0"/>
              <a:t>İnsan karşısına çıkacak gelişmeleri, olayları,tehlikeleri karşılamadan önce tanırsa onunla daha etkili mücadele edebilir. Bu mücadelede </a:t>
            </a:r>
            <a:r>
              <a:rPr lang="tr-TR" b="1" dirty="0" smtClean="0"/>
              <a:t>bilgi</a:t>
            </a:r>
            <a:r>
              <a:rPr lang="tr-TR" dirty="0" smtClean="0"/>
              <a:t> en vazgeçilmez silahtır. Hele ki mücadele edeceğimiz tehlikeli maddeler olunca, o maddeler hakkında ki bilgilerimiz belki de hayatımızı kurtarır nitelikte olacaktır. </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Tehlikeli Madde Nedir???</a:t>
            </a:r>
            <a:endParaRPr lang="tr-TR" dirty="0"/>
          </a:p>
        </p:txBody>
      </p:sp>
      <p:sp>
        <p:nvSpPr>
          <p:cNvPr id="3" name="2 İçerik Yer Tutucusu"/>
          <p:cNvSpPr>
            <a:spLocks noGrp="1"/>
          </p:cNvSpPr>
          <p:nvPr>
            <p:ph idx="1"/>
          </p:nvPr>
        </p:nvSpPr>
        <p:spPr/>
        <p:txBody>
          <a:bodyPr>
            <a:normAutofit/>
          </a:bodyPr>
          <a:lstStyle/>
          <a:p>
            <a:r>
              <a:rPr lang="tr-TR" dirty="0" smtClean="0"/>
              <a:t>Tehlikeli madde fiziksel ve kimyasal yapısı itibariyle,</a:t>
            </a:r>
          </a:p>
          <a:p>
            <a:r>
              <a:rPr lang="tr-TR" dirty="0" smtClean="0"/>
              <a:t>Elde edilmesi,</a:t>
            </a:r>
          </a:p>
          <a:p>
            <a:r>
              <a:rPr lang="tr-TR" dirty="0" smtClean="0"/>
              <a:t>İşlenmesi,</a:t>
            </a:r>
          </a:p>
          <a:p>
            <a:r>
              <a:rPr lang="tr-TR" dirty="0" smtClean="0"/>
              <a:t>Saklanması,</a:t>
            </a:r>
          </a:p>
          <a:p>
            <a:r>
              <a:rPr lang="tr-TR" dirty="0" smtClean="0"/>
              <a:t>Paketlenmesi,</a:t>
            </a:r>
          </a:p>
          <a:p>
            <a:r>
              <a:rPr lang="tr-TR" dirty="0" smtClean="0"/>
              <a:t>Kullanılması,</a:t>
            </a:r>
          </a:p>
          <a:p>
            <a:r>
              <a:rPr lang="tr-TR" dirty="0" smtClean="0"/>
              <a:t>Atılması,</a:t>
            </a:r>
          </a:p>
          <a:p>
            <a:r>
              <a:rPr lang="tr-TR" dirty="0" smtClean="0"/>
              <a:t>Taşınması,</a:t>
            </a:r>
            <a:endParaRPr lang="tr-TR" dirty="0"/>
          </a:p>
        </p:txBody>
      </p:sp>
      <p:sp>
        <p:nvSpPr>
          <p:cNvPr id="4" name="3 Metin kutusu"/>
          <p:cNvSpPr txBox="1"/>
          <p:nvPr/>
        </p:nvSpPr>
        <p:spPr>
          <a:xfrm>
            <a:off x="4283968" y="2924944"/>
            <a:ext cx="3672408" cy="369332"/>
          </a:xfrm>
          <a:prstGeom prst="rect">
            <a:avLst/>
          </a:prstGeom>
          <a:noFill/>
        </p:spPr>
        <p:txBody>
          <a:bodyPr wrap="square" rtlCol="0">
            <a:spAutoFit/>
          </a:bodyPr>
          <a:lstStyle/>
          <a:p>
            <a:endParaRPr lang="tr-TR" dirty="0"/>
          </a:p>
        </p:txBody>
      </p:sp>
      <p:sp>
        <p:nvSpPr>
          <p:cNvPr id="5" name="4 Metin kutusu"/>
          <p:cNvSpPr txBox="1"/>
          <p:nvPr/>
        </p:nvSpPr>
        <p:spPr>
          <a:xfrm>
            <a:off x="3779912" y="2492896"/>
            <a:ext cx="3456384" cy="3539430"/>
          </a:xfrm>
          <a:prstGeom prst="rect">
            <a:avLst/>
          </a:prstGeom>
          <a:noFill/>
        </p:spPr>
        <p:txBody>
          <a:bodyPr wrap="square" rtlCol="0">
            <a:spAutoFit/>
          </a:bodyPr>
          <a:lstStyle/>
          <a:p>
            <a:r>
              <a:rPr lang="tr-TR" sz="3200" dirty="0" smtClean="0">
                <a:latin typeface="Comic Sans MS" pitchFamily="66" charset="0"/>
                <a:ea typeface="SimSun-ExtB" pitchFamily="49" charset="-122"/>
                <a:cs typeface="Times New Roman" pitchFamily="18" charset="0"/>
              </a:rPr>
              <a:t>Esnasında Çevreye ve insanlara zarar verebilecek maddelere </a:t>
            </a:r>
            <a:r>
              <a:rPr lang="tr-TR" sz="3200" dirty="0" smtClean="0">
                <a:solidFill>
                  <a:srgbClr val="C00000"/>
                </a:solidFill>
                <a:latin typeface="Comic Sans MS" pitchFamily="66" charset="0"/>
                <a:ea typeface="SimSun-ExtB" pitchFamily="49" charset="-122"/>
                <a:cs typeface="Times New Roman" pitchFamily="18" charset="0"/>
              </a:rPr>
              <a:t>Tehlikeli Maddeler </a:t>
            </a:r>
            <a:r>
              <a:rPr lang="tr-TR" sz="3200" dirty="0" smtClean="0">
                <a:latin typeface="Comic Sans MS" pitchFamily="66" charset="0"/>
                <a:ea typeface="SimSun-ExtB" pitchFamily="49" charset="-122"/>
                <a:cs typeface="Times New Roman" pitchFamily="18" charset="0"/>
              </a:rPr>
              <a:t>denir.</a:t>
            </a:r>
            <a:endParaRPr lang="tr-TR" sz="3200" dirty="0">
              <a:latin typeface="Comic Sans MS" pitchFamily="66" charset="0"/>
              <a:ea typeface="SimSun-ExtB" pitchFamily="49"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20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20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26" dur="2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20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34" dur="2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20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42" dur="2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2000" fill="hold"/>
                                        <p:tgtEl>
                                          <p:spTgt spid="3">
                                            <p:txEl>
                                              <p:pRg st="5" end="5"/>
                                            </p:txEl>
                                          </p:spTgt>
                                        </p:tgtEl>
                                        <p:attrNameLst>
                                          <p:attrName>style.rotation</p:attrName>
                                        </p:attrNameLst>
                                      </p:cBhvr>
                                      <p:tavLst>
                                        <p:tav tm="0">
                                          <p:val>
                                            <p:fltVal val="360"/>
                                          </p:val>
                                        </p:tav>
                                        <p:tav tm="100000">
                                          <p:val>
                                            <p:fltVal val="0"/>
                                          </p:val>
                                        </p:tav>
                                      </p:tavLst>
                                    </p:anim>
                                    <p:animEffect transition="in" filter="fade">
                                      <p:cBhvr>
                                        <p:cTn id="50" dur="20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2000" fill="hold"/>
                                        <p:tgtEl>
                                          <p:spTgt spid="3">
                                            <p:txEl>
                                              <p:pRg st="6" end="6"/>
                                            </p:txEl>
                                          </p:spTgt>
                                        </p:tgtEl>
                                        <p:attrNameLst>
                                          <p:attrName>style.rotation</p:attrName>
                                        </p:attrNameLst>
                                      </p:cBhvr>
                                      <p:tavLst>
                                        <p:tav tm="0">
                                          <p:val>
                                            <p:fltVal val="360"/>
                                          </p:val>
                                        </p:tav>
                                        <p:tav tm="100000">
                                          <p:val>
                                            <p:fltVal val="0"/>
                                          </p:val>
                                        </p:tav>
                                      </p:tavLst>
                                    </p:anim>
                                    <p:animEffect transition="in" filter="fade">
                                      <p:cBhvr>
                                        <p:cTn id="58" dur="20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2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5" dur="2000" fill="hold"/>
                                        <p:tgtEl>
                                          <p:spTgt spid="3">
                                            <p:txEl>
                                              <p:pRg st="7" end="7"/>
                                            </p:txEl>
                                          </p:spTgt>
                                        </p:tgtEl>
                                        <p:attrNameLst>
                                          <p:attrName>style.rotation</p:attrName>
                                        </p:attrNameLst>
                                      </p:cBhvr>
                                      <p:tavLst>
                                        <p:tav tm="0">
                                          <p:val>
                                            <p:fltVal val="360"/>
                                          </p:val>
                                        </p:tav>
                                        <p:tav tm="100000">
                                          <p:val>
                                            <p:fltVal val="0"/>
                                          </p:val>
                                        </p:tav>
                                      </p:tavLst>
                                    </p:anim>
                                    <p:animEffect transition="in" filter="fade">
                                      <p:cBhvr>
                                        <p:cTn id="66" dur="2000"/>
                                        <p:tgtEl>
                                          <p:spTgt spid="3">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5" presetClass="entr" presetSubtype="10" fill="hold" nodeType="clickEffect">
                                  <p:stCondLst>
                                    <p:cond delay="0"/>
                                  </p:stCondLst>
                                  <p:childTnLst>
                                    <p:set>
                                      <p:cBhvr>
                                        <p:cTn id="70" dur="1" fill="hold">
                                          <p:stCondLst>
                                            <p:cond delay="0"/>
                                          </p:stCondLst>
                                        </p:cTn>
                                        <p:tgtEl>
                                          <p:spTgt spid="5">
                                            <p:txEl>
                                              <p:pRg st="0" end="0"/>
                                            </p:txEl>
                                          </p:spTgt>
                                        </p:tgtEl>
                                        <p:attrNameLst>
                                          <p:attrName>style.visibility</p:attrName>
                                        </p:attrNameLst>
                                      </p:cBhvr>
                                      <p:to>
                                        <p:strVal val="visible"/>
                                      </p:to>
                                    </p:set>
                                    <p:animEffect transition="in" filter="checkerboard(across)">
                                      <p:cBhvr>
                                        <p:cTn id="71"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55448"/>
            <a:ext cx="8229600" cy="1113312"/>
          </a:xfrm>
        </p:spPr>
        <p:txBody>
          <a:bodyPr>
            <a:noAutofit/>
          </a:bodyPr>
          <a:lstStyle/>
          <a:p>
            <a:r>
              <a:rPr lang="tr-TR" sz="3200" dirty="0" smtClean="0"/>
              <a:t>Üretim, Transfer ve Depolama Tehlikeli Maddeler için en önemli parametrelerdir.</a:t>
            </a:r>
            <a:endParaRPr lang="tr-TR" sz="3200" dirty="0"/>
          </a:p>
        </p:txBody>
      </p:sp>
      <p:pic>
        <p:nvPicPr>
          <p:cNvPr id="1026" name="Picture 2" descr="C:\Users\Toshiba\Desktop\Resimler\imagesCA3BTP4N.jpg"/>
          <p:cNvPicPr>
            <a:picLocks noChangeAspect="1" noChangeArrowheads="1"/>
          </p:cNvPicPr>
          <p:nvPr/>
        </p:nvPicPr>
        <p:blipFill>
          <a:blip r:embed="rId2" cstate="print"/>
          <a:srcRect/>
          <a:stretch>
            <a:fillRect/>
          </a:stretch>
        </p:blipFill>
        <p:spPr bwMode="auto">
          <a:xfrm>
            <a:off x="971600" y="1772816"/>
            <a:ext cx="7533837" cy="475252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476672"/>
            <a:ext cx="8229600" cy="1189854"/>
          </a:xfrm>
        </p:spPr>
        <p:txBody>
          <a:bodyPr>
            <a:normAutofit fontScale="90000"/>
          </a:bodyPr>
          <a:lstStyle/>
          <a:p>
            <a:pPr algn="ctr"/>
            <a:r>
              <a:rPr lang="tr-TR" sz="4400" b="1" spc="-5" dirty="0">
                <a:latin typeface="Calibri"/>
                <a:cs typeface="Calibri"/>
              </a:rPr>
              <a:t>TEHLİKELİ MADDELER İÇİN ÖNEMLİ</a:t>
            </a:r>
            <a:r>
              <a:rPr lang="tr-TR" sz="4400" b="1" dirty="0">
                <a:latin typeface="Calibri"/>
                <a:cs typeface="Calibri"/>
              </a:rPr>
              <a:t> </a:t>
            </a:r>
            <a:r>
              <a:rPr lang="tr-TR" sz="4400" b="1" spc="-5" dirty="0">
                <a:latin typeface="Calibri"/>
                <a:cs typeface="Calibri"/>
              </a:rPr>
              <a:t>KODLAR</a:t>
            </a:r>
            <a:r>
              <a:rPr lang="tr-TR" sz="4400" dirty="0">
                <a:latin typeface="Calibri"/>
                <a:cs typeface="Calibri"/>
              </a:rPr>
              <a:t/>
            </a:r>
            <a:br>
              <a:rPr lang="tr-TR" sz="4400" dirty="0">
                <a:latin typeface="Calibri"/>
                <a:cs typeface="Calibri"/>
              </a:rPr>
            </a:br>
            <a:endParaRPr lang="tr-TR" dirty="0"/>
          </a:p>
        </p:txBody>
      </p:sp>
      <p:sp>
        <p:nvSpPr>
          <p:cNvPr id="3" name="İçerik Yer Tutucusu 2"/>
          <p:cNvSpPr>
            <a:spLocks noGrp="1"/>
          </p:cNvSpPr>
          <p:nvPr>
            <p:ph idx="1"/>
          </p:nvPr>
        </p:nvSpPr>
        <p:spPr>
          <a:xfrm>
            <a:off x="457200" y="1666526"/>
            <a:ext cx="8229600" cy="4788282"/>
          </a:xfrm>
        </p:spPr>
        <p:txBody>
          <a:bodyPr>
            <a:normAutofit fontScale="92500" lnSpcReduction="10000"/>
          </a:bodyPr>
          <a:lstStyle/>
          <a:p>
            <a:pPr marL="64008" indent="0">
              <a:lnSpc>
                <a:spcPct val="150000"/>
              </a:lnSpc>
              <a:buNone/>
            </a:pPr>
            <a:r>
              <a:rPr lang="tr-TR" sz="3200" spc="-5" dirty="0" smtClean="0">
                <a:latin typeface="Times New Roman" panose="02020603050405020304" pitchFamily="18" charset="0"/>
                <a:cs typeface="Times New Roman" panose="02020603050405020304" pitchFamily="18" charset="0"/>
              </a:rPr>
              <a:t>	Tehlikeli </a:t>
            </a:r>
            <a:r>
              <a:rPr lang="tr-TR" sz="3200" spc="-5" dirty="0">
                <a:latin typeface="Times New Roman" panose="02020603050405020304" pitchFamily="18" charset="0"/>
                <a:cs typeface="Times New Roman" panose="02020603050405020304" pitchFamily="18" charset="0"/>
              </a:rPr>
              <a:t>maddelerin gerek kullanan, gerekse çevre üzerindeki </a:t>
            </a:r>
            <a:r>
              <a:rPr lang="tr-TR" sz="3200" dirty="0">
                <a:latin typeface="Times New Roman" panose="02020603050405020304" pitchFamily="18" charset="0"/>
                <a:cs typeface="Times New Roman" panose="02020603050405020304" pitchFamily="18" charset="0"/>
              </a:rPr>
              <a:t>muhtemel  </a:t>
            </a:r>
            <a:r>
              <a:rPr lang="tr-TR" sz="3200" spc="-5" dirty="0">
                <a:latin typeface="Times New Roman" panose="02020603050405020304" pitchFamily="18" charset="0"/>
                <a:cs typeface="Times New Roman" panose="02020603050405020304" pitchFamily="18" charset="0"/>
              </a:rPr>
              <a:t>zararlı etkilerinden korunmak için tehlike kodları oluşturulmuştur. </a:t>
            </a:r>
            <a:r>
              <a:rPr lang="tr-TR" sz="3200" b="1" spc="-5" dirty="0">
                <a:solidFill>
                  <a:schemeClr val="bg1">
                    <a:lumMod val="95000"/>
                    <a:lumOff val="5000"/>
                  </a:schemeClr>
                </a:solidFill>
                <a:latin typeface="Times New Roman" panose="02020603050405020304" pitchFamily="18" charset="0"/>
                <a:cs typeface="Times New Roman" panose="02020603050405020304" pitchFamily="18" charset="0"/>
              </a:rPr>
              <a:t>“R”</a:t>
            </a:r>
            <a:r>
              <a:rPr lang="tr-TR" sz="3200" spc="-5" dirty="0">
                <a:latin typeface="Times New Roman" panose="02020603050405020304" pitchFamily="18" charset="0"/>
                <a:cs typeface="Times New Roman" panose="02020603050405020304" pitchFamily="18" charset="0"/>
              </a:rPr>
              <a:t> harfi ile  gösterilen </a:t>
            </a:r>
            <a:r>
              <a:rPr lang="tr-TR" sz="3200" b="1" spc="-5" dirty="0">
                <a:solidFill>
                  <a:schemeClr val="bg1">
                    <a:lumMod val="95000"/>
                    <a:lumOff val="5000"/>
                  </a:schemeClr>
                </a:solidFill>
                <a:latin typeface="Times New Roman" panose="02020603050405020304" pitchFamily="18" charset="0"/>
                <a:cs typeface="Times New Roman" panose="02020603050405020304" pitchFamily="18" charset="0"/>
              </a:rPr>
              <a:t>risk</a:t>
            </a:r>
            <a:r>
              <a:rPr lang="tr-TR" sz="3200" spc="-5" dirty="0">
                <a:latin typeface="Times New Roman" panose="02020603050405020304" pitchFamily="18" charset="0"/>
                <a:cs typeface="Times New Roman" panose="02020603050405020304" pitchFamily="18" charset="0"/>
              </a:rPr>
              <a:t> kodları ve </a:t>
            </a:r>
            <a:r>
              <a:rPr lang="tr-TR" sz="3200" b="1" dirty="0">
                <a:solidFill>
                  <a:schemeClr val="bg1">
                    <a:lumMod val="95000"/>
                    <a:lumOff val="5000"/>
                  </a:schemeClr>
                </a:solidFill>
                <a:latin typeface="Times New Roman" panose="02020603050405020304" pitchFamily="18" charset="0"/>
                <a:cs typeface="Times New Roman" panose="02020603050405020304" pitchFamily="18" charset="0"/>
              </a:rPr>
              <a:t>“S” </a:t>
            </a:r>
            <a:r>
              <a:rPr lang="tr-TR" sz="3200" spc="-5" dirty="0">
                <a:latin typeface="Times New Roman" panose="02020603050405020304" pitchFamily="18" charset="0"/>
                <a:cs typeface="Times New Roman" panose="02020603050405020304" pitchFamily="18" charset="0"/>
              </a:rPr>
              <a:t>harfi ile simgelenen </a:t>
            </a:r>
            <a:r>
              <a:rPr lang="tr-TR" sz="3200" b="1" spc="-5" dirty="0">
                <a:solidFill>
                  <a:schemeClr val="bg1">
                    <a:lumMod val="95000"/>
                    <a:lumOff val="5000"/>
                  </a:schemeClr>
                </a:solidFill>
                <a:latin typeface="Times New Roman" panose="02020603050405020304" pitchFamily="18" charset="0"/>
                <a:cs typeface="Times New Roman" panose="02020603050405020304" pitchFamily="18" charset="0"/>
              </a:rPr>
              <a:t>güvenlik</a:t>
            </a:r>
            <a:r>
              <a:rPr lang="tr-TR" sz="3200" spc="-5" dirty="0">
                <a:latin typeface="Times New Roman" panose="02020603050405020304" pitchFamily="18" charset="0"/>
                <a:cs typeface="Times New Roman" panose="02020603050405020304" pitchFamily="18" charset="0"/>
              </a:rPr>
              <a:t> kodları tehlikeli  maddelerle çalışılırken dikkate alınması gereken önemli bilgileri</a:t>
            </a:r>
            <a:r>
              <a:rPr lang="tr-TR" sz="3200" spc="90" dirty="0">
                <a:latin typeface="Times New Roman" panose="02020603050405020304" pitchFamily="18" charset="0"/>
                <a:cs typeface="Times New Roman" panose="02020603050405020304" pitchFamily="18" charset="0"/>
              </a:rPr>
              <a:t> </a:t>
            </a:r>
            <a:r>
              <a:rPr lang="tr-TR" sz="3200" spc="-5" dirty="0">
                <a:latin typeface="Times New Roman" panose="02020603050405020304" pitchFamily="18" charset="0"/>
                <a:cs typeface="Times New Roman" panose="02020603050405020304" pitchFamily="18" charset="0"/>
              </a:rPr>
              <a:t>içerir.</a:t>
            </a:r>
            <a:endParaRPr lang="tr-TR" sz="3200" dirty="0">
              <a:latin typeface="Times New Roman" panose="02020603050405020304" pitchFamily="18" charset="0"/>
              <a:cs typeface="Times New Roman" panose="02020603050405020304" pitchFamily="18" charset="0"/>
            </a:endParaRPr>
          </a:p>
          <a:p>
            <a:pPr marL="64008" indent="0">
              <a:lnSpc>
                <a:spcPct val="150000"/>
              </a:lnSpc>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71992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4400" b="1" dirty="0">
                <a:latin typeface="Calibri"/>
                <a:cs typeface="Calibri"/>
              </a:rPr>
              <a:t>“R” </a:t>
            </a:r>
            <a:r>
              <a:rPr lang="tr-TR" sz="4400" b="1" spc="-5" dirty="0">
                <a:latin typeface="Calibri"/>
                <a:cs typeface="Calibri"/>
              </a:rPr>
              <a:t>Risk</a:t>
            </a:r>
            <a:r>
              <a:rPr lang="tr-TR" sz="4400" b="1" spc="-90" dirty="0">
                <a:latin typeface="Calibri"/>
                <a:cs typeface="Calibri"/>
              </a:rPr>
              <a:t> </a:t>
            </a:r>
            <a:r>
              <a:rPr lang="tr-TR" sz="4400" b="1" dirty="0">
                <a:latin typeface="Calibri"/>
                <a:cs typeface="Calibri"/>
              </a:rPr>
              <a:t>kodları</a:t>
            </a:r>
            <a:r>
              <a:rPr lang="tr-TR" sz="4400" dirty="0">
                <a:latin typeface="Calibri"/>
                <a:cs typeface="Calibri"/>
              </a:rPr>
              <a:t/>
            </a:r>
            <a:br>
              <a:rPr lang="tr-TR" sz="4400" dirty="0">
                <a:latin typeface="Calibri"/>
                <a:cs typeface="Calibri"/>
              </a:rPr>
            </a:br>
            <a:endParaRPr lang="tr-TR" dirty="0"/>
          </a:p>
        </p:txBody>
      </p:sp>
      <p:sp>
        <p:nvSpPr>
          <p:cNvPr id="3" name="İçerik Yer Tutucusu 2"/>
          <p:cNvSpPr>
            <a:spLocks noGrp="1"/>
          </p:cNvSpPr>
          <p:nvPr>
            <p:ph idx="1"/>
          </p:nvPr>
        </p:nvSpPr>
        <p:spPr>
          <a:xfrm>
            <a:off x="457200" y="1340768"/>
            <a:ext cx="8229600" cy="5114040"/>
          </a:xfrm>
        </p:spPr>
        <p:txBody>
          <a:bodyPr>
            <a:normAutofit fontScale="85000" lnSpcReduction="10000"/>
          </a:bodyPr>
          <a:lstStyle/>
          <a:p>
            <a:pPr marL="13335" marR="5080" indent="0">
              <a:lnSpc>
                <a:spcPct val="160000"/>
              </a:lnSpc>
              <a:spcBef>
                <a:spcPts val="1015"/>
              </a:spcBef>
              <a:buNone/>
            </a:pPr>
            <a:r>
              <a:rPr lang="tr-TR" sz="3200" spc="-5" dirty="0" smtClean="0">
                <a:latin typeface="Times New Roman" panose="02020603050405020304" pitchFamily="18" charset="0"/>
                <a:cs typeface="Times New Roman" panose="02020603050405020304" pitchFamily="18" charset="0"/>
              </a:rPr>
              <a:t>	Tehlikeli </a:t>
            </a:r>
            <a:r>
              <a:rPr lang="tr-TR" sz="3200" spc="-5" dirty="0">
                <a:latin typeface="Times New Roman" panose="02020603050405020304" pitchFamily="18" charset="0"/>
                <a:cs typeface="Times New Roman" panose="02020603050405020304" pitchFamily="18" charset="0"/>
              </a:rPr>
              <a:t>maddeler, taşıdıkları </a:t>
            </a:r>
            <a:r>
              <a:rPr lang="tr-TR" sz="3200" dirty="0">
                <a:latin typeface="Times New Roman" panose="02020603050405020304" pitchFamily="18" charset="0"/>
                <a:cs typeface="Times New Roman" panose="02020603050405020304" pitchFamily="18" charset="0"/>
              </a:rPr>
              <a:t>özel </a:t>
            </a:r>
            <a:r>
              <a:rPr lang="tr-TR" sz="3200" spc="-5" dirty="0">
                <a:latin typeface="Times New Roman" panose="02020603050405020304" pitchFamily="18" charset="0"/>
                <a:cs typeface="Times New Roman" panose="02020603050405020304" pitchFamily="18" charset="0"/>
              </a:rPr>
              <a:t>risk faktörleri hakkında kullanıcıyı  bilgilendirmek üzere, etiketlerinde </a:t>
            </a:r>
            <a:r>
              <a:rPr lang="tr-TR" sz="3200" dirty="0">
                <a:latin typeface="Times New Roman" panose="02020603050405020304" pitchFamily="18" charset="0"/>
                <a:cs typeface="Times New Roman" panose="02020603050405020304" pitchFamily="18" charset="0"/>
              </a:rPr>
              <a:t>"R" </a:t>
            </a:r>
            <a:r>
              <a:rPr lang="tr-TR" sz="3200" spc="-5" dirty="0">
                <a:latin typeface="Times New Roman" panose="02020603050405020304" pitchFamily="18" charset="0"/>
                <a:cs typeface="Times New Roman" panose="02020603050405020304" pitchFamily="18" charset="0"/>
              </a:rPr>
              <a:t>kodları olarak bilinen risk kodlarını taşırlar.  Bu uluslararası kodların amacı, başta </a:t>
            </a:r>
            <a:r>
              <a:rPr lang="tr-TR" sz="3200" dirty="0">
                <a:latin typeface="Times New Roman" panose="02020603050405020304" pitchFamily="18" charset="0"/>
                <a:cs typeface="Times New Roman" panose="02020603050405020304" pitchFamily="18" charset="0"/>
              </a:rPr>
              <a:t>can </a:t>
            </a:r>
            <a:r>
              <a:rPr lang="tr-TR" sz="3200" spc="-5" dirty="0">
                <a:latin typeface="Times New Roman" panose="02020603050405020304" pitchFamily="18" charset="0"/>
                <a:cs typeface="Times New Roman" panose="02020603050405020304" pitchFamily="18" charset="0"/>
              </a:rPr>
              <a:t>ve </a:t>
            </a:r>
            <a:r>
              <a:rPr lang="tr-TR" sz="3200" dirty="0">
                <a:latin typeface="Times New Roman" panose="02020603050405020304" pitchFamily="18" charset="0"/>
                <a:cs typeface="Times New Roman" panose="02020603050405020304" pitchFamily="18" charset="0"/>
              </a:rPr>
              <a:t>mal </a:t>
            </a:r>
            <a:r>
              <a:rPr lang="tr-TR" sz="3200" spc="-5" dirty="0">
                <a:latin typeface="Times New Roman" panose="02020603050405020304" pitchFamily="18" charset="0"/>
                <a:cs typeface="Times New Roman" panose="02020603050405020304" pitchFamily="18" charset="0"/>
              </a:rPr>
              <a:t>kaybı </a:t>
            </a:r>
            <a:r>
              <a:rPr lang="tr-TR" sz="3200" dirty="0">
                <a:latin typeface="Times New Roman" panose="02020603050405020304" pitchFamily="18" charset="0"/>
                <a:cs typeface="Times New Roman" panose="02020603050405020304" pitchFamily="18" charset="0"/>
              </a:rPr>
              <a:t>olmak </a:t>
            </a:r>
            <a:r>
              <a:rPr lang="tr-TR" sz="3200" spc="-5" dirty="0">
                <a:latin typeface="Times New Roman" panose="02020603050405020304" pitchFamily="18" charset="0"/>
                <a:cs typeface="Times New Roman" panose="02020603050405020304" pitchFamily="18" charset="0"/>
              </a:rPr>
              <a:t>üzere insan sağlığı ve  çevreye yönelik olası tehlikelerin önlenmelerine </a:t>
            </a:r>
            <a:r>
              <a:rPr lang="tr-TR" sz="3200" dirty="0">
                <a:latin typeface="Times New Roman" panose="02020603050405020304" pitchFamily="18" charset="0"/>
                <a:cs typeface="Times New Roman" panose="02020603050405020304" pitchFamily="18" charset="0"/>
              </a:rPr>
              <a:t>veya minimize </a:t>
            </a:r>
            <a:r>
              <a:rPr lang="tr-TR" sz="3200" spc="-5" dirty="0">
                <a:latin typeface="Times New Roman" panose="02020603050405020304" pitchFamily="18" charset="0"/>
                <a:cs typeface="Times New Roman" panose="02020603050405020304" pitchFamily="18" charset="0"/>
              </a:rPr>
              <a:t>edilmelerine  yardımcı olmaktır. Bu kodlar </a:t>
            </a:r>
            <a:r>
              <a:rPr lang="tr-TR" sz="3200" dirty="0">
                <a:latin typeface="Times New Roman" panose="02020603050405020304" pitchFamily="18" charset="0"/>
                <a:cs typeface="Times New Roman" panose="02020603050405020304" pitchFamily="18" charset="0"/>
              </a:rPr>
              <a:t>ve </a:t>
            </a:r>
            <a:r>
              <a:rPr lang="tr-TR" sz="3200" spc="-5" dirty="0">
                <a:latin typeface="Times New Roman" panose="02020603050405020304" pitchFamily="18" charset="0"/>
                <a:cs typeface="Times New Roman" panose="02020603050405020304" pitchFamily="18" charset="0"/>
              </a:rPr>
              <a:t>anlamları aşağıda verildiği</a:t>
            </a:r>
            <a:r>
              <a:rPr lang="tr-TR" sz="3200" spc="55" dirty="0">
                <a:latin typeface="Times New Roman" panose="02020603050405020304" pitchFamily="18" charset="0"/>
                <a:cs typeface="Times New Roman" panose="02020603050405020304" pitchFamily="18" charset="0"/>
              </a:rPr>
              <a:t> </a:t>
            </a:r>
            <a:r>
              <a:rPr lang="tr-TR" sz="3200" spc="-5" dirty="0">
                <a:latin typeface="Times New Roman" panose="02020603050405020304" pitchFamily="18" charset="0"/>
                <a:cs typeface="Times New Roman" panose="02020603050405020304" pitchFamily="18" charset="0"/>
              </a:rPr>
              <a:t>gibidir:</a:t>
            </a:r>
            <a:endParaRPr lang="tr-TR" sz="3200" dirty="0">
              <a:latin typeface="Times New Roman" panose="02020603050405020304" pitchFamily="18" charset="0"/>
              <a:cs typeface="Times New Roman" panose="02020603050405020304" pitchFamily="18" charset="0"/>
            </a:endParaRPr>
          </a:p>
          <a:p>
            <a:pPr marL="64008" indent="0">
              <a:lnSpc>
                <a:spcPct val="160000"/>
              </a:lnSpc>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2646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4000" b="1" spc="-5" dirty="0">
                <a:latin typeface="Calibri"/>
                <a:cs typeface="Calibri"/>
              </a:rPr>
              <a:t>MADDE</a:t>
            </a:r>
            <a:r>
              <a:rPr lang="tr-TR" sz="4000" dirty="0">
                <a:latin typeface="Calibri"/>
                <a:cs typeface="Calibri"/>
              </a:rPr>
              <a:t/>
            </a:r>
            <a:br>
              <a:rPr lang="tr-TR" sz="4000" dirty="0">
                <a:latin typeface="Calibri"/>
                <a:cs typeface="Calibri"/>
              </a:rPr>
            </a:br>
            <a:endParaRPr lang="tr-TR" dirty="0"/>
          </a:p>
        </p:txBody>
      </p:sp>
      <p:sp>
        <p:nvSpPr>
          <p:cNvPr id="3" name="İçerik Yer Tutucusu 2"/>
          <p:cNvSpPr>
            <a:spLocks noGrp="1"/>
          </p:cNvSpPr>
          <p:nvPr>
            <p:ph idx="1"/>
          </p:nvPr>
        </p:nvSpPr>
        <p:spPr>
          <a:xfrm>
            <a:off x="457200" y="1666526"/>
            <a:ext cx="8229600" cy="4788282"/>
          </a:xfrm>
        </p:spPr>
        <p:txBody>
          <a:bodyPr>
            <a:normAutofit fontScale="92500" lnSpcReduction="20000"/>
          </a:bodyPr>
          <a:lstStyle/>
          <a:p>
            <a:pPr marL="12700" marR="70485" indent="359410">
              <a:lnSpc>
                <a:spcPct val="117300"/>
              </a:lnSpc>
              <a:spcBef>
                <a:spcPts val="585"/>
              </a:spcBef>
            </a:pPr>
            <a:r>
              <a:rPr lang="tr-TR" sz="3200" spc="-5" dirty="0" smtClean="0">
                <a:latin typeface="Times New Roman" panose="02020603050405020304" pitchFamily="18" charset="0"/>
                <a:cs typeface="Times New Roman" panose="02020603050405020304" pitchFamily="18" charset="0"/>
              </a:rPr>
              <a:t>Bileşikte </a:t>
            </a:r>
            <a:r>
              <a:rPr lang="tr-TR" sz="3200" spc="-5" dirty="0">
                <a:latin typeface="Times New Roman" panose="02020603050405020304" pitchFamily="18" charset="0"/>
                <a:cs typeface="Times New Roman" panose="02020603050405020304" pitchFamily="18" charset="0"/>
              </a:rPr>
              <a:t>ise bir araya gelen elementler belli bir birleşme oranına uymakta  </a:t>
            </a:r>
            <a:r>
              <a:rPr lang="tr-TR" sz="3200" dirty="0">
                <a:latin typeface="Times New Roman" panose="02020603050405020304" pitchFamily="18" charset="0"/>
                <a:cs typeface="Times New Roman" panose="02020603050405020304" pitchFamily="18" charset="0"/>
              </a:rPr>
              <a:t>hem </a:t>
            </a:r>
            <a:r>
              <a:rPr lang="tr-TR" sz="3200" spc="-5" dirty="0">
                <a:latin typeface="Times New Roman" panose="02020603050405020304" pitchFamily="18" charset="0"/>
                <a:cs typeface="Times New Roman" panose="02020603050405020304" pitchFamily="18" charset="0"/>
              </a:rPr>
              <a:t>de kendilerine </a:t>
            </a:r>
            <a:r>
              <a:rPr lang="tr-TR" sz="3200" dirty="0">
                <a:latin typeface="Times New Roman" panose="02020603050405020304" pitchFamily="18" charset="0"/>
                <a:cs typeface="Times New Roman" panose="02020603050405020304" pitchFamily="18" charset="0"/>
              </a:rPr>
              <a:t>özgü </a:t>
            </a:r>
            <a:r>
              <a:rPr lang="tr-TR" sz="3200" spc="-5" dirty="0">
                <a:latin typeface="Times New Roman" panose="02020603050405020304" pitchFamily="18" charset="0"/>
                <a:cs typeface="Times New Roman" panose="02020603050405020304" pitchFamily="18" charset="0"/>
              </a:rPr>
              <a:t>fiziksel </a:t>
            </a:r>
            <a:r>
              <a:rPr lang="tr-TR" sz="3200" dirty="0">
                <a:latin typeface="Times New Roman" panose="02020603050405020304" pitchFamily="18" charset="0"/>
                <a:cs typeface="Times New Roman" panose="02020603050405020304" pitchFamily="18" charset="0"/>
              </a:rPr>
              <a:t>ve </a:t>
            </a:r>
            <a:r>
              <a:rPr lang="tr-TR" sz="3200" spc="-5" dirty="0">
                <a:latin typeface="Times New Roman" panose="02020603050405020304" pitchFamily="18" charset="0"/>
                <a:cs typeface="Times New Roman" panose="02020603050405020304" pitchFamily="18" charset="0"/>
              </a:rPr>
              <a:t>kimyasal özelliklerini kaybederek yepyeni  özelliklerde bir başka </a:t>
            </a:r>
            <a:r>
              <a:rPr lang="tr-TR" sz="3200" dirty="0">
                <a:latin typeface="Times New Roman" panose="02020603050405020304" pitchFamily="18" charset="0"/>
                <a:cs typeface="Times New Roman" panose="02020603050405020304" pitchFamily="18" charset="0"/>
              </a:rPr>
              <a:t>madde</a:t>
            </a:r>
            <a:r>
              <a:rPr lang="tr-TR" sz="3200" spc="10" dirty="0">
                <a:latin typeface="Times New Roman" panose="02020603050405020304" pitchFamily="18" charset="0"/>
                <a:cs typeface="Times New Roman" panose="02020603050405020304" pitchFamily="18" charset="0"/>
              </a:rPr>
              <a:t> </a:t>
            </a:r>
            <a:r>
              <a:rPr lang="tr-TR" sz="3200" spc="-5" dirty="0">
                <a:latin typeface="Times New Roman" panose="02020603050405020304" pitchFamily="18" charset="0"/>
                <a:cs typeface="Times New Roman" panose="02020603050405020304" pitchFamily="18" charset="0"/>
              </a:rPr>
              <a:t>oluşturmaktadırlar.</a:t>
            </a:r>
            <a:endParaRPr lang="tr-TR" sz="3200" dirty="0">
              <a:latin typeface="Times New Roman" panose="02020603050405020304" pitchFamily="18" charset="0"/>
              <a:cs typeface="Times New Roman" panose="02020603050405020304" pitchFamily="18" charset="0"/>
            </a:endParaRPr>
          </a:p>
          <a:p>
            <a:pPr marL="12700" marR="35560" indent="359410" algn="just">
              <a:lnSpc>
                <a:spcPct val="117300"/>
              </a:lnSpc>
              <a:spcBef>
                <a:spcPts val="585"/>
              </a:spcBef>
            </a:pPr>
            <a:r>
              <a:rPr lang="tr-TR" sz="3200" spc="-5" dirty="0">
                <a:latin typeface="Times New Roman" panose="02020603050405020304" pitchFamily="18" charset="0"/>
                <a:cs typeface="Times New Roman" panose="02020603050405020304" pitchFamily="18" charset="0"/>
              </a:rPr>
              <a:t>Karışımlar kendi içinde heterojen ve homojen karışımlar </a:t>
            </a:r>
            <a:r>
              <a:rPr lang="tr-TR" sz="3200" dirty="0">
                <a:latin typeface="Times New Roman" panose="02020603050405020304" pitchFamily="18" charset="0"/>
                <a:cs typeface="Times New Roman" panose="02020603050405020304" pitchFamily="18" charset="0"/>
              </a:rPr>
              <a:t>olmak </a:t>
            </a:r>
            <a:r>
              <a:rPr lang="tr-TR" sz="3200" spc="-5" dirty="0">
                <a:latin typeface="Times New Roman" panose="02020603050405020304" pitchFamily="18" charset="0"/>
                <a:cs typeface="Times New Roman" panose="02020603050405020304" pitchFamily="18" charset="0"/>
              </a:rPr>
              <a:t>üzere ikiye  ayrılırlar. Karışımlar </a:t>
            </a:r>
            <a:r>
              <a:rPr lang="tr-TR" sz="3200" dirty="0">
                <a:latin typeface="Times New Roman" panose="02020603050405020304" pitchFamily="18" charset="0"/>
                <a:cs typeface="Times New Roman" panose="02020603050405020304" pitchFamily="18" charset="0"/>
              </a:rPr>
              <a:t>tek </a:t>
            </a:r>
            <a:r>
              <a:rPr lang="tr-TR" sz="3200" spc="-5" dirty="0">
                <a:latin typeface="Times New Roman" panose="02020603050405020304" pitchFamily="18" charset="0"/>
                <a:cs typeface="Times New Roman" panose="02020603050405020304" pitchFamily="18" charset="0"/>
              </a:rPr>
              <a:t>bir faz oluşturuyorlarsa, </a:t>
            </a:r>
            <a:r>
              <a:rPr lang="tr-TR" sz="3200" i="1" spc="-5" dirty="0">
                <a:solidFill>
                  <a:schemeClr val="accent1">
                    <a:lumMod val="60000"/>
                    <a:lumOff val="40000"/>
                  </a:schemeClr>
                </a:solidFill>
                <a:latin typeface="Times New Roman" panose="02020603050405020304" pitchFamily="18" charset="0"/>
                <a:cs typeface="Times New Roman" panose="02020603050405020304" pitchFamily="18" charset="0"/>
              </a:rPr>
              <a:t>homojen karışımlar</a:t>
            </a:r>
            <a:r>
              <a:rPr lang="tr-TR" sz="3200" spc="-5" dirty="0">
                <a:latin typeface="Times New Roman" panose="02020603050405020304" pitchFamily="18" charset="0"/>
                <a:cs typeface="Times New Roman" panose="02020603050405020304" pitchFamily="18" charset="0"/>
              </a:rPr>
              <a:t>; birden fazla  faz oluşturuyorlarsa, </a:t>
            </a:r>
            <a:r>
              <a:rPr lang="tr-TR" sz="3200" i="1" spc="-5" dirty="0">
                <a:solidFill>
                  <a:schemeClr val="accent1">
                    <a:lumMod val="60000"/>
                    <a:lumOff val="40000"/>
                  </a:schemeClr>
                </a:solidFill>
                <a:latin typeface="Times New Roman" panose="02020603050405020304" pitchFamily="18" charset="0"/>
                <a:cs typeface="Times New Roman" panose="02020603050405020304" pitchFamily="18" charset="0"/>
              </a:rPr>
              <a:t>heterojen karışımlar </a:t>
            </a:r>
            <a:r>
              <a:rPr lang="tr-TR" sz="3200" spc="-5" dirty="0">
                <a:latin typeface="Times New Roman" panose="02020603050405020304" pitchFamily="18" charset="0"/>
                <a:cs typeface="Times New Roman" panose="02020603050405020304" pitchFamily="18" charset="0"/>
              </a:rPr>
              <a:t>olarak</a:t>
            </a:r>
            <a:r>
              <a:rPr lang="tr-TR" sz="3200" spc="55" dirty="0">
                <a:latin typeface="Times New Roman" panose="02020603050405020304" pitchFamily="18" charset="0"/>
                <a:cs typeface="Times New Roman" panose="02020603050405020304" pitchFamily="18" charset="0"/>
              </a:rPr>
              <a:t> </a:t>
            </a:r>
            <a:r>
              <a:rPr lang="tr-TR" sz="3200" spc="-5" dirty="0">
                <a:latin typeface="Times New Roman" panose="02020603050405020304" pitchFamily="18" charset="0"/>
                <a:cs typeface="Times New Roman" panose="02020603050405020304" pitchFamily="18" charset="0"/>
              </a:rPr>
              <a:t>adlandırılır.</a:t>
            </a:r>
            <a:endParaRPr lang="tr-TR" sz="3200" dirty="0">
              <a:latin typeface="Times New Roman" panose="02020603050405020304" pitchFamily="18" charset="0"/>
              <a:cs typeface="Times New Roman" panose="02020603050405020304" pitchFamily="18" charset="0"/>
            </a:endParaRPr>
          </a:p>
          <a:p>
            <a:pPr marL="64008" indent="0">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7826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53996"/>
            <a:ext cx="8229600" cy="6669360"/>
          </a:xfrm>
        </p:spPr>
        <p:txBody>
          <a:bodyPr>
            <a:noAutofit/>
          </a:bodyPr>
          <a:lstStyle/>
          <a:p>
            <a:pPr marL="0" indent="0">
              <a:lnSpc>
                <a:spcPct val="170000"/>
              </a:lnSpc>
              <a:spcBef>
                <a:spcPts val="825"/>
              </a:spcBef>
              <a:buNone/>
            </a:pPr>
            <a:r>
              <a:rPr lang="tr-TR" sz="1200" b="1" i="1" dirty="0">
                <a:solidFill>
                  <a:schemeClr val="bg1">
                    <a:lumMod val="95000"/>
                    <a:lumOff val="5000"/>
                  </a:schemeClr>
                </a:solidFill>
                <a:latin typeface="Times New Roman" panose="02020603050405020304" pitchFamily="18" charset="0"/>
                <a:cs typeface="Times New Roman" panose="02020603050405020304" pitchFamily="18" charset="0"/>
              </a:rPr>
              <a:t>R1: </a:t>
            </a:r>
            <a:r>
              <a:rPr lang="tr-TR" sz="1200" spc="-5" dirty="0">
                <a:latin typeface="Times New Roman" panose="02020603050405020304" pitchFamily="18" charset="0"/>
                <a:cs typeface="Times New Roman" panose="02020603050405020304" pitchFamily="18" charset="0"/>
              </a:rPr>
              <a:t>Kuru hâlde iken</a:t>
            </a:r>
            <a:r>
              <a:rPr lang="tr-TR" sz="1200" spc="-45" dirty="0">
                <a:latin typeface="Times New Roman" panose="02020603050405020304" pitchFamily="18" charset="0"/>
                <a:cs typeface="Times New Roman" panose="02020603050405020304" pitchFamily="18" charset="0"/>
              </a:rPr>
              <a:t> </a:t>
            </a:r>
            <a:r>
              <a:rPr lang="tr-TR" sz="1200" spc="-5" dirty="0">
                <a:latin typeface="Times New Roman" panose="02020603050405020304" pitchFamily="18" charset="0"/>
                <a:cs typeface="Times New Roman" panose="02020603050405020304" pitchFamily="18" charset="0"/>
              </a:rPr>
              <a:t>patlayıcıdır.</a:t>
            </a:r>
            <a:endParaRPr lang="tr-TR" sz="1200" dirty="0">
              <a:latin typeface="Times New Roman" panose="02020603050405020304" pitchFamily="18" charset="0"/>
              <a:cs typeface="Times New Roman" panose="02020603050405020304" pitchFamily="18" charset="0"/>
            </a:endParaRPr>
          </a:p>
          <a:p>
            <a:pPr marL="0" marR="51435" indent="0">
              <a:lnSpc>
                <a:spcPct val="170000"/>
              </a:lnSpc>
              <a:spcBef>
                <a:spcPts val="610"/>
              </a:spcBef>
              <a:buNone/>
            </a:pPr>
            <a:r>
              <a:rPr lang="tr-TR" sz="1200" b="1" i="1" dirty="0">
                <a:solidFill>
                  <a:schemeClr val="bg1">
                    <a:lumMod val="95000"/>
                    <a:lumOff val="5000"/>
                  </a:schemeClr>
                </a:solidFill>
                <a:latin typeface="Times New Roman" panose="02020603050405020304" pitchFamily="18" charset="0"/>
                <a:cs typeface="Times New Roman" panose="02020603050405020304" pitchFamily="18" charset="0"/>
              </a:rPr>
              <a:t>R2: </a:t>
            </a:r>
            <a:r>
              <a:rPr lang="tr-TR" sz="1200" spc="-5" dirty="0">
                <a:latin typeface="Times New Roman" panose="02020603050405020304" pitchFamily="18" charset="0"/>
                <a:cs typeface="Times New Roman" panose="02020603050405020304" pitchFamily="18" charset="0"/>
              </a:rPr>
              <a:t>Sürtünme, şiddetli çarpma, alev veya diğer tutuşturucu kaynaklarla, "patlama  riski"</a:t>
            </a:r>
            <a:r>
              <a:rPr lang="tr-TR" sz="1200" spc="-70" dirty="0">
                <a:latin typeface="Times New Roman" panose="02020603050405020304" pitchFamily="18" charset="0"/>
                <a:cs typeface="Times New Roman" panose="02020603050405020304" pitchFamily="18" charset="0"/>
              </a:rPr>
              <a:t> </a:t>
            </a:r>
            <a:r>
              <a:rPr lang="tr-TR" sz="1200" spc="-5" dirty="0">
                <a:latin typeface="Times New Roman" panose="02020603050405020304" pitchFamily="18" charset="0"/>
                <a:cs typeface="Times New Roman" panose="02020603050405020304" pitchFamily="18" charset="0"/>
              </a:rPr>
              <a:t>vardır.</a:t>
            </a:r>
            <a:endParaRPr lang="tr-TR" sz="1200" dirty="0">
              <a:latin typeface="Times New Roman" panose="02020603050405020304" pitchFamily="18" charset="0"/>
              <a:cs typeface="Times New Roman" panose="02020603050405020304" pitchFamily="18" charset="0"/>
            </a:endParaRPr>
          </a:p>
          <a:p>
            <a:pPr marL="0" marR="19050" indent="0">
              <a:lnSpc>
                <a:spcPct val="170000"/>
              </a:lnSpc>
              <a:spcBef>
                <a:spcPts val="600"/>
              </a:spcBef>
              <a:buNone/>
            </a:pPr>
            <a:r>
              <a:rPr lang="tr-TR" sz="1200" b="1" i="1" dirty="0">
                <a:solidFill>
                  <a:schemeClr val="bg1">
                    <a:lumMod val="95000"/>
                    <a:lumOff val="5000"/>
                  </a:schemeClr>
                </a:solidFill>
                <a:latin typeface="Times New Roman" panose="02020603050405020304" pitchFamily="18" charset="0"/>
                <a:cs typeface="Times New Roman" panose="02020603050405020304" pitchFamily="18" charset="0"/>
              </a:rPr>
              <a:t>R3: </a:t>
            </a:r>
            <a:r>
              <a:rPr lang="tr-TR" sz="1200" spc="-5" dirty="0">
                <a:latin typeface="Times New Roman" panose="02020603050405020304" pitchFamily="18" charset="0"/>
                <a:cs typeface="Times New Roman" panose="02020603050405020304" pitchFamily="18" charset="0"/>
              </a:rPr>
              <a:t>Sürtünme, şiddetli çarpma, alev veya diğer tutuşturucu kaynaklarla, "çok ciddi  patlama riski"</a:t>
            </a:r>
            <a:r>
              <a:rPr lang="tr-TR" sz="1200" spc="-45" dirty="0">
                <a:latin typeface="Times New Roman" panose="02020603050405020304" pitchFamily="18" charset="0"/>
                <a:cs typeface="Times New Roman" panose="02020603050405020304" pitchFamily="18" charset="0"/>
              </a:rPr>
              <a:t> </a:t>
            </a:r>
            <a:r>
              <a:rPr lang="tr-TR" sz="1200" spc="-5" dirty="0">
                <a:latin typeface="Times New Roman" panose="02020603050405020304" pitchFamily="18" charset="0"/>
                <a:cs typeface="Times New Roman" panose="02020603050405020304" pitchFamily="18" charset="0"/>
              </a:rPr>
              <a:t>taşır.</a:t>
            </a:r>
            <a:endParaRPr lang="tr-TR" sz="1200" dirty="0">
              <a:latin typeface="Times New Roman" panose="02020603050405020304" pitchFamily="18" charset="0"/>
              <a:cs typeface="Times New Roman" panose="02020603050405020304" pitchFamily="18" charset="0"/>
            </a:endParaRPr>
          </a:p>
          <a:p>
            <a:pPr marL="0" indent="0">
              <a:lnSpc>
                <a:spcPct val="170000"/>
              </a:lnSpc>
              <a:spcBef>
                <a:spcPts val="815"/>
              </a:spcBef>
              <a:buNone/>
            </a:pPr>
            <a:r>
              <a:rPr lang="tr-TR" sz="1200" b="1" i="1" dirty="0">
                <a:solidFill>
                  <a:schemeClr val="bg1">
                    <a:lumMod val="95000"/>
                    <a:lumOff val="5000"/>
                  </a:schemeClr>
                </a:solidFill>
                <a:latin typeface="Times New Roman" panose="02020603050405020304" pitchFamily="18" charset="0"/>
                <a:cs typeface="Times New Roman" panose="02020603050405020304" pitchFamily="18" charset="0"/>
              </a:rPr>
              <a:t>R4: </a:t>
            </a:r>
            <a:r>
              <a:rPr lang="tr-TR" sz="1200" spc="-5" dirty="0">
                <a:latin typeface="Times New Roman" panose="02020603050405020304" pitchFamily="18" charset="0"/>
                <a:cs typeface="Times New Roman" panose="02020603050405020304" pitchFamily="18" charset="0"/>
              </a:rPr>
              <a:t>Çok hassas patlayıcı metalik bileşikler</a:t>
            </a:r>
            <a:r>
              <a:rPr lang="tr-TR" sz="1200" spc="40" dirty="0">
                <a:latin typeface="Times New Roman" panose="02020603050405020304" pitchFamily="18" charset="0"/>
                <a:cs typeface="Times New Roman" panose="02020603050405020304" pitchFamily="18" charset="0"/>
              </a:rPr>
              <a:t> </a:t>
            </a:r>
            <a:r>
              <a:rPr lang="tr-TR" sz="1200" spc="-5" dirty="0">
                <a:latin typeface="Times New Roman" panose="02020603050405020304" pitchFamily="18" charset="0"/>
                <a:cs typeface="Times New Roman" panose="02020603050405020304" pitchFamily="18" charset="0"/>
              </a:rPr>
              <a:t>oluşturur.</a:t>
            </a:r>
            <a:endParaRPr lang="tr-TR" sz="1200" dirty="0">
              <a:latin typeface="Times New Roman" panose="02020603050405020304" pitchFamily="18" charset="0"/>
              <a:cs typeface="Times New Roman" panose="02020603050405020304" pitchFamily="18" charset="0"/>
            </a:endParaRPr>
          </a:p>
          <a:p>
            <a:pPr marL="0" indent="0">
              <a:lnSpc>
                <a:spcPct val="170000"/>
              </a:lnSpc>
              <a:spcBef>
                <a:spcPts val="825"/>
              </a:spcBef>
              <a:buNone/>
            </a:pPr>
            <a:r>
              <a:rPr lang="tr-TR" sz="1200" b="1" i="1" dirty="0">
                <a:solidFill>
                  <a:schemeClr val="bg1">
                    <a:lumMod val="95000"/>
                    <a:lumOff val="5000"/>
                  </a:schemeClr>
                </a:solidFill>
                <a:latin typeface="Times New Roman" panose="02020603050405020304" pitchFamily="18" charset="0"/>
                <a:cs typeface="Times New Roman" panose="02020603050405020304" pitchFamily="18" charset="0"/>
              </a:rPr>
              <a:t>R5: </a:t>
            </a:r>
            <a:r>
              <a:rPr lang="tr-TR" sz="1200" spc="-5" dirty="0">
                <a:latin typeface="Times New Roman" panose="02020603050405020304" pitchFamily="18" charset="0"/>
                <a:cs typeface="Times New Roman" panose="02020603050405020304" pitchFamily="18" charset="0"/>
              </a:rPr>
              <a:t>Isıtma ile "patlama </a:t>
            </a:r>
            <a:r>
              <a:rPr lang="tr-TR" sz="1200" spc="-10" dirty="0">
                <a:latin typeface="Times New Roman" panose="02020603050405020304" pitchFamily="18" charset="0"/>
                <a:cs typeface="Times New Roman" panose="02020603050405020304" pitchFamily="18" charset="0"/>
              </a:rPr>
              <a:t>riski"</a:t>
            </a:r>
            <a:r>
              <a:rPr lang="tr-TR" sz="1200" spc="20" dirty="0">
                <a:latin typeface="Times New Roman" panose="02020603050405020304" pitchFamily="18" charset="0"/>
                <a:cs typeface="Times New Roman" panose="02020603050405020304" pitchFamily="18" charset="0"/>
              </a:rPr>
              <a:t> </a:t>
            </a:r>
            <a:r>
              <a:rPr lang="tr-TR" sz="1200" spc="-5" dirty="0">
                <a:latin typeface="Times New Roman" panose="02020603050405020304" pitchFamily="18" charset="0"/>
                <a:cs typeface="Times New Roman" panose="02020603050405020304" pitchFamily="18" charset="0"/>
              </a:rPr>
              <a:t>oluşabilir.</a:t>
            </a:r>
            <a:endParaRPr lang="tr-TR" sz="1200" dirty="0">
              <a:latin typeface="Times New Roman" panose="02020603050405020304" pitchFamily="18" charset="0"/>
              <a:cs typeface="Times New Roman" panose="02020603050405020304" pitchFamily="18" charset="0"/>
            </a:endParaRPr>
          </a:p>
          <a:p>
            <a:pPr marL="0" indent="0">
              <a:lnSpc>
                <a:spcPct val="170000"/>
              </a:lnSpc>
              <a:spcBef>
                <a:spcPts val="825"/>
              </a:spcBef>
              <a:buNone/>
            </a:pPr>
            <a:r>
              <a:rPr lang="tr-TR" sz="1200" b="1" i="1" dirty="0">
                <a:solidFill>
                  <a:schemeClr val="bg1">
                    <a:lumMod val="95000"/>
                    <a:lumOff val="5000"/>
                  </a:schemeClr>
                </a:solidFill>
                <a:latin typeface="Times New Roman" panose="02020603050405020304" pitchFamily="18" charset="0"/>
                <a:cs typeface="Times New Roman" panose="02020603050405020304" pitchFamily="18" charset="0"/>
              </a:rPr>
              <a:t>R6: </a:t>
            </a:r>
            <a:r>
              <a:rPr lang="tr-TR" sz="1200" spc="-5" dirty="0">
                <a:latin typeface="Times New Roman" panose="02020603050405020304" pitchFamily="18" charset="0"/>
                <a:cs typeface="Times New Roman" panose="02020603050405020304" pitchFamily="18" charset="0"/>
              </a:rPr>
              <a:t>Havada </a:t>
            </a:r>
            <a:r>
              <a:rPr lang="tr-TR" sz="1200" dirty="0">
                <a:latin typeface="Times New Roman" panose="02020603050405020304" pitchFamily="18" charset="0"/>
                <a:cs typeface="Times New Roman" panose="02020603050405020304" pitchFamily="18" charset="0"/>
              </a:rPr>
              <a:t>veya </a:t>
            </a:r>
            <a:r>
              <a:rPr lang="tr-TR" sz="1200" spc="-5" dirty="0">
                <a:latin typeface="Times New Roman" panose="02020603050405020304" pitchFamily="18" charset="0"/>
                <a:cs typeface="Times New Roman" panose="02020603050405020304" pitchFamily="18" charset="0"/>
              </a:rPr>
              <a:t>havasız ortamda "patlama riski"</a:t>
            </a:r>
            <a:r>
              <a:rPr lang="tr-TR" sz="1200" spc="30" dirty="0">
                <a:latin typeface="Times New Roman" panose="02020603050405020304" pitchFamily="18" charset="0"/>
                <a:cs typeface="Times New Roman" panose="02020603050405020304" pitchFamily="18" charset="0"/>
              </a:rPr>
              <a:t> </a:t>
            </a:r>
            <a:r>
              <a:rPr lang="tr-TR" sz="1200" spc="-5" dirty="0">
                <a:latin typeface="Times New Roman" panose="02020603050405020304" pitchFamily="18" charset="0"/>
                <a:cs typeface="Times New Roman" panose="02020603050405020304" pitchFamily="18" charset="0"/>
              </a:rPr>
              <a:t>taşır.</a:t>
            </a:r>
            <a:endParaRPr lang="tr-TR" sz="1200" dirty="0">
              <a:latin typeface="Times New Roman" panose="02020603050405020304" pitchFamily="18" charset="0"/>
              <a:cs typeface="Times New Roman" panose="02020603050405020304" pitchFamily="18" charset="0"/>
            </a:endParaRPr>
          </a:p>
          <a:p>
            <a:pPr marL="0" indent="0">
              <a:lnSpc>
                <a:spcPct val="170000"/>
              </a:lnSpc>
              <a:spcBef>
                <a:spcPts val="815"/>
              </a:spcBef>
              <a:buNone/>
            </a:pPr>
            <a:r>
              <a:rPr lang="tr-TR" sz="1200" b="1" i="1" dirty="0">
                <a:solidFill>
                  <a:schemeClr val="bg1">
                    <a:lumMod val="95000"/>
                    <a:lumOff val="5000"/>
                  </a:schemeClr>
                </a:solidFill>
                <a:latin typeface="Times New Roman" panose="02020603050405020304" pitchFamily="18" charset="0"/>
                <a:cs typeface="Times New Roman" panose="02020603050405020304" pitchFamily="18" charset="0"/>
              </a:rPr>
              <a:t>R7: </a:t>
            </a:r>
            <a:r>
              <a:rPr lang="tr-TR" sz="1200" i="1" dirty="0">
                <a:latin typeface="Times New Roman" panose="02020603050405020304" pitchFamily="18" charset="0"/>
                <a:cs typeface="Times New Roman" panose="02020603050405020304" pitchFamily="18" charset="0"/>
              </a:rPr>
              <a:t>Yangına</a:t>
            </a:r>
            <a:r>
              <a:rPr lang="tr-TR" sz="1200" b="1" i="1" dirty="0">
                <a:solidFill>
                  <a:schemeClr val="bg1">
                    <a:lumMod val="95000"/>
                    <a:lumOff val="5000"/>
                  </a:schemeClr>
                </a:solidFill>
                <a:latin typeface="Times New Roman" panose="02020603050405020304" pitchFamily="18" charset="0"/>
                <a:cs typeface="Times New Roman" panose="02020603050405020304" pitchFamily="18" charset="0"/>
              </a:rPr>
              <a:t> </a:t>
            </a:r>
            <a:r>
              <a:rPr lang="tr-TR" sz="1200" spc="-5" dirty="0">
                <a:latin typeface="Times New Roman" panose="02020603050405020304" pitchFamily="18" charset="0"/>
                <a:cs typeface="Times New Roman" panose="02020603050405020304" pitchFamily="18" charset="0"/>
              </a:rPr>
              <a:t>sebep</a:t>
            </a:r>
            <a:r>
              <a:rPr lang="tr-TR" sz="1200" spc="-40" dirty="0">
                <a:latin typeface="Times New Roman" panose="02020603050405020304" pitchFamily="18" charset="0"/>
                <a:cs typeface="Times New Roman" panose="02020603050405020304" pitchFamily="18" charset="0"/>
              </a:rPr>
              <a:t> </a:t>
            </a:r>
            <a:r>
              <a:rPr lang="tr-TR" sz="1200" spc="-5" dirty="0">
                <a:latin typeface="Times New Roman" panose="02020603050405020304" pitchFamily="18" charset="0"/>
                <a:cs typeface="Times New Roman" panose="02020603050405020304" pitchFamily="18" charset="0"/>
              </a:rPr>
              <a:t>olabilir.</a:t>
            </a:r>
            <a:endParaRPr lang="tr-TR" sz="1200" dirty="0">
              <a:latin typeface="Times New Roman" panose="02020603050405020304" pitchFamily="18" charset="0"/>
              <a:cs typeface="Times New Roman" panose="02020603050405020304" pitchFamily="18" charset="0"/>
            </a:endParaRPr>
          </a:p>
          <a:p>
            <a:pPr marL="0" marR="1024890" indent="0">
              <a:lnSpc>
                <a:spcPct val="170000"/>
              </a:lnSpc>
              <a:spcBef>
                <a:spcPts val="5"/>
              </a:spcBef>
              <a:buNone/>
            </a:pPr>
            <a:r>
              <a:rPr lang="tr-TR" sz="1200" b="1" i="1" dirty="0">
                <a:solidFill>
                  <a:schemeClr val="bg1">
                    <a:lumMod val="95000"/>
                    <a:lumOff val="5000"/>
                  </a:schemeClr>
                </a:solidFill>
                <a:latin typeface="Times New Roman" panose="02020603050405020304" pitchFamily="18" charset="0"/>
                <a:cs typeface="Times New Roman" panose="02020603050405020304" pitchFamily="18" charset="0"/>
              </a:rPr>
              <a:t>R8:</a:t>
            </a:r>
            <a:r>
              <a:rPr lang="tr-TR" sz="1200" i="1" dirty="0">
                <a:solidFill>
                  <a:srgbClr val="984806"/>
                </a:solidFill>
                <a:latin typeface="Times New Roman" panose="02020603050405020304" pitchFamily="18" charset="0"/>
                <a:cs typeface="Times New Roman" panose="02020603050405020304" pitchFamily="18" charset="0"/>
              </a:rPr>
              <a:t> </a:t>
            </a:r>
            <a:r>
              <a:rPr lang="tr-TR" sz="1200" spc="-5" dirty="0">
                <a:latin typeface="Times New Roman" panose="02020603050405020304" pitchFamily="18" charset="0"/>
                <a:cs typeface="Times New Roman" panose="02020603050405020304" pitchFamily="18" charset="0"/>
              </a:rPr>
              <a:t>Yanıcı maddelerle teması hâlinde "yangına sebep olabilir".  </a:t>
            </a:r>
            <a:endParaRPr lang="tr-TR" sz="1200" spc="-5" dirty="0" smtClean="0">
              <a:latin typeface="Times New Roman" panose="02020603050405020304" pitchFamily="18" charset="0"/>
              <a:cs typeface="Times New Roman" panose="02020603050405020304" pitchFamily="18" charset="0"/>
            </a:endParaRPr>
          </a:p>
          <a:p>
            <a:pPr marL="0" marR="1024890" indent="0">
              <a:lnSpc>
                <a:spcPct val="170000"/>
              </a:lnSpc>
              <a:spcBef>
                <a:spcPts val="5"/>
              </a:spcBef>
              <a:buNone/>
            </a:pPr>
            <a:r>
              <a:rPr lang="tr-TR" sz="1200" b="1" i="1" dirty="0">
                <a:solidFill>
                  <a:schemeClr val="bg1">
                    <a:lumMod val="95000"/>
                    <a:lumOff val="5000"/>
                  </a:schemeClr>
                </a:solidFill>
                <a:latin typeface="Times New Roman" panose="02020603050405020304" pitchFamily="18" charset="0"/>
                <a:cs typeface="Times New Roman" panose="02020603050405020304" pitchFamily="18" charset="0"/>
              </a:rPr>
              <a:t>R9:</a:t>
            </a:r>
            <a:r>
              <a:rPr lang="tr-TR" sz="1200" i="1" dirty="0">
                <a:solidFill>
                  <a:srgbClr val="984806"/>
                </a:solidFill>
                <a:latin typeface="Times New Roman" panose="02020603050405020304" pitchFamily="18" charset="0"/>
                <a:cs typeface="Times New Roman" panose="02020603050405020304" pitchFamily="18" charset="0"/>
              </a:rPr>
              <a:t> </a:t>
            </a:r>
            <a:r>
              <a:rPr lang="tr-TR" sz="1200" spc="-5" dirty="0">
                <a:latin typeface="Times New Roman" panose="02020603050405020304" pitchFamily="18" charset="0"/>
                <a:cs typeface="Times New Roman" panose="02020603050405020304" pitchFamily="18" charset="0"/>
              </a:rPr>
              <a:t>Yanıcı maddelerle karıştırılması hâlinde "patlama riski" taşır. </a:t>
            </a:r>
            <a:endParaRPr lang="tr-TR" sz="1200" spc="-5" dirty="0" smtClean="0">
              <a:latin typeface="Times New Roman" panose="02020603050405020304" pitchFamily="18" charset="0"/>
              <a:cs typeface="Times New Roman" panose="02020603050405020304" pitchFamily="18" charset="0"/>
            </a:endParaRPr>
          </a:p>
          <a:p>
            <a:pPr marL="0" marR="1024890" indent="0">
              <a:lnSpc>
                <a:spcPct val="170000"/>
              </a:lnSpc>
              <a:spcBef>
                <a:spcPts val="5"/>
              </a:spcBef>
              <a:buNone/>
            </a:pPr>
            <a:r>
              <a:rPr lang="tr-TR" sz="1200" b="1" i="1" dirty="0">
                <a:solidFill>
                  <a:schemeClr val="bg1">
                    <a:lumMod val="95000"/>
                    <a:lumOff val="5000"/>
                  </a:schemeClr>
                </a:solidFill>
                <a:latin typeface="Times New Roman" panose="02020603050405020304" pitchFamily="18" charset="0"/>
                <a:cs typeface="Times New Roman" panose="02020603050405020304" pitchFamily="18" charset="0"/>
              </a:rPr>
              <a:t>R10:</a:t>
            </a:r>
            <a:r>
              <a:rPr lang="tr-TR" sz="1200" i="1" spc="-5" dirty="0">
                <a:solidFill>
                  <a:srgbClr val="984806"/>
                </a:solidFill>
                <a:latin typeface="Times New Roman" panose="02020603050405020304" pitchFamily="18" charset="0"/>
                <a:cs typeface="Times New Roman" panose="02020603050405020304" pitchFamily="18" charset="0"/>
              </a:rPr>
              <a:t> </a:t>
            </a:r>
            <a:r>
              <a:rPr lang="tr-TR" sz="1200" spc="-5" dirty="0">
                <a:latin typeface="Times New Roman" panose="02020603050405020304" pitchFamily="18" charset="0"/>
                <a:cs typeface="Times New Roman" panose="02020603050405020304" pitchFamily="18" charset="0"/>
              </a:rPr>
              <a:t>Alev alıcı (tutuşucu) madde "alev alma riski"</a:t>
            </a:r>
            <a:r>
              <a:rPr lang="tr-TR" sz="1200" spc="70" dirty="0">
                <a:latin typeface="Times New Roman" panose="02020603050405020304" pitchFamily="18" charset="0"/>
                <a:cs typeface="Times New Roman" panose="02020603050405020304" pitchFamily="18" charset="0"/>
              </a:rPr>
              <a:t> </a:t>
            </a:r>
            <a:r>
              <a:rPr lang="tr-TR" sz="1200" spc="-5" dirty="0">
                <a:latin typeface="Times New Roman" panose="02020603050405020304" pitchFamily="18" charset="0"/>
                <a:cs typeface="Times New Roman" panose="02020603050405020304" pitchFamily="18" charset="0"/>
              </a:rPr>
              <a:t>taşır.</a:t>
            </a:r>
            <a:endParaRPr lang="tr-TR" sz="1200" dirty="0">
              <a:latin typeface="Times New Roman" panose="02020603050405020304" pitchFamily="18" charset="0"/>
              <a:cs typeface="Times New Roman" panose="02020603050405020304" pitchFamily="18" charset="0"/>
            </a:endParaRPr>
          </a:p>
          <a:p>
            <a:pPr marL="0" indent="0">
              <a:lnSpc>
                <a:spcPct val="170000"/>
              </a:lnSpc>
              <a:spcBef>
                <a:spcPts val="825"/>
              </a:spcBef>
              <a:buNone/>
            </a:pPr>
            <a:r>
              <a:rPr lang="tr-TR" sz="1200" b="1" i="1" dirty="0">
                <a:solidFill>
                  <a:schemeClr val="bg1">
                    <a:lumMod val="95000"/>
                    <a:lumOff val="5000"/>
                  </a:schemeClr>
                </a:solidFill>
                <a:latin typeface="Times New Roman" panose="02020603050405020304" pitchFamily="18" charset="0"/>
                <a:cs typeface="Times New Roman" panose="02020603050405020304" pitchFamily="18" charset="0"/>
              </a:rPr>
              <a:t>R11:</a:t>
            </a:r>
            <a:r>
              <a:rPr lang="tr-TR" sz="1200" i="1" spc="-5" dirty="0">
                <a:solidFill>
                  <a:srgbClr val="984806"/>
                </a:solidFill>
                <a:latin typeface="Times New Roman" panose="02020603050405020304" pitchFamily="18" charset="0"/>
                <a:cs typeface="Times New Roman" panose="02020603050405020304" pitchFamily="18" charset="0"/>
              </a:rPr>
              <a:t> </a:t>
            </a:r>
            <a:r>
              <a:rPr lang="tr-TR" sz="1200" spc="-5" dirty="0">
                <a:latin typeface="Times New Roman" panose="02020603050405020304" pitchFamily="18" charset="0"/>
                <a:cs typeface="Times New Roman" panose="02020603050405020304" pitchFamily="18" charset="0"/>
              </a:rPr>
              <a:t>"Yüksek alev alma </a:t>
            </a:r>
            <a:r>
              <a:rPr lang="tr-TR" sz="1200" spc="-10" dirty="0">
                <a:latin typeface="Times New Roman" panose="02020603050405020304" pitchFamily="18" charset="0"/>
                <a:cs typeface="Times New Roman" panose="02020603050405020304" pitchFamily="18" charset="0"/>
              </a:rPr>
              <a:t>riski"</a:t>
            </a:r>
            <a:r>
              <a:rPr lang="tr-TR" sz="1200" spc="35" dirty="0">
                <a:latin typeface="Times New Roman" panose="02020603050405020304" pitchFamily="18" charset="0"/>
                <a:cs typeface="Times New Roman" panose="02020603050405020304" pitchFamily="18" charset="0"/>
              </a:rPr>
              <a:t> </a:t>
            </a:r>
            <a:r>
              <a:rPr lang="tr-TR" sz="1200" spc="-5" dirty="0">
                <a:latin typeface="Times New Roman" panose="02020603050405020304" pitchFamily="18" charset="0"/>
                <a:cs typeface="Times New Roman" panose="02020603050405020304" pitchFamily="18" charset="0"/>
              </a:rPr>
              <a:t>taşır.</a:t>
            </a:r>
            <a:endParaRPr lang="tr-TR" sz="1200" dirty="0">
              <a:latin typeface="Times New Roman" panose="02020603050405020304" pitchFamily="18" charset="0"/>
              <a:cs typeface="Times New Roman" panose="02020603050405020304" pitchFamily="18" charset="0"/>
            </a:endParaRPr>
          </a:p>
          <a:p>
            <a:pPr marL="0" indent="0">
              <a:lnSpc>
                <a:spcPct val="170000"/>
              </a:lnSpc>
              <a:spcBef>
                <a:spcPts val="825"/>
              </a:spcBef>
              <a:buNone/>
            </a:pPr>
            <a:r>
              <a:rPr lang="tr-TR" sz="1200" b="1" i="1" dirty="0">
                <a:solidFill>
                  <a:schemeClr val="bg1">
                    <a:lumMod val="95000"/>
                    <a:lumOff val="5000"/>
                  </a:schemeClr>
                </a:solidFill>
                <a:latin typeface="Times New Roman" panose="02020603050405020304" pitchFamily="18" charset="0"/>
                <a:cs typeface="Times New Roman" panose="02020603050405020304" pitchFamily="18" charset="0"/>
              </a:rPr>
              <a:t>R12:</a:t>
            </a:r>
            <a:r>
              <a:rPr lang="tr-TR" sz="1200" i="1" spc="-5" dirty="0">
                <a:solidFill>
                  <a:srgbClr val="984806"/>
                </a:solidFill>
                <a:latin typeface="Times New Roman" panose="02020603050405020304" pitchFamily="18" charset="0"/>
                <a:cs typeface="Times New Roman" panose="02020603050405020304" pitchFamily="18" charset="0"/>
              </a:rPr>
              <a:t> </a:t>
            </a:r>
            <a:r>
              <a:rPr lang="tr-TR" sz="1200" spc="-5" dirty="0">
                <a:latin typeface="Times New Roman" panose="02020603050405020304" pitchFamily="18" charset="0"/>
                <a:cs typeface="Times New Roman" panose="02020603050405020304" pitchFamily="18" charset="0"/>
              </a:rPr>
              <a:t>"Çok yüksek alev alma riski"</a:t>
            </a:r>
            <a:r>
              <a:rPr lang="tr-TR" sz="1200" spc="10" dirty="0">
                <a:latin typeface="Times New Roman" panose="02020603050405020304" pitchFamily="18" charset="0"/>
                <a:cs typeface="Times New Roman" panose="02020603050405020304" pitchFamily="18" charset="0"/>
              </a:rPr>
              <a:t> </a:t>
            </a:r>
            <a:r>
              <a:rPr lang="tr-TR" sz="1200" spc="-5" dirty="0">
                <a:latin typeface="Times New Roman" panose="02020603050405020304" pitchFamily="18" charset="0"/>
                <a:cs typeface="Times New Roman" panose="02020603050405020304" pitchFamily="18" charset="0"/>
              </a:rPr>
              <a:t>taşır.</a:t>
            </a:r>
            <a:endParaRPr lang="tr-TR" sz="1200" dirty="0">
              <a:latin typeface="Times New Roman" panose="02020603050405020304" pitchFamily="18" charset="0"/>
              <a:cs typeface="Times New Roman" panose="02020603050405020304" pitchFamily="18" charset="0"/>
            </a:endParaRPr>
          </a:p>
          <a:p>
            <a:pPr marL="0" indent="0">
              <a:lnSpc>
                <a:spcPct val="170000"/>
              </a:lnSpc>
              <a:spcBef>
                <a:spcPts val="825"/>
              </a:spcBef>
              <a:buNone/>
            </a:pPr>
            <a:r>
              <a:rPr lang="tr-TR" sz="1200" b="1" i="1" dirty="0">
                <a:solidFill>
                  <a:schemeClr val="bg1">
                    <a:lumMod val="95000"/>
                    <a:lumOff val="5000"/>
                  </a:schemeClr>
                </a:solidFill>
                <a:latin typeface="Times New Roman" panose="02020603050405020304" pitchFamily="18" charset="0"/>
                <a:cs typeface="Times New Roman" panose="02020603050405020304" pitchFamily="18" charset="0"/>
              </a:rPr>
              <a:t>R13:</a:t>
            </a:r>
            <a:r>
              <a:rPr lang="tr-TR" sz="1200" i="1" spc="-5" dirty="0">
                <a:solidFill>
                  <a:srgbClr val="984806"/>
                </a:solidFill>
                <a:latin typeface="Times New Roman" panose="02020603050405020304" pitchFamily="18" charset="0"/>
                <a:cs typeface="Times New Roman" panose="02020603050405020304" pitchFamily="18" charset="0"/>
              </a:rPr>
              <a:t> </a:t>
            </a:r>
            <a:r>
              <a:rPr lang="tr-TR" sz="1200" spc="-5" dirty="0">
                <a:latin typeface="Times New Roman" panose="02020603050405020304" pitchFamily="18" charset="0"/>
                <a:cs typeface="Times New Roman" panose="02020603050405020304" pitchFamily="18" charset="0"/>
              </a:rPr>
              <a:t>Çok tutuşucu, alev alıcı sıvılaştırılmış</a:t>
            </a:r>
            <a:r>
              <a:rPr lang="tr-TR" sz="1200" spc="45" dirty="0">
                <a:latin typeface="Times New Roman" panose="02020603050405020304" pitchFamily="18" charset="0"/>
                <a:cs typeface="Times New Roman" panose="02020603050405020304" pitchFamily="18" charset="0"/>
              </a:rPr>
              <a:t> </a:t>
            </a:r>
            <a:r>
              <a:rPr lang="tr-TR" sz="1200" spc="-5" dirty="0">
                <a:latin typeface="Times New Roman" panose="02020603050405020304" pitchFamily="18" charset="0"/>
                <a:cs typeface="Times New Roman" panose="02020603050405020304" pitchFamily="18" charset="0"/>
              </a:rPr>
              <a:t>gaz.</a:t>
            </a:r>
            <a:endParaRPr lang="tr-TR" sz="1200" dirty="0">
              <a:latin typeface="Times New Roman" panose="02020603050405020304" pitchFamily="18" charset="0"/>
              <a:cs typeface="Times New Roman" panose="02020603050405020304" pitchFamily="18" charset="0"/>
            </a:endParaRPr>
          </a:p>
          <a:p>
            <a:pPr marL="0" indent="0">
              <a:lnSpc>
                <a:spcPct val="170000"/>
              </a:lnSpc>
              <a:spcBef>
                <a:spcPts val="815"/>
              </a:spcBef>
              <a:buNone/>
            </a:pPr>
            <a:r>
              <a:rPr lang="tr-TR" sz="1200" b="1" i="1" dirty="0">
                <a:solidFill>
                  <a:schemeClr val="bg1">
                    <a:lumMod val="95000"/>
                    <a:lumOff val="5000"/>
                  </a:schemeClr>
                </a:solidFill>
                <a:latin typeface="Times New Roman" panose="02020603050405020304" pitchFamily="18" charset="0"/>
                <a:cs typeface="Times New Roman" panose="02020603050405020304" pitchFamily="18" charset="0"/>
              </a:rPr>
              <a:t>R14:</a:t>
            </a:r>
            <a:r>
              <a:rPr lang="tr-TR" sz="1200" i="1" spc="-5" dirty="0">
                <a:solidFill>
                  <a:srgbClr val="984806"/>
                </a:solidFill>
                <a:latin typeface="Times New Roman" panose="02020603050405020304" pitchFamily="18" charset="0"/>
                <a:cs typeface="Times New Roman" panose="02020603050405020304" pitchFamily="18" charset="0"/>
              </a:rPr>
              <a:t> </a:t>
            </a:r>
            <a:r>
              <a:rPr lang="tr-TR" sz="1200" spc="-5" dirty="0">
                <a:latin typeface="Times New Roman" panose="02020603050405020304" pitchFamily="18" charset="0"/>
                <a:cs typeface="Times New Roman" panose="02020603050405020304" pitchFamily="18" charset="0"/>
              </a:rPr>
              <a:t>Su ile "şiddetli reaksiyon verme riski"</a:t>
            </a:r>
            <a:r>
              <a:rPr lang="tr-TR" sz="1200" spc="40" dirty="0">
                <a:latin typeface="Times New Roman" panose="02020603050405020304" pitchFamily="18" charset="0"/>
                <a:cs typeface="Times New Roman" panose="02020603050405020304" pitchFamily="18" charset="0"/>
              </a:rPr>
              <a:t> </a:t>
            </a:r>
            <a:r>
              <a:rPr lang="tr-TR" sz="1200" spc="-5" dirty="0">
                <a:latin typeface="Times New Roman" panose="02020603050405020304" pitchFamily="18" charset="0"/>
                <a:cs typeface="Times New Roman" panose="02020603050405020304" pitchFamily="18" charset="0"/>
              </a:rPr>
              <a:t>taşır.</a:t>
            </a:r>
            <a:endParaRPr lang="tr-TR" sz="1200" dirty="0">
              <a:latin typeface="Times New Roman" panose="02020603050405020304" pitchFamily="18" charset="0"/>
              <a:cs typeface="Times New Roman" panose="02020603050405020304" pitchFamily="18" charset="0"/>
            </a:endParaRPr>
          </a:p>
          <a:p>
            <a:pPr marL="0" indent="0">
              <a:lnSpc>
                <a:spcPct val="170000"/>
              </a:lnSpc>
              <a:spcBef>
                <a:spcPts val="825"/>
              </a:spcBef>
              <a:buNone/>
            </a:pPr>
            <a:r>
              <a:rPr lang="tr-TR" sz="1200" b="1" i="1" dirty="0">
                <a:solidFill>
                  <a:schemeClr val="bg1">
                    <a:lumMod val="95000"/>
                    <a:lumOff val="5000"/>
                  </a:schemeClr>
                </a:solidFill>
                <a:latin typeface="Times New Roman" panose="02020603050405020304" pitchFamily="18" charset="0"/>
                <a:cs typeface="Times New Roman" panose="02020603050405020304" pitchFamily="18" charset="0"/>
              </a:rPr>
              <a:t>R15:</a:t>
            </a:r>
            <a:r>
              <a:rPr lang="tr-TR" sz="1200" i="1" spc="-5" dirty="0">
                <a:solidFill>
                  <a:srgbClr val="984806"/>
                </a:solidFill>
                <a:latin typeface="Times New Roman" panose="02020603050405020304" pitchFamily="18" charset="0"/>
                <a:cs typeface="Times New Roman" panose="02020603050405020304" pitchFamily="18" charset="0"/>
              </a:rPr>
              <a:t> </a:t>
            </a:r>
            <a:r>
              <a:rPr lang="tr-TR" sz="1200" spc="-5" dirty="0">
                <a:latin typeface="Times New Roman" panose="02020603050405020304" pitchFamily="18" charset="0"/>
                <a:cs typeface="Times New Roman" panose="02020603050405020304" pitchFamily="18" charset="0"/>
              </a:rPr>
              <a:t>Su ile </a:t>
            </a:r>
            <a:r>
              <a:rPr lang="tr-TR" sz="1200" dirty="0">
                <a:latin typeface="Times New Roman" panose="02020603050405020304" pitchFamily="18" charset="0"/>
                <a:cs typeface="Times New Roman" panose="02020603050405020304" pitchFamily="18" charset="0"/>
              </a:rPr>
              <a:t>temas </a:t>
            </a:r>
            <a:r>
              <a:rPr lang="tr-TR" sz="1200" spc="-5" dirty="0">
                <a:latin typeface="Times New Roman" panose="02020603050405020304" pitchFamily="18" charset="0"/>
                <a:cs typeface="Times New Roman" panose="02020603050405020304" pitchFamily="18" charset="0"/>
              </a:rPr>
              <a:t>hâlinde "çok yüksek alev alma riski taşıyan gaz çıkışı"</a:t>
            </a:r>
            <a:r>
              <a:rPr lang="tr-TR" sz="1200" spc="90" dirty="0">
                <a:latin typeface="Times New Roman" panose="02020603050405020304" pitchFamily="18" charset="0"/>
                <a:cs typeface="Times New Roman" panose="02020603050405020304" pitchFamily="18" charset="0"/>
              </a:rPr>
              <a:t> </a:t>
            </a:r>
            <a:r>
              <a:rPr lang="tr-TR" sz="1200" spc="-5" dirty="0">
                <a:latin typeface="Times New Roman" panose="02020603050405020304" pitchFamily="18" charset="0"/>
                <a:cs typeface="Times New Roman" panose="02020603050405020304" pitchFamily="18" charset="0"/>
              </a:rPr>
              <a:t>olur.</a:t>
            </a:r>
            <a:endParaRPr lang="tr-TR" sz="1200" dirty="0">
              <a:latin typeface="Times New Roman" panose="02020603050405020304" pitchFamily="18" charset="0"/>
              <a:cs typeface="Times New Roman" panose="02020603050405020304" pitchFamily="18" charset="0"/>
            </a:endParaRPr>
          </a:p>
          <a:p>
            <a:pPr marL="0" indent="0">
              <a:lnSpc>
                <a:spcPct val="170000"/>
              </a:lnSpc>
              <a:spcBef>
                <a:spcPts val="825"/>
              </a:spcBef>
              <a:buNone/>
            </a:pPr>
            <a:r>
              <a:rPr lang="tr-TR" sz="1200" b="1" i="1" dirty="0">
                <a:solidFill>
                  <a:schemeClr val="bg1">
                    <a:lumMod val="95000"/>
                    <a:lumOff val="5000"/>
                  </a:schemeClr>
                </a:solidFill>
                <a:latin typeface="Times New Roman" panose="02020603050405020304" pitchFamily="18" charset="0"/>
                <a:cs typeface="Times New Roman" panose="02020603050405020304" pitchFamily="18" charset="0"/>
              </a:rPr>
              <a:t>R16:</a:t>
            </a:r>
            <a:r>
              <a:rPr lang="tr-TR" sz="1200" i="1" spc="-5" dirty="0">
                <a:solidFill>
                  <a:srgbClr val="984806"/>
                </a:solidFill>
                <a:latin typeface="Times New Roman" panose="02020603050405020304" pitchFamily="18" charset="0"/>
                <a:cs typeface="Times New Roman" panose="02020603050405020304" pitchFamily="18" charset="0"/>
              </a:rPr>
              <a:t> </a:t>
            </a:r>
            <a:r>
              <a:rPr lang="tr-TR" sz="1200" spc="-5" dirty="0" err="1">
                <a:latin typeface="Times New Roman" panose="02020603050405020304" pitchFamily="18" charset="0"/>
                <a:cs typeface="Times New Roman" panose="02020603050405020304" pitchFamily="18" charset="0"/>
              </a:rPr>
              <a:t>Yükseltgenlerle</a:t>
            </a:r>
            <a:r>
              <a:rPr lang="tr-TR" sz="1200" spc="-5" dirty="0">
                <a:latin typeface="Times New Roman" panose="02020603050405020304" pitchFamily="18" charset="0"/>
                <a:cs typeface="Times New Roman" panose="02020603050405020304" pitchFamily="18" charset="0"/>
              </a:rPr>
              <a:t> karıştırılması hâlinde "patlama riski"</a:t>
            </a:r>
            <a:r>
              <a:rPr lang="tr-TR" sz="1200" spc="75" dirty="0">
                <a:latin typeface="Times New Roman" panose="02020603050405020304" pitchFamily="18" charset="0"/>
                <a:cs typeface="Times New Roman" panose="02020603050405020304" pitchFamily="18" charset="0"/>
              </a:rPr>
              <a:t> </a:t>
            </a:r>
            <a:r>
              <a:rPr lang="tr-TR" sz="1200" spc="-5" dirty="0">
                <a:latin typeface="Times New Roman" panose="02020603050405020304" pitchFamily="18" charset="0"/>
                <a:cs typeface="Times New Roman" panose="02020603050405020304" pitchFamily="18" charset="0"/>
              </a:rPr>
              <a:t>taşır.</a:t>
            </a:r>
            <a:endParaRPr lang="tr-TR" sz="1200" dirty="0">
              <a:latin typeface="Times New Roman" panose="02020603050405020304" pitchFamily="18" charset="0"/>
              <a:cs typeface="Times New Roman" panose="02020603050405020304" pitchFamily="18" charset="0"/>
            </a:endParaRPr>
          </a:p>
          <a:p>
            <a:pPr marL="0" indent="0">
              <a:lnSpc>
                <a:spcPct val="170000"/>
              </a:lnSpc>
              <a:spcBef>
                <a:spcPts val="815"/>
              </a:spcBef>
              <a:buNone/>
            </a:pPr>
            <a:r>
              <a:rPr lang="tr-TR" sz="1200" b="1" i="1" dirty="0">
                <a:solidFill>
                  <a:schemeClr val="bg1">
                    <a:lumMod val="95000"/>
                    <a:lumOff val="5000"/>
                  </a:schemeClr>
                </a:solidFill>
                <a:latin typeface="Times New Roman" panose="02020603050405020304" pitchFamily="18" charset="0"/>
                <a:cs typeface="Times New Roman" panose="02020603050405020304" pitchFamily="18" charset="0"/>
              </a:rPr>
              <a:t>R17:</a:t>
            </a:r>
            <a:r>
              <a:rPr lang="tr-TR" sz="1200" i="1" spc="-5" dirty="0">
                <a:solidFill>
                  <a:srgbClr val="984806"/>
                </a:solidFill>
                <a:latin typeface="Times New Roman" panose="02020603050405020304" pitchFamily="18" charset="0"/>
                <a:cs typeface="Times New Roman" panose="02020603050405020304" pitchFamily="18" charset="0"/>
              </a:rPr>
              <a:t> </a:t>
            </a:r>
            <a:r>
              <a:rPr lang="tr-TR" sz="1200" spc="-5" dirty="0">
                <a:latin typeface="Times New Roman" panose="02020603050405020304" pitchFamily="18" charset="0"/>
                <a:cs typeface="Times New Roman" panose="02020603050405020304" pitchFamily="18" charset="0"/>
              </a:rPr>
              <a:t>Havada "kendiliğinden alev </a:t>
            </a:r>
            <a:r>
              <a:rPr lang="tr-TR" sz="1200" dirty="0">
                <a:latin typeface="Times New Roman" panose="02020603050405020304" pitchFamily="18" charset="0"/>
                <a:cs typeface="Times New Roman" panose="02020603050405020304" pitchFamily="18" charset="0"/>
              </a:rPr>
              <a:t>alma </a:t>
            </a:r>
            <a:r>
              <a:rPr lang="tr-TR" sz="1200" spc="-5" dirty="0">
                <a:latin typeface="Times New Roman" panose="02020603050405020304" pitchFamily="18" charset="0"/>
                <a:cs typeface="Times New Roman" panose="02020603050405020304" pitchFamily="18" charset="0"/>
              </a:rPr>
              <a:t>riski"</a:t>
            </a:r>
            <a:r>
              <a:rPr lang="tr-TR" sz="1200" spc="20" dirty="0">
                <a:latin typeface="Times New Roman" panose="02020603050405020304" pitchFamily="18" charset="0"/>
                <a:cs typeface="Times New Roman" panose="02020603050405020304" pitchFamily="18" charset="0"/>
              </a:rPr>
              <a:t> </a:t>
            </a:r>
            <a:r>
              <a:rPr lang="tr-TR" sz="1200" spc="-5" dirty="0">
                <a:latin typeface="Times New Roman" panose="02020603050405020304" pitchFamily="18" charset="0"/>
                <a:cs typeface="Times New Roman" panose="02020603050405020304" pitchFamily="18" charset="0"/>
              </a:rPr>
              <a:t>taşır.</a:t>
            </a:r>
            <a:endParaRPr lang="tr-TR"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9090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6632"/>
            <a:ext cx="8229600" cy="6408712"/>
          </a:xfrm>
        </p:spPr>
        <p:txBody>
          <a:bodyPr>
            <a:noAutofit/>
          </a:bodyPr>
          <a:lstStyle/>
          <a:p>
            <a:pPr marL="36000" marR="890905" indent="0">
              <a:lnSpc>
                <a:spcPct val="170000"/>
              </a:lnSpc>
              <a:spcBef>
                <a:spcPts val="470"/>
              </a:spcBef>
              <a:buNone/>
            </a:pPr>
            <a:r>
              <a:rPr lang="tr-TR" sz="1300" b="1" i="1" spc="-5" dirty="0">
                <a:solidFill>
                  <a:schemeClr val="bg1"/>
                </a:solidFill>
                <a:latin typeface="Times New Roman" panose="02020603050405020304" pitchFamily="18" charset="0"/>
                <a:cs typeface="Times New Roman" panose="02020603050405020304" pitchFamily="18" charset="0"/>
              </a:rPr>
              <a:t>R18: </a:t>
            </a:r>
            <a:r>
              <a:rPr lang="tr-TR" sz="1300" spc="-5" dirty="0">
                <a:latin typeface="Times New Roman" panose="02020603050405020304" pitchFamily="18" charset="0"/>
                <a:cs typeface="Times New Roman" panose="02020603050405020304" pitchFamily="18" charset="0"/>
              </a:rPr>
              <a:t>Kullanım esnasında "alev alıcı/patlayıcı buhar/hava karışımının oluşma  riskini"</a:t>
            </a:r>
            <a:r>
              <a:rPr lang="tr-TR" sz="1300" spc="-60" dirty="0">
                <a:latin typeface="Times New Roman" panose="02020603050405020304" pitchFamily="18" charset="0"/>
                <a:cs typeface="Times New Roman" panose="02020603050405020304" pitchFamily="18" charset="0"/>
              </a:rPr>
              <a:t> </a:t>
            </a:r>
            <a:r>
              <a:rPr lang="tr-TR" sz="1300" spc="-5" dirty="0">
                <a:latin typeface="Times New Roman" panose="02020603050405020304" pitchFamily="18" charset="0"/>
                <a:cs typeface="Times New Roman" panose="02020603050405020304" pitchFamily="18" charset="0"/>
              </a:rPr>
              <a:t>taşır.</a:t>
            </a:r>
            <a:endParaRPr lang="tr-TR" sz="1300" dirty="0">
              <a:latin typeface="Times New Roman" panose="02020603050405020304" pitchFamily="18" charset="0"/>
              <a:cs typeface="Times New Roman" panose="02020603050405020304" pitchFamily="18" charset="0"/>
            </a:endParaRPr>
          </a:p>
          <a:p>
            <a:pPr marL="36000" marR="2132330" indent="0">
              <a:lnSpc>
                <a:spcPct val="170000"/>
              </a:lnSpc>
              <a:spcBef>
                <a:spcPts val="195"/>
              </a:spcBef>
              <a:buNone/>
            </a:pPr>
            <a:r>
              <a:rPr lang="tr-TR" sz="1300" b="1" i="1" spc="-5" dirty="0">
                <a:solidFill>
                  <a:schemeClr val="bg1"/>
                </a:solidFill>
                <a:latin typeface="Times New Roman" panose="02020603050405020304" pitchFamily="18" charset="0"/>
                <a:cs typeface="Times New Roman" panose="02020603050405020304" pitchFamily="18" charset="0"/>
              </a:rPr>
              <a:t>R19:</a:t>
            </a:r>
            <a:r>
              <a:rPr lang="tr-TR" sz="1300" i="1" spc="-5" dirty="0">
                <a:solidFill>
                  <a:srgbClr val="984806"/>
                </a:solidFill>
                <a:latin typeface="Times New Roman" panose="02020603050405020304" pitchFamily="18" charset="0"/>
                <a:cs typeface="Times New Roman" panose="02020603050405020304" pitchFamily="18" charset="0"/>
              </a:rPr>
              <a:t> </a:t>
            </a:r>
            <a:r>
              <a:rPr lang="tr-TR" sz="1300" spc="-5" dirty="0">
                <a:latin typeface="Times New Roman" panose="02020603050405020304" pitchFamily="18" charset="0"/>
                <a:cs typeface="Times New Roman" panose="02020603050405020304" pitchFamily="18" charset="0"/>
              </a:rPr>
              <a:t>"Patlayıcı peroksitler oluşturabilme riski" taşır.  </a:t>
            </a:r>
            <a:endParaRPr lang="tr-TR" sz="1300" spc="-5" dirty="0" smtClean="0">
              <a:latin typeface="Times New Roman" panose="02020603050405020304" pitchFamily="18" charset="0"/>
              <a:cs typeface="Times New Roman" panose="02020603050405020304" pitchFamily="18" charset="0"/>
            </a:endParaRPr>
          </a:p>
          <a:p>
            <a:pPr marL="36000" marR="2132330" indent="0">
              <a:lnSpc>
                <a:spcPct val="170000"/>
              </a:lnSpc>
              <a:spcBef>
                <a:spcPts val="195"/>
              </a:spcBef>
              <a:buNone/>
            </a:pPr>
            <a:r>
              <a:rPr lang="tr-TR" sz="1300" b="1" i="1" spc="-5" dirty="0">
                <a:solidFill>
                  <a:schemeClr val="bg1"/>
                </a:solidFill>
                <a:latin typeface="Times New Roman" panose="02020603050405020304" pitchFamily="18" charset="0"/>
                <a:cs typeface="Times New Roman" panose="02020603050405020304" pitchFamily="18" charset="0"/>
              </a:rPr>
              <a:t>R20: </a:t>
            </a:r>
            <a:r>
              <a:rPr lang="tr-TR" sz="1300" spc="-5" dirty="0">
                <a:latin typeface="Times New Roman" panose="02020603050405020304" pitchFamily="18" charset="0"/>
                <a:cs typeface="Times New Roman" panose="02020603050405020304" pitchFamily="18" charset="0"/>
              </a:rPr>
              <a:t>"Solunması" hâlinde "zararlı </a:t>
            </a:r>
            <a:r>
              <a:rPr lang="tr-TR" sz="1300" dirty="0">
                <a:latin typeface="Times New Roman" panose="02020603050405020304" pitchFamily="18" charset="0"/>
                <a:cs typeface="Times New Roman" panose="02020603050405020304" pitchFamily="18" charset="0"/>
              </a:rPr>
              <a:t>olma </a:t>
            </a:r>
            <a:r>
              <a:rPr lang="tr-TR" sz="1300" spc="-5" dirty="0">
                <a:latin typeface="Times New Roman" panose="02020603050405020304" pitchFamily="18" charset="0"/>
                <a:cs typeface="Times New Roman" panose="02020603050405020304" pitchFamily="18" charset="0"/>
              </a:rPr>
              <a:t>riski" taşır.  </a:t>
            </a:r>
            <a:endParaRPr lang="tr-TR" sz="1300" spc="-5" dirty="0" smtClean="0">
              <a:latin typeface="Times New Roman" panose="02020603050405020304" pitchFamily="18" charset="0"/>
              <a:cs typeface="Times New Roman" panose="02020603050405020304" pitchFamily="18" charset="0"/>
            </a:endParaRPr>
          </a:p>
          <a:p>
            <a:pPr marL="36000" marR="2132330" indent="0">
              <a:lnSpc>
                <a:spcPct val="170000"/>
              </a:lnSpc>
              <a:spcBef>
                <a:spcPts val="195"/>
              </a:spcBef>
              <a:buNone/>
            </a:pPr>
            <a:r>
              <a:rPr lang="tr-TR" sz="1300" b="1" i="1" spc="-5" dirty="0">
                <a:solidFill>
                  <a:schemeClr val="bg1"/>
                </a:solidFill>
                <a:latin typeface="Times New Roman" panose="02020603050405020304" pitchFamily="18" charset="0"/>
                <a:cs typeface="Times New Roman" panose="02020603050405020304" pitchFamily="18" charset="0"/>
              </a:rPr>
              <a:t>R21:</a:t>
            </a:r>
            <a:r>
              <a:rPr lang="tr-TR" sz="1300" i="1" spc="-5" dirty="0">
                <a:solidFill>
                  <a:srgbClr val="984806"/>
                </a:solidFill>
                <a:latin typeface="Times New Roman" panose="02020603050405020304" pitchFamily="18" charset="0"/>
                <a:cs typeface="Times New Roman" panose="02020603050405020304" pitchFamily="18" charset="0"/>
              </a:rPr>
              <a:t> </a:t>
            </a:r>
            <a:r>
              <a:rPr lang="tr-TR" sz="1300" spc="-5" dirty="0">
                <a:latin typeface="Times New Roman" panose="02020603050405020304" pitchFamily="18" charset="0"/>
                <a:cs typeface="Times New Roman" panose="02020603050405020304" pitchFamily="18" charset="0"/>
              </a:rPr>
              <a:t>"Deri ile temas" hâlinde "zararlı </a:t>
            </a:r>
            <a:r>
              <a:rPr lang="tr-TR" sz="1300" dirty="0">
                <a:latin typeface="Times New Roman" panose="02020603050405020304" pitchFamily="18" charset="0"/>
                <a:cs typeface="Times New Roman" panose="02020603050405020304" pitchFamily="18" charset="0"/>
              </a:rPr>
              <a:t>olma </a:t>
            </a:r>
            <a:r>
              <a:rPr lang="tr-TR" sz="1300" spc="-5" dirty="0">
                <a:latin typeface="Times New Roman" panose="02020603050405020304" pitchFamily="18" charset="0"/>
                <a:cs typeface="Times New Roman" panose="02020603050405020304" pitchFamily="18" charset="0"/>
              </a:rPr>
              <a:t>riski"</a:t>
            </a:r>
            <a:r>
              <a:rPr lang="tr-TR" sz="1300" spc="45" dirty="0">
                <a:latin typeface="Times New Roman" panose="02020603050405020304" pitchFamily="18" charset="0"/>
                <a:cs typeface="Times New Roman" panose="02020603050405020304" pitchFamily="18" charset="0"/>
              </a:rPr>
              <a:t> </a:t>
            </a:r>
            <a:r>
              <a:rPr lang="tr-TR" sz="1300" spc="-5" dirty="0">
                <a:latin typeface="Times New Roman" panose="02020603050405020304" pitchFamily="18" charset="0"/>
                <a:cs typeface="Times New Roman" panose="02020603050405020304" pitchFamily="18" charset="0"/>
              </a:rPr>
              <a:t>taşır.</a:t>
            </a:r>
            <a:endParaRPr lang="tr-TR" sz="1300" dirty="0">
              <a:latin typeface="Times New Roman" panose="02020603050405020304" pitchFamily="18" charset="0"/>
              <a:cs typeface="Times New Roman" panose="02020603050405020304" pitchFamily="18" charset="0"/>
            </a:endParaRPr>
          </a:p>
          <a:p>
            <a:pPr marL="36000" indent="0">
              <a:lnSpc>
                <a:spcPct val="170000"/>
              </a:lnSpc>
              <a:spcBef>
                <a:spcPts val="605"/>
              </a:spcBef>
              <a:buNone/>
            </a:pPr>
            <a:r>
              <a:rPr lang="tr-TR" sz="1300" b="1" i="1" spc="-5" dirty="0">
                <a:solidFill>
                  <a:schemeClr val="bg1"/>
                </a:solidFill>
                <a:latin typeface="Times New Roman" panose="02020603050405020304" pitchFamily="18" charset="0"/>
                <a:cs typeface="Times New Roman" panose="02020603050405020304" pitchFamily="18" charset="0"/>
              </a:rPr>
              <a:t>R22: </a:t>
            </a:r>
            <a:r>
              <a:rPr lang="tr-TR" sz="1300" spc="-5" dirty="0">
                <a:latin typeface="Times New Roman" panose="02020603050405020304" pitchFamily="18" charset="0"/>
                <a:cs typeface="Times New Roman" panose="02020603050405020304" pitchFamily="18" charset="0"/>
              </a:rPr>
              <a:t>"Yutulması" hâlinde "zararlı </a:t>
            </a:r>
            <a:r>
              <a:rPr lang="tr-TR" sz="1300" dirty="0">
                <a:latin typeface="Times New Roman" panose="02020603050405020304" pitchFamily="18" charset="0"/>
                <a:cs typeface="Times New Roman" panose="02020603050405020304" pitchFamily="18" charset="0"/>
              </a:rPr>
              <a:t>olma </a:t>
            </a:r>
            <a:r>
              <a:rPr lang="tr-TR" sz="1300" spc="-5" dirty="0">
                <a:latin typeface="Times New Roman" panose="02020603050405020304" pitchFamily="18" charset="0"/>
                <a:cs typeface="Times New Roman" panose="02020603050405020304" pitchFamily="18" charset="0"/>
              </a:rPr>
              <a:t>riski"</a:t>
            </a:r>
            <a:r>
              <a:rPr lang="tr-TR" sz="1300" spc="15" dirty="0">
                <a:latin typeface="Times New Roman" panose="02020603050405020304" pitchFamily="18" charset="0"/>
                <a:cs typeface="Times New Roman" panose="02020603050405020304" pitchFamily="18" charset="0"/>
              </a:rPr>
              <a:t> </a:t>
            </a:r>
            <a:r>
              <a:rPr lang="tr-TR" sz="1300" spc="-5" dirty="0">
                <a:latin typeface="Times New Roman" panose="02020603050405020304" pitchFamily="18" charset="0"/>
                <a:cs typeface="Times New Roman" panose="02020603050405020304" pitchFamily="18" charset="0"/>
              </a:rPr>
              <a:t>taşır.</a:t>
            </a:r>
            <a:endParaRPr lang="tr-TR" sz="1300" dirty="0">
              <a:latin typeface="Times New Roman" panose="02020603050405020304" pitchFamily="18" charset="0"/>
              <a:cs typeface="Times New Roman" panose="02020603050405020304" pitchFamily="18" charset="0"/>
            </a:endParaRPr>
          </a:p>
          <a:p>
            <a:pPr marL="36000" marR="2140585" indent="0">
              <a:lnSpc>
                <a:spcPct val="170000"/>
              </a:lnSpc>
              <a:spcBef>
                <a:spcPts val="5"/>
              </a:spcBef>
              <a:buNone/>
            </a:pPr>
            <a:r>
              <a:rPr lang="tr-TR" sz="1300" b="1" i="1" spc="-5" dirty="0">
                <a:solidFill>
                  <a:schemeClr val="bg1"/>
                </a:solidFill>
                <a:latin typeface="Times New Roman" panose="02020603050405020304" pitchFamily="18" charset="0"/>
                <a:cs typeface="Times New Roman" panose="02020603050405020304" pitchFamily="18" charset="0"/>
              </a:rPr>
              <a:t>R23: </a:t>
            </a:r>
            <a:r>
              <a:rPr lang="tr-TR" sz="1300" spc="-5" dirty="0">
                <a:latin typeface="Times New Roman" panose="02020603050405020304" pitchFamily="18" charset="0"/>
                <a:cs typeface="Times New Roman" panose="02020603050405020304" pitchFamily="18" charset="0"/>
              </a:rPr>
              <a:t>"Solunması" hâlinde "zehirli </a:t>
            </a:r>
            <a:r>
              <a:rPr lang="tr-TR" sz="1300" dirty="0">
                <a:latin typeface="Times New Roman" panose="02020603050405020304" pitchFamily="18" charset="0"/>
                <a:cs typeface="Times New Roman" panose="02020603050405020304" pitchFamily="18" charset="0"/>
              </a:rPr>
              <a:t>olma </a:t>
            </a:r>
            <a:r>
              <a:rPr lang="tr-TR" sz="1300" spc="-5" dirty="0">
                <a:latin typeface="Times New Roman" panose="02020603050405020304" pitchFamily="18" charset="0"/>
                <a:cs typeface="Times New Roman" panose="02020603050405020304" pitchFamily="18" charset="0"/>
              </a:rPr>
              <a:t>riski" taşır.  </a:t>
            </a:r>
            <a:endParaRPr lang="tr-TR" sz="1300" spc="-5" dirty="0" smtClean="0">
              <a:latin typeface="Times New Roman" panose="02020603050405020304" pitchFamily="18" charset="0"/>
              <a:cs typeface="Times New Roman" panose="02020603050405020304" pitchFamily="18" charset="0"/>
            </a:endParaRPr>
          </a:p>
          <a:p>
            <a:pPr marL="36000" marR="2140585" indent="0">
              <a:lnSpc>
                <a:spcPct val="170000"/>
              </a:lnSpc>
              <a:spcBef>
                <a:spcPts val="5"/>
              </a:spcBef>
              <a:buNone/>
            </a:pPr>
            <a:r>
              <a:rPr lang="tr-TR" sz="1300" b="1" i="1" spc="-5" dirty="0">
                <a:solidFill>
                  <a:schemeClr val="bg1"/>
                </a:solidFill>
                <a:latin typeface="Times New Roman" panose="02020603050405020304" pitchFamily="18" charset="0"/>
                <a:cs typeface="Times New Roman" panose="02020603050405020304" pitchFamily="18" charset="0"/>
              </a:rPr>
              <a:t>R24:</a:t>
            </a:r>
            <a:r>
              <a:rPr lang="tr-TR" sz="1300" i="1" spc="-5" dirty="0">
                <a:solidFill>
                  <a:srgbClr val="984806"/>
                </a:solidFill>
                <a:latin typeface="Times New Roman" panose="02020603050405020304" pitchFamily="18" charset="0"/>
                <a:cs typeface="Times New Roman" panose="02020603050405020304" pitchFamily="18" charset="0"/>
              </a:rPr>
              <a:t> </a:t>
            </a:r>
            <a:r>
              <a:rPr lang="tr-TR" sz="1300" spc="-5" dirty="0">
                <a:latin typeface="Times New Roman" panose="02020603050405020304" pitchFamily="18" charset="0"/>
                <a:cs typeface="Times New Roman" panose="02020603050405020304" pitchFamily="18" charset="0"/>
              </a:rPr>
              <a:t>"Deri ile temas" hâlinde "zehirli </a:t>
            </a:r>
            <a:r>
              <a:rPr lang="tr-TR" sz="1300" dirty="0">
                <a:latin typeface="Times New Roman" panose="02020603050405020304" pitchFamily="18" charset="0"/>
                <a:cs typeface="Times New Roman" panose="02020603050405020304" pitchFamily="18" charset="0"/>
              </a:rPr>
              <a:t>olma </a:t>
            </a:r>
            <a:r>
              <a:rPr lang="tr-TR" sz="1300" spc="-5" dirty="0">
                <a:latin typeface="Times New Roman" panose="02020603050405020304" pitchFamily="18" charset="0"/>
                <a:cs typeface="Times New Roman" panose="02020603050405020304" pitchFamily="18" charset="0"/>
              </a:rPr>
              <a:t>riski" taşır.  </a:t>
            </a:r>
            <a:endParaRPr lang="tr-TR" sz="1300" spc="-5" dirty="0" smtClean="0">
              <a:latin typeface="Times New Roman" panose="02020603050405020304" pitchFamily="18" charset="0"/>
              <a:cs typeface="Times New Roman" panose="02020603050405020304" pitchFamily="18" charset="0"/>
            </a:endParaRPr>
          </a:p>
          <a:p>
            <a:pPr marL="36000" marR="2140585" indent="0">
              <a:lnSpc>
                <a:spcPct val="170000"/>
              </a:lnSpc>
              <a:spcBef>
                <a:spcPts val="5"/>
              </a:spcBef>
              <a:buNone/>
            </a:pPr>
            <a:r>
              <a:rPr lang="tr-TR" sz="1300" b="1" i="1" spc="-5" dirty="0">
                <a:solidFill>
                  <a:schemeClr val="bg1"/>
                </a:solidFill>
                <a:latin typeface="Times New Roman" panose="02020603050405020304" pitchFamily="18" charset="0"/>
                <a:cs typeface="Times New Roman" panose="02020603050405020304" pitchFamily="18" charset="0"/>
              </a:rPr>
              <a:t>R25:</a:t>
            </a:r>
            <a:r>
              <a:rPr lang="tr-TR" sz="1300" i="1" spc="-5" dirty="0">
                <a:solidFill>
                  <a:srgbClr val="984806"/>
                </a:solidFill>
                <a:latin typeface="Times New Roman" panose="02020603050405020304" pitchFamily="18" charset="0"/>
                <a:cs typeface="Times New Roman" panose="02020603050405020304" pitchFamily="18" charset="0"/>
              </a:rPr>
              <a:t> </a:t>
            </a:r>
            <a:r>
              <a:rPr lang="tr-TR" sz="1300" spc="-5" dirty="0">
                <a:latin typeface="Times New Roman" panose="02020603050405020304" pitchFamily="18" charset="0"/>
                <a:cs typeface="Times New Roman" panose="02020603050405020304" pitchFamily="18" charset="0"/>
              </a:rPr>
              <a:t>"Yutulması" hâlinde "zehirli </a:t>
            </a:r>
            <a:r>
              <a:rPr lang="tr-TR" sz="1300" dirty="0">
                <a:latin typeface="Times New Roman" panose="02020603050405020304" pitchFamily="18" charset="0"/>
                <a:cs typeface="Times New Roman" panose="02020603050405020304" pitchFamily="18" charset="0"/>
              </a:rPr>
              <a:t>olma </a:t>
            </a:r>
            <a:r>
              <a:rPr lang="tr-TR" sz="1300" spc="-5" dirty="0">
                <a:latin typeface="Times New Roman" panose="02020603050405020304" pitchFamily="18" charset="0"/>
                <a:cs typeface="Times New Roman" panose="02020603050405020304" pitchFamily="18" charset="0"/>
              </a:rPr>
              <a:t>riski"</a:t>
            </a:r>
            <a:r>
              <a:rPr lang="tr-TR" sz="1300" spc="15" dirty="0">
                <a:latin typeface="Times New Roman" panose="02020603050405020304" pitchFamily="18" charset="0"/>
                <a:cs typeface="Times New Roman" panose="02020603050405020304" pitchFamily="18" charset="0"/>
              </a:rPr>
              <a:t> </a:t>
            </a:r>
            <a:r>
              <a:rPr lang="tr-TR" sz="1300" spc="-5" dirty="0">
                <a:latin typeface="Times New Roman" panose="02020603050405020304" pitchFamily="18" charset="0"/>
                <a:cs typeface="Times New Roman" panose="02020603050405020304" pitchFamily="18" charset="0"/>
              </a:rPr>
              <a:t>taşır.</a:t>
            </a:r>
            <a:endParaRPr lang="tr-TR" sz="1300" dirty="0">
              <a:latin typeface="Times New Roman" panose="02020603050405020304" pitchFamily="18" charset="0"/>
              <a:cs typeface="Times New Roman" panose="02020603050405020304" pitchFamily="18" charset="0"/>
            </a:endParaRPr>
          </a:p>
          <a:p>
            <a:pPr marL="36000" marR="1310005" indent="0">
              <a:lnSpc>
                <a:spcPct val="170000"/>
              </a:lnSpc>
              <a:spcBef>
                <a:spcPts val="5"/>
              </a:spcBef>
              <a:buNone/>
            </a:pPr>
            <a:r>
              <a:rPr lang="tr-TR" sz="1300" b="1" i="1" spc="-5" dirty="0">
                <a:solidFill>
                  <a:schemeClr val="bg1"/>
                </a:solidFill>
                <a:latin typeface="Times New Roman" panose="02020603050405020304" pitchFamily="18" charset="0"/>
                <a:cs typeface="Times New Roman" panose="02020603050405020304" pitchFamily="18" charset="0"/>
              </a:rPr>
              <a:t>R26: </a:t>
            </a:r>
            <a:r>
              <a:rPr lang="tr-TR" sz="1300" spc="-5" dirty="0">
                <a:latin typeface="Times New Roman" panose="02020603050405020304" pitchFamily="18" charset="0"/>
                <a:cs typeface="Times New Roman" panose="02020603050405020304" pitchFamily="18" charset="0"/>
              </a:rPr>
              <a:t>"Solunması" hâlinde "yüksek ölçüde zehirli </a:t>
            </a:r>
            <a:r>
              <a:rPr lang="tr-TR" sz="1300" dirty="0">
                <a:latin typeface="Times New Roman" panose="02020603050405020304" pitchFamily="18" charset="0"/>
                <a:cs typeface="Times New Roman" panose="02020603050405020304" pitchFamily="18" charset="0"/>
              </a:rPr>
              <a:t>olma </a:t>
            </a:r>
            <a:r>
              <a:rPr lang="tr-TR" sz="1300" spc="-5" dirty="0">
                <a:latin typeface="Times New Roman" panose="02020603050405020304" pitchFamily="18" charset="0"/>
                <a:cs typeface="Times New Roman" panose="02020603050405020304" pitchFamily="18" charset="0"/>
              </a:rPr>
              <a:t>riski" taşır.  </a:t>
            </a:r>
            <a:endParaRPr lang="tr-TR" sz="1300" spc="-5" dirty="0" smtClean="0">
              <a:latin typeface="Times New Roman" panose="02020603050405020304" pitchFamily="18" charset="0"/>
              <a:cs typeface="Times New Roman" panose="02020603050405020304" pitchFamily="18" charset="0"/>
            </a:endParaRPr>
          </a:p>
          <a:p>
            <a:pPr marL="36000" marR="1310005" indent="0">
              <a:lnSpc>
                <a:spcPct val="170000"/>
              </a:lnSpc>
              <a:spcBef>
                <a:spcPts val="5"/>
              </a:spcBef>
              <a:buNone/>
            </a:pPr>
            <a:r>
              <a:rPr lang="tr-TR" sz="1300" b="1" i="1" spc="-5" dirty="0">
                <a:solidFill>
                  <a:schemeClr val="bg1"/>
                </a:solidFill>
                <a:latin typeface="Times New Roman" panose="02020603050405020304" pitchFamily="18" charset="0"/>
                <a:cs typeface="Times New Roman" panose="02020603050405020304" pitchFamily="18" charset="0"/>
              </a:rPr>
              <a:t>R27:</a:t>
            </a:r>
            <a:r>
              <a:rPr lang="tr-TR" sz="1300" i="1" spc="-5" dirty="0">
                <a:solidFill>
                  <a:srgbClr val="984806"/>
                </a:solidFill>
                <a:latin typeface="Times New Roman" panose="02020603050405020304" pitchFamily="18" charset="0"/>
                <a:cs typeface="Times New Roman" panose="02020603050405020304" pitchFamily="18" charset="0"/>
              </a:rPr>
              <a:t> </a:t>
            </a:r>
            <a:r>
              <a:rPr lang="tr-TR" sz="1300" spc="-5" dirty="0">
                <a:latin typeface="Times New Roman" panose="02020603050405020304" pitchFamily="18" charset="0"/>
                <a:cs typeface="Times New Roman" panose="02020603050405020304" pitchFamily="18" charset="0"/>
              </a:rPr>
              <a:t>"Deri ile temas" hâlinde "yüksek </a:t>
            </a:r>
            <a:r>
              <a:rPr lang="tr-TR" sz="1300" dirty="0">
                <a:latin typeface="Times New Roman" panose="02020603050405020304" pitchFamily="18" charset="0"/>
                <a:cs typeface="Times New Roman" panose="02020603050405020304" pitchFamily="18" charset="0"/>
              </a:rPr>
              <a:t>ölçüde </a:t>
            </a:r>
            <a:r>
              <a:rPr lang="tr-TR" sz="1300" spc="-5" dirty="0">
                <a:latin typeface="Times New Roman" panose="02020603050405020304" pitchFamily="18" charset="0"/>
                <a:cs typeface="Times New Roman" panose="02020603050405020304" pitchFamily="18" charset="0"/>
              </a:rPr>
              <a:t>zehirli </a:t>
            </a:r>
            <a:r>
              <a:rPr lang="tr-TR" sz="1300" dirty="0">
                <a:latin typeface="Times New Roman" panose="02020603050405020304" pitchFamily="18" charset="0"/>
                <a:cs typeface="Times New Roman" panose="02020603050405020304" pitchFamily="18" charset="0"/>
              </a:rPr>
              <a:t>olma </a:t>
            </a:r>
            <a:r>
              <a:rPr lang="tr-TR" sz="1300" spc="-5" dirty="0">
                <a:latin typeface="Times New Roman" panose="02020603050405020304" pitchFamily="18" charset="0"/>
                <a:cs typeface="Times New Roman" panose="02020603050405020304" pitchFamily="18" charset="0"/>
              </a:rPr>
              <a:t>riski" taşır. </a:t>
            </a:r>
            <a:endParaRPr lang="tr-TR" sz="1300" spc="-5" dirty="0" smtClean="0">
              <a:latin typeface="Times New Roman" panose="02020603050405020304" pitchFamily="18" charset="0"/>
              <a:cs typeface="Times New Roman" panose="02020603050405020304" pitchFamily="18" charset="0"/>
            </a:endParaRPr>
          </a:p>
          <a:p>
            <a:pPr marL="36000" marR="1310005" indent="0">
              <a:lnSpc>
                <a:spcPct val="170000"/>
              </a:lnSpc>
              <a:spcBef>
                <a:spcPts val="5"/>
              </a:spcBef>
              <a:buNone/>
            </a:pPr>
            <a:r>
              <a:rPr lang="tr-TR" sz="1300" b="1" i="1" spc="-5" dirty="0">
                <a:solidFill>
                  <a:schemeClr val="bg1"/>
                </a:solidFill>
                <a:latin typeface="Times New Roman" panose="02020603050405020304" pitchFamily="18" charset="0"/>
                <a:cs typeface="Times New Roman" panose="02020603050405020304" pitchFamily="18" charset="0"/>
              </a:rPr>
              <a:t>R28:</a:t>
            </a:r>
            <a:r>
              <a:rPr lang="tr-TR" sz="1300" i="1" spc="-5" dirty="0">
                <a:solidFill>
                  <a:srgbClr val="984806"/>
                </a:solidFill>
                <a:latin typeface="Times New Roman" panose="02020603050405020304" pitchFamily="18" charset="0"/>
                <a:cs typeface="Times New Roman" panose="02020603050405020304" pitchFamily="18" charset="0"/>
              </a:rPr>
              <a:t> </a:t>
            </a:r>
            <a:r>
              <a:rPr lang="tr-TR" sz="1300" spc="-5" dirty="0">
                <a:latin typeface="Times New Roman" panose="02020603050405020304" pitchFamily="18" charset="0"/>
                <a:cs typeface="Times New Roman" panose="02020603050405020304" pitchFamily="18" charset="0"/>
              </a:rPr>
              <a:t>"Yutulması" hâlinde "yüksek ölçüde zehirli </a:t>
            </a:r>
            <a:r>
              <a:rPr lang="tr-TR" sz="1300" dirty="0">
                <a:latin typeface="Times New Roman" panose="02020603050405020304" pitchFamily="18" charset="0"/>
                <a:cs typeface="Times New Roman" panose="02020603050405020304" pitchFamily="18" charset="0"/>
              </a:rPr>
              <a:t>olma </a:t>
            </a:r>
            <a:r>
              <a:rPr lang="tr-TR" sz="1300" spc="-5" dirty="0">
                <a:latin typeface="Times New Roman" panose="02020603050405020304" pitchFamily="18" charset="0"/>
                <a:cs typeface="Times New Roman" panose="02020603050405020304" pitchFamily="18" charset="0"/>
              </a:rPr>
              <a:t>riski"</a:t>
            </a:r>
            <a:r>
              <a:rPr lang="tr-TR" sz="1300" spc="90" dirty="0">
                <a:latin typeface="Times New Roman" panose="02020603050405020304" pitchFamily="18" charset="0"/>
                <a:cs typeface="Times New Roman" panose="02020603050405020304" pitchFamily="18" charset="0"/>
              </a:rPr>
              <a:t> </a:t>
            </a:r>
            <a:r>
              <a:rPr lang="tr-TR" sz="1300" spc="-5" dirty="0">
                <a:latin typeface="Times New Roman" panose="02020603050405020304" pitchFamily="18" charset="0"/>
                <a:cs typeface="Times New Roman" panose="02020603050405020304" pitchFamily="18" charset="0"/>
              </a:rPr>
              <a:t>taşır.</a:t>
            </a:r>
            <a:endParaRPr lang="tr-TR" sz="1300" dirty="0">
              <a:latin typeface="Times New Roman" panose="02020603050405020304" pitchFamily="18" charset="0"/>
              <a:cs typeface="Times New Roman" panose="02020603050405020304" pitchFamily="18" charset="0"/>
            </a:endParaRPr>
          </a:p>
          <a:p>
            <a:pPr marL="36000" indent="0">
              <a:lnSpc>
                <a:spcPct val="170000"/>
              </a:lnSpc>
              <a:spcBef>
                <a:spcPts val="825"/>
              </a:spcBef>
              <a:buNone/>
            </a:pPr>
            <a:r>
              <a:rPr lang="tr-TR" sz="1300" b="1" i="1" spc="-5" dirty="0">
                <a:solidFill>
                  <a:schemeClr val="bg1"/>
                </a:solidFill>
                <a:latin typeface="Times New Roman" panose="02020603050405020304" pitchFamily="18" charset="0"/>
                <a:cs typeface="Times New Roman" panose="02020603050405020304" pitchFamily="18" charset="0"/>
              </a:rPr>
              <a:t>R29:</a:t>
            </a:r>
            <a:r>
              <a:rPr lang="tr-TR" sz="1300" i="1" spc="-5" dirty="0">
                <a:solidFill>
                  <a:srgbClr val="984806"/>
                </a:solidFill>
                <a:latin typeface="Times New Roman" panose="02020603050405020304" pitchFamily="18" charset="0"/>
                <a:cs typeface="Times New Roman" panose="02020603050405020304" pitchFamily="18" charset="0"/>
              </a:rPr>
              <a:t> </a:t>
            </a:r>
            <a:r>
              <a:rPr lang="tr-TR" sz="1300" spc="-5" dirty="0">
                <a:latin typeface="Times New Roman" panose="02020603050405020304" pitchFamily="18" charset="0"/>
                <a:cs typeface="Times New Roman" panose="02020603050405020304" pitchFamily="18" charset="0"/>
              </a:rPr>
              <a:t>"Suyla temas" hâlinde "zehirli gazlar salma riski"</a:t>
            </a:r>
            <a:r>
              <a:rPr lang="tr-TR" sz="1300" spc="75" dirty="0">
                <a:latin typeface="Times New Roman" panose="02020603050405020304" pitchFamily="18" charset="0"/>
                <a:cs typeface="Times New Roman" panose="02020603050405020304" pitchFamily="18" charset="0"/>
              </a:rPr>
              <a:t> </a:t>
            </a:r>
            <a:r>
              <a:rPr lang="tr-TR" sz="1300" spc="-5" dirty="0">
                <a:latin typeface="Times New Roman" panose="02020603050405020304" pitchFamily="18" charset="0"/>
                <a:cs typeface="Times New Roman" panose="02020603050405020304" pitchFamily="18" charset="0"/>
              </a:rPr>
              <a:t>taşır.</a:t>
            </a:r>
            <a:endParaRPr lang="tr-TR" sz="1300" dirty="0">
              <a:latin typeface="Times New Roman" panose="02020603050405020304" pitchFamily="18" charset="0"/>
              <a:cs typeface="Times New Roman" panose="02020603050405020304" pitchFamily="18" charset="0"/>
            </a:endParaRPr>
          </a:p>
          <a:p>
            <a:pPr marL="36000" indent="0">
              <a:lnSpc>
                <a:spcPct val="170000"/>
              </a:lnSpc>
              <a:spcBef>
                <a:spcPts val="825"/>
              </a:spcBef>
              <a:buNone/>
            </a:pPr>
            <a:r>
              <a:rPr lang="tr-TR" sz="1300" b="1" i="1" spc="-5" dirty="0">
                <a:solidFill>
                  <a:schemeClr val="bg1"/>
                </a:solidFill>
                <a:latin typeface="Times New Roman" panose="02020603050405020304" pitchFamily="18" charset="0"/>
                <a:cs typeface="Times New Roman" panose="02020603050405020304" pitchFamily="18" charset="0"/>
              </a:rPr>
              <a:t>R30:</a:t>
            </a:r>
            <a:r>
              <a:rPr lang="tr-TR" sz="1300" i="1" spc="-5" dirty="0">
                <a:solidFill>
                  <a:srgbClr val="984806"/>
                </a:solidFill>
                <a:latin typeface="Times New Roman" panose="02020603050405020304" pitchFamily="18" charset="0"/>
                <a:cs typeface="Times New Roman" panose="02020603050405020304" pitchFamily="18" charset="0"/>
              </a:rPr>
              <a:t> </a:t>
            </a:r>
            <a:r>
              <a:rPr lang="tr-TR" sz="1300" spc="-5" dirty="0">
                <a:latin typeface="Times New Roman" panose="02020603050405020304" pitchFamily="18" charset="0"/>
                <a:cs typeface="Times New Roman" panose="02020603050405020304" pitchFamily="18" charset="0"/>
              </a:rPr>
              <a:t>"Kullanım" esnasında "yüksek alev alıcı olabilme riski"</a:t>
            </a:r>
            <a:r>
              <a:rPr lang="tr-TR" sz="1300" spc="100" dirty="0">
                <a:latin typeface="Times New Roman" panose="02020603050405020304" pitchFamily="18" charset="0"/>
                <a:cs typeface="Times New Roman" panose="02020603050405020304" pitchFamily="18" charset="0"/>
              </a:rPr>
              <a:t> </a:t>
            </a:r>
            <a:r>
              <a:rPr lang="tr-TR" sz="1300" spc="-5" dirty="0">
                <a:latin typeface="Times New Roman" panose="02020603050405020304" pitchFamily="18" charset="0"/>
                <a:cs typeface="Times New Roman" panose="02020603050405020304" pitchFamily="18" charset="0"/>
              </a:rPr>
              <a:t>taşır.</a:t>
            </a:r>
            <a:endParaRPr lang="tr-TR" sz="1300" dirty="0">
              <a:latin typeface="Times New Roman" panose="02020603050405020304" pitchFamily="18" charset="0"/>
              <a:cs typeface="Times New Roman" panose="02020603050405020304" pitchFamily="18" charset="0"/>
            </a:endParaRPr>
          </a:p>
          <a:p>
            <a:pPr marL="36000" indent="0">
              <a:lnSpc>
                <a:spcPct val="170000"/>
              </a:lnSpc>
              <a:spcBef>
                <a:spcPts val="815"/>
              </a:spcBef>
              <a:buNone/>
            </a:pPr>
            <a:r>
              <a:rPr lang="tr-TR" sz="1300" b="1" i="1" spc="-5" dirty="0">
                <a:solidFill>
                  <a:schemeClr val="bg1"/>
                </a:solidFill>
                <a:latin typeface="Times New Roman" panose="02020603050405020304" pitchFamily="18" charset="0"/>
                <a:cs typeface="Times New Roman" panose="02020603050405020304" pitchFamily="18" charset="0"/>
              </a:rPr>
              <a:t>R31: </a:t>
            </a:r>
            <a:r>
              <a:rPr lang="tr-TR" sz="1300" spc="-5" dirty="0">
                <a:latin typeface="Times New Roman" panose="02020603050405020304" pitchFamily="18" charset="0"/>
                <a:cs typeface="Times New Roman" panose="02020603050405020304" pitchFamily="18" charset="0"/>
              </a:rPr>
              <a:t>"Asitle </a:t>
            </a:r>
            <a:r>
              <a:rPr lang="tr-TR" sz="1300" dirty="0">
                <a:latin typeface="Times New Roman" panose="02020603050405020304" pitchFamily="18" charset="0"/>
                <a:cs typeface="Times New Roman" panose="02020603050405020304" pitchFamily="18" charset="0"/>
              </a:rPr>
              <a:t>temas" </a:t>
            </a:r>
            <a:r>
              <a:rPr lang="tr-TR" sz="1300" spc="-5" dirty="0">
                <a:latin typeface="Times New Roman" panose="02020603050405020304" pitchFamily="18" charset="0"/>
                <a:cs typeface="Times New Roman" panose="02020603050405020304" pitchFamily="18" charset="0"/>
              </a:rPr>
              <a:t>hâlinde "zehirli gaz salma riski"</a:t>
            </a:r>
            <a:r>
              <a:rPr lang="tr-TR" sz="1300" spc="50" dirty="0">
                <a:latin typeface="Times New Roman" panose="02020603050405020304" pitchFamily="18" charset="0"/>
                <a:cs typeface="Times New Roman" panose="02020603050405020304" pitchFamily="18" charset="0"/>
              </a:rPr>
              <a:t> </a:t>
            </a:r>
            <a:r>
              <a:rPr lang="tr-TR" sz="1300" spc="-10" dirty="0">
                <a:latin typeface="Times New Roman" panose="02020603050405020304" pitchFamily="18" charset="0"/>
                <a:cs typeface="Times New Roman" panose="02020603050405020304" pitchFamily="18" charset="0"/>
              </a:rPr>
              <a:t>taşır.</a:t>
            </a:r>
            <a:endParaRPr lang="tr-TR" sz="1300" dirty="0">
              <a:latin typeface="Times New Roman" panose="02020603050405020304" pitchFamily="18" charset="0"/>
              <a:cs typeface="Times New Roman" panose="02020603050405020304" pitchFamily="18" charset="0"/>
            </a:endParaRPr>
          </a:p>
          <a:p>
            <a:pPr marL="36000" indent="0">
              <a:lnSpc>
                <a:spcPct val="170000"/>
              </a:lnSpc>
              <a:spcBef>
                <a:spcPts val="825"/>
              </a:spcBef>
              <a:buNone/>
            </a:pPr>
            <a:r>
              <a:rPr lang="tr-TR" sz="1300" b="1" i="1" spc="-5" dirty="0">
                <a:solidFill>
                  <a:schemeClr val="bg1"/>
                </a:solidFill>
                <a:latin typeface="Times New Roman" panose="02020603050405020304" pitchFamily="18" charset="0"/>
                <a:cs typeface="Times New Roman" panose="02020603050405020304" pitchFamily="18" charset="0"/>
              </a:rPr>
              <a:t>R31.1:</a:t>
            </a:r>
            <a:r>
              <a:rPr lang="tr-TR" sz="1300" i="1" spc="-5" dirty="0">
                <a:solidFill>
                  <a:srgbClr val="984806"/>
                </a:solidFill>
                <a:latin typeface="Times New Roman" panose="02020603050405020304" pitchFamily="18" charset="0"/>
                <a:cs typeface="Times New Roman" panose="02020603050405020304" pitchFamily="18" charset="0"/>
              </a:rPr>
              <a:t> </a:t>
            </a:r>
            <a:r>
              <a:rPr lang="tr-TR" sz="1300" spc="-5" dirty="0">
                <a:latin typeface="Times New Roman" panose="02020603050405020304" pitchFamily="18" charset="0"/>
                <a:cs typeface="Times New Roman" panose="02020603050405020304" pitchFamily="18" charset="0"/>
              </a:rPr>
              <a:t>"Bazla temas" hâlinde "zehirli gaz salma riski"</a:t>
            </a:r>
            <a:r>
              <a:rPr lang="tr-TR" sz="1300" spc="50" dirty="0">
                <a:latin typeface="Times New Roman" panose="02020603050405020304" pitchFamily="18" charset="0"/>
                <a:cs typeface="Times New Roman" panose="02020603050405020304" pitchFamily="18" charset="0"/>
              </a:rPr>
              <a:t> </a:t>
            </a:r>
            <a:r>
              <a:rPr lang="tr-TR" sz="1300" spc="-5" dirty="0">
                <a:latin typeface="Times New Roman" panose="02020603050405020304" pitchFamily="18" charset="0"/>
                <a:cs typeface="Times New Roman" panose="02020603050405020304" pitchFamily="18" charset="0"/>
              </a:rPr>
              <a:t>taşır</a:t>
            </a:r>
            <a:r>
              <a:rPr lang="tr-TR" sz="1300" spc="-5" dirty="0" smtClean="0">
                <a:latin typeface="Times New Roman" panose="02020603050405020304" pitchFamily="18" charset="0"/>
                <a:cs typeface="Times New Roman" panose="02020603050405020304" pitchFamily="18" charset="0"/>
              </a:rPr>
              <a:t>.</a:t>
            </a:r>
            <a:endParaRPr lang="tr-TR" sz="1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13883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229600" cy="6194160"/>
          </a:xfrm>
        </p:spPr>
        <p:txBody>
          <a:bodyPr>
            <a:noAutofit/>
          </a:bodyPr>
          <a:lstStyle/>
          <a:p>
            <a:pPr marL="36000" indent="0">
              <a:lnSpc>
                <a:spcPct val="150000"/>
              </a:lnSpc>
              <a:spcBef>
                <a:spcPts val="825"/>
              </a:spcBef>
              <a:buNone/>
            </a:pPr>
            <a:r>
              <a:rPr lang="tr-TR" sz="1300" b="1" i="1" spc="-5" dirty="0">
                <a:solidFill>
                  <a:schemeClr val="bg1"/>
                </a:solidFill>
                <a:latin typeface="Times New Roman" panose="02020603050405020304" pitchFamily="18" charset="0"/>
                <a:cs typeface="Times New Roman" panose="02020603050405020304" pitchFamily="18" charset="0"/>
              </a:rPr>
              <a:t>R32:</a:t>
            </a:r>
            <a:r>
              <a:rPr lang="tr-TR" sz="1300" i="1" spc="-5" dirty="0">
                <a:solidFill>
                  <a:srgbClr val="984806"/>
                </a:solidFill>
                <a:latin typeface="Times New Roman" panose="02020603050405020304" pitchFamily="18" charset="0"/>
                <a:cs typeface="Times New Roman" panose="02020603050405020304" pitchFamily="18" charset="0"/>
              </a:rPr>
              <a:t> </a:t>
            </a:r>
            <a:r>
              <a:rPr lang="tr-TR" sz="1300" spc="-5" dirty="0">
                <a:latin typeface="Times New Roman" panose="02020603050405020304" pitchFamily="18" charset="0"/>
                <a:cs typeface="Times New Roman" panose="02020603050405020304" pitchFamily="18" charset="0"/>
              </a:rPr>
              <a:t>"Asitle </a:t>
            </a:r>
            <a:r>
              <a:rPr lang="tr-TR" sz="1300" dirty="0">
                <a:latin typeface="Times New Roman" panose="02020603050405020304" pitchFamily="18" charset="0"/>
                <a:cs typeface="Times New Roman" panose="02020603050405020304" pitchFamily="18" charset="0"/>
              </a:rPr>
              <a:t>temas" </a:t>
            </a:r>
            <a:r>
              <a:rPr lang="tr-TR" sz="1300" spc="-5" dirty="0">
                <a:latin typeface="Times New Roman" panose="02020603050405020304" pitchFamily="18" charset="0"/>
                <a:cs typeface="Times New Roman" panose="02020603050405020304" pitchFamily="18" charset="0"/>
              </a:rPr>
              <a:t>hâlinde "yüksek </a:t>
            </a:r>
            <a:r>
              <a:rPr lang="tr-TR" sz="1300" dirty="0">
                <a:latin typeface="Times New Roman" panose="02020603050405020304" pitchFamily="18" charset="0"/>
                <a:cs typeface="Times New Roman" panose="02020603050405020304" pitchFamily="18" charset="0"/>
              </a:rPr>
              <a:t>ölçüde </a:t>
            </a:r>
            <a:r>
              <a:rPr lang="tr-TR" sz="1300" spc="-5" dirty="0">
                <a:latin typeface="Times New Roman" panose="02020603050405020304" pitchFamily="18" charset="0"/>
                <a:cs typeface="Times New Roman" panose="02020603050405020304" pitchFamily="18" charset="0"/>
              </a:rPr>
              <a:t>zehirli gaz </a:t>
            </a:r>
            <a:r>
              <a:rPr lang="tr-TR" sz="1300" dirty="0">
                <a:latin typeface="Times New Roman" panose="02020603050405020304" pitchFamily="18" charset="0"/>
                <a:cs typeface="Times New Roman" panose="02020603050405020304" pitchFamily="18" charset="0"/>
              </a:rPr>
              <a:t>salma </a:t>
            </a:r>
            <a:r>
              <a:rPr lang="tr-TR" sz="1300" spc="-5" dirty="0">
                <a:latin typeface="Times New Roman" panose="02020603050405020304" pitchFamily="18" charset="0"/>
                <a:cs typeface="Times New Roman" panose="02020603050405020304" pitchFamily="18" charset="0"/>
              </a:rPr>
              <a:t>riski"</a:t>
            </a:r>
            <a:r>
              <a:rPr lang="tr-TR" sz="1300" spc="10" dirty="0">
                <a:latin typeface="Times New Roman" panose="02020603050405020304" pitchFamily="18" charset="0"/>
                <a:cs typeface="Times New Roman" panose="02020603050405020304" pitchFamily="18" charset="0"/>
              </a:rPr>
              <a:t> </a:t>
            </a:r>
            <a:r>
              <a:rPr lang="tr-TR" sz="1300" spc="-5" dirty="0">
                <a:latin typeface="Times New Roman" panose="02020603050405020304" pitchFamily="18" charset="0"/>
                <a:cs typeface="Times New Roman" panose="02020603050405020304" pitchFamily="18" charset="0"/>
              </a:rPr>
              <a:t>taşır.</a:t>
            </a:r>
            <a:endParaRPr lang="tr-TR" sz="1300" dirty="0">
              <a:latin typeface="Times New Roman" panose="02020603050405020304" pitchFamily="18" charset="0"/>
              <a:cs typeface="Times New Roman" panose="02020603050405020304" pitchFamily="18" charset="0"/>
            </a:endParaRPr>
          </a:p>
          <a:p>
            <a:pPr marL="36000" indent="0">
              <a:lnSpc>
                <a:spcPct val="150000"/>
              </a:lnSpc>
              <a:spcBef>
                <a:spcPts val="815"/>
              </a:spcBef>
              <a:buNone/>
            </a:pPr>
            <a:r>
              <a:rPr lang="tr-TR" sz="1300" b="1" i="1" spc="-5" dirty="0">
                <a:solidFill>
                  <a:schemeClr val="bg1"/>
                </a:solidFill>
                <a:latin typeface="Times New Roman" panose="02020603050405020304" pitchFamily="18" charset="0"/>
                <a:cs typeface="Times New Roman" panose="02020603050405020304" pitchFamily="18" charset="0"/>
              </a:rPr>
              <a:t>R33:</a:t>
            </a:r>
            <a:r>
              <a:rPr lang="tr-TR" sz="1300" i="1" spc="-5" dirty="0">
                <a:solidFill>
                  <a:srgbClr val="984806"/>
                </a:solidFill>
                <a:latin typeface="Times New Roman" panose="02020603050405020304" pitchFamily="18" charset="0"/>
                <a:cs typeface="Times New Roman" panose="02020603050405020304" pitchFamily="18" charset="0"/>
              </a:rPr>
              <a:t> </a:t>
            </a:r>
            <a:r>
              <a:rPr lang="tr-TR" sz="1300" spc="-5" dirty="0" err="1">
                <a:latin typeface="Times New Roman" panose="02020603050405020304" pitchFamily="18" charset="0"/>
                <a:cs typeface="Times New Roman" panose="02020603050405020304" pitchFamily="18" charset="0"/>
              </a:rPr>
              <a:t>Kumulatif</a:t>
            </a:r>
            <a:r>
              <a:rPr lang="tr-TR" sz="1300" spc="-5" dirty="0">
                <a:latin typeface="Times New Roman" panose="02020603050405020304" pitchFamily="18" charset="0"/>
                <a:cs typeface="Times New Roman" panose="02020603050405020304" pitchFamily="18" charset="0"/>
              </a:rPr>
              <a:t> (canlıda birikim) etkisi, "zararlı olması riskini"</a:t>
            </a:r>
            <a:r>
              <a:rPr lang="tr-TR" sz="1300" spc="105" dirty="0">
                <a:latin typeface="Times New Roman" panose="02020603050405020304" pitchFamily="18" charset="0"/>
                <a:cs typeface="Times New Roman" panose="02020603050405020304" pitchFamily="18" charset="0"/>
              </a:rPr>
              <a:t> </a:t>
            </a:r>
            <a:r>
              <a:rPr lang="tr-TR" sz="1300" spc="-5" dirty="0">
                <a:latin typeface="Times New Roman" panose="02020603050405020304" pitchFamily="18" charset="0"/>
                <a:cs typeface="Times New Roman" panose="02020603050405020304" pitchFamily="18" charset="0"/>
              </a:rPr>
              <a:t>taşır.</a:t>
            </a:r>
            <a:endParaRPr lang="tr-TR" sz="1300" dirty="0">
              <a:latin typeface="Times New Roman" panose="02020603050405020304" pitchFamily="18" charset="0"/>
              <a:cs typeface="Times New Roman" panose="02020603050405020304" pitchFamily="18" charset="0"/>
            </a:endParaRPr>
          </a:p>
          <a:p>
            <a:pPr marL="36000" indent="0">
              <a:lnSpc>
                <a:spcPct val="150000"/>
              </a:lnSpc>
              <a:spcBef>
                <a:spcPts val="825"/>
              </a:spcBef>
              <a:buNone/>
            </a:pPr>
            <a:r>
              <a:rPr lang="tr-TR" sz="1300" b="1" i="1" spc="-5" dirty="0">
                <a:solidFill>
                  <a:schemeClr val="bg1"/>
                </a:solidFill>
                <a:latin typeface="Times New Roman" panose="02020603050405020304" pitchFamily="18" charset="0"/>
                <a:cs typeface="Times New Roman" panose="02020603050405020304" pitchFamily="18" charset="0"/>
              </a:rPr>
              <a:t>R34: </a:t>
            </a:r>
            <a:r>
              <a:rPr lang="tr-TR" sz="1300" spc="-5" dirty="0">
                <a:latin typeface="Times New Roman" panose="02020603050405020304" pitchFamily="18" charset="0"/>
                <a:cs typeface="Times New Roman" panose="02020603050405020304" pitchFamily="18" charset="0"/>
              </a:rPr>
              <a:t>"Yanığa </a:t>
            </a:r>
            <a:r>
              <a:rPr lang="tr-TR" sz="1300" dirty="0">
                <a:latin typeface="Times New Roman" panose="02020603050405020304" pitchFamily="18" charset="0"/>
                <a:cs typeface="Times New Roman" panose="02020603050405020304" pitchFamily="18" charset="0"/>
              </a:rPr>
              <a:t>neden olma </a:t>
            </a:r>
            <a:r>
              <a:rPr lang="tr-TR" sz="1300" spc="-5" dirty="0">
                <a:latin typeface="Times New Roman" panose="02020603050405020304" pitchFamily="18" charset="0"/>
                <a:cs typeface="Times New Roman" panose="02020603050405020304" pitchFamily="18" charset="0"/>
              </a:rPr>
              <a:t>riski"</a:t>
            </a:r>
            <a:r>
              <a:rPr lang="tr-TR" sz="1300" spc="-40" dirty="0">
                <a:latin typeface="Times New Roman" panose="02020603050405020304" pitchFamily="18" charset="0"/>
                <a:cs typeface="Times New Roman" panose="02020603050405020304" pitchFamily="18" charset="0"/>
              </a:rPr>
              <a:t> </a:t>
            </a:r>
            <a:r>
              <a:rPr lang="tr-TR" sz="1300" spc="-5" dirty="0">
                <a:latin typeface="Times New Roman" panose="02020603050405020304" pitchFamily="18" charset="0"/>
                <a:cs typeface="Times New Roman" panose="02020603050405020304" pitchFamily="18" charset="0"/>
              </a:rPr>
              <a:t>taşır.</a:t>
            </a:r>
            <a:endParaRPr lang="tr-TR" sz="1300" dirty="0">
              <a:latin typeface="Times New Roman" panose="02020603050405020304" pitchFamily="18" charset="0"/>
              <a:cs typeface="Times New Roman" panose="02020603050405020304" pitchFamily="18" charset="0"/>
            </a:endParaRPr>
          </a:p>
          <a:p>
            <a:pPr marL="36000" indent="0">
              <a:lnSpc>
                <a:spcPct val="150000"/>
              </a:lnSpc>
              <a:spcBef>
                <a:spcPts val="825"/>
              </a:spcBef>
              <a:buNone/>
            </a:pPr>
            <a:r>
              <a:rPr lang="tr-TR" sz="1300" b="1" i="1" spc="-5" dirty="0">
                <a:solidFill>
                  <a:schemeClr val="bg1"/>
                </a:solidFill>
                <a:latin typeface="Times New Roman" panose="02020603050405020304" pitchFamily="18" charset="0"/>
                <a:cs typeface="Times New Roman" panose="02020603050405020304" pitchFamily="18" charset="0"/>
              </a:rPr>
              <a:t>R35:</a:t>
            </a:r>
            <a:r>
              <a:rPr lang="tr-TR" sz="1300" i="1" spc="-5" dirty="0">
                <a:solidFill>
                  <a:srgbClr val="984806"/>
                </a:solidFill>
                <a:latin typeface="Times New Roman" panose="02020603050405020304" pitchFamily="18" charset="0"/>
                <a:cs typeface="Times New Roman" panose="02020603050405020304" pitchFamily="18" charset="0"/>
              </a:rPr>
              <a:t> </a:t>
            </a:r>
            <a:r>
              <a:rPr lang="tr-TR" sz="1300" spc="-5" dirty="0">
                <a:latin typeface="Times New Roman" panose="02020603050405020304" pitchFamily="18" charset="0"/>
                <a:cs typeface="Times New Roman" panose="02020603050405020304" pitchFamily="18" charset="0"/>
              </a:rPr>
              <a:t>"Çok ciddi yanığa neden </a:t>
            </a:r>
            <a:r>
              <a:rPr lang="tr-TR" sz="1300" dirty="0">
                <a:latin typeface="Times New Roman" panose="02020603050405020304" pitchFamily="18" charset="0"/>
                <a:cs typeface="Times New Roman" panose="02020603050405020304" pitchFamily="18" charset="0"/>
              </a:rPr>
              <a:t>olma </a:t>
            </a:r>
            <a:r>
              <a:rPr lang="tr-TR" sz="1300" spc="-5" dirty="0">
                <a:latin typeface="Times New Roman" panose="02020603050405020304" pitchFamily="18" charset="0"/>
                <a:cs typeface="Times New Roman" panose="02020603050405020304" pitchFamily="18" charset="0"/>
              </a:rPr>
              <a:t>riski"</a:t>
            </a:r>
            <a:r>
              <a:rPr lang="tr-TR" sz="1300" spc="15" dirty="0">
                <a:latin typeface="Times New Roman" panose="02020603050405020304" pitchFamily="18" charset="0"/>
                <a:cs typeface="Times New Roman" panose="02020603050405020304" pitchFamily="18" charset="0"/>
              </a:rPr>
              <a:t> </a:t>
            </a:r>
            <a:r>
              <a:rPr lang="tr-TR" sz="1300" spc="-5" dirty="0">
                <a:latin typeface="Times New Roman" panose="02020603050405020304" pitchFamily="18" charset="0"/>
                <a:cs typeface="Times New Roman" panose="02020603050405020304" pitchFamily="18" charset="0"/>
              </a:rPr>
              <a:t>taşır.</a:t>
            </a:r>
            <a:endParaRPr lang="tr-TR" sz="1300" dirty="0">
              <a:latin typeface="Times New Roman" panose="02020603050405020304" pitchFamily="18" charset="0"/>
              <a:cs typeface="Times New Roman" panose="02020603050405020304" pitchFamily="18" charset="0"/>
            </a:endParaRPr>
          </a:p>
          <a:p>
            <a:pPr marL="36000" indent="0">
              <a:lnSpc>
                <a:spcPct val="150000"/>
              </a:lnSpc>
              <a:spcBef>
                <a:spcPts val="815"/>
              </a:spcBef>
              <a:buNone/>
            </a:pPr>
            <a:r>
              <a:rPr lang="tr-TR" sz="1300" b="1" i="1" spc="-5" dirty="0">
                <a:solidFill>
                  <a:schemeClr val="bg1"/>
                </a:solidFill>
                <a:latin typeface="Times New Roman" panose="02020603050405020304" pitchFamily="18" charset="0"/>
                <a:cs typeface="Times New Roman" panose="02020603050405020304" pitchFamily="18" charset="0"/>
              </a:rPr>
              <a:t>R36:</a:t>
            </a:r>
            <a:r>
              <a:rPr lang="tr-TR" sz="1300" i="1" spc="-5" dirty="0">
                <a:solidFill>
                  <a:srgbClr val="984806"/>
                </a:solidFill>
                <a:latin typeface="Times New Roman" panose="02020603050405020304" pitchFamily="18" charset="0"/>
                <a:cs typeface="Times New Roman" panose="02020603050405020304" pitchFamily="18" charset="0"/>
              </a:rPr>
              <a:t> </a:t>
            </a:r>
            <a:r>
              <a:rPr lang="tr-TR" sz="1300" spc="-5" dirty="0">
                <a:latin typeface="Times New Roman" panose="02020603050405020304" pitchFamily="18" charset="0"/>
                <a:cs typeface="Times New Roman" panose="02020603050405020304" pitchFamily="18" charset="0"/>
              </a:rPr>
              <a:t>"Gözleri </a:t>
            </a:r>
            <a:r>
              <a:rPr lang="tr-TR" sz="1300" spc="-5" dirty="0" err="1">
                <a:latin typeface="Times New Roman" panose="02020603050405020304" pitchFamily="18" charset="0"/>
                <a:cs typeface="Times New Roman" panose="02020603050405020304" pitchFamily="18" charset="0"/>
              </a:rPr>
              <a:t>irite</a:t>
            </a:r>
            <a:r>
              <a:rPr lang="tr-TR" sz="1300" spc="-5" dirty="0">
                <a:latin typeface="Times New Roman" panose="02020603050405020304" pitchFamily="18" charset="0"/>
                <a:cs typeface="Times New Roman" panose="02020603050405020304" pitchFamily="18" charset="0"/>
              </a:rPr>
              <a:t> (tahriş) </a:t>
            </a:r>
            <a:r>
              <a:rPr lang="tr-TR" sz="1300" dirty="0">
                <a:latin typeface="Times New Roman" panose="02020603050405020304" pitchFamily="18" charset="0"/>
                <a:cs typeface="Times New Roman" panose="02020603050405020304" pitchFamily="18" charset="0"/>
              </a:rPr>
              <a:t>etme </a:t>
            </a:r>
            <a:r>
              <a:rPr lang="tr-TR" sz="1300" spc="-5" dirty="0">
                <a:latin typeface="Times New Roman" panose="02020603050405020304" pitchFamily="18" charset="0"/>
                <a:cs typeface="Times New Roman" panose="02020603050405020304" pitchFamily="18" charset="0"/>
              </a:rPr>
              <a:t>riski"</a:t>
            </a:r>
            <a:r>
              <a:rPr lang="tr-TR" sz="1300" spc="10" dirty="0">
                <a:latin typeface="Times New Roman" panose="02020603050405020304" pitchFamily="18" charset="0"/>
                <a:cs typeface="Times New Roman" panose="02020603050405020304" pitchFamily="18" charset="0"/>
              </a:rPr>
              <a:t> </a:t>
            </a:r>
            <a:r>
              <a:rPr lang="tr-TR" sz="1300" spc="-5" dirty="0">
                <a:latin typeface="Times New Roman" panose="02020603050405020304" pitchFamily="18" charset="0"/>
                <a:cs typeface="Times New Roman" panose="02020603050405020304" pitchFamily="18" charset="0"/>
              </a:rPr>
              <a:t>taşır.</a:t>
            </a:r>
            <a:endParaRPr lang="tr-TR" sz="1300" dirty="0">
              <a:latin typeface="Times New Roman" panose="02020603050405020304" pitchFamily="18" charset="0"/>
              <a:cs typeface="Times New Roman" panose="02020603050405020304" pitchFamily="18" charset="0"/>
            </a:endParaRPr>
          </a:p>
          <a:p>
            <a:pPr marL="36000" indent="0">
              <a:lnSpc>
                <a:spcPct val="150000"/>
              </a:lnSpc>
              <a:spcBef>
                <a:spcPts val="825"/>
              </a:spcBef>
              <a:buNone/>
            </a:pPr>
            <a:r>
              <a:rPr lang="tr-TR" sz="1300" b="1" i="1" spc="-5" dirty="0">
                <a:solidFill>
                  <a:schemeClr val="bg1"/>
                </a:solidFill>
                <a:latin typeface="Times New Roman" panose="02020603050405020304" pitchFamily="18" charset="0"/>
                <a:cs typeface="Times New Roman" panose="02020603050405020304" pitchFamily="18" charset="0"/>
              </a:rPr>
              <a:t>R37:</a:t>
            </a:r>
            <a:r>
              <a:rPr lang="tr-TR" sz="1300" i="1" spc="-5" dirty="0">
                <a:solidFill>
                  <a:srgbClr val="984806"/>
                </a:solidFill>
                <a:latin typeface="Times New Roman" panose="02020603050405020304" pitchFamily="18" charset="0"/>
                <a:cs typeface="Times New Roman" panose="02020603050405020304" pitchFamily="18" charset="0"/>
              </a:rPr>
              <a:t> </a:t>
            </a:r>
            <a:r>
              <a:rPr lang="tr-TR" sz="1300" spc="-5" dirty="0">
                <a:latin typeface="Times New Roman" panose="02020603050405020304" pitchFamily="18" charset="0"/>
                <a:cs typeface="Times New Roman" panose="02020603050405020304" pitchFamily="18" charset="0"/>
              </a:rPr>
              <a:t>"Solunum sistemini </a:t>
            </a:r>
            <a:r>
              <a:rPr lang="tr-TR" sz="1300" spc="-5" dirty="0" err="1">
                <a:latin typeface="Times New Roman" panose="02020603050405020304" pitchFamily="18" charset="0"/>
                <a:cs typeface="Times New Roman" panose="02020603050405020304" pitchFamily="18" charset="0"/>
              </a:rPr>
              <a:t>irite</a:t>
            </a:r>
            <a:r>
              <a:rPr lang="tr-TR" sz="1300" spc="-5" dirty="0">
                <a:latin typeface="Times New Roman" panose="02020603050405020304" pitchFamily="18" charset="0"/>
                <a:cs typeface="Times New Roman" panose="02020603050405020304" pitchFamily="18" charset="0"/>
              </a:rPr>
              <a:t> (tahriş) etme riski"</a:t>
            </a:r>
            <a:r>
              <a:rPr lang="tr-TR" sz="1300" spc="80" dirty="0">
                <a:latin typeface="Times New Roman" panose="02020603050405020304" pitchFamily="18" charset="0"/>
                <a:cs typeface="Times New Roman" panose="02020603050405020304" pitchFamily="18" charset="0"/>
              </a:rPr>
              <a:t> </a:t>
            </a:r>
            <a:r>
              <a:rPr lang="tr-TR" sz="1300" spc="-5" dirty="0">
                <a:latin typeface="Times New Roman" panose="02020603050405020304" pitchFamily="18" charset="0"/>
                <a:cs typeface="Times New Roman" panose="02020603050405020304" pitchFamily="18" charset="0"/>
              </a:rPr>
              <a:t>taşır.</a:t>
            </a:r>
            <a:endParaRPr lang="tr-TR" sz="1300" dirty="0">
              <a:latin typeface="Times New Roman" panose="02020603050405020304" pitchFamily="18" charset="0"/>
              <a:cs typeface="Times New Roman" panose="02020603050405020304" pitchFamily="18" charset="0"/>
            </a:endParaRPr>
          </a:p>
          <a:p>
            <a:pPr marL="36000" indent="0">
              <a:lnSpc>
                <a:spcPct val="150000"/>
              </a:lnSpc>
              <a:spcBef>
                <a:spcPts val="825"/>
              </a:spcBef>
              <a:buNone/>
            </a:pPr>
            <a:r>
              <a:rPr lang="tr-TR" sz="1300" b="1" i="1" spc="-5" dirty="0">
                <a:solidFill>
                  <a:schemeClr val="bg1"/>
                </a:solidFill>
                <a:latin typeface="Times New Roman" panose="02020603050405020304" pitchFamily="18" charset="0"/>
                <a:cs typeface="Times New Roman" panose="02020603050405020304" pitchFamily="18" charset="0"/>
              </a:rPr>
              <a:t>R38:</a:t>
            </a:r>
            <a:r>
              <a:rPr lang="tr-TR" sz="1300" i="1" spc="-5" dirty="0">
                <a:solidFill>
                  <a:srgbClr val="984806"/>
                </a:solidFill>
                <a:latin typeface="Times New Roman" panose="02020603050405020304" pitchFamily="18" charset="0"/>
                <a:cs typeface="Times New Roman" panose="02020603050405020304" pitchFamily="18" charset="0"/>
              </a:rPr>
              <a:t> </a:t>
            </a:r>
            <a:r>
              <a:rPr lang="tr-TR" sz="1300" spc="-5" dirty="0">
                <a:latin typeface="Times New Roman" panose="02020603050405020304" pitchFamily="18" charset="0"/>
                <a:cs typeface="Times New Roman" panose="02020603050405020304" pitchFamily="18" charset="0"/>
              </a:rPr>
              <a:t>"Deriyi tahriş </a:t>
            </a:r>
            <a:r>
              <a:rPr lang="tr-TR" sz="1300" dirty="0">
                <a:latin typeface="Times New Roman" panose="02020603050405020304" pitchFamily="18" charset="0"/>
                <a:cs typeface="Times New Roman" panose="02020603050405020304" pitchFamily="18" charset="0"/>
              </a:rPr>
              <a:t>etme </a:t>
            </a:r>
            <a:r>
              <a:rPr lang="tr-TR" sz="1300" spc="-5" dirty="0">
                <a:latin typeface="Times New Roman" panose="02020603050405020304" pitchFamily="18" charset="0"/>
                <a:cs typeface="Times New Roman" panose="02020603050405020304" pitchFamily="18" charset="0"/>
              </a:rPr>
              <a:t>riski"</a:t>
            </a:r>
            <a:r>
              <a:rPr lang="tr-TR" sz="1300" spc="-20" dirty="0">
                <a:latin typeface="Times New Roman" panose="02020603050405020304" pitchFamily="18" charset="0"/>
                <a:cs typeface="Times New Roman" panose="02020603050405020304" pitchFamily="18" charset="0"/>
              </a:rPr>
              <a:t> </a:t>
            </a:r>
            <a:r>
              <a:rPr lang="tr-TR" sz="1300" spc="-5" dirty="0">
                <a:latin typeface="Times New Roman" panose="02020603050405020304" pitchFamily="18" charset="0"/>
                <a:cs typeface="Times New Roman" panose="02020603050405020304" pitchFamily="18" charset="0"/>
              </a:rPr>
              <a:t>taşır.</a:t>
            </a:r>
            <a:endParaRPr lang="tr-TR" sz="1300" dirty="0">
              <a:latin typeface="Times New Roman" panose="02020603050405020304" pitchFamily="18" charset="0"/>
              <a:cs typeface="Times New Roman" panose="02020603050405020304" pitchFamily="18" charset="0"/>
            </a:endParaRPr>
          </a:p>
          <a:p>
            <a:pPr marL="36000" marR="984250" indent="0">
              <a:lnSpc>
                <a:spcPct val="150000"/>
              </a:lnSpc>
              <a:spcBef>
                <a:spcPts val="5"/>
              </a:spcBef>
              <a:buNone/>
            </a:pPr>
            <a:r>
              <a:rPr lang="tr-TR" sz="1300" b="1" i="1" spc="-5" dirty="0">
                <a:solidFill>
                  <a:schemeClr val="bg1"/>
                </a:solidFill>
                <a:latin typeface="Times New Roman" panose="02020603050405020304" pitchFamily="18" charset="0"/>
                <a:cs typeface="Times New Roman" panose="02020603050405020304" pitchFamily="18" charset="0"/>
              </a:rPr>
              <a:t>R39:</a:t>
            </a:r>
            <a:r>
              <a:rPr lang="tr-TR" sz="1300" i="1" spc="-5" dirty="0">
                <a:solidFill>
                  <a:srgbClr val="984806"/>
                </a:solidFill>
                <a:latin typeface="Times New Roman" panose="02020603050405020304" pitchFamily="18" charset="0"/>
                <a:cs typeface="Times New Roman" panose="02020603050405020304" pitchFamily="18" charset="0"/>
              </a:rPr>
              <a:t> </a:t>
            </a:r>
            <a:r>
              <a:rPr lang="tr-TR" sz="1300" spc="-5" dirty="0">
                <a:latin typeface="Times New Roman" panose="02020603050405020304" pitchFamily="18" charset="0"/>
                <a:cs typeface="Times New Roman" panose="02020603050405020304" pitchFamily="18" charset="0"/>
              </a:rPr>
              <a:t>"Geri dönüşü olmayan </a:t>
            </a:r>
            <a:r>
              <a:rPr lang="tr-TR" sz="1300" dirty="0">
                <a:latin typeface="Times New Roman" panose="02020603050405020304" pitchFamily="18" charset="0"/>
                <a:cs typeface="Times New Roman" panose="02020603050405020304" pitchFamily="18" charset="0"/>
              </a:rPr>
              <a:t>çok </a:t>
            </a:r>
            <a:r>
              <a:rPr lang="tr-TR" sz="1300" spc="-5" dirty="0">
                <a:latin typeface="Times New Roman" panose="02020603050405020304" pitchFamily="18" charset="0"/>
                <a:cs typeface="Times New Roman" panose="02020603050405020304" pitchFamily="18" charset="0"/>
              </a:rPr>
              <a:t>ciddi zararlara neden olma riski" taşır.  </a:t>
            </a:r>
            <a:endParaRPr lang="tr-TR" sz="1300" spc="-5" dirty="0" smtClean="0">
              <a:latin typeface="Times New Roman" panose="02020603050405020304" pitchFamily="18" charset="0"/>
              <a:cs typeface="Times New Roman" panose="02020603050405020304" pitchFamily="18" charset="0"/>
            </a:endParaRPr>
          </a:p>
          <a:p>
            <a:pPr marL="36000" marR="984250" indent="0">
              <a:lnSpc>
                <a:spcPct val="150000"/>
              </a:lnSpc>
              <a:spcBef>
                <a:spcPts val="5"/>
              </a:spcBef>
              <a:buNone/>
            </a:pPr>
            <a:r>
              <a:rPr lang="tr-TR" sz="1300" b="1" i="1" spc="-5" dirty="0">
                <a:solidFill>
                  <a:schemeClr val="bg1"/>
                </a:solidFill>
                <a:latin typeface="Times New Roman" panose="02020603050405020304" pitchFamily="18" charset="0"/>
                <a:cs typeface="Times New Roman" panose="02020603050405020304" pitchFamily="18" charset="0"/>
              </a:rPr>
              <a:t>R40:</a:t>
            </a:r>
            <a:r>
              <a:rPr lang="tr-TR" sz="1300" i="1" spc="-5" dirty="0">
                <a:solidFill>
                  <a:srgbClr val="984806"/>
                </a:solidFill>
                <a:latin typeface="Times New Roman" panose="02020603050405020304" pitchFamily="18" charset="0"/>
                <a:cs typeface="Times New Roman" panose="02020603050405020304" pitchFamily="18" charset="0"/>
              </a:rPr>
              <a:t> </a:t>
            </a:r>
            <a:r>
              <a:rPr lang="tr-TR" sz="1300" spc="-5" dirty="0">
                <a:latin typeface="Times New Roman" panose="02020603050405020304" pitchFamily="18" charset="0"/>
                <a:cs typeface="Times New Roman" panose="02020603050405020304" pitchFamily="18" charset="0"/>
              </a:rPr>
              <a:t>"Geri dönüşü olmayan zararlara </a:t>
            </a:r>
            <a:r>
              <a:rPr lang="tr-TR" sz="1300" dirty="0">
                <a:latin typeface="Times New Roman" panose="02020603050405020304" pitchFamily="18" charset="0"/>
                <a:cs typeface="Times New Roman" panose="02020603050405020304" pitchFamily="18" charset="0"/>
              </a:rPr>
              <a:t>neden </a:t>
            </a:r>
            <a:r>
              <a:rPr lang="tr-TR" sz="1300" spc="-5" dirty="0">
                <a:latin typeface="Times New Roman" panose="02020603050405020304" pitchFamily="18" charset="0"/>
                <a:cs typeface="Times New Roman" panose="02020603050405020304" pitchFamily="18" charset="0"/>
              </a:rPr>
              <a:t>olması muhtemel" maddedir.  </a:t>
            </a:r>
            <a:endParaRPr lang="tr-TR" sz="1300" spc="-5" dirty="0" smtClean="0">
              <a:latin typeface="Times New Roman" panose="02020603050405020304" pitchFamily="18" charset="0"/>
              <a:cs typeface="Times New Roman" panose="02020603050405020304" pitchFamily="18" charset="0"/>
            </a:endParaRPr>
          </a:p>
          <a:p>
            <a:pPr marL="36000" marR="984250" indent="0">
              <a:lnSpc>
                <a:spcPct val="150000"/>
              </a:lnSpc>
              <a:spcBef>
                <a:spcPts val="5"/>
              </a:spcBef>
              <a:buNone/>
            </a:pPr>
            <a:r>
              <a:rPr lang="tr-TR" sz="1300" b="1" i="1" spc="-5" dirty="0">
                <a:solidFill>
                  <a:schemeClr val="bg1"/>
                </a:solidFill>
                <a:latin typeface="Times New Roman" panose="02020603050405020304" pitchFamily="18" charset="0"/>
                <a:cs typeface="Times New Roman" panose="02020603050405020304" pitchFamily="18" charset="0"/>
              </a:rPr>
              <a:t>R41:</a:t>
            </a:r>
            <a:r>
              <a:rPr lang="tr-TR" sz="1300" i="1" spc="-5" dirty="0">
                <a:solidFill>
                  <a:srgbClr val="984806"/>
                </a:solidFill>
                <a:latin typeface="Times New Roman" panose="02020603050405020304" pitchFamily="18" charset="0"/>
                <a:cs typeface="Times New Roman" panose="02020603050405020304" pitchFamily="18" charset="0"/>
              </a:rPr>
              <a:t> </a:t>
            </a:r>
            <a:r>
              <a:rPr lang="tr-TR" sz="1300" spc="-5" dirty="0">
                <a:latin typeface="Times New Roman" panose="02020603050405020304" pitchFamily="18" charset="0"/>
                <a:cs typeface="Times New Roman" panose="02020603050405020304" pitchFamily="18" charset="0"/>
              </a:rPr>
              <a:t>"Gözlerde ciddi tahribat yapma riski"</a:t>
            </a:r>
            <a:r>
              <a:rPr lang="tr-TR" sz="1300" spc="30" dirty="0">
                <a:latin typeface="Times New Roman" panose="02020603050405020304" pitchFamily="18" charset="0"/>
                <a:cs typeface="Times New Roman" panose="02020603050405020304" pitchFamily="18" charset="0"/>
              </a:rPr>
              <a:t> </a:t>
            </a:r>
            <a:r>
              <a:rPr lang="tr-TR" sz="1300" spc="-5" dirty="0">
                <a:latin typeface="Times New Roman" panose="02020603050405020304" pitchFamily="18" charset="0"/>
                <a:cs typeface="Times New Roman" panose="02020603050405020304" pitchFamily="18" charset="0"/>
              </a:rPr>
              <a:t>taşır.</a:t>
            </a:r>
            <a:endParaRPr lang="tr-TR" sz="1300" dirty="0">
              <a:latin typeface="Times New Roman" panose="02020603050405020304" pitchFamily="18" charset="0"/>
              <a:cs typeface="Times New Roman" panose="02020603050405020304" pitchFamily="18" charset="0"/>
            </a:endParaRPr>
          </a:p>
          <a:p>
            <a:pPr marL="36000" marR="1057910" indent="0">
              <a:lnSpc>
                <a:spcPct val="150000"/>
              </a:lnSpc>
              <a:spcBef>
                <a:spcPts val="610"/>
              </a:spcBef>
              <a:buNone/>
            </a:pPr>
            <a:r>
              <a:rPr lang="tr-TR" sz="1300" b="1" i="1" spc="-5" dirty="0">
                <a:solidFill>
                  <a:schemeClr val="bg1"/>
                </a:solidFill>
                <a:latin typeface="Times New Roman" panose="02020603050405020304" pitchFamily="18" charset="0"/>
                <a:cs typeface="Times New Roman" panose="02020603050405020304" pitchFamily="18" charset="0"/>
              </a:rPr>
              <a:t>R42:</a:t>
            </a:r>
            <a:r>
              <a:rPr lang="tr-TR" sz="1300" i="1" spc="-5" dirty="0">
                <a:solidFill>
                  <a:srgbClr val="984806"/>
                </a:solidFill>
                <a:latin typeface="Times New Roman" panose="02020603050405020304" pitchFamily="18" charset="0"/>
                <a:cs typeface="Times New Roman" panose="02020603050405020304" pitchFamily="18" charset="0"/>
              </a:rPr>
              <a:t> </a:t>
            </a:r>
            <a:r>
              <a:rPr lang="tr-TR" sz="1300" spc="-5" dirty="0">
                <a:latin typeface="Times New Roman" panose="02020603050405020304" pitchFamily="18" charset="0"/>
                <a:cs typeface="Times New Roman" panose="02020603050405020304" pitchFamily="18" charset="0"/>
              </a:rPr>
              <a:t>"Solunması" hâlinde "olumsuz şekilde duyarlılaşmaya </a:t>
            </a:r>
            <a:r>
              <a:rPr lang="tr-TR" sz="1300" dirty="0">
                <a:latin typeface="Times New Roman" panose="02020603050405020304" pitchFamily="18" charset="0"/>
                <a:cs typeface="Times New Roman" panose="02020603050405020304" pitchFamily="18" charset="0"/>
              </a:rPr>
              <a:t>neden </a:t>
            </a:r>
            <a:r>
              <a:rPr lang="tr-TR" sz="1300" spc="-5" dirty="0">
                <a:latin typeface="Times New Roman" panose="02020603050405020304" pitchFamily="18" charset="0"/>
                <a:cs typeface="Times New Roman" panose="02020603050405020304" pitchFamily="18" charset="0"/>
              </a:rPr>
              <a:t>olması  </a:t>
            </a:r>
            <a:r>
              <a:rPr lang="tr-TR" sz="1300" dirty="0">
                <a:latin typeface="Times New Roman" panose="02020603050405020304" pitchFamily="18" charset="0"/>
                <a:cs typeface="Times New Roman" panose="02020603050405020304" pitchFamily="18" charset="0"/>
              </a:rPr>
              <a:t>muhtemel"</a:t>
            </a:r>
            <a:r>
              <a:rPr lang="tr-TR" sz="1300" spc="-85" dirty="0">
                <a:latin typeface="Times New Roman" panose="02020603050405020304" pitchFamily="18" charset="0"/>
                <a:cs typeface="Times New Roman" panose="02020603050405020304" pitchFamily="18" charset="0"/>
              </a:rPr>
              <a:t> </a:t>
            </a:r>
            <a:r>
              <a:rPr lang="tr-TR" sz="1300" spc="-5" dirty="0">
                <a:latin typeface="Times New Roman" panose="02020603050405020304" pitchFamily="18" charset="0"/>
                <a:cs typeface="Times New Roman" panose="02020603050405020304" pitchFamily="18" charset="0"/>
              </a:rPr>
              <a:t>maddedir.</a:t>
            </a:r>
            <a:endParaRPr lang="tr-TR" sz="1300" dirty="0">
              <a:latin typeface="Times New Roman" panose="02020603050405020304" pitchFamily="18" charset="0"/>
              <a:cs typeface="Times New Roman" panose="02020603050405020304" pitchFamily="18" charset="0"/>
            </a:endParaRPr>
          </a:p>
          <a:p>
            <a:pPr marL="36000" indent="0">
              <a:lnSpc>
                <a:spcPct val="150000"/>
              </a:lnSpc>
              <a:spcBef>
                <a:spcPts val="825"/>
              </a:spcBef>
              <a:buNone/>
            </a:pPr>
            <a:r>
              <a:rPr lang="tr-TR" sz="1300" b="1" i="1" spc="-5" dirty="0">
                <a:solidFill>
                  <a:schemeClr val="bg1"/>
                </a:solidFill>
                <a:latin typeface="Times New Roman" panose="02020603050405020304" pitchFamily="18" charset="0"/>
                <a:cs typeface="Times New Roman" panose="02020603050405020304" pitchFamily="18" charset="0"/>
              </a:rPr>
              <a:t>R43:</a:t>
            </a:r>
            <a:r>
              <a:rPr lang="tr-TR" sz="1300" i="1" spc="-5" dirty="0">
                <a:solidFill>
                  <a:srgbClr val="984806"/>
                </a:solidFill>
                <a:latin typeface="Times New Roman" panose="02020603050405020304" pitchFamily="18" charset="0"/>
                <a:cs typeface="Times New Roman" panose="02020603050405020304" pitchFamily="18" charset="0"/>
              </a:rPr>
              <a:t> </a:t>
            </a:r>
            <a:r>
              <a:rPr lang="tr-TR" sz="1300" spc="-5" dirty="0">
                <a:latin typeface="Times New Roman" panose="02020603050405020304" pitchFamily="18" charset="0"/>
                <a:cs typeface="Times New Roman" panose="02020603050405020304" pitchFamily="18" charset="0"/>
              </a:rPr>
              <a:t>"Deri ile temas" hâlinde "aşırı duyarlılığa </a:t>
            </a:r>
            <a:r>
              <a:rPr lang="tr-TR" sz="1300" dirty="0">
                <a:latin typeface="Times New Roman" panose="02020603050405020304" pitchFamily="18" charset="0"/>
                <a:cs typeface="Times New Roman" panose="02020603050405020304" pitchFamily="18" charset="0"/>
              </a:rPr>
              <a:t>neden </a:t>
            </a:r>
            <a:r>
              <a:rPr lang="tr-TR" sz="1300" spc="-5" dirty="0">
                <a:latin typeface="Times New Roman" panose="02020603050405020304" pitchFamily="18" charset="0"/>
                <a:cs typeface="Times New Roman" panose="02020603050405020304" pitchFamily="18" charset="0"/>
              </a:rPr>
              <a:t>olması </a:t>
            </a:r>
            <a:r>
              <a:rPr lang="tr-TR" sz="1300" dirty="0">
                <a:latin typeface="Times New Roman" panose="02020603050405020304" pitchFamily="18" charset="0"/>
                <a:cs typeface="Times New Roman" panose="02020603050405020304" pitchFamily="18" charset="0"/>
              </a:rPr>
              <a:t>muhtemel"</a:t>
            </a:r>
            <a:r>
              <a:rPr lang="tr-TR" sz="1300" spc="70" dirty="0">
                <a:latin typeface="Times New Roman" panose="02020603050405020304" pitchFamily="18" charset="0"/>
                <a:cs typeface="Times New Roman" panose="02020603050405020304" pitchFamily="18" charset="0"/>
              </a:rPr>
              <a:t> </a:t>
            </a:r>
            <a:r>
              <a:rPr lang="tr-TR" sz="1300" spc="-5" dirty="0">
                <a:latin typeface="Times New Roman" panose="02020603050405020304" pitchFamily="18" charset="0"/>
                <a:cs typeface="Times New Roman" panose="02020603050405020304" pitchFamily="18" charset="0"/>
              </a:rPr>
              <a:t>maddedir.</a:t>
            </a:r>
            <a:endParaRPr lang="tr-TR" sz="1300" dirty="0">
              <a:latin typeface="Times New Roman" panose="02020603050405020304" pitchFamily="18" charset="0"/>
              <a:cs typeface="Times New Roman" panose="02020603050405020304" pitchFamily="18" charset="0"/>
            </a:endParaRPr>
          </a:p>
          <a:p>
            <a:pPr marL="36000" indent="0">
              <a:lnSpc>
                <a:spcPct val="150000"/>
              </a:lnSpc>
              <a:spcBef>
                <a:spcPts val="825"/>
              </a:spcBef>
              <a:buNone/>
            </a:pPr>
            <a:r>
              <a:rPr lang="tr-TR" sz="1300" b="1" i="1" spc="-5" dirty="0">
                <a:solidFill>
                  <a:schemeClr val="bg1"/>
                </a:solidFill>
                <a:latin typeface="Times New Roman" panose="02020603050405020304" pitchFamily="18" charset="0"/>
                <a:cs typeface="Times New Roman" panose="02020603050405020304" pitchFamily="18" charset="0"/>
              </a:rPr>
              <a:t>R44:</a:t>
            </a:r>
            <a:r>
              <a:rPr lang="tr-TR" sz="1300" i="1" spc="-5" dirty="0">
                <a:solidFill>
                  <a:srgbClr val="984806"/>
                </a:solidFill>
                <a:latin typeface="Times New Roman" panose="02020603050405020304" pitchFamily="18" charset="0"/>
                <a:cs typeface="Times New Roman" panose="02020603050405020304" pitchFamily="18" charset="0"/>
              </a:rPr>
              <a:t> </a:t>
            </a:r>
            <a:r>
              <a:rPr lang="tr-TR" sz="1300" spc="-5" dirty="0">
                <a:latin typeface="Times New Roman" panose="02020603050405020304" pitchFamily="18" charset="0"/>
                <a:cs typeface="Times New Roman" panose="02020603050405020304" pitchFamily="18" charset="0"/>
              </a:rPr>
              <a:t>"Kapalı sistemlerde ısıtılması" hâlinde "patlama riski"</a:t>
            </a:r>
            <a:r>
              <a:rPr lang="tr-TR" sz="1300" spc="90" dirty="0">
                <a:latin typeface="Times New Roman" panose="02020603050405020304" pitchFamily="18" charset="0"/>
                <a:cs typeface="Times New Roman" panose="02020603050405020304" pitchFamily="18" charset="0"/>
              </a:rPr>
              <a:t> </a:t>
            </a:r>
            <a:r>
              <a:rPr lang="tr-TR" sz="1300" spc="-5" dirty="0">
                <a:latin typeface="Times New Roman" panose="02020603050405020304" pitchFamily="18" charset="0"/>
                <a:cs typeface="Times New Roman" panose="02020603050405020304" pitchFamily="18" charset="0"/>
              </a:rPr>
              <a:t>taşır.</a:t>
            </a:r>
            <a:endParaRPr lang="tr-TR" sz="1300" dirty="0">
              <a:latin typeface="Times New Roman" panose="02020603050405020304" pitchFamily="18" charset="0"/>
              <a:cs typeface="Times New Roman" panose="02020603050405020304" pitchFamily="18" charset="0"/>
            </a:endParaRPr>
          </a:p>
          <a:p>
            <a:pPr marL="36000" indent="0">
              <a:lnSpc>
                <a:spcPct val="150000"/>
              </a:lnSpc>
              <a:spcBef>
                <a:spcPts val="815"/>
              </a:spcBef>
              <a:buNone/>
            </a:pPr>
            <a:r>
              <a:rPr lang="tr-TR" sz="1300" b="1" i="1" spc="-5" dirty="0">
                <a:solidFill>
                  <a:schemeClr val="bg1"/>
                </a:solidFill>
                <a:latin typeface="Times New Roman" panose="02020603050405020304" pitchFamily="18" charset="0"/>
                <a:cs typeface="Times New Roman" panose="02020603050405020304" pitchFamily="18" charset="0"/>
              </a:rPr>
              <a:t>R45: </a:t>
            </a:r>
            <a:r>
              <a:rPr lang="tr-TR" sz="1300" spc="-5" dirty="0">
                <a:latin typeface="Times New Roman" panose="02020603050405020304" pitchFamily="18" charset="0"/>
                <a:cs typeface="Times New Roman" panose="02020603050405020304" pitchFamily="18" charset="0"/>
              </a:rPr>
              <a:t>"Kansere </a:t>
            </a:r>
            <a:r>
              <a:rPr lang="tr-TR" sz="1300" dirty="0">
                <a:latin typeface="Times New Roman" panose="02020603050405020304" pitchFamily="18" charset="0"/>
                <a:cs typeface="Times New Roman" panose="02020603050405020304" pitchFamily="18" charset="0"/>
              </a:rPr>
              <a:t>neden </a:t>
            </a:r>
            <a:r>
              <a:rPr lang="tr-TR" sz="1300" spc="-5" dirty="0">
                <a:latin typeface="Times New Roman" panose="02020603050405020304" pitchFamily="18" charset="0"/>
                <a:cs typeface="Times New Roman" panose="02020603050405020304" pitchFamily="18" charset="0"/>
              </a:rPr>
              <a:t>olabilme riski"</a:t>
            </a:r>
            <a:r>
              <a:rPr lang="tr-TR" sz="1300" dirty="0">
                <a:latin typeface="Times New Roman" panose="02020603050405020304" pitchFamily="18" charset="0"/>
                <a:cs typeface="Times New Roman" panose="02020603050405020304" pitchFamily="18" charset="0"/>
              </a:rPr>
              <a:t> </a:t>
            </a:r>
            <a:r>
              <a:rPr lang="tr-TR" sz="1300" spc="-5" dirty="0">
                <a:latin typeface="Times New Roman" panose="02020603050405020304" pitchFamily="18" charset="0"/>
                <a:cs typeface="Times New Roman" panose="02020603050405020304" pitchFamily="18" charset="0"/>
              </a:rPr>
              <a:t>taşır</a:t>
            </a:r>
            <a:r>
              <a:rPr lang="tr-TR" sz="1300" spc="-5" dirty="0" smtClean="0">
                <a:latin typeface="Times New Roman" panose="02020603050405020304" pitchFamily="18" charset="0"/>
                <a:cs typeface="Times New Roman" panose="02020603050405020304" pitchFamily="18" charset="0"/>
              </a:rPr>
              <a:t>.</a:t>
            </a:r>
          </a:p>
          <a:p>
            <a:pPr marL="36000" indent="0">
              <a:lnSpc>
                <a:spcPct val="150000"/>
              </a:lnSpc>
              <a:spcBef>
                <a:spcPts val="825"/>
              </a:spcBef>
              <a:buNone/>
            </a:pPr>
            <a:r>
              <a:rPr lang="tr-TR" sz="1300" b="1" i="1" spc="-5" dirty="0">
                <a:solidFill>
                  <a:schemeClr val="bg1"/>
                </a:solidFill>
                <a:latin typeface="Times New Roman" panose="02020603050405020304" pitchFamily="18" charset="0"/>
                <a:cs typeface="Times New Roman" panose="02020603050405020304" pitchFamily="18" charset="0"/>
              </a:rPr>
              <a:t>R46: </a:t>
            </a:r>
            <a:r>
              <a:rPr lang="tr-TR" sz="1300" i="1" spc="-5" dirty="0">
                <a:latin typeface="Times New Roman" panose="02020603050405020304" pitchFamily="18" charset="0"/>
                <a:cs typeface="Times New Roman" panose="02020603050405020304" pitchFamily="18" charset="0"/>
              </a:rPr>
              <a:t>"Kalıtımsal, genetik tahribata neden olabilme riski" taşır.</a:t>
            </a:r>
          </a:p>
          <a:p>
            <a:pPr marL="36000" indent="0">
              <a:lnSpc>
                <a:spcPct val="150000"/>
              </a:lnSpc>
              <a:spcBef>
                <a:spcPts val="825"/>
              </a:spcBef>
              <a:buNone/>
            </a:pPr>
            <a:r>
              <a:rPr lang="tr-TR" sz="1300" b="1" i="1" spc="-5" dirty="0">
                <a:solidFill>
                  <a:schemeClr val="bg1"/>
                </a:solidFill>
                <a:latin typeface="Times New Roman" panose="02020603050405020304" pitchFamily="18" charset="0"/>
                <a:cs typeface="Times New Roman" panose="02020603050405020304" pitchFamily="18" charset="0"/>
              </a:rPr>
              <a:t>R47: </a:t>
            </a:r>
            <a:r>
              <a:rPr lang="tr-TR" sz="1300" i="1" spc="-5" dirty="0">
                <a:latin typeface="Times New Roman" panose="02020603050405020304" pitchFamily="18" charset="0"/>
                <a:cs typeface="Times New Roman" panose="02020603050405020304" pitchFamily="18" charset="0"/>
              </a:rPr>
              <a:t>"Erken doğum, düşük, sakat doğuma neden olabilme riski" taşır</a:t>
            </a:r>
            <a:r>
              <a:rPr lang="tr-TR" sz="1300" i="1" spc="-5" dirty="0" smtClean="0">
                <a:latin typeface="Times New Roman" panose="02020603050405020304" pitchFamily="18" charset="0"/>
                <a:cs typeface="Times New Roman" panose="02020603050405020304" pitchFamily="18" charset="0"/>
              </a:rPr>
              <a:t>.</a:t>
            </a:r>
            <a:endParaRPr lang="tr-TR" sz="1300" i="1" spc="-5"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48729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332656"/>
            <a:ext cx="8229600" cy="6336704"/>
          </a:xfrm>
        </p:spPr>
        <p:txBody>
          <a:bodyPr>
            <a:noAutofit/>
          </a:bodyPr>
          <a:lstStyle/>
          <a:p>
            <a:pPr marL="36000" marR="642620" indent="0">
              <a:lnSpc>
                <a:spcPct val="170000"/>
              </a:lnSpc>
              <a:spcBef>
                <a:spcPts val="470"/>
              </a:spcBef>
              <a:buNone/>
            </a:pPr>
            <a:r>
              <a:rPr lang="tr-TR" sz="1600" b="1" i="1" spc="-5" dirty="0">
                <a:solidFill>
                  <a:schemeClr val="bg1"/>
                </a:solidFill>
                <a:latin typeface="Times New Roman" panose="02020603050405020304" pitchFamily="18" charset="0"/>
                <a:cs typeface="Times New Roman" panose="02020603050405020304" pitchFamily="18" charset="0"/>
              </a:rPr>
              <a:t>R48: </a:t>
            </a:r>
            <a:r>
              <a:rPr lang="tr-TR" sz="1600" spc="-5" dirty="0">
                <a:latin typeface="Times New Roman" panose="02020603050405020304" pitchFamily="18" charset="0"/>
                <a:cs typeface="Times New Roman" panose="02020603050405020304" pitchFamily="18" charset="0"/>
              </a:rPr>
              <a:t>"Uzun süre" </a:t>
            </a:r>
            <a:r>
              <a:rPr lang="tr-TR" sz="1600" dirty="0">
                <a:latin typeface="Times New Roman" panose="02020603050405020304" pitchFamily="18" charset="0"/>
                <a:cs typeface="Times New Roman" panose="02020603050405020304" pitchFamily="18" charset="0"/>
              </a:rPr>
              <a:t>maruz </a:t>
            </a:r>
            <a:r>
              <a:rPr lang="tr-TR" sz="1600" spc="-5" dirty="0">
                <a:latin typeface="Times New Roman" panose="02020603050405020304" pitchFamily="18" charset="0"/>
                <a:cs typeface="Times New Roman" panose="02020603050405020304" pitchFamily="18" charset="0"/>
              </a:rPr>
              <a:t>kalındığında, "ciddi sağlık sorunlarına </a:t>
            </a:r>
            <a:r>
              <a:rPr lang="tr-TR" sz="1600" dirty="0">
                <a:latin typeface="Times New Roman" panose="02020603050405020304" pitchFamily="18" charset="0"/>
                <a:cs typeface="Times New Roman" panose="02020603050405020304" pitchFamily="18" charset="0"/>
              </a:rPr>
              <a:t>neden olma </a:t>
            </a:r>
            <a:r>
              <a:rPr lang="tr-TR" sz="1600" spc="-5" dirty="0">
                <a:latin typeface="Times New Roman" panose="02020603050405020304" pitchFamily="18" charset="0"/>
                <a:cs typeface="Times New Roman" panose="02020603050405020304" pitchFamily="18" charset="0"/>
              </a:rPr>
              <a:t>riski"  taşır.</a:t>
            </a:r>
            <a:endParaRPr lang="tr-TR" sz="1600" dirty="0">
              <a:latin typeface="Times New Roman" panose="02020603050405020304" pitchFamily="18" charset="0"/>
              <a:cs typeface="Times New Roman" panose="02020603050405020304" pitchFamily="18" charset="0"/>
            </a:endParaRPr>
          </a:p>
          <a:p>
            <a:pPr marL="36000" indent="0">
              <a:lnSpc>
                <a:spcPct val="170000"/>
              </a:lnSpc>
              <a:spcBef>
                <a:spcPts val="815"/>
              </a:spcBef>
              <a:buNone/>
            </a:pPr>
            <a:r>
              <a:rPr lang="tr-TR" sz="1600" b="1" i="1" spc="-5" dirty="0">
                <a:solidFill>
                  <a:schemeClr val="bg1"/>
                </a:solidFill>
                <a:latin typeface="Times New Roman" panose="02020603050405020304" pitchFamily="18" charset="0"/>
                <a:cs typeface="Times New Roman" panose="02020603050405020304" pitchFamily="18" charset="0"/>
              </a:rPr>
              <a:t>R49: </a:t>
            </a:r>
            <a:r>
              <a:rPr lang="tr-TR" sz="1600" spc="-5" dirty="0">
                <a:latin typeface="Times New Roman" panose="02020603050405020304" pitchFamily="18" charset="0"/>
                <a:cs typeface="Times New Roman" panose="02020603050405020304" pitchFamily="18" charset="0"/>
              </a:rPr>
              <a:t>"Solunması" hâlinde "kansere neden olabilme riski"</a:t>
            </a:r>
            <a:r>
              <a:rPr lang="tr-TR" sz="1600" spc="80" dirty="0">
                <a:latin typeface="Times New Roman" panose="02020603050405020304" pitchFamily="18" charset="0"/>
                <a:cs typeface="Times New Roman" panose="02020603050405020304" pitchFamily="18" charset="0"/>
              </a:rPr>
              <a:t> </a:t>
            </a:r>
            <a:r>
              <a:rPr lang="tr-TR" sz="1600" spc="-5" dirty="0">
                <a:latin typeface="Times New Roman" panose="02020603050405020304" pitchFamily="18" charset="0"/>
                <a:cs typeface="Times New Roman" panose="02020603050405020304" pitchFamily="18" charset="0"/>
              </a:rPr>
              <a:t>taşır.</a:t>
            </a:r>
            <a:endParaRPr lang="tr-TR" sz="1600" dirty="0">
              <a:latin typeface="Times New Roman" panose="02020603050405020304" pitchFamily="18" charset="0"/>
              <a:cs typeface="Times New Roman" panose="02020603050405020304" pitchFamily="18" charset="0"/>
            </a:endParaRPr>
          </a:p>
          <a:p>
            <a:pPr marL="36000" indent="0">
              <a:lnSpc>
                <a:spcPct val="170000"/>
              </a:lnSpc>
              <a:spcBef>
                <a:spcPts val="825"/>
              </a:spcBef>
              <a:buNone/>
            </a:pPr>
            <a:r>
              <a:rPr lang="tr-TR" sz="1600" b="1" i="1" spc="-5" dirty="0">
                <a:solidFill>
                  <a:schemeClr val="bg1"/>
                </a:solidFill>
                <a:latin typeface="Times New Roman" panose="02020603050405020304" pitchFamily="18" charset="0"/>
                <a:cs typeface="Times New Roman" panose="02020603050405020304" pitchFamily="18" charset="0"/>
              </a:rPr>
              <a:t>R50: </a:t>
            </a:r>
            <a:r>
              <a:rPr lang="tr-TR" sz="1600" spc="-5" dirty="0">
                <a:latin typeface="Times New Roman" panose="02020603050405020304" pitchFamily="18" charset="0"/>
                <a:cs typeface="Times New Roman" panose="02020603050405020304" pitchFamily="18" charset="0"/>
              </a:rPr>
              <a:t>Sudaki canlılara "çok zehirli </a:t>
            </a:r>
            <a:r>
              <a:rPr lang="tr-TR" sz="1600" dirty="0">
                <a:latin typeface="Times New Roman" panose="02020603050405020304" pitchFamily="18" charset="0"/>
                <a:cs typeface="Times New Roman" panose="02020603050405020304" pitchFamily="18" charset="0"/>
              </a:rPr>
              <a:t>olma </a:t>
            </a:r>
            <a:r>
              <a:rPr lang="tr-TR" sz="1600" spc="-5" dirty="0">
                <a:latin typeface="Times New Roman" panose="02020603050405020304" pitchFamily="18" charset="0"/>
                <a:cs typeface="Times New Roman" panose="02020603050405020304" pitchFamily="18" charset="0"/>
              </a:rPr>
              <a:t>riski"</a:t>
            </a:r>
            <a:r>
              <a:rPr lang="tr-TR" sz="1600" spc="15" dirty="0">
                <a:latin typeface="Times New Roman" panose="02020603050405020304" pitchFamily="18" charset="0"/>
                <a:cs typeface="Times New Roman" panose="02020603050405020304" pitchFamily="18" charset="0"/>
              </a:rPr>
              <a:t> </a:t>
            </a:r>
            <a:r>
              <a:rPr lang="tr-TR" sz="1600" spc="-5" dirty="0">
                <a:latin typeface="Times New Roman" panose="02020603050405020304" pitchFamily="18" charset="0"/>
                <a:cs typeface="Times New Roman" panose="02020603050405020304" pitchFamily="18" charset="0"/>
              </a:rPr>
              <a:t>taşır.</a:t>
            </a:r>
            <a:endParaRPr lang="tr-TR" sz="1600" dirty="0">
              <a:latin typeface="Times New Roman" panose="02020603050405020304" pitchFamily="18" charset="0"/>
              <a:cs typeface="Times New Roman" panose="02020603050405020304" pitchFamily="18" charset="0"/>
            </a:endParaRPr>
          </a:p>
          <a:p>
            <a:pPr marL="36000" indent="0">
              <a:lnSpc>
                <a:spcPct val="170000"/>
              </a:lnSpc>
              <a:spcBef>
                <a:spcPts val="825"/>
              </a:spcBef>
              <a:buNone/>
            </a:pPr>
            <a:r>
              <a:rPr lang="tr-TR" sz="1600" b="1" i="1" spc="-5" dirty="0">
                <a:solidFill>
                  <a:schemeClr val="bg1"/>
                </a:solidFill>
                <a:latin typeface="Times New Roman" panose="02020603050405020304" pitchFamily="18" charset="0"/>
                <a:cs typeface="Times New Roman" panose="02020603050405020304" pitchFamily="18" charset="0"/>
              </a:rPr>
              <a:t>R51: </a:t>
            </a:r>
            <a:r>
              <a:rPr lang="tr-TR" sz="1600" spc="-5" dirty="0">
                <a:latin typeface="Times New Roman" panose="02020603050405020304" pitchFamily="18" charset="0"/>
                <a:cs typeface="Times New Roman" panose="02020603050405020304" pitchFamily="18" charset="0"/>
              </a:rPr>
              <a:t>Sudaki canlılara zehirli </a:t>
            </a:r>
            <a:r>
              <a:rPr lang="tr-TR" sz="1600" dirty="0">
                <a:latin typeface="Times New Roman" panose="02020603050405020304" pitchFamily="18" charset="0"/>
                <a:cs typeface="Times New Roman" panose="02020603050405020304" pitchFamily="18" charset="0"/>
              </a:rPr>
              <a:t>olma </a:t>
            </a:r>
            <a:r>
              <a:rPr lang="tr-TR" sz="1600" spc="-5" dirty="0">
                <a:latin typeface="Times New Roman" panose="02020603050405020304" pitchFamily="18" charset="0"/>
                <a:cs typeface="Times New Roman" panose="02020603050405020304" pitchFamily="18" charset="0"/>
              </a:rPr>
              <a:t>riski</a:t>
            </a:r>
            <a:r>
              <a:rPr lang="tr-TR" sz="1600" spc="5" dirty="0">
                <a:latin typeface="Times New Roman" panose="02020603050405020304" pitchFamily="18" charset="0"/>
                <a:cs typeface="Times New Roman" panose="02020603050405020304" pitchFamily="18" charset="0"/>
              </a:rPr>
              <a:t> </a:t>
            </a:r>
            <a:r>
              <a:rPr lang="tr-TR" sz="1600" spc="-5" dirty="0">
                <a:latin typeface="Times New Roman" panose="02020603050405020304" pitchFamily="18" charset="0"/>
                <a:cs typeface="Times New Roman" panose="02020603050405020304" pitchFamily="18" charset="0"/>
              </a:rPr>
              <a:t>taşır.</a:t>
            </a:r>
            <a:endParaRPr lang="tr-TR" sz="1600" dirty="0">
              <a:latin typeface="Times New Roman" panose="02020603050405020304" pitchFamily="18" charset="0"/>
              <a:cs typeface="Times New Roman" panose="02020603050405020304" pitchFamily="18" charset="0"/>
            </a:endParaRPr>
          </a:p>
          <a:p>
            <a:pPr marL="36000" indent="0">
              <a:lnSpc>
                <a:spcPct val="170000"/>
              </a:lnSpc>
              <a:spcBef>
                <a:spcPts val="815"/>
              </a:spcBef>
              <a:buNone/>
            </a:pPr>
            <a:r>
              <a:rPr lang="tr-TR" sz="1600" b="1" i="1" spc="-5" dirty="0">
                <a:solidFill>
                  <a:schemeClr val="bg1"/>
                </a:solidFill>
                <a:latin typeface="Times New Roman" panose="02020603050405020304" pitchFamily="18" charset="0"/>
                <a:cs typeface="Times New Roman" panose="02020603050405020304" pitchFamily="18" charset="0"/>
              </a:rPr>
              <a:t>R52: </a:t>
            </a:r>
            <a:r>
              <a:rPr lang="tr-TR" sz="1600" spc="-5" dirty="0">
                <a:latin typeface="Times New Roman" panose="02020603050405020304" pitchFamily="18" charset="0"/>
                <a:cs typeface="Times New Roman" panose="02020603050405020304" pitchFamily="18" charset="0"/>
              </a:rPr>
              <a:t>Sudaki canlılara "zararlı </a:t>
            </a:r>
            <a:r>
              <a:rPr lang="tr-TR" sz="1600" dirty="0">
                <a:latin typeface="Times New Roman" panose="02020603050405020304" pitchFamily="18" charset="0"/>
                <a:cs typeface="Times New Roman" panose="02020603050405020304" pitchFamily="18" charset="0"/>
              </a:rPr>
              <a:t>olma </a:t>
            </a:r>
            <a:r>
              <a:rPr lang="tr-TR" sz="1600" spc="-5" dirty="0">
                <a:latin typeface="Times New Roman" panose="02020603050405020304" pitchFamily="18" charset="0"/>
                <a:cs typeface="Times New Roman" panose="02020603050405020304" pitchFamily="18" charset="0"/>
              </a:rPr>
              <a:t>riski"</a:t>
            </a:r>
            <a:r>
              <a:rPr lang="tr-TR" sz="1600" spc="10" dirty="0">
                <a:latin typeface="Times New Roman" panose="02020603050405020304" pitchFamily="18" charset="0"/>
                <a:cs typeface="Times New Roman" panose="02020603050405020304" pitchFamily="18" charset="0"/>
              </a:rPr>
              <a:t> </a:t>
            </a:r>
            <a:r>
              <a:rPr lang="tr-TR" sz="1600" spc="-5" dirty="0">
                <a:latin typeface="Times New Roman" panose="02020603050405020304" pitchFamily="18" charset="0"/>
                <a:cs typeface="Times New Roman" panose="02020603050405020304" pitchFamily="18" charset="0"/>
              </a:rPr>
              <a:t>taşır.</a:t>
            </a:r>
            <a:endParaRPr lang="tr-TR" sz="1600" dirty="0">
              <a:latin typeface="Times New Roman" panose="02020603050405020304" pitchFamily="18" charset="0"/>
              <a:cs typeface="Times New Roman" panose="02020603050405020304" pitchFamily="18" charset="0"/>
            </a:endParaRPr>
          </a:p>
          <a:p>
            <a:pPr marL="36000" marR="864869" indent="0">
              <a:lnSpc>
                <a:spcPct val="170000"/>
              </a:lnSpc>
              <a:spcBef>
                <a:spcPts val="600"/>
              </a:spcBef>
              <a:buNone/>
            </a:pPr>
            <a:r>
              <a:rPr lang="tr-TR" sz="1600" b="1" i="1" spc="-5" dirty="0">
                <a:solidFill>
                  <a:schemeClr val="bg1"/>
                </a:solidFill>
                <a:latin typeface="Times New Roman" panose="02020603050405020304" pitchFamily="18" charset="0"/>
                <a:cs typeface="Times New Roman" panose="02020603050405020304" pitchFamily="18" charset="0"/>
              </a:rPr>
              <a:t>R53: </a:t>
            </a:r>
            <a:r>
              <a:rPr lang="tr-TR" sz="1600" spc="-5" dirty="0" err="1">
                <a:latin typeface="Times New Roman" panose="02020603050405020304" pitchFamily="18" charset="0"/>
                <a:cs typeface="Times New Roman" panose="02020603050405020304" pitchFamily="18" charset="0"/>
              </a:rPr>
              <a:t>Akuatik</a:t>
            </a:r>
            <a:r>
              <a:rPr lang="tr-TR" sz="1600" spc="-5" dirty="0">
                <a:latin typeface="Times New Roman" panose="02020603050405020304" pitchFamily="18" charset="0"/>
                <a:cs typeface="Times New Roman" panose="02020603050405020304" pitchFamily="18" charset="0"/>
              </a:rPr>
              <a:t> çevrelerde (denizler, akarsular, göller vb.) "uzun </a:t>
            </a:r>
            <a:r>
              <a:rPr lang="tr-TR" sz="1600" dirty="0">
                <a:latin typeface="Times New Roman" panose="02020603050405020304" pitchFamily="18" charset="0"/>
                <a:cs typeface="Times New Roman" panose="02020603050405020304" pitchFamily="18" charset="0"/>
              </a:rPr>
              <a:t>vadede </a:t>
            </a:r>
            <a:r>
              <a:rPr lang="tr-TR" sz="1600" spc="-5" dirty="0">
                <a:latin typeface="Times New Roman" panose="02020603050405020304" pitchFamily="18" charset="0"/>
                <a:cs typeface="Times New Roman" panose="02020603050405020304" pitchFamily="18" charset="0"/>
              </a:rPr>
              <a:t>zararlı  etkilere </a:t>
            </a:r>
            <a:r>
              <a:rPr lang="tr-TR" sz="1600" dirty="0">
                <a:latin typeface="Times New Roman" panose="02020603050405020304" pitchFamily="18" charset="0"/>
                <a:cs typeface="Times New Roman" panose="02020603050405020304" pitchFamily="18" charset="0"/>
              </a:rPr>
              <a:t>neden </a:t>
            </a:r>
            <a:r>
              <a:rPr lang="tr-TR" sz="1600" spc="-5" dirty="0">
                <a:latin typeface="Times New Roman" panose="02020603050405020304" pitchFamily="18" charset="0"/>
                <a:cs typeface="Times New Roman" panose="02020603050405020304" pitchFamily="18" charset="0"/>
              </a:rPr>
              <a:t>olabilme riski"</a:t>
            </a:r>
            <a:r>
              <a:rPr lang="tr-TR" sz="1600" spc="-25" dirty="0">
                <a:latin typeface="Times New Roman" panose="02020603050405020304" pitchFamily="18" charset="0"/>
                <a:cs typeface="Times New Roman" panose="02020603050405020304" pitchFamily="18" charset="0"/>
              </a:rPr>
              <a:t> </a:t>
            </a:r>
            <a:r>
              <a:rPr lang="tr-TR" sz="1600" spc="-5" dirty="0">
                <a:latin typeface="Times New Roman" panose="02020603050405020304" pitchFamily="18" charset="0"/>
                <a:cs typeface="Times New Roman" panose="02020603050405020304" pitchFamily="18" charset="0"/>
              </a:rPr>
              <a:t>taşır.</a:t>
            </a:r>
            <a:endParaRPr lang="tr-TR" sz="1600" dirty="0">
              <a:latin typeface="Times New Roman" panose="02020603050405020304" pitchFamily="18" charset="0"/>
              <a:cs typeface="Times New Roman" panose="02020603050405020304" pitchFamily="18" charset="0"/>
            </a:endParaRPr>
          </a:p>
          <a:p>
            <a:pPr marL="36000" marR="1294765" indent="0">
              <a:lnSpc>
                <a:spcPct val="170000"/>
              </a:lnSpc>
              <a:spcBef>
                <a:spcPts val="195"/>
              </a:spcBef>
              <a:buNone/>
            </a:pPr>
            <a:r>
              <a:rPr lang="tr-TR" sz="1600" b="1" i="1" spc="-5" dirty="0">
                <a:solidFill>
                  <a:schemeClr val="bg1"/>
                </a:solidFill>
                <a:latin typeface="Times New Roman" panose="02020603050405020304" pitchFamily="18" charset="0"/>
                <a:cs typeface="Times New Roman" panose="02020603050405020304" pitchFamily="18" charset="0"/>
              </a:rPr>
              <a:t>R54: </a:t>
            </a:r>
            <a:r>
              <a:rPr lang="tr-TR" sz="1600" spc="-5" dirty="0" err="1">
                <a:latin typeface="Times New Roman" panose="02020603050405020304" pitchFamily="18" charset="0"/>
                <a:cs typeface="Times New Roman" panose="02020603050405020304" pitchFamily="18" charset="0"/>
              </a:rPr>
              <a:t>Flora'ya</a:t>
            </a:r>
            <a:r>
              <a:rPr lang="tr-TR" sz="1600" spc="-5" dirty="0">
                <a:latin typeface="Times New Roman" panose="02020603050405020304" pitchFamily="18" charset="0"/>
                <a:cs typeface="Times New Roman" panose="02020603050405020304" pitchFamily="18" charset="0"/>
              </a:rPr>
              <a:t> (doğal bitki topluluklarına) "zehirli </a:t>
            </a:r>
            <a:r>
              <a:rPr lang="tr-TR" sz="1600" dirty="0">
                <a:latin typeface="Times New Roman" panose="02020603050405020304" pitchFamily="18" charset="0"/>
                <a:cs typeface="Times New Roman" panose="02020603050405020304" pitchFamily="18" charset="0"/>
              </a:rPr>
              <a:t>olma </a:t>
            </a:r>
            <a:r>
              <a:rPr lang="tr-TR" sz="1600" spc="-5" dirty="0">
                <a:latin typeface="Times New Roman" panose="02020603050405020304" pitchFamily="18" charset="0"/>
                <a:cs typeface="Times New Roman" panose="02020603050405020304" pitchFamily="18" charset="0"/>
              </a:rPr>
              <a:t>riski" taşır.  </a:t>
            </a:r>
            <a:endParaRPr lang="tr-TR" sz="1600" spc="-5" dirty="0" smtClean="0">
              <a:latin typeface="Times New Roman" panose="02020603050405020304" pitchFamily="18" charset="0"/>
              <a:cs typeface="Times New Roman" panose="02020603050405020304" pitchFamily="18" charset="0"/>
            </a:endParaRPr>
          </a:p>
          <a:p>
            <a:pPr marL="36000" marR="1294765" indent="0">
              <a:lnSpc>
                <a:spcPct val="170000"/>
              </a:lnSpc>
              <a:spcBef>
                <a:spcPts val="195"/>
              </a:spcBef>
              <a:buNone/>
            </a:pPr>
            <a:r>
              <a:rPr lang="tr-TR" sz="1600" b="1" i="1" spc="-5" dirty="0">
                <a:solidFill>
                  <a:schemeClr val="bg1"/>
                </a:solidFill>
                <a:latin typeface="Times New Roman" panose="02020603050405020304" pitchFamily="18" charset="0"/>
                <a:cs typeface="Times New Roman" panose="02020603050405020304" pitchFamily="18" charset="0"/>
              </a:rPr>
              <a:t>R55: </a:t>
            </a:r>
            <a:r>
              <a:rPr lang="tr-TR" sz="1600" spc="-5" dirty="0" err="1">
                <a:latin typeface="Times New Roman" panose="02020603050405020304" pitchFamily="18" charset="0"/>
                <a:cs typeface="Times New Roman" panose="02020603050405020304" pitchFamily="18" charset="0"/>
              </a:rPr>
              <a:t>Fauna'ya</a:t>
            </a:r>
            <a:r>
              <a:rPr lang="tr-TR" sz="1600" spc="-5" dirty="0">
                <a:latin typeface="Times New Roman" panose="02020603050405020304" pitchFamily="18" charset="0"/>
                <a:cs typeface="Times New Roman" panose="02020603050405020304" pitchFamily="18" charset="0"/>
              </a:rPr>
              <a:t> (doğal hayvan topluluklarına) "zehirli </a:t>
            </a:r>
            <a:r>
              <a:rPr lang="tr-TR" sz="1600" dirty="0">
                <a:latin typeface="Times New Roman" panose="02020603050405020304" pitchFamily="18" charset="0"/>
                <a:cs typeface="Times New Roman" panose="02020603050405020304" pitchFamily="18" charset="0"/>
              </a:rPr>
              <a:t>olma </a:t>
            </a:r>
            <a:r>
              <a:rPr lang="tr-TR" sz="1600" spc="-5" dirty="0">
                <a:latin typeface="Times New Roman" panose="02020603050405020304" pitchFamily="18" charset="0"/>
                <a:cs typeface="Times New Roman" panose="02020603050405020304" pitchFamily="18" charset="0"/>
              </a:rPr>
              <a:t>riski" taşır.  </a:t>
            </a:r>
            <a:endParaRPr lang="tr-TR" sz="1600" spc="-5" dirty="0" smtClean="0">
              <a:latin typeface="Times New Roman" panose="02020603050405020304" pitchFamily="18" charset="0"/>
              <a:cs typeface="Times New Roman" panose="02020603050405020304" pitchFamily="18" charset="0"/>
            </a:endParaRPr>
          </a:p>
          <a:p>
            <a:pPr marL="36000" marR="1294765" indent="0">
              <a:lnSpc>
                <a:spcPct val="170000"/>
              </a:lnSpc>
              <a:spcBef>
                <a:spcPts val="195"/>
              </a:spcBef>
              <a:buNone/>
            </a:pPr>
            <a:r>
              <a:rPr lang="tr-TR" sz="1600" b="1" i="1" spc="-5" dirty="0" smtClean="0">
                <a:solidFill>
                  <a:schemeClr val="bg1"/>
                </a:solidFill>
                <a:latin typeface="Times New Roman" panose="02020603050405020304" pitchFamily="18" charset="0"/>
                <a:cs typeface="Times New Roman" panose="02020603050405020304" pitchFamily="18" charset="0"/>
              </a:rPr>
              <a:t>R56</a:t>
            </a:r>
            <a:r>
              <a:rPr lang="tr-TR" sz="1600" b="1" i="1" spc="-5" dirty="0">
                <a:solidFill>
                  <a:schemeClr val="bg1"/>
                </a:solidFill>
                <a:latin typeface="Times New Roman" panose="02020603050405020304" pitchFamily="18" charset="0"/>
                <a:cs typeface="Times New Roman" panose="02020603050405020304" pitchFamily="18" charset="0"/>
              </a:rPr>
              <a:t>: </a:t>
            </a:r>
            <a:r>
              <a:rPr lang="tr-TR" sz="1600" spc="-5" dirty="0">
                <a:latin typeface="Times New Roman" panose="02020603050405020304" pitchFamily="18" charset="0"/>
                <a:cs typeface="Times New Roman" panose="02020603050405020304" pitchFamily="18" charset="0"/>
              </a:rPr>
              <a:t>Toprak organizmalarına (canlılarına) "zehirli </a:t>
            </a:r>
            <a:r>
              <a:rPr lang="tr-TR" sz="1600" dirty="0">
                <a:latin typeface="Times New Roman" panose="02020603050405020304" pitchFamily="18" charset="0"/>
                <a:cs typeface="Times New Roman" panose="02020603050405020304" pitchFamily="18" charset="0"/>
              </a:rPr>
              <a:t>olma </a:t>
            </a:r>
            <a:r>
              <a:rPr lang="tr-TR" sz="1600" spc="-5" dirty="0">
                <a:latin typeface="Times New Roman" panose="02020603050405020304" pitchFamily="18" charset="0"/>
                <a:cs typeface="Times New Roman" panose="02020603050405020304" pitchFamily="18" charset="0"/>
              </a:rPr>
              <a:t>riski"</a:t>
            </a:r>
            <a:r>
              <a:rPr lang="tr-TR" sz="1600" spc="50" dirty="0">
                <a:latin typeface="Times New Roman" panose="02020603050405020304" pitchFamily="18" charset="0"/>
                <a:cs typeface="Times New Roman" panose="02020603050405020304" pitchFamily="18" charset="0"/>
              </a:rPr>
              <a:t> </a:t>
            </a:r>
            <a:r>
              <a:rPr lang="tr-TR" sz="1600" spc="-5" dirty="0">
                <a:latin typeface="Times New Roman" panose="02020603050405020304" pitchFamily="18" charset="0"/>
                <a:cs typeface="Times New Roman" panose="02020603050405020304" pitchFamily="18" charset="0"/>
              </a:rPr>
              <a:t>taşır.</a:t>
            </a:r>
            <a:endParaRPr lang="tr-TR" sz="1600" dirty="0">
              <a:latin typeface="Times New Roman" panose="02020603050405020304" pitchFamily="18" charset="0"/>
              <a:cs typeface="Times New Roman" panose="02020603050405020304" pitchFamily="18" charset="0"/>
            </a:endParaRPr>
          </a:p>
          <a:p>
            <a:pPr marL="36000" indent="0">
              <a:lnSpc>
                <a:spcPct val="170000"/>
              </a:lnSpc>
              <a:spcBef>
                <a:spcPts val="605"/>
              </a:spcBef>
              <a:buNone/>
            </a:pPr>
            <a:r>
              <a:rPr lang="tr-TR" sz="1600" b="1" i="1" spc="-5" dirty="0">
                <a:solidFill>
                  <a:schemeClr val="bg1"/>
                </a:solidFill>
                <a:latin typeface="Times New Roman" panose="02020603050405020304" pitchFamily="18" charset="0"/>
                <a:cs typeface="Times New Roman" panose="02020603050405020304" pitchFamily="18" charset="0"/>
              </a:rPr>
              <a:t>R57: </a:t>
            </a:r>
            <a:r>
              <a:rPr lang="tr-TR" sz="1600" spc="-5" dirty="0">
                <a:latin typeface="Times New Roman" panose="02020603050405020304" pitchFamily="18" charset="0"/>
                <a:cs typeface="Times New Roman" panose="02020603050405020304" pitchFamily="18" charset="0"/>
              </a:rPr>
              <a:t>Arılara "zehirli </a:t>
            </a:r>
            <a:r>
              <a:rPr lang="tr-TR" sz="1600" dirty="0">
                <a:latin typeface="Times New Roman" panose="02020603050405020304" pitchFamily="18" charset="0"/>
                <a:cs typeface="Times New Roman" panose="02020603050405020304" pitchFamily="18" charset="0"/>
              </a:rPr>
              <a:t>olma </a:t>
            </a:r>
            <a:r>
              <a:rPr lang="tr-TR" sz="1600" spc="-5" dirty="0">
                <a:latin typeface="Times New Roman" panose="02020603050405020304" pitchFamily="18" charset="0"/>
                <a:cs typeface="Times New Roman" panose="02020603050405020304" pitchFamily="18" charset="0"/>
              </a:rPr>
              <a:t>riski"</a:t>
            </a:r>
            <a:r>
              <a:rPr lang="tr-TR" sz="1600" spc="-10" dirty="0">
                <a:latin typeface="Times New Roman" panose="02020603050405020304" pitchFamily="18" charset="0"/>
                <a:cs typeface="Times New Roman" panose="02020603050405020304" pitchFamily="18" charset="0"/>
              </a:rPr>
              <a:t> </a:t>
            </a:r>
            <a:r>
              <a:rPr lang="tr-TR" sz="1600" spc="-5" dirty="0">
                <a:latin typeface="Times New Roman" panose="02020603050405020304" pitchFamily="18" charset="0"/>
                <a:cs typeface="Times New Roman" panose="02020603050405020304" pitchFamily="18" charset="0"/>
              </a:rPr>
              <a:t>taşır.</a:t>
            </a:r>
            <a:endParaRPr lang="tr-TR" sz="1600" dirty="0">
              <a:latin typeface="Times New Roman" panose="02020603050405020304" pitchFamily="18" charset="0"/>
              <a:cs typeface="Times New Roman" panose="02020603050405020304" pitchFamily="18" charset="0"/>
            </a:endParaRPr>
          </a:p>
          <a:p>
            <a:pPr marL="36000" indent="0">
              <a:lnSpc>
                <a:spcPct val="170000"/>
              </a:lnSpc>
              <a:spcBef>
                <a:spcPts val="825"/>
              </a:spcBef>
              <a:buNone/>
            </a:pPr>
            <a:r>
              <a:rPr lang="tr-TR" sz="1600" b="1" i="1" spc="-5" dirty="0">
                <a:solidFill>
                  <a:schemeClr val="bg1"/>
                </a:solidFill>
                <a:latin typeface="Times New Roman" panose="02020603050405020304" pitchFamily="18" charset="0"/>
                <a:cs typeface="Times New Roman" panose="02020603050405020304" pitchFamily="18" charset="0"/>
              </a:rPr>
              <a:t>R58: </a:t>
            </a:r>
            <a:r>
              <a:rPr lang="tr-TR" sz="1600" spc="-5" dirty="0">
                <a:latin typeface="Times New Roman" panose="02020603050405020304" pitchFamily="18" charset="0"/>
                <a:cs typeface="Times New Roman" panose="02020603050405020304" pitchFamily="18" charset="0"/>
              </a:rPr>
              <a:t>Çevrede, "uzun vadede zararlı etkilere </a:t>
            </a:r>
            <a:r>
              <a:rPr lang="tr-TR" sz="1600" dirty="0">
                <a:latin typeface="Times New Roman" panose="02020603050405020304" pitchFamily="18" charset="0"/>
                <a:cs typeface="Times New Roman" panose="02020603050405020304" pitchFamily="18" charset="0"/>
              </a:rPr>
              <a:t>neden </a:t>
            </a:r>
            <a:r>
              <a:rPr lang="tr-TR" sz="1600" spc="-5" dirty="0">
                <a:latin typeface="Times New Roman" panose="02020603050405020304" pitchFamily="18" charset="0"/>
                <a:cs typeface="Times New Roman" panose="02020603050405020304" pitchFamily="18" charset="0"/>
              </a:rPr>
              <a:t>olabilme riski"</a:t>
            </a:r>
            <a:r>
              <a:rPr lang="tr-TR" sz="1600" spc="80" dirty="0">
                <a:latin typeface="Times New Roman" panose="02020603050405020304" pitchFamily="18" charset="0"/>
                <a:cs typeface="Times New Roman" panose="02020603050405020304" pitchFamily="18" charset="0"/>
              </a:rPr>
              <a:t> </a:t>
            </a:r>
            <a:r>
              <a:rPr lang="tr-TR" sz="1600" spc="-5" dirty="0">
                <a:latin typeface="Times New Roman" panose="02020603050405020304" pitchFamily="18" charset="0"/>
                <a:cs typeface="Times New Roman" panose="02020603050405020304" pitchFamily="18" charset="0"/>
              </a:rPr>
              <a:t>taşır.</a:t>
            </a:r>
            <a:endParaRPr lang="tr-TR" sz="1600" dirty="0">
              <a:latin typeface="Times New Roman" panose="02020603050405020304" pitchFamily="18" charset="0"/>
              <a:cs typeface="Times New Roman" panose="02020603050405020304" pitchFamily="18" charset="0"/>
            </a:endParaRPr>
          </a:p>
          <a:p>
            <a:pPr marL="36000" indent="0">
              <a:lnSpc>
                <a:spcPct val="170000"/>
              </a:lnSpc>
              <a:spcBef>
                <a:spcPts val="825"/>
              </a:spcBef>
              <a:buNone/>
            </a:pPr>
            <a:r>
              <a:rPr lang="tr-TR" sz="1600" b="1" i="1" spc="-5" dirty="0">
                <a:solidFill>
                  <a:schemeClr val="bg1"/>
                </a:solidFill>
                <a:latin typeface="Times New Roman" panose="02020603050405020304" pitchFamily="18" charset="0"/>
                <a:cs typeface="Times New Roman" panose="02020603050405020304" pitchFamily="18" charset="0"/>
              </a:rPr>
              <a:t>R59: </a:t>
            </a:r>
            <a:r>
              <a:rPr lang="tr-TR" sz="1600" spc="-5" dirty="0">
                <a:latin typeface="Times New Roman" panose="02020603050405020304" pitchFamily="18" charset="0"/>
                <a:cs typeface="Times New Roman" panose="02020603050405020304" pitchFamily="18" charset="0"/>
              </a:rPr>
              <a:t>"Ozon tabakasına zarar </a:t>
            </a:r>
            <a:r>
              <a:rPr lang="tr-TR" sz="1600" dirty="0">
                <a:latin typeface="Times New Roman" panose="02020603050405020304" pitchFamily="18" charset="0"/>
                <a:cs typeface="Times New Roman" panose="02020603050405020304" pitchFamily="18" charset="0"/>
              </a:rPr>
              <a:t>verme </a:t>
            </a:r>
            <a:r>
              <a:rPr lang="tr-TR" sz="1600" spc="-5" dirty="0">
                <a:latin typeface="Times New Roman" panose="02020603050405020304" pitchFamily="18" charset="0"/>
                <a:cs typeface="Times New Roman" panose="02020603050405020304" pitchFamily="18" charset="0"/>
              </a:rPr>
              <a:t>riski"</a:t>
            </a:r>
            <a:r>
              <a:rPr lang="tr-TR" sz="1600" spc="15" dirty="0">
                <a:latin typeface="Times New Roman" panose="02020603050405020304" pitchFamily="18" charset="0"/>
                <a:cs typeface="Times New Roman" panose="02020603050405020304" pitchFamily="18" charset="0"/>
              </a:rPr>
              <a:t> </a:t>
            </a:r>
            <a:r>
              <a:rPr lang="tr-TR" sz="1600" spc="-5" dirty="0">
                <a:latin typeface="Times New Roman" panose="02020603050405020304" pitchFamily="18" charset="0"/>
                <a:cs typeface="Times New Roman" panose="02020603050405020304" pitchFamily="18" charset="0"/>
              </a:rPr>
              <a:t>taşır.</a:t>
            </a:r>
            <a:endParaRPr lang="tr-T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87787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906128"/>
          </a:xfrm>
        </p:spPr>
        <p:txBody>
          <a:bodyPr>
            <a:normAutofit fontScale="62500" lnSpcReduction="20000"/>
          </a:bodyPr>
          <a:lstStyle/>
          <a:p>
            <a:pPr marL="36000" indent="0">
              <a:lnSpc>
                <a:spcPct val="170000"/>
              </a:lnSpc>
              <a:spcBef>
                <a:spcPts val="815"/>
              </a:spcBef>
              <a:buNone/>
            </a:pPr>
            <a:r>
              <a:rPr lang="tr-TR" sz="3200" b="1" i="1" spc="-5" dirty="0">
                <a:solidFill>
                  <a:schemeClr val="bg1"/>
                </a:solidFill>
                <a:latin typeface="Times New Roman" panose="02020603050405020304" pitchFamily="18" charset="0"/>
                <a:cs typeface="Times New Roman" panose="02020603050405020304" pitchFamily="18" charset="0"/>
              </a:rPr>
              <a:t>R60: </a:t>
            </a:r>
            <a:r>
              <a:rPr lang="tr-TR" sz="3200" spc="-5" dirty="0">
                <a:latin typeface="Times New Roman" panose="02020603050405020304" pitchFamily="18" charset="0"/>
                <a:cs typeface="Times New Roman" panose="02020603050405020304" pitchFamily="18" charset="0"/>
              </a:rPr>
              <a:t>"</a:t>
            </a:r>
            <a:r>
              <a:rPr lang="tr-TR" sz="3200" spc="-5" dirty="0" err="1">
                <a:latin typeface="Times New Roman" panose="02020603050405020304" pitchFamily="18" charset="0"/>
                <a:cs typeface="Times New Roman" panose="02020603050405020304" pitchFamily="18" charset="0"/>
              </a:rPr>
              <a:t>Doğurğanlığın</a:t>
            </a:r>
            <a:r>
              <a:rPr lang="tr-TR" sz="3200" spc="-5" dirty="0">
                <a:latin typeface="Times New Roman" panose="02020603050405020304" pitchFamily="18" charset="0"/>
                <a:cs typeface="Times New Roman" panose="02020603050405020304" pitchFamily="18" charset="0"/>
              </a:rPr>
              <a:t> engellenmesine </a:t>
            </a:r>
            <a:r>
              <a:rPr lang="tr-TR" sz="3200" dirty="0">
                <a:latin typeface="Times New Roman" panose="02020603050405020304" pitchFamily="18" charset="0"/>
                <a:cs typeface="Times New Roman" panose="02020603050405020304" pitchFamily="18" charset="0"/>
              </a:rPr>
              <a:t>neden </a:t>
            </a:r>
            <a:r>
              <a:rPr lang="tr-TR" sz="3200" spc="-5" dirty="0">
                <a:latin typeface="Times New Roman" panose="02020603050405020304" pitchFamily="18" charset="0"/>
                <a:cs typeface="Times New Roman" panose="02020603050405020304" pitchFamily="18" charset="0"/>
              </a:rPr>
              <a:t>olabilme riski"</a:t>
            </a:r>
            <a:r>
              <a:rPr lang="tr-TR" sz="3200" spc="65" dirty="0">
                <a:latin typeface="Times New Roman" panose="02020603050405020304" pitchFamily="18" charset="0"/>
                <a:cs typeface="Times New Roman" panose="02020603050405020304" pitchFamily="18" charset="0"/>
              </a:rPr>
              <a:t> </a:t>
            </a:r>
            <a:r>
              <a:rPr lang="tr-TR" sz="3200" spc="-5" dirty="0">
                <a:latin typeface="Times New Roman" panose="02020603050405020304" pitchFamily="18" charset="0"/>
                <a:cs typeface="Times New Roman" panose="02020603050405020304" pitchFamily="18" charset="0"/>
              </a:rPr>
              <a:t>taşır.</a:t>
            </a:r>
            <a:endParaRPr lang="tr-TR" sz="3200" dirty="0">
              <a:latin typeface="Times New Roman" panose="02020603050405020304" pitchFamily="18" charset="0"/>
              <a:cs typeface="Times New Roman" panose="02020603050405020304" pitchFamily="18" charset="0"/>
            </a:endParaRPr>
          </a:p>
          <a:p>
            <a:pPr marL="36000" indent="0">
              <a:lnSpc>
                <a:spcPct val="170000"/>
              </a:lnSpc>
              <a:spcBef>
                <a:spcPts val="825"/>
              </a:spcBef>
              <a:buNone/>
            </a:pPr>
            <a:r>
              <a:rPr lang="tr-TR" sz="3200" b="1" i="1" spc="-5" dirty="0">
                <a:solidFill>
                  <a:schemeClr val="bg1"/>
                </a:solidFill>
                <a:latin typeface="Times New Roman" panose="02020603050405020304" pitchFamily="18" charset="0"/>
                <a:cs typeface="Times New Roman" panose="02020603050405020304" pitchFamily="18" charset="0"/>
              </a:rPr>
              <a:t>R61: </a:t>
            </a:r>
            <a:r>
              <a:rPr lang="tr-TR" sz="3200" spc="-5" dirty="0">
                <a:latin typeface="Times New Roman" panose="02020603050405020304" pitchFamily="18" charset="0"/>
                <a:cs typeface="Times New Roman" panose="02020603050405020304" pitchFamily="18" charset="0"/>
              </a:rPr>
              <a:t>Ana rahmindeki "cenine zarar verebilme riski"</a:t>
            </a:r>
            <a:r>
              <a:rPr lang="tr-TR" sz="3200" spc="65" dirty="0">
                <a:latin typeface="Times New Roman" panose="02020603050405020304" pitchFamily="18" charset="0"/>
                <a:cs typeface="Times New Roman" panose="02020603050405020304" pitchFamily="18" charset="0"/>
              </a:rPr>
              <a:t> </a:t>
            </a:r>
            <a:r>
              <a:rPr lang="tr-TR" sz="3200" spc="-5" dirty="0">
                <a:latin typeface="Times New Roman" panose="02020603050405020304" pitchFamily="18" charset="0"/>
                <a:cs typeface="Times New Roman" panose="02020603050405020304" pitchFamily="18" charset="0"/>
              </a:rPr>
              <a:t>taşır.</a:t>
            </a:r>
            <a:endParaRPr lang="tr-TR" sz="3200" dirty="0">
              <a:latin typeface="Times New Roman" panose="02020603050405020304" pitchFamily="18" charset="0"/>
              <a:cs typeface="Times New Roman" panose="02020603050405020304" pitchFamily="18" charset="0"/>
            </a:endParaRPr>
          </a:p>
          <a:p>
            <a:pPr marL="36000" indent="0">
              <a:lnSpc>
                <a:spcPct val="170000"/>
              </a:lnSpc>
              <a:spcBef>
                <a:spcPts val="825"/>
              </a:spcBef>
              <a:buNone/>
            </a:pPr>
            <a:r>
              <a:rPr lang="tr-TR" sz="3200" b="1" i="1" spc="-5" dirty="0">
                <a:solidFill>
                  <a:schemeClr val="bg1"/>
                </a:solidFill>
                <a:latin typeface="Times New Roman" panose="02020603050405020304" pitchFamily="18" charset="0"/>
                <a:cs typeface="Times New Roman" panose="02020603050405020304" pitchFamily="18" charset="0"/>
              </a:rPr>
              <a:t>R62: </a:t>
            </a:r>
            <a:r>
              <a:rPr lang="tr-TR" sz="3200" spc="-5" dirty="0">
                <a:latin typeface="Times New Roman" panose="02020603050405020304" pitchFamily="18" charset="0"/>
                <a:cs typeface="Times New Roman" panose="02020603050405020304" pitchFamily="18" charset="0"/>
              </a:rPr>
              <a:t>"Doğurganlığı engellemesi muhtemel"</a:t>
            </a:r>
            <a:r>
              <a:rPr lang="tr-TR" sz="3200" spc="55" dirty="0">
                <a:latin typeface="Times New Roman" panose="02020603050405020304" pitchFamily="18" charset="0"/>
                <a:cs typeface="Times New Roman" panose="02020603050405020304" pitchFamily="18" charset="0"/>
              </a:rPr>
              <a:t> </a:t>
            </a:r>
            <a:r>
              <a:rPr lang="tr-TR" sz="3200" spc="-5" dirty="0">
                <a:latin typeface="Times New Roman" panose="02020603050405020304" pitchFamily="18" charset="0"/>
                <a:cs typeface="Times New Roman" panose="02020603050405020304" pitchFamily="18" charset="0"/>
              </a:rPr>
              <a:t>maddedir.</a:t>
            </a:r>
            <a:endParaRPr lang="tr-TR" sz="3200" dirty="0">
              <a:latin typeface="Times New Roman" panose="02020603050405020304" pitchFamily="18" charset="0"/>
              <a:cs typeface="Times New Roman" panose="02020603050405020304" pitchFamily="18" charset="0"/>
            </a:endParaRPr>
          </a:p>
          <a:p>
            <a:pPr marL="36000" indent="0">
              <a:lnSpc>
                <a:spcPct val="170000"/>
              </a:lnSpc>
              <a:spcBef>
                <a:spcPts val="815"/>
              </a:spcBef>
              <a:buNone/>
            </a:pPr>
            <a:r>
              <a:rPr lang="tr-TR" sz="3200" b="1" i="1" spc="-5" dirty="0">
                <a:solidFill>
                  <a:schemeClr val="bg1"/>
                </a:solidFill>
                <a:latin typeface="Times New Roman" panose="02020603050405020304" pitchFamily="18" charset="0"/>
                <a:cs typeface="Times New Roman" panose="02020603050405020304" pitchFamily="18" charset="0"/>
              </a:rPr>
              <a:t>R63: </a:t>
            </a:r>
            <a:r>
              <a:rPr lang="tr-TR" sz="3200" spc="-5" dirty="0">
                <a:latin typeface="Times New Roman" panose="02020603050405020304" pitchFamily="18" charset="0"/>
                <a:cs typeface="Times New Roman" panose="02020603050405020304" pitchFamily="18" charset="0"/>
              </a:rPr>
              <a:t>"Ana karnındaki cenine zarar </a:t>
            </a:r>
            <a:r>
              <a:rPr lang="tr-TR" sz="3200" dirty="0">
                <a:latin typeface="Times New Roman" panose="02020603050405020304" pitchFamily="18" charset="0"/>
                <a:cs typeface="Times New Roman" panose="02020603050405020304" pitchFamily="18" charset="0"/>
              </a:rPr>
              <a:t>vermesi </a:t>
            </a:r>
            <a:r>
              <a:rPr lang="tr-TR" sz="3200" spc="-5" dirty="0">
                <a:latin typeface="Times New Roman" panose="02020603050405020304" pitchFamily="18" charset="0"/>
                <a:cs typeface="Times New Roman" panose="02020603050405020304" pitchFamily="18" charset="0"/>
              </a:rPr>
              <a:t>muhtemel"</a:t>
            </a:r>
            <a:r>
              <a:rPr lang="tr-TR" sz="3200" spc="65" dirty="0">
                <a:latin typeface="Times New Roman" panose="02020603050405020304" pitchFamily="18" charset="0"/>
                <a:cs typeface="Times New Roman" panose="02020603050405020304" pitchFamily="18" charset="0"/>
              </a:rPr>
              <a:t> </a:t>
            </a:r>
            <a:r>
              <a:rPr lang="tr-TR" sz="3200" spc="-5" dirty="0">
                <a:latin typeface="Times New Roman" panose="02020603050405020304" pitchFamily="18" charset="0"/>
                <a:cs typeface="Times New Roman" panose="02020603050405020304" pitchFamily="18" charset="0"/>
              </a:rPr>
              <a:t>maddedir.</a:t>
            </a:r>
            <a:endParaRPr lang="tr-TR" sz="3200" dirty="0">
              <a:latin typeface="Times New Roman" panose="02020603050405020304" pitchFamily="18" charset="0"/>
              <a:cs typeface="Times New Roman" panose="02020603050405020304" pitchFamily="18" charset="0"/>
            </a:endParaRPr>
          </a:p>
          <a:p>
            <a:pPr marL="36000" indent="0">
              <a:lnSpc>
                <a:spcPct val="170000"/>
              </a:lnSpc>
              <a:spcBef>
                <a:spcPts val="825"/>
              </a:spcBef>
              <a:buNone/>
            </a:pPr>
            <a:r>
              <a:rPr lang="tr-TR" sz="3200" b="1" i="1" spc="-5" dirty="0">
                <a:solidFill>
                  <a:schemeClr val="bg1"/>
                </a:solidFill>
                <a:latin typeface="Times New Roman" panose="02020603050405020304" pitchFamily="18" charset="0"/>
                <a:cs typeface="Times New Roman" panose="02020603050405020304" pitchFamily="18" charset="0"/>
              </a:rPr>
              <a:t>R64: </a:t>
            </a:r>
            <a:r>
              <a:rPr lang="tr-TR" sz="3200" spc="-5" dirty="0">
                <a:latin typeface="Times New Roman" panose="02020603050405020304" pitchFamily="18" charset="0"/>
                <a:cs typeface="Times New Roman" panose="02020603050405020304" pitchFamily="18" charset="0"/>
              </a:rPr>
              <a:t>"Anne </a:t>
            </a:r>
            <a:r>
              <a:rPr lang="tr-TR" sz="3200" dirty="0">
                <a:latin typeface="Times New Roman" panose="02020603050405020304" pitchFamily="18" charset="0"/>
                <a:cs typeface="Times New Roman" panose="02020603050405020304" pitchFamily="18" charset="0"/>
              </a:rPr>
              <a:t>sütü </a:t>
            </a:r>
            <a:r>
              <a:rPr lang="tr-TR" sz="3200" spc="-5" dirty="0">
                <a:latin typeface="Times New Roman" panose="02020603050405020304" pitchFamily="18" charset="0"/>
                <a:cs typeface="Times New Roman" panose="02020603050405020304" pitchFamily="18" charset="0"/>
              </a:rPr>
              <a:t>emen bebeklere zarar verebilme riski"</a:t>
            </a:r>
            <a:r>
              <a:rPr lang="tr-TR" sz="3200" spc="50" dirty="0">
                <a:latin typeface="Times New Roman" panose="02020603050405020304" pitchFamily="18" charset="0"/>
                <a:cs typeface="Times New Roman" panose="02020603050405020304" pitchFamily="18" charset="0"/>
              </a:rPr>
              <a:t> </a:t>
            </a:r>
            <a:r>
              <a:rPr lang="tr-TR" sz="3200" spc="-5" dirty="0">
                <a:latin typeface="Times New Roman" panose="02020603050405020304" pitchFamily="18" charset="0"/>
                <a:cs typeface="Times New Roman" panose="02020603050405020304" pitchFamily="18" charset="0"/>
              </a:rPr>
              <a:t>taşır.</a:t>
            </a:r>
            <a:endParaRPr lang="tr-TR" sz="3200" dirty="0">
              <a:latin typeface="Times New Roman" panose="02020603050405020304" pitchFamily="18" charset="0"/>
              <a:cs typeface="Times New Roman" panose="02020603050405020304" pitchFamily="18" charset="0"/>
            </a:endParaRPr>
          </a:p>
          <a:p>
            <a:pPr marL="36000" indent="0">
              <a:lnSpc>
                <a:spcPct val="170000"/>
              </a:lnSpc>
              <a:spcBef>
                <a:spcPts val="825"/>
              </a:spcBef>
              <a:buNone/>
            </a:pPr>
            <a:r>
              <a:rPr lang="tr-TR" sz="3200" b="1" i="1" spc="-5" dirty="0">
                <a:solidFill>
                  <a:schemeClr val="bg1"/>
                </a:solidFill>
                <a:latin typeface="Times New Roman" panose="02020603050405020304" pitchFamily="18" charset="0"/>
                <a:cs typeface="Times New Roman" panose="02020603050405020304" pitchFamily="18" charset="0"/>
              </a:rPr>
              <a:t>R65: </a:t>
            </a:r>
            <a:r>
              <a:rPr lang="tr-TR" sz="3200" spc="-5" dirty="0">
                <a:latin typeface="Times New Roman" panose="02020603050405020304" pitchFamily="18" charset="0"/>
                <a:cs typeface="Times New Roman" panose="02020603050405020304" pitchFamily="18" charset="0"/>
              </a:rPr>
              <a:t>Zararlı. Yutulması hâlinde akciğerde hasara neden</a:t>
            </a:r>
            <a:r>
              <a:rPr lang="tr-TR" sz="3200" spc="50" dirty="0">
                <a:latin typeface="Times New Roman" panose="02020603050405020304" pitchFamily="18" charset="0"/>
                <a:cs typeface="Times New Roman" panose="02020603050405020304" pitchFamily="18" charset="0"/>
              </a:rPr>
              <a:t> </a:t>
            </a:r>
            <a:r>
              <a:rPr lang="tr-TR" sz="3200" spc="-5" dirty="0">
                <a:latin typeface="Times New Roman" panose="02020603050405020304" pitchFamily="18" charset="0"/>
                <a:cs typeface="Times New Roman" panose="02020603050405020304" pitchFamily="18" charset="0"/>
              </a:rPr>
              <a:t>olur.</a:t>
            </a:r>
            <a:endParaRPr lang="tr-TR" sz="3200" dirty="0">
              <a:latin typeface="Times New Roman" panose="02020603050405020304" pitchFamily="18" charset="0"/>
              <a:cs typeface="Times New Roman" panose="02020603050405020304" pitchFamily="18" charset="0"/>
            </a:endParaRPr>
          </a:p>
          <a:p>
            <a:pPr marL="36000" indent="0">
              <a:lnSpc>
                <a:spcPct val="170000"/>
              </a:lnSpc>
              <a:spcBef>
                <a:spcPts val="815"/>
              </a:spcBef>
              <a:buNone/>
            </a:pPr>
            <a:r>
              <a:rPr lang="tr-TR" sz="3200" b="1" i="1" spc="-5" dirty="0">
                <a:solidFill>
                  <a:schemeClr val="bg1"/>
                </a:solidFill>
                <a:latin typeface="Times New Roman" panose="02020603050405020304" pitchFamily="18" charset="0"/>
                <a:cs typeface="Times New Roman" panose="02020603050405020304" pitchFamily="18" charset="0"/>
              </a:rPr>
              <a:t>R66: </a:t>
            </a:r>
            <a:r>
              <a:rPr lang="tr-TR" sz="3200" spc="-5" dirty="0">
                <a:latin typeface="Times New Roman" panose="02020603050405020304" pitchFamily="18" charset="0"/>
                <a:cs typeface="Times New Roman" panose="02020603050405020304" pitchFamily="18" charset="0"/>
              </a:rPr>
              <a:t>Tekrarlanan </a:t>
            </a:r>
            <a:r>
              <a:rPr lang="tr-TR" sz="3200" dirty="0">
                <a:latin typeface="Times New Roman" panose="02020603050405020304" pitchFamily="18" charset="0"/>
                <a:cs typeface="Times New Roman" panose="02020603050405020304" pitchFamily="18" charset="0"/>
              </a:rPr>
              <a:t>maruz </a:t>
            </a:r>
            <a:r>
              <a:rPr lang="tr-TR" sz="3200" spc="-5" dirty="0">
                <a:latin typeface="Times New Roman" panose="02020603050405020304" pitchFamily="18" charset="0"/>
                <a:cs typeface="Times New Roman" panose="02020603050405020304" pitchFamily="18" charset="0"/>
              </a:rPr>
              <a:t>kalmalarda deride kuruluğa </a:t>
            </a:r>
            <a:r>
              <a:rPr lang="tr-TR" sz="3200" dirty="0">
                <a:latin typeface="Times New Roman" panose="02020603050405020304" pitchFamily="18" charset="0"/>
                <a:cs typeface="Times New Roman" panose="02020603050405020304" pitchFamily="18" charset="0"/>
              </a:rPr>
              <a:t>ve </a:t>
            </a:r>
            <a:r>
              <a:rPr lang="tr-TR" sz="3200" spc="-5" dirty="0">
                <a:latin typeface="Times New Roman" panose="02020603050405020304" pitchFamily="18" charset="0"/>
                <a:cs typeface="Times New Roman" panose="02020603050405020304" pitchFamily="18" charset="0"/>
              </a:rPr>
              <a:t>çatlaklara </a:t>
            </a:r>
            <a:r>
              <a:rPr lang="tr-TR" sz="3200" dirty="0">
                <a:latin typeface="Times New Roman" panose="02020603050405020304" pitchFamily="18" charset="0"/>
                <a:cs typeface="Times New Roman" panose="02020603050405020304" pitchFamily="18" charset="0"/>
              </a:rPr>
              <a:t>neden</a:t>
            </a:r>
            <a:r>
              <a:rPr lang="tr-TR" sz="3200" spc="30" dirty="0">
                <a:latin typeface="Times New Roman" panose="02020603050405020304" pitchFamily="18" charset="0"/>
                <a:cs typeface="Times New Roman" panose="02020603050405020304" pitchFamily="18" charset="0"/>
              </a:rPr>
              <a:t> </a:t>
            </a:r>
            <a:r>
              <a:rPr lang="tr-TR" sz="3200" spc="-5" dirty="0">
                <a:latin typeface="Times New Roman" panose="02020603050405020304" pitchFamily="18" charset="0"/>
                <a:cs typeface="Times New Roman" panose="02020603050405020304" pitchFamily="18" charset="0"/>
              </a:rPr>
              <a:t>olabilir.</a:t>
            </a:r>
            <a:endParaRPr lang="tr-TR" sz="3200" dirty="0">
              <a:latin typeface="Times New Roman" panose="02020603050405020304" pitchFamily="18" charset="0"/>
              <a:cs typeface="Times New Roman" panose="02020603050405020304" pitchFamily="18" charset="0"/>
            </a:endParaRPr>
          </a:p>
          <a:p>
            <a:pPr marL="36000" indent="0">
              <a:lnSpc>
                <a:spcPct val="170000"/>
              </a:lnSpc>
              <a:spcBef>
                <a:spcPts val="825"/>
              </a:spcBef>
              <a:buNone/>
            </a:pPr>
            <a:r>
              <a:rPr lang="tr-TR" sz="3200" b="1" i="1" spc="-5" dirty="0">
                <a:solidFill>
                  <a:schemeClr val="bg1"/>
                </a:solidFill>
                <a:latin typeface="Times New Roman" panose="02020603050405020304" pitchFamily="18" charset="0"/>
                <a:cs typeface="Times New Roman" panose="02020603050405020304" pitchFamily="18" charset="0"/>
              </a:rPr>
              <a:t>R67: </a:t>
            </a:r>
            <a:r>
              <a:rPr lang="tr-TR" sz="3200" spc="-5" dirty="0">
                <a:latin typeface="Times New Roman" panose="02020603050405020304" pitchFamily="18" charset="0"/>
                <a:cs typeface="Times New Roman" panose="02020603050405020304" pitchFamily="18" charset="0"/>
              </a:rPr>
              <a:t>Buharları halsizliğe </a:t>
            </a:r>
            <a:r>
              <a:rPr lang="tr-TR" sz="3200" dirty="0">
                <a:latin typeface="Times New Roman" panose="02020603050405020304" pitchFamily="18" charset="0"/>
                <a:cs typeface="Times New Roman" panose="02020603050405020304" pitchFamily="18" charset="0"/>
              </a:rPr>
              <a:t>ve </a:t>
            </a:r>
            <a:r>
              <a:rPr lang="tr-TR" sz="3200" spc="-5" dirty="0">
                <a:latin typeface="Times New Roman" panose="02020603050405020304" pitchFamily="18" charset="0"/>
                <a:cs typeface="Times New Roman" panose="02020603050405020304" pitchFamily="18" charset="0"/>
              </a:rPr>
              <a:t>baş dönmesine neden</a:t>
            </a:r>
            <a:r>
              <a:rPr lang="tr-TR" sz="3200" spc="35" dirty="0">
                <a:latin typeface="Times New Roman" panose="02020603050405020304" pitchFamily="18" charset="0"/>
                <a:cs typeface="Times New Roman" panose="02020603050405020304" pitchFamily="18" charset="0"/>
              </a:rPr>
              <a:t> </a:t>
            </a:r>
            <a:r>
              <a:rPr lang="tr-TR" sz="3200" spc="-5" dirty="0">
                <a:latin typeface="Times New Roman" panose="02020603050405020304" pitchFamily="18" charset="0"/>
                <a:cs typeface="Times New Roman" panose="02020603050405020304" pitchFamily="18" charset="0"/>
              </a:rPr>
              <a:t>olabilir.</a:t>
            </a:r>
            <a:endParaRPr lang="tr-TR" sz="3200" dirty="0">
              <a:latin typeface="Times New Roman" panose="02020603050405020304" pitchFamily="18" charset="0"/>
              <a:cs typeface="Times New Roman" panose="02020603050405020304" pitchFamily="18" charset="0"/>
            </a:endParaRPr>
          </a:p>
          <a:p>
            <a:pPr marL="36000" indent="0">
              <a:lnSpc>
                <a:spcPct val="170000"/>
              </a:lnSpc>
              <a:spcBef>
                <a:spcPts val="825"/>
              </a:spcBef>
              <a:buNone/>
            </a:pPr>
            <a:r>
              <a:rPr lang="tr-TR" sz="3200" b="1" i="1" spc="-5" dirty="0">
                <a:solidFill>
                  <a:schemeClr val="bg1"/>
                </a:solidFill>
                <a:latin typeface="Times New Roman" panose="02020603050405020304" pitchFamily="18" charset="0"/>
                <a:cs typeface="Times New Roman" panose="02020603050405020304" pitchFamily="18" charset="0"/>
              </a:rPr>
              <a:t>R68: </a:t>
            </a:r>
            <a:r>
              <a:rPr lang="tr-TR" sz="3200" spc="-5" dirty="0">
                <a:latin typeface="Times New Roman" panose="02020603050405020304" pitchFamily="18" charset="0"/>
                <a:cs typeface="Times New Roman" panose="02020603050405020304" pitchFamily="18" charset="0"/>
              </a:rPr>
              <a:t>Telafisi olmayan etkilere </a:t>
            </a:r>
            <a:r>
              <a:rPr lang="tr-TR" sz="3200" dirty="0">
                <a:latin typeface="Times New Roman" panose="02020603050405020304" pitchFamily="18" charset="0"/>
                <a:cs typeface="Times New Roman" panose="02020603050405020304" pitchFamily="18" charset="0"/>
              </a:rPr>
              <a:t>neden</a:t>
            </a:r>
            <a:r>
              <a:rPr lang="tr-TR" sz="3200" spc="-5" dirty="0">
                <a:latin typeface="Times New Roman" panose="02020603050405020304" pitchFamily="18" charset="0"/>
                <a:cs typeface="Times New Roman" panose="02020603050405020304" pitchFamily="18" charset="0"/>
              </a:rPr>
              <a:t> olabilir.</a:t>
            </a:r>
            <a:endParaRPr lang="tr-TR" sz="3200" dirty="0">
              <a:latin typeface="Times New Roman" panose="02020603050405020304" pitchFamily="18" charset="0"/>
              <a:cs typeface="Times New Roman" panose="02020603050405020304" pitchFamily="18" charset="0"/>
            </a:endParaRPr>
          </a:p>
          <a:p>
            <a:pPr marL="36000" indent="0">
              <a:lnSpc>
                <a:spcPct val="170000"/>
              </a:lnSpc>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50951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4400" b="1" dirty="0">
                <a:latin typeface="Calibri"/>
                <a:cs typeface="Calibri"/>
              </a:rPr>
              <a:t>“S” Güvenlik</a:t>
            </a:r>
            <a:r>
              <a:rPr lang="tr-TR" sz="4400" b="1" spc="-80" dirty="0">
                <a:latin typeface="Calibri"/>
                <a:cs typeface="Calibri"/>
              </a:rPr>
              <a:t> </a:t>
            </a:r>
            <a:r>
              <a:rPr lang="tr-TR" sz="4400" b="1" spc="-5" dirty="0">
                <a:latin typeface="Calibri"/>
                <a:cs typeface="Calibri"/>
              </a:rPr>
              <a:t>kodları</a:t>
            </a:r>
            <a:r>
              <a:rPr lang="tr-TR" sz="4400" dirty="0">
                <a:latin typeface="Calibri"/>
                <a:cs typeface="Calibri"/>
              </a:rPr>
              <a:t/>
            </a:r>
            <a:br>
              <a:rPr lang="tr-TR" sz="4400" dirty="0">
                <a:latin typeface="Calibri"/>
                <a:cs typeface="Calibri"/>
              </a:rPr>
            </a:br>
            <a:endParaRPr lang="tr-TR" dirty="0"/>
          </a:p>
        </p:txBody>
      </p:sp>
      <p:sp>
        <p:nvSpPr>
          <p:cNvPr id="3" name="İçerik Yer Tutucusu 2"/>
          <p:cNvSpPr>
            <a:spLocks noGrp="1"/>
          </p:cNvSpPr>
          <p:nvPr>
            <p:ph idx="1"/>
          </p:nvPr>
        </p:nvSpPr>
        <p:spPr>
          <a:xfrm>
            <a:off x="457200" y="1340768"/>
            <a:ext cx="8229600" cy="5114040"/>
          </a:xfrm>
        </p:spPr>
        <p:txBody>
          <a:bodyPr>
            <a:normAutofit/>
          </a:bodyPr>
          <a:lstStyle/>
          <a:p>
            <a:pPr marL="36000" marR="657225" indent="0">
              <a:lnSpc>
                <a:spcPct val="150000"/>
              </a:lnSpc>
              <a:spcBef>
                <a:spcPts val="645"/>
              </a:spcBef>
              <a:buNone/>
            </a:pPr>
            <a:r>
              <a:rPr lang="tr-TR" sz="3200" spc="-5" dirty="0" smtClean="0">
                <a:latin typeface="Times New Roman" panose="02020603050405020304" pitchFamily="18" charset="0"/>
                <a:cs typeface="Times New Roman" panose="02020603050405020304" pitchFamily="18" charset="0"/>
              </a:rPr>
              <a:t>	Kimyasal </a:t>
            </a:r>
            <a:r>
              <a:rPr lang="tr-TR" sz="3200" spc="-5" dirty="0">
                <a:latin typeface="Times New Roman" panose="02020603050405020304" pitchFamily="18" charset="0"/>
                <a:cs typeface="Times New Roman" panose="02020603050405020304" pitchFamily="18" charset="0"/>
              </a:rPr>
              <a:t>maddelere ait riskleri ortadan kaldırmak </a:t>
            </a:r>
            <a:r>
              <a:rPr lang="tr-TR" sz="3200" dirty="0">
                <a:latin typeface="Times New Roman" panose="02020603050405020304" pitchFamily="18" charset="0"/>
                <a:cs typeface="Times New Roman" panose="02020603050405020304" pitchFamily="18" charset="0"/>
              </a:rPr>
              <a:t>veya </a:t>
            </a:r>
            <a:r>
              <a:rPr lang="tr-TR" sz="3200" spc="-5" dirty="0">
                <a:latin typeface="Times New Roman" panose="02020603050405020304" pitchFamily="18" charset="0"/>
                <a:cs typeface="Times New Roman" panose="02020603050405020304" pitchFamily="18" charset="0"/>
              </a:rPr>
              <a:t>asgariye indirmek  için, alınması gereken </a:t>
            </a:r>
            <a:r>
              <a:rPr lang="tr-TR" sz="3200" dirty="0">
                <a:latin typeface="Times New Roman" panose="02020603050405020304" pitchFamily="18" charset="0"/>
                <a:cs typeface="Times New Roman" panose="02020603050405020304" pitchFamily="18" charset="0"/>
              </a:rPr>
              <a:t>önlemler "S" </a:t>
            </a:r>
            <a:r>
              <a:rPr lang="tr-TR" sz="3200" spc="-5" dirty="0">
                <a:latin typeface="Times New Roman" panose="02020603050405020304" pitchFamily="18" charset="0"/>
                <a:cs typeface="Times New Roman" panose="02020603050405020304" pitchFamily="18" charset="0"/>
              </a:rPr>
              <a:t>kodları olarak bilinen uluslararası güvenlik  kodlarıdır. Bazı güvenlik kodları </a:t>
            </a:r>
            <a:r>
              <a:rPr lang="tr-TR" sz="3200" dirty="0">
                <a:latin typeface="Times New Roman" panose="02020603050405020304" pitchFamily="18" charset="0"/>
                <a:cs typeface="Times New Roman" panose="02020603050405020304" pitchFamily="18" charset="0"/>
              </a:rPr>
              <a:t>ve </a:t>
            </a:r>
            <a:r>
              <a:rPr lang="tr-TR" sz="3200" spc="-5" dirty="0">
                <a:latin typeface="Times New Roman" panose="02020603050405020304" pitchFamily="18" charset="0"/>
                <a:cs typeface="Times New Roman" panose="02020603050405020304" pitchFamily="18" charset="0"/>
              </a:rPr>
              <a:t>anlamları aşağıda verildiği</a:t>
            </a:r>
            <a:r>
              <a:rPr lang="tr-TR" sz="3200" spc="65" dirty="0">
                <a:latin typeface="Times New Roman" panose="02020603050405020304" pitchFamily="18" charset="0"/>
                <a:cs typeface="Times New Roman" panose="02020603050405020304" pitchFamily="18" charset="0"/>
              </a:rPr>
              <a:t> </a:t>
            </a:r>
            <a:r>
              <a:rPr lang="tr-TR" sz="3200" spc="-5" dirty="0">
                <a:latin typeface="Times New Roman" panose="02020603050405020304" pitchFamily="18" charset="0"/>
                <a:cs typeface="Times New Roman" panose="02020603050405020304" pitchFamily="18" charset="0"/>
              </a:rPr>
              <a:t>gibidir.</a:t>
            </a:r>
            <a:endParaRPr lang="tr-TR" sz="3200" dirty="0">
              <a:latin typeface="Times New Roman" panose="02020603050405020304" pitchFamily="18" charset="0"/>
              <a:cs typeface="Times New Roman" panose="02020603050405020304" pitchFamily="18" charset="0"/>
            </a:endParaRPr>
          </a:p>
          <a:p>
            <a:pPr marL="36000" indent="0">
              <a:lnSpc>
                <a:spcPct val="150000"/>
              </a:lnSpc>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65176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229600" cy="6194160"/>
          </a:xfrm>
        </p:spPr>
        <p:txBody>
          <a:bodyPr>
            <a:normAutofit/>
          </a:bodyPr>
          <a:lstStyle/>
          <a:p>
            <a:pPr marL="36000" indent="0">
              <a:lnSpc>
                <a:spcPct val="150000"/>
              </a:lnSpc>
              <a:spcBef>
                <a:spcPts val="815"/>
              </a:spcBef>
              <a:buNone/>
            </a:pPr>
            <a:r>
              <a:rPr lang="tr-TR" sz="1600" b="1" i="1" spc="-5" dirty="0">
                <a:solidFill>
                  <a:schemeClr val="bg1"/>
                </a:solidFill>
                <a:latin typeface="Times New Roman" panose="02020603050405020304" pitchFamily="18" charset="0"/>
                <a:cs typeface="Times New Roman" panose="02020603050405020304" pitchFamily="18" charset="0"/>
              </a:rPr>
              <a:t>S1: </a:t>
            </a:r>
            <a:r>
              <a:rPr lang="tr-TR" sz="1600" i="1" spc="-5" dirty="0">
                <a:latin typeface="Times New Roman" panose="02020603050405020304" pitchFamily="18" charset="0"/>
                <a:cs typeface="Times New Roman" panose="02020603050405020304" pitchFamily="18" charset="0"/>
              </a:rPr>
              <a:t>"Kilit altında" muhafaza ediniz.</a:t>
            </a:r>
            <a:endParaRPr lang="tr-TR" sz="1600" i="1" dirty="0">
              <a:latin typeface="Times New Roman" panose="02020603050405020304" pitchFamily="18" charset="0"/>
              <a:cs typeface="Times New Roman" panose="02020603050405020304" pitchFamily="18" charset="0"/>
            </a:endParaRPr>
          </a:p>
          <a:p>
            <a:pPr marL="36000" indent="0">
              <a:lnSpc>
                <a:spcPct val="150000"/>
              </a:lnSpc>
              <a:spcBef>
                <a:spcPts val="815"/>
              </a:spcBef>
              <a:buNone/>
            </a:pPr>
            <a:r>
              <a:rPr lang="tr-TR" sz="1600" b="1" i="1" spc="-5" dirty="0">
                <a:solidFill>
                  <a:schemeClr val="bg1"/>
                </a:solidFill>
                <a:latin typeface="Times New Roman" panose="02020603050405020304" pitchFamily="18" charset="0"/>
                <a:cs typeface="Times New Roman" panose="02020603050405020304" pitchFamily="18" charset="0"/>
              </a:rPr>
              <a:t>S2: </a:t>
            </a:r>
            <a:r>
              <a:rPr lang="tr-TR" sz="1600" spc="-5" dirty="0">
                <a:latin typeface="Times New Roman" panose="02020603050405020304" pitchFamily="18" charset="0"/>
                <a:cs typeface="Times New Roman" panose="02020603050405020304" pitchFamily="18" charset="0"/>
              </a:rPr>
              <a:t>"Çocukların </a:t>
            </a:r>
            <a:r>
              <a:rPr lang="tr-TR" sz="1600" spc="-5" dirty="0" err="1">
                <a:latin typeface="Times New Roman" panose="02020603050405020304" pitchFamily="18" charset="0"/>
                <a:cs typeface="Times New Roman" panose="02020603050405020304" pitchFamily="18" charset="0"/>
              </a:rPr>
              <a:t>ulaşamıyacağı</a:t>
            </a:r>
            <a:r>
              <a:rPr lang="tr-TR" sz="1600" spc="-5" dirty="0">
                <a:latin typeface="Times New Roman" panose="02020603050405020304" pitchFamily="18" charset="0"/>
                <a:cs typeface="Times New Roman" panose="02020603050405020304" pitchFamily="18" charset="0"/>
              </a:rPr>
              <a:t> yerde" muhafaza ediniz</a:t>
            </a:r>
            <a:r>
              <a:rPr lang="tr-TR" sz="1600" b="1" spc="-5" dirty="0">
                <a:solidFill>
                  <a:schemeClr val="bg1"/>
                </a:solidFill>
                <a:latin typeface="Times New Roman" panose="02020603050405020304" pitchFamily="18" charset="0"/>
                <a:cs typeface="Times New Roman" panose="02020603050405020304" pitchFamily="18" charset="0"/>
              </a:rPr>
              <a:t>.</a:t>
            </a:r>
          </a:p>
          <a:p>
            <a:pPr marL="36000" indent="0">
              <a:lnSpc>
                <a:spcPct val="150000"/>
              </a:lnSpc>
              <a:spcBef>
                <a:spcPts val="815"/>
              </a:spcBef>
              <a:buNone/>
            </a:pPr>
            <a:r>
              <a:rPr lang="tr-TR" sz="1600" b="1" i="1" spc="-5" dirty="0">
                <a:solidFill>
                  <a:schemeClr val="bg1"/>
                </a:solidFill>
                <a:latin typeface="Times New Roman" panose="02020603050405020304" pitchFamily="18" charset="0"/>
                <a:cs typeface="Times New Roman" panose="02020603050405020304" pitchFamily="18" charset="0"/>
              </a:rPr>
              <a:t>S3: </a:t>
            </a:r>
            <a:r>
              <a:rPr lang="tr-TR" sz="1600" spc="-5" dirty="0">
                <a:latin typeface="Times New Roman" panose="02020603050405020304" pitchFamily="18" charset="0"/>
                <a:cs typeface="Times New Roman" panose="02020603050405020304" pitchFamily="18" charset="0"/>
              </a:rPr>
              <a:t>"Serin yerde" muhafaza ediniz.</a:t>
            </a:r>
          </a:p>
          <a:p>
            <a:pPr marL="36000" indent="0">
              <a:lnSpc>
                <a:spcPct val="150000"/>
              </a:lnSpc>
              <a:spcBef>
                <a:spcPts val="815"/>
              </a:spcBef>
              <a:buNone/>
            </a:pPr>
            <a:r>
              <a:rPr lang="tr-TR" sz="1600" b="1" i="1" spc="-5" dirty="0">
                <a:solidFill>
                  <a:schemeClr val="bg1"/>
                </a:solidFill>
                <a:latin typeface="Times New Roman" panose="02020603050405020304" pitchFamily="18" charset="0"/>
                <a:cs typeface="Times New Roman" panose="02020603050405020304" pitchFamily="18" charset="0"/>
              </a:rPr>
              <a:t>S4: </a:t>
            </a:r>
            <a:r>
              <a:rPr lang="tr-TR" sz="1600" spc="-5" dirty="0">
                <a:latin typeface="Times New Roman" panose="02020603050405020304" pitchFamily="18" charset="0"/>
                <a:cs typeface="Times New Roman" panose="02020603050405020304" pitchFamily="18" charset="0"/>
              </a:rPr>
              <a:t>Yaşam alanlarından uzak tutunuz.</a:t>
            </a:r>
          </a:p>
          <a:p>
            <a:pPr marL="36000" indent="0">
              <a:lnSpc>
                <a:spcPct val="150000"/>
              </a:lnSpc>
              <a:spcBef>
                <a:spcPts val="815"/>
              </a:spcBef>
              <a:buNone/>
            </a:pPr>
            <a:r>
              <a:rPr lang="tr-TR" sz="1600" b="1" i="1" spc="-5" dirty="0">
                <a:solidFill>
                  <a:schemeClr val="bg1"/>
                </a:solidFill>
                <a:latin typeface="Times New Roman" panose="02020603050405020304" pitchFamily="18" charset="0"/>
                <a:cs typeface="Times New Roman" panose="02020603050405020304" pitchFamily="18" charset="0"/>
              </a:rPr>
              <a:t>S5: </a:t>
            </a:r>
            <a:r>
              <a:rPr lang="tr-TR" sz="1600" spc="-5" dirty="0">
                <a:latin typeface="Times New Roman" panose="02020603050405020304" pitchFamily="18" charset="0"/>
                <a:cs typeface="Times New Roman" panose="02020603050405020304" pitchFamily="18" charset="0"/>
              </a:rPr>
              <a:t>Kimyasalı, üretici firmanın önerdiği " ... sıvısı içinde" muhafaza ediniz.</a:t>
            </a:r>
          </a:p>
          <a:p>
            <a:pPr marL="36000" indent="0">
              <a:lnSpc>
                <a:spcPct val="150000"/>
              </a:lnSpc>
              <a:spcBef>
                <a:spcPts val="815"/>
              </a:spcBef>
              <a:buNone/>
            </a:pPr>
            <a:r>
              <a:rPr lang="tr-TR" sz="1600" b="1" i="1" spc="-5" dirty="0">
                <a:solidFill>
                  <a:schemeClr val="bg1"/>
                </a:solidFill>
                <a:latin typeface="Times New Roman" panose="02020603050405020304" pitchFamily="18" charset="0"/>
                <a:cs typeface="Times New Roman" panose="02020603050405020304" pitchFamily="18" charset="0"/>
              </a:rPr>
              <a:t>S5.1: </a:t>
            </a:r>
            <a:r>
              <a:rPr lang="tr-TR" sz="1600" spc="-5" dirty="0">
                <a:latin typeface="Times New Roman" panose="02020603050405020304" pitchFamily="18" charset="0"/>
                <a:cs typeface="Times New Roman" panose="02020603050405020304" pitchFamily="18" charset="0"/>
              </a:rPr>
              <a:t>Su içinde muhafaza ediniz.</a:t>
            </a:r>
          </a:p>
          <a:p>
            <a:pPr marL="36000" indent="0">
              <a:lnSpc>
                <a:spcPct val="150000"/>
              </a:lnSpc>
              <a:spcBef>
                <a:spcPts val="815"/>
              </a:spcBef>
              <a:buNone/>
            </a:pPr>
            <a:r>
              <a:rPr lang="tr-TR" sz="1600" b="1" i="1" spc="-5" dirty="0">
                <a:solidFill>
                  <a:schemeClr val="bg1"/>
                </a:solidFill>
                <a:latin typeface="Times New Roman" panose="02020603050405020304" pitchFamily="18" charset="0"/>
                <a:cs typeface="Times New Roman" panose="02020603050405020304" pitchFamily="18" charset="0"/>
              </a:rPr>
              <a:t>S5.2: </a:t>
            </a:r>
            <a:r>
              <a:rPr lang="tr-TR" sz="1600" spc="-5" dirty="0">
                <a:latin typeface="Times New Roman" panose="02020603050405020304" pitchFamily="18" charset="0"/>
                <a:cs typeface="Times New Roman" panose="02020603050405020304" pitchFamily="18" charset="0"/>
              </a:rPr>
              <a:t>Petrol içinde muhafaza ediniz.</a:t>
            </a:r>
          </a:p>
          <a:p>
            <a:pPr marL="36000" indent="0">
              <a:lnSpc>
                <a:spcPct val="150000"/>
              </a:lnSpc>
              <a:spcBef>
                <a:spcPts val="815"/>
              </a:spcBef>
              <a:buNone/>
            </a:pPr>
            <a:r>
              <a:rPr lang="tr-TR" sz="1600" b="1" i="1" spc="-5" dirty="0">
                <a:solidFill>
                  <a:schemeClr val="bg1"/>
                </a:solidFill>
                <a:latin typeface="Times New Roman" panose="02020603050405020304" pitchFamily="18" charset="0"/>
                <a:cs typeface="Times New Roman" panose="02020603050405020304" pitchFamily="18" charset="0"/>
              </a:rPr>
              <a:t>S5.3: </a:t>
            </a:r>
            <a:r>
              <a:rPr lang="tr-TR" sz="1600" spc="-5" dirty="0">
                <a:latin typeface="Times New Roman" panose="02020603050405020304" pitchFamily="18" charset="0"/>
                <a:cs typeface="Times New Roman" panose="02020603050405020304" pitchFamily="18" charset="0"/>
              </a:rPr>
              <a:t>Parafin yağı içinde muhafaza ediniz.</a:t>
            </a:r>
          </a:p>
          <a:p>
            <a:pPr marL="36000" indent="0">
              <a:lnSpc>
                <a:spcPct val="150000"/>
              </a:lnSpc>
              <a:spcBef>
                <a:spcPts val="815"/>
              </a:spcBef>
              <a:buNone/>
            </a:pPr>
            <a:r>
              <a:rPr lang="tr-TR" sz="1600" b="1" i="1" spc="-5" dirty="0">
                <a:solidFill>
                  <a:schemeClr val="bg1"/>
                </a:solidFill>
                <a:latin typeface="Times New Roman" panose="02020603050405020304" pitchFamily="18" charset="0"/>
                <a:cs typeface="Times New Roman" panose="02020603050405020304" pitchFamily="18" charset="0"/>
              </a:rPr>
              <a:t>S6: </a:t>
            </a:r>
            <a:r>
              <a:rPr lang="tr-TR" sz="1600" spc="-5" dirty="0">
                <a:latin typeface="Times New Roman" panose="02020603050405020304" pitchFamily="18" charset="0"/>
                <a:cs typeface="Times New Roman" panose="02020603050405020304" pitchFamily="18" charset="0"/>
              </a:rPr>
              <a:t>Kimyasalı, üretici firmanın önerdiği "... inert gazı altında" muhafaza ediniz.</a:t>
            </a:r>
          </a:p>
          <a:p>
            <a:pPr marL="36000" indent="0">
              <a:lnSpc>
                <a:spcPct val="150000"/>
              </a:lnSpc>
              <a:spcBef>
                <a:spcPts val="815"/>
              </a:spcBef>
              <a:buNone/>
            </a:pPr>
            <a:r>
              <a:rPr lang="tr-TR" sz="1600" b="1" i="1" spc="-5" dirty="0">
                <a:solidFill>
                  <a:schemeClr val="bg1"/>
                </a:solidFill>
                <a:latin typeface="Times New Roman" panose="02020603050405020304" pitchFamily="18" charset="0"/>
                <a:cs typeface="Times New Roman" panose="02020603050405020304" pitchFamily="18" charset="0"/>
              </a:rPr>
              <a:t>S6.1: </a:t>
            </a:r>
            <a:r>
              <a:rPr lang="tr-TR" sz="1600" spc="-5" dirty="0">
                <a:latin typeface="Times New Roman" panose="02020603050405020304" pitchFamily="18" charset="0"/>
                <a:cs typeface="Times New Roman" panose="02020603050405020304" pitchFamily="18" charset="0"/>
              </a:rPr>
              <a:t>Azot altında muhafaza ediniz.</a:t>
            </a:r>
          </a:p>
          <a:p>
            <a:pPr marL="36000" indent="0">
              <a:lnSpc>
                <a:spcPct val="150000"/>
              </a:lnSpc>
              <a:spcBef>
                <a:spcPts val="815"/>
              </a:spcBef>
              <a:buNone/>
            </a:pPr>
            <a:r>
              <a:rPr lang="tr-TR" sz="1600" b="1" i="1" spc="-5" dirty="0">
                <a:solidFill>
                  <a:schemeClr val="bg1"/>
                </a:solidFill>
                <a:latin typeface="Times New Roman" panose="02020603050405020304" pitchFamily="18" charset="0"/>
                <a:cs typeface="Times New Roman" panose="02020603050405020304" pitchFamily="18" charset="0"/>
              </a:rPr>
              <a:t>S6.2: </a:t>
            </a:r>
            <a:r>
              <a:rPr lang="tr-TR" sz="1600" spc="-5" dirty="0">
                <a:latin typeface="Times New Roman" panose="02020603050405020304" pitchFamily="18" charset="0"/>
                <a:cs typeface="Times New Roman" panose="02020603050405020304" pitchFamily="18" charset="0"/>
              </a:rPr>
              <a:t>Argon altında muhafaza ediniz.</a:t>
            </a:r>
          </a:p>
          <a:p>
            <a:pPr marL="36000" indent="0">
              <a:lnSpc>
                <a:spcPct val="150000"/>
              </a:lnSpc>
              <a:spcBef>
                <a:spcPts val="815"/>
              </a:spcBef>
              <a:buNone/>
            </a:pPr>
            <a:r>
              <a:rPr lang="tr-TR" sz="1600" b="1" i="1" spc="-5" dirty="0">
                <a:solidFill>
                  <a:schemeClr val="bg1"/>
                </a:solidFill>
                <a:latin typeface="Times New Roman" panose="02020603050405020304" pitchFamily="18" charset="0"/>
                <a:cs typeface="Times New Roman" panose="02020603050405020304" pitchFamily="18" charset="0"/>
              </a:rPr>
              <a:t>S6.3: </a:t>
            </a:r>
            <a:r>
              <a:rPr lang="tr-TR" sz="1600" spc="-5" dirty="0">
                <a:latin typeface="Times New Roman" panose="02020603050405020304" pitchFamily="18" charset="0"/>
                <a:cs typeface="Times New Roman" panose="02020603050405020304" pitchFamily="18" charset="0"/>
              </a:rPr>
              <a:t>Karbon dioksit altında muhafaza ediniz.</a:t>
            </a:r>
          </a:p>
          <a:p>
            <a:pPr marL="36000" indent="0">
              <a:lnSpc>
                <a:spcPct val="150000"/>
              </a:lnSpc>
              <a:spcBef>
                <a:spcPts val="825"/>
              </a:spcBef>
              <a:buNone/>
            </a:pPr>
            <a:endParaRPr lang="tr-TR" sz="1600" dirty="0">
              <a:latin typeface="Times New Roman" panose="02020603050405020304" pitchFamily="18" charset="0"/>
              <a:cs typeface="Times New Roman" panose="02020603050405020304" pitchFamily="18" charset="0"/>
            </a:endParaRPr>
          </a:p>
          <a:p>
            <a:pPr marL="36000" indent="0">
              <a:lnSpc>
                <a:spcPct val="150000"/>
              </a:lnSpc>
              <a:buNone/>
            </a:pPr>
            <a:endParaRPr lang="tr-T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7960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435280" cy="5978136"/>
          </a:xfrm>
        </p:spPr>
        <p:txBody>
          <a:bodyPr>
            <a:noAutofit/>
          </a:bodyPr>
          <a:lstStyle/>
          <a:p>
            <a:pPr marL="36000" indent="0">
              <a:lnSpc>
                <a:spcPct val="170000"/>
              </a:lnSpc>
              <a:spcBef>
                <a:spcPts val="825"/>
              </a:spcBef>
              <a:buNone/>
            </a:pPr>
            <a:r>
              <a:rPr lang="tr-TR" sz="1300" b="1" spc="-5" dirty="0" smtClean="0">
                <a:solidFill>
                  <a:schemeClr val="bg1"/>
                </a:solidFill>
                <a:latin typeface="Times New Roman" panose="02020603050405020304" pitchFamily="18" charset="0"/>
                <a:cs typeface="Times New Roman" panose="02020603050405020304" pitchFamily="18" charset="0"/>
              </a:rPr>
              <a:t>S7: </a:t>
            </a:r>
            <a:r>
              <a:rPr lang="tr-TR" sz="1300" spc="-5" dirty="0">
                <a:latin typeface="Times New Roman" panose="02020603050405020304" pitchFamily="18" charset="0"/>
                <a:cs typeface="Times New Roman" panose="02020603050405020304" pitchFamily="18" charset="0"/>
              </a:rPr>
              <a:t>Kimyasalı barındıran kabı </a:t>
            </a:r>
            <a:r>
              <a:rPr lang="tr-TR" sz="1300" dirty="0">
                <a:latin typeface="Times New Roman" panose="02020603050405020304" pitchFamily="18" charset="0"/>
                <a:cs typeface="Times New Roman" panose="02020603050405020304" pitchFamily="18" charset="0"/>
              </a:rPr>
              <a:t>"sıkıca </a:t>
            </a:r>
            <a:r>
              <a:rPr lang="tr-TR" sz="1300" spc="-5" dirty="0">
                <a:latin typeface="Times New Roman" panose="02020603050405020304" pitchFamily="18" charset="0"/>
                <a:cs typeface="Times New Roman" panose="02020603050405020304" pitchFamily="18" charset="0"/>
              </a:rPr>
              <a:t>kapalı</a:t>
            </a:r>
            <a:r>
              <a:rPr lang="tr-TR" sz="1300" spc="25" dirty="0">
                <a:latin typeface="Times New Roman" panose="02020603050405020304" pitchFamily="18" charset="0"/>
                <a:cs typeface="Times New Roman" panose="02020603050405020304" pitchFamily="18" charset="0"/>
              </a:rPr>
              <a:t> </a:t>
            </a:r>
            <a:r>
              <a:rPr lang="tr-TR" sz="1300" spc="-5" dirty="0">
                <a:latin typeface="Times New Roman" panose="02020603050405020304" pitchFamily="18" charset="0"/>
                <a:cs typeface="Times New Roman" panose="02020603050405020304" pitchFamily="18" charset="0"/>
              </a:rPr>
              <a:t>tutunuz".</a:t>
            </a:r>
            <a:endParaRPr lang="tr-TR" sz="1300" dirty="0">
              <a:latin typeface="Times New Roman" panose="02020603050405020304" pitchFamily="18" charset="0"/>
              <a:cs typeface="Times New Roman" panose="02020603050405020304" pitchFamily="18" charset="0"/>
            </a:endParaRPr>
          </a:p>
          <a:p>
            <a:pPr marL="36000" indent="0">
              <a:lnSpc>
                <a:spcPct val="170000"/>
              </a:lnSpc>
              <a:spcBef>
                <a:spcPts val="825"/>
              </a:spcBef>
              <a:buNone/>
            </a:pPr>
            <a:r>
              <a:rPr lang="tr-TR" sz="1300" b="1" spc="-5" dirty="0">
                <a:solidFill>
                  <a:schemeClr val="bg1"/>
                </a:solidFill>
                <a:latin typeface="Times New Roman" panose="02020603050405020304" pitchFamily="18" charset="0"/>
                <a:cs typeface="Times New Roman" panose="02020603050405020304" pitchFamily="18" charset="0"/>
              </a:rPr>
              <a:t>S8: </a:t>
            </a:r>
            <a:r>
              <a:rPr lang="tr-TR" sz="1300" spc="-5" dirty="0">
                <a:latin typeface="Times New Roman" panose="02020603050405020304" pitchFamily="18" charset="0"/>
                <a:cs typeface="Times New Roman" panose="02020603050405020304" pitchFamily="18" charset="0"/>
              </a:rPr>
              <a:t>Kimyasalı barındıran kabı "kuru tutunuz".</a:t>
            </a:r>
          </a:p>
          <a:p>
            <a:pPr marL="36000" indent="0">
              <a:lnSpc>
                <a:spcPct val="170000"/>
              </a:lnSpc>
              <a:spcBef>
                <a:spcPts val="825"/>
              </a:spcBef>
              <a:buNone/>
            </a:pPr>
            <a:r>
              <a:rPr lang="tr-TR" sz="1300" b="1" spc="-5" dirty="0">
                <a:solidFill>
                  <a:schemeClr val="bg1"/>
                </a:solidFill>
                <a:latin typeface="Times New Roman" panose="02020603050405020304" pitchFamily="18" charset="0"/>
                <a:cs typeface="Times New Roman" panose="02020603050405020304" pitchFamily="18" charset="0"/>
              </a:rPr>
              <a:t>S9: </a:t>
            </a:r>
            <a:r>
              <a:rPr lang="tr-TR" sz="1300" spc="-5" dirty="0">
                <a:latin typeface="Times New Roman" panose="02020603050405020304" pitchFamily="18" charset="0"/>
                <a:cs typeface="Times New Roman" panose="02020603050405020304" pitchFamily="18" charset="0"/>
              </a:rPr>
              <a:t>Kimyasalı barındıran kabı "iyi havalandırılmış bir yerde muhafaza ediniz".</a:t>
            </a:r>
          </a:p>
          <a:p>
            <a:pPr marL="36000" indent="0">
              <a:lnSpc>
                <a:spcPct val="170000"/>
              </a:lnSpc>
              <a:spcBef>
                <a:spcPts val="825"/>
              </a:spcBef>
              <a:buNone/>
            </a:pPr>
            <a:r>
              <a:rPr lang="tr-TR" sz="1300" b="1" spc="-5" dirty="0">
                <a:solidFill>
                  <a:schemeClr val="bg1"/>
                </a:solidFill>
                <a:latin typeface="Times New Roman" panose="02020603050405020304" pitchFamily="18" charset="0"/>
                <a:cs typeface="Times New Roman" panose="02020603050405020304" pitchFamily="18" charset="0"/>
              </a:rPr>
              <a:t>S12: </a:t>
            </a:r>
            <a:r>
              <a:rPr lang="tr-TR" sz="1300" spc="-5" dirty="0">
                <a:latin typeface="Times New Roman" panose="02020603050405020304" pitchFamily="18" charset="0"/>
                <a:cs typeface="Times New Roman" panose="02020603050405020304" pitchFamily="18" charset="0"/>
              </a:rPr>
              <a:t>Kimyasalı barındıran kabı "sımsıkı kapalı (gaz sızdırmaz şekilde </a:t>
            </a:r>
            <a:r>
              <a:rPr lang="tr-TR" sz="1300" spc="-5" dirty="0" smtClean="0">
                <a:latin typeface="Times New Roman" panose="02020603050405020304" pitchFamily="18" charset="0"/>
                <a:cs typeface="Times New Roman" panose="02020603050405020304" pitchFamily="18" charset="0"/>
              </a:rPr>
              <a:t>kapalı</a:t>
            </a:r>
            <a:r>
              <a:rPr lang="tr-TR" sz="1300" b="1" spc="-5" dirty="0" smtClean="0">
                <a:latin typeface="Times New Roman" panose="02020603050405020304" pitchFamily="18" charset="0"/>
                <a:cs typeface="Times New Roman" panose="02020603050405020304" pitchFamily="18" charset="0"/>
              </a:rPr>
              <a:t>) tutmayınız</a:t>
            </a:r>
            <a:r>
              <a:rPr lang="tr-TR" sz="1300" b="1" spc="-5" dirty="0">
                <a:latin typeface="Times New Roman" panose="02020603050405020304" pitchFamily="18" charset="0"/>
                <a:cs typeface="Times New Roman" panose="02020603050405020304" pitchFamily="18" charset="0"/>
              </a:rPr>
              <a:t>".</a:t>
            </a:r>
          </a:p>
          <a:p>
            <a:pPr marL="36000" indent="0">
              <a:lnSpc>
                <a:spcPct val="170000"/>
              </a:lnSpc>
              <a:spcBef>
                <a:spcPts val="825"/>
              </a:spcBef>
              <a:buNone/>
            </a:pPr>
            <a:r>
              <a:rPr lang="tr-TR" sz="1300" b="1" spc="-5" dirty="0">
                <a:solidFill>
                  <a:schemeClr val="bg1"/>
                </a:solidFill>
                <a:latin typeface="Times New Roman" panose="02020603050405020304" pitchFamily="18" charset="0"/>
                <a:cs typeface="Times New Roman" panose="02020603050405020304" pitchFamily="18" charset="0"/>
              </a:rPr>
              <a:t>S13</a:t>
            </a:r>
            <a:r>
              <a:rPr lang="tr-TR" sz="1300" spc="-5" dirty="0">
                <a:latin typeface="Times New Roman" panose="02020603050405020304" pitchFamily="18" charset="0"/>
                <a:cs typeface="Times New Roman" panose="02020603050405020304" pitchFamily="18" charset="0"/>
              </a:rPr>
              <a:t>: "İnsan ve hayvanların besin maddelerinden uzakta" muhafaza ediniz.</a:t>
            </a:r>
          </a:p>
          <a:p>
            <a:pPr marL="36000" marR="1049655" indent="0">
              <a:lnSpc>
                <a:spcPct val="170000"/>
              </a:lnSpc>
              <a:spcBef>
                <a:spcPts val="825"/>
              </a:spcBef>
              <a:buNone/>
            </a:pPr>
            <a:r>
              <a:rPr lang="tr-TR" sz="1300" b="1" spc="-5" dirty="0">
                <a:solidFill>
                  <a:schemeClr val="bg1"/>
                </a:solidFill>
                <a:latin typeface="Times New Roman" panose="02020603050405020304" pitchFamily="18" charset="0"/>
                <a:cs typeface="Times New Roman" panose="02020603050405020304" pitchFamily="18" charset="0"/>
              </a:rPr>
              <a:t>S14: </a:t>
            </a:r>
            <a:r>
              <a:rPr lang="tr-TR" sz="1300" spc="-5" dirty="0">
                <a:latin typeface="Times New Roman" panose="02020603050405020304" pitchFamily="18" charset="0"/>
                <a:cs typeface="Times New Roman" panose="02020603050405020304" pitchFamily="18" charset="0"/>
              </a:rPr>
              <a:t>Kimyasalı, üretici firmanın önerdiği ve kimyasal ile uyumsuz olan "...  maddesinden /maddelerinden </a:t>
            </a:r>
            <a:r>
              <a:rPr lang="tr-TR" sz="1300" spc="-5" dirty="0" smtClean="0">
                <a:latin typeface="Times New Roman" panose="02020603050405020304" pitchFamily="18" charset="0"/>
                <a:cs typeface="Times New Roman" panose="02020603050405020304" pitchFamily="18" charset="0"/>
              </a:rPr>
              <a:t>uzak tutunuz</a:t>
            </a:r>
            <a:r>
              <a:rPr lang="tr-TR" sz="1300" spc="-5" dirty="0">
                <a:latin typeface="Times New Roman" panose="02020603050405020304" pitchFamily="18" charset="0"/>
                <a:cs typeface="Times New Roman" panose="02020603050405020304" pitchFamily="18" charset="0"/>
              </a:rPr>
              <a:t>.</a:t>
            </a:r>
          </a:p>
          <a:p>
            <a:pPr marL="36000" marR="797560" indent="0">
              <a:lnSpc>
                <a:spcPct val="170000"/>
              </a:lnSpc>
              <a:spcBef>
                <a:spcPts val="825"/>
              </a:spcBef>
              <a:buNone/>
            </a:pPr>
            <a:r>
              <a:rPr lang="tr-TR" sz="1300" b="1" spc="-5" dirty="0">
                <a:solidFill>
                  <a:schemeClr val="bg1"/>
                </a:solidFill>
                <a:latin typeface="Times New Roman" panose="02020603050405020304" pitchFamily="18" charset="0"/>
                <a:cs typeface="Times New Roman" panose="02020603050405020304" pitchFamily="18" charset="0"/>
              </a:rPr>
              <a:t>S14.1: </a:t>
            </a:r>
            <a:r>
              <a:rPr lang="tr-TR" sz="1300" spc="-5" dirty="0">
                <a:latin typeface="Times New Roman" panose="02020603050405020304" pitchFamily="18" charset="0"/>
                <a:cs typeface="Times New Roman" panose="02020603050405020304" pitchFamily="18" charset="0"/>
              </a:rPr>
              <a:t>İndirgenlerden, ağır metal bileşiklerinden asitlerden ve bazlardan uzak  tutunuz.</a:t>
            </a:r>
          </a:p>
          <a:p>
            <a:pPr marL="36000" marR="728345" indent="0">
              <a:lnSpc>
                <a:spcPct val="170000"/>
              </a:lnSpc>
              <a:spcBef>
                <a:spcPts val="825"/>
              </a:spcBef>
              <a:buNone/>
            </a:pPr>
            <a:r>
              <a:rPr lang="tr-TR" sz="1300" b="1" spc="-5" dirty="0">
                <a:solidFill>
                  <a:schemeClr val="bg1"/>
                </a:solidFill>
                <a:latin typeface="Times New Roman" panose="02020603050405020304" pitchFamily="18" charset="0"/>
                <a:cs typeface="Times New Roman" panose="02020603050405020304" pitchFamily="18" charset="0"/>
              </a:rPr>
              <a:t>S14.2: </a:t>
            </a:r>
            <a:r>
              <a:rPr lang="tr-TR" sz="1300" spc="-5" dirty="0" err="1">
                <a:latin typeface="Times New Roman" panose="02020603050405020304" pitchFamily="18" charset="0"/>
                <a:cs typeface="Times New Roman" panose="02020603050405020304" pitchFamily="18" charset="0"/>
              </a:rPr>
              <a:t>Yükseltgenlerden</a:t>
            </a:r>
            <a:r>
              <a:rPr lang="tr-TR" sz="1300" spc="-5" dirty="0">
                <a:latin typeface="Times New Roman" panose="02020603050405020304" pitchFamily="18" charset="0"/>
                <a:cs typeface="Times New Roman" panose="02020603050405020304" pitchFamily="18" charset="0"/>
              </a:rPr>
              <a:t>, asidik bileşiklerden ve ağır metal bileşiklerinden uzak  tutunuz.</a:t>
            </a:r>
          </a:p>
          <a:p>
            <a:pPr marL="36000" marR="3087370" indent="0">
              <a:lnSpc>
                <a:spcPct val="170000"/>
              </a:lnSpc>
              <a:spcBef>
                <a:spcPts val="825"/>
              </a:spcBef>
              <a:buNone/>
            </a:pPr>
            <a:r>
              <a:rPr lang="tr-TR" sz="1300" b="1" spc="-5" dirty="0">
                <a:solidFill>
                  <a:schemeClr val="bg1"/>
                </a:solidFill>
                <a:latin typeface="Times New Roman" panose="02020603050405020304" pitchFamily="18" charset="0"/>
                <a:cs typeface="Times New Roman" panose="02020603050405020304" pitchFamily="18" charset="0"/>
              </a:rPr>
              <a:t>S14.3: </a:t>
            </a:r>
            <a:r>
              <a:rPr lang="tr-TR" sz="1300" spc="-5" dirty="0">
                <a:latin typeface="Times New Roman" panose="02020603050405020304" pitchFamily="18" charset="0"/>
                <a:cs typeface="Times New Roman" panose="02020603050405020304" pitchFamily="18" charset="0"/>
              </a:rPr>
              <a:t>Demirden uzak tutunuz.  </a:t>
            </a:r>
            <a:endParaRPr lang="tr-TR" sz="1300" spc="-5" dirty="0" smtClean="0">
              <a:latin typeface="Times New Roman" panose="02020603050405020304" pitchFamily="18" charset="0"/>
              <a:cs typeface="Times New Roman" panose="02020603050405020304" pitchFamily="18" charset="0"/>
            </a:endParaRPr>
          </a:p>
          <a:p>
            <a:pPr marL="36000" marR="3087370" indent="0">
              <a:lnSpc>
                <a:spcPct val="170000"/>
              </a:lnSpc>
              <a:spcBef>
                <a:spcPts val="825"/>
              </a:spcBef>
              <a:buNone/>
            </a:pPr>
            <a:r>
              <a:rPr lang="tr-TR" sz="1300" b="1" spc="-5" dirty="0" smtClean="0">
                <a:solidFill>
                  <a:schemeClr val="bg1"/>
                </a:solidFill>
                <a:latin typeface="Times New Roman" panose="02020603050405020304" pitchFamily="18" charset="0"/>
                <a:cs typeface="Times New Roman" panose="02020603050405020304" pitchFamily="18" charset="0"/>
              </a:rPr>
              <a:t>S14.4</a:t>
            </a:r>
            <a:r>
              <a:rPr lang="tr-TR" sz="1300" b="1" spc="-5" dirty="0">
                <a:solidFill>
                  <a:schemeClr val="bg1"/>
                </a:solidFill>
                <a:latin typeface="Times New Roman" panose="02020603050405020304" pitchFamily="18" charset="0"/>
                <a:cs typeface="Times New Roman" panose="02020603050405020304" pitchFamily="18" charset="0"/>
              </a:rPr>
              <a:t>: </a:t>
            </a:r>
            <a:r>
              <a:rPr lang="tr-TR" sz="1300" spc="-5" dirty="0">
                <a:latin typeface="Times New Roman" panose="02020603050405020304" pitchFamily="18" charset="0"/>
                <a:cs typeface="Times New Roman" panose="02020603050405020304" pitchFamily="18" charset="0"/>
              </a:rPr>
              <a:t>Su ve bazlardan uzak tutunuz.  </a:t>
            </a:r>
            <a:endParaRPr lang="tr-TR" sz="1300" spc="-5" dirty="0" smtClean="0">
              <a:latin typeface="Times New Roman" panose="02020603050405020304" pitchFamily="18" charset="0"/>
              <a:cs typeface="Times New Roman" panose="02020603050405020304" pitchFamily="18" charset="0"/>
            </a:endParaRPr>
          </a:p>
          <a:p>
            <a:pPr marL="36000" marR="3087370" indent="0">
              <a:lnSpc>
                <a:spcPct val="170000"/>
              </a:lnSpc>
              <a:spcBef>
                <a:spcPts val="825"/>
              </a:spcBef>
              <a:buNone/>
            </a:pPr>
            <a:r>
              <a:rPr lang="tr-TR" sz="1300" b="1" spc="-5" dirty="0" smtClean="0">
                <a:solidFill>
                  <a:schemeClr val="bg1"/>
                </a:solidFill>
                <a:latin typeface="Times New Roman" panose="02020603050405020304" pitchFamily="18" charset="0"/>
                <a:cs typeface="Times New Roman" panose="02020603050405020304" pitchFamily="18" charset="0"/>
              </a:rPr>
              <a:t>S14.5</a:t>
            </a:r>
            <a:r>
              <a:rPr lang="tr-TR" sz="1300" b="1" spc="-5" dirty="0">
                <a:solidFill>
                  <a:schemeClr val="bg1"/>
                </a:solidFill>
                <a:latin typeface="Times New Roman" panose="02020603050405020304" pitchFamily="18" charset="0"/>
                <a:cs typeface="Times New Roman" panose="02020603050405020304" pitchFamily="18" charset="0"/>
              </a:rPr>
              <a:t>: </a:t>
            </a:r>
            <a:r>
              <a:rPr lang="tr-TR" sz="1300" spc="-5" dirty="0">
                <a:latin typeface="Times New Roman" panose="02020603050405020304" pitchFamily="18" charset="0"/>
                <a:cs typeface="Times New Roman" panose="02020603050405020304" pitchFamily="18" charset="0"/>
              </a:rPr>
              <a:t>Asitlerden uzak tutunuz.</a:t>
            </a:r>
          </a:p>
          <a:p>
            <a:pPr marL="36000" indent="0">
              <a:lnSpc>
                <a:spcPct val="170000"/>
              </a:lnSpc>
              <a:spcBef>
                <a:spcPts val="825"/>
              </a:spcBef>
              <a:buNone/>
            </a:pPr>
            <a:r>
              <a:rPr lang="tr-TR" sz="1300" b="1" spc="-5" dirty="0">
                <a:solidFill>
                  <a:schemeClr val="bg1"/>
                </a:solidFill>
                <a:latin typeface="Times New Roman" panose="02020603050405020304" pitchFamily="18" charset="0"/>
                <a:cs typeface="Times New Roman" panose="02020603050405020304" pitchFamily="18" charset="0"/>
              </a:rPr>
              <a:t>S14.6: </a:t>
            </a:r>
            <a:r>
              <a:rPr lang="tr-TR" sz="1300" spc="-5" dirty="0">
                <a:latin typeface="Times New Roman" panose="02020603050405020304" pitchFamily="18" charset="0"/>
                <a:cs typeface="Times New Roman" panose="02020603050405020304" pitchFamily="18" charset="0"/>
              </a:rPr>
              <a:t>Bazlardan uzak tutunuz.</a:t>
            </a:r>
          </a:p>
          <a:p>
            <a:pPr marL="36000" indent="0">
              <a:lnSpc>
                <a:spcPct val="170000"/>
              </a:lnSpc>
              <a:spcBef>
                <a:spcPts val="825"/>
              </a:spcBef>
              <a:buNone/>
            </a:pPr>
            <a:r>
              <a:rPr lang="tr-TR" sz="1300" b="1" spc="-5" dirty="0">
                <a:solidFill>
                  <a:schemeClr val="bg1"/>
                </a:solidFill>
                <a:latin typeface="Times New Roman" panose="02020603050405020304" pitchFamily="18" charset="0"/>
                <a:cs typeface="Times New Roman" panose="02020603050405020304" pitchFamily="18" charset="0"/>
              </a:rPr>
              <a:t>S14.7: </a:t>
            </a:r>
            <a:r>
              <a:rPr lang="tr-TR" sz="1300" spc="-5" dirty="0">
                <a:latin typeface="Times New Roman" panose="02020603050405020304" pitchFamily="18" charset="0"/>
                <a:cs typeface="Times New Roman" panose="02020603050405020304" pitchFamily="18" charset="0"/>
              </a:rPr>
              <a:t>Metallerden uzak tutunuz</a:t>
            </a:r>
            <a:r>
              <a:rPr lang="tr-TR" sz="1300" spc="-5" dirty="0" smtClean="0">
                <a:latin typeface="Times New Roman" panose="02020603050405020304" pitchFamily="18" charset="0"/>
                <a:cs typeface="Times New Roman" panose="02020603050405020304" pitchFamily="18" charset="0"/>
              </a:rPr>
              <a:t>.</a:t>
            </a:r>
            <a:endParaRPr lang="tr-TR" sz="1300" spc="-5"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08408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6122152"/>
          </a:xfrm>
        </p:spPr>
        <p:txBody>
          <a:bodyPr>
            <a:normAutofit fontScale="55000" lnSpcReduction="20000"/>
          </a:bodyPr>
          <a:lstStyle/>
          <a:p>
            <a:pPr marL="36000" indent="0">
              <a:lnSpc>
                <a:spcPct val="170000"/>
              </a:lnSpc>
              <a:spcBef>
                <a:spcPts val="825"/>
              </a:spcBef>
              <a:buNone/>
            </a:pPr>
            <a:r>
              <a:rPr lang="tr-TR" sz="3200" b="1" spc="-5" dirty="0">
                <a:solidFill>
                  <a:schemeClr val="bg1"/>
                </a:solidFill>
                <a:latin typeface="Times New Roman" panose="02020603050405020304" pitchFamily="18" charset="0"/>
                <a:cs typeface="Times New Roman" panose="02020603050405020304" pitchFamily="18" charset="0"/>
              </a:rPr>
              <a:t>S14.8: </a:t>
            </a:r>
            <a:r>
              <a:rPr lang="tr-TR" sz="3200" spc="-5" dirty="0" err="1">
                <a:latin typeface="Times New Roman" panose="02020603050405020304" pitchFamily="18" charset="0"/>
                <a:cs typeface="Times New Roman" panose="02020603050405020304" pitchFamily="18" charset="0"/>
              </a:rPr>
              <a:t>Yükseltgenlerden</a:t>
            </a:r>
            <a:r>
              <a:rPr lang="tr-TR" sz="3200" spc="-5" dirty="0">
                <a:latin typeface="Times New Roman" panose="02020603050405020304" pitchFamily="18" charset="0"/>
                <a:cs typeface="Times New Roman" panose="02020603050405020304" pitchFamily="18" charset="0"/>
              </a:rPr>
              <a:t> ve asidik bileşiklerden uzak tutunuz.</a:t>
            </a:r>
          </a:p>
          <a:p>
            <a:pPr marL="36000" indent="0">
              <a:lnSpc>
                <a:spcPct val="170000"/>
              </a:lnSpc>
              <a:spcBef>
                <a:spcPts val="825"/>
              </a:spcBef>
              <a:buNone/>
            </a:pPr>
            <a:r>
              <a:rPr lang="tr-TR" sz="3200" b="1" spc="-5" dirty="0">
                <a:solidFill>
                  <a:schemeClr val="bg1"/>
                </a:solidFill>
                <a:latin typeface="Times New Roman" panose="02020603050405020304" pitchFamily="18" charset="0"/>
                <a:cs typeface="Times New Roman" panose="02020603050405020304" pitchFamily="18" charset="0"/>
              </a:rPr>
              <a:t>S14.9: </a:t>
            </a:r>
            <a:r>
              <a:rPr lang="tr-TR" sz="3200" spc="-5" dirty="0">
                <a:latin typeface="Times New Roman" panose="02020603050405020304" pitchFamily="18" charset="0"/>
                <a:cs typeface="Times New Roman" panose="02020603050405020304" pitchFamily="18" charset="0"/>
              </a:rPr>
              <a:t>Kolay alev alıcı organik maddelerden uzak tutunuz.</a:t>
            </a:r>
          </a:p>
          <a:p>
            <a:pPr marL="36000" indent="0">
              <a:lnSpc>
                <a:spcPct val="170000"/>
              </a:lnSpc>
              <a:spcBef>
                <a:spcPts val="825"/>
              </a:spcBef>
              <a:buNone/>
            </a:pPr>
            <a:r>
              <a:rPr lang="tr-TR" sz="3200" b="1" spc="-5" dirty="0">
                <a:solidFill>
                  <a:schemeClr val="bg1"/>
                </a:solidFill>
                <a:latin typeface="Times New Roman" panose="02020603050405020304" pitchFamily="18" charset="0"/>
                <a:cs typeface="Times New Roman" panose="02020603050405020304" pitchFamily="18" charset="0"/>
              </a:rPr>
              <a:t>S14.10: </a:t>
            </a:r>
            <a:r>
              <a:rPr lang="tr-TR" sz="3200" spc="-5" dirty="0">
                <a:latin typeface="Times New Roman" panose="02020603050405020304" pitchFamily="18" charset="0"/>
                <a:cs typeface="Times New Roman" panose="02020603050405020304" pitchFamily="18" charset="0"/>
              </a:rPr>
              <a:t>Asitlerden, indirgenlerden ve alev alıcı maddelerden uzak tutunuz.</a:t>
            </a:r>
          </a:p>
          <a:p>
            <a:pPr marL="36000" indent="0">
              <a:lnSpc>
                <a:spcPct val="170000"/>
              </a:lnSpc>
              <a:spcBef>
                <a:spcPts val="825"/>
              </a:spcBef>
              <a:buNone/>
            </a:pPr>
            <a:r>
              <a:rPr lang="tr-TR" sz="3200" b="1" spc="-5" dirty="0">
                <a:solidFill>
                  <a:schemeClr val="bg1"/>
                </a:solidFill>
                <a:latin typeface="Times New Roman" panose="02020603050405020304" pitchFamily="18" charset="0"/>
                <a:cs typeface="Times New Roman" panose="02020603050405020304" pitchFamily="18" charset="0"/>
              </a:rPr>
              <a:t>S14.11: </a:t>
            </a:r>
            <a:r>
              <a:rPr lang="tr-TR" sz="3200" spc="-5" dirty="0">
                <a:latin typeface="Times New Roman" panose="02020603050405020304" pitchFamily="18" charset="0"/>
                <a:cs typeface="Times New Roman" panose="02020603050405020304" pitchFamily="18" charset="0"/>
              </a:rPr>
              <a:t>Alev alıcı maddelerden uzak tutunuz</a:t>
            </a:r>
            <a:r>
              <a:rPr lang="tr-TR" sz="3200" spc="-5" dirty="0" smtClean="0">
                <a:latin typeface="Times New Roman" panose="02020603050405020304" pitchFamily="18" charset="0"/>
                <a:cs typeface="Times New Roman" panose="02020603050405020304" pitchFamily="18" charset="0"/>
              </a:rPr>
              <a:t>.</a:t>
            </a:r>
          </a:p>
          <a:p>
            <a:pPr marL="36000" indent="0">
              <a:lnSpc>
                <a:spcPct val="170000"/>
              </a:lnSpc>
              <a:spcBef>
                <a:spcPts val="825"/>
              </a:spcBef>
              <a:buNone/>
            </a:pPr>
            <a:r>
              <a:rPr lang="tr-TR" sz="3200" b="1" spc="-5" dirty="0">
                <a:solidFill>
                  <a:schemeClr val="bg1"/>
                </a:solidFill>
                <a:latin typeface="Times New Roman" panose="02020603050405020304" pitchFamily="18" charset="0"/>
                <a:cs typeface="Times New Roman" panose="02020603050405020304" pitchFamily="18" charset="0"/>
              </a:rPr>
              <a:t>S15: </a:t>
            </a:r>
            <a:r>
              <a:rPr lang="tr-TR" sz="3200" spc="-5" dirty="0">
                <a:latin typeface="Times New Roman" panose="02020603050405020304" pitchFamily="18" charset="0"/>
                <a:cs typeface="Times New Roman" panose="02020603050405020304" pitchFamily="18" charset="0"/>
              </a:rPr>
              <a:t>Isıdan uzak tutunuz (koruyunuz).</a:t>
            </a:r>
          </a:p>
          <a:p>
            <a:pPr marL="36000" indent="0">
              <a:lnSpc>
                <a:spcPct val="170000"/>
              </a:lnSpc>
              <a:spcBef>
                <a:spcPts val="825"/>
              </a:spcBef>
              <a:buNone/>
            </a:pPr>
            <a:r>
              <a:rPr lang="tr-TR" sz="3200" b="1" spc="-5" dirty="0">
                <a:solidFill>
                  <a:schemeClr val="bg1"/>
                </a:solidFill>
                <a:latin typeface="Times New Roman" panose="02020603050405020304" pitchFamily="18" charset="0"/>
                <a:cs typeface="Times New Roman" panose="02020603050405020304" pitchFamily="18" charset="0"/>
              </a:rPr>
              <a:t>S16: </a:t>
            </a:r>
            <a:r>
              <a:rPr lang="tr-TR" sz="3200" spc="-5" dirty="0">
                <a:latin typeface="Times New Roman" panose="02020603050405020304" pitchFamily="18" charset="0"/>
                <a:cs typeface="Times New Roman" panose="02020603050405020304" pitchFamily="18" charset="0"/>
              </a:rPr>
              <a:t>Tutuşturucu kaynaklardan uzak tutunuz ve yakınında sigara içmeyiniz.</a:t>
            </a:r>
          </a:p>
          <a:p>
            <a:pPr marL="36000" indent="0">
              <a:lnSpc>
                <a:spcPct val="170000"/>
              </a:lnSpc>
              <a:spcBef>
                <a:spcPts val="825"/>
              </a:spcBef>
              <a:buNone/>
            </a:pPr>
            <a:r>
              <a:rPr lang="tr-TR" sz="3200" b="1" spc="-5" dirty="0">
                <a:solidFill>
                  <a:schemeClr val="bg1"/>
                </a:solidFill>
                <a:latin typeface="Times New Roman" panose="02020603050405020304" pitchFamily="18" charset="0"/>
                <a:cs typeface="Times New Roman" panose="02020603050405020304" pitchFamily="18" charset="0"/>
              </a:rPr>
              <a:t>S17: </a:t>
            </a:r>
            <a:r>
              <a:rPr lang="tr-TR" sz="3200" spc="-5" dirty="0">
                <a:latin typeface="Times New Roman" panose="02020603050405020304" pitchFamily="18" charset="0"/>
                <a:cs typeface="Times New Roman" panose="02020603050405020304" pitchFamily="18" charset="0"/>
              </a:rPr>
              <a:t>Yanıcı maddelerden uzak tutunuz.</a:t>
            </a:r>
          </a:p>
          <a:p>
            <a:pPr marL="36000" indent="0">
              <a:lnSpc>
                <a:spcPct val="170000"/>
              </a:lnSpc>
              <a:spcBef>
                <a:spcPts val="825"/>
              </a:spcBef>
              <a:buNone/>
            </a:pPr>
            <a:r>
              <a:rPr lang="tr-TR" sz="3200" b="1" spc="-5" dirty="0">
                <a:solidFill>
                  <a:schemeClr val="bg1"/>
                </a:solidFill>
                <a:latin typeface="Times New Roman" panose="02020603050405020304" pitchFamily="18" charset="0"/>
                <a:cs typeface="Times New Roman" panose="02020603050405020304" pitchFamily="18" charset="0"/>
              </a:rPr>
              <a:t>S18: </a:t>
            </a:r>
            <a:r>
              <a:rPr lang="tr-TR" sz="3200" spc="-5" dirty="0">
                <a:latin typeface="Times New Roman" panose="02020603050405020304" pitchFamily="18" charset="0"/>
                <a:cs typeface="Times New Roman" panose="02020603050405020304" pitchFamily="18" charset="0"/>
              </a:rPr>
              <a:t>Kimyasalı barındıran kabı açarken ve tutarken özen (dikkat) gösteriniz.</a:t>
            </a:r>
          </a:p>
          <a:p>
            <a:pPr marL="36000" marR="2691765" indent="0">
              <a:lnSpc>
                <a:spcPct val="170000"/>
              </a:lnSpc>
              <a:spcBef>
                <a:spcPts val="825"/>
              </a:spcBef>
              <a:buNone/>
            </a:pPr>
            <a:r>
              <a:rPr lang="tr-TR" sz="3200" b="1" spc="-5" dirty="0">
                <a:solidFill>
                  <a:schemeClr val="bg1"/>
                </a:solidFill>
                <a:latin typeface="Times New Roman" panose="02020603050405020304" pitchFamily="18" charset="0"/>
                <a:cs typeface="Times New Roman" panose="02020603050405020304" pitchFamily="18" charset="0"/>
              </a:rPr>
              <a:t>S20: </a:t>
            </a:r>
            <a:r>
              <a:rPr lang="tr-TR" sz="3200" spc="-5" dirty="0">
                <a:latin typeface="Times New Roman" panose="02020603050405020304" pitchFamily="18" charset="0"/>
                <a:cs typeface="Times New Roman" panose="02020603050405020304" pitchFamily="18" charset="0"/>
              </a:rPr>
              <a:t>Alev alıcı maddelerden uzak tutunuz.  </a:t>
            </a:r>
            <a:endParaRPr lang="tr-TR" sz="3200" spc="-5" dirty="0" smtClean="0">
              <a:latin typeface="Times New Roman" panose="02020603050405020304" pitchFamily="18" charset="0"/>
              <a:cs typeface="Times New Roman" panose="02020603050405020304" pitchFamily="18" charset="0"/>
            </a:endParaRPr>
          </a:p>
          <a:p>
            <a:pPr marL="36000" marR="2691765" indent="0">
              <a:lnSpc>
                <a:spcPct val="170000"/>
              </a:lnSpc>
              <a:spcBef>
                <a:spcPts val="825"/>
              </a:spcBef>
              <a:buNone/>
            </a:pPr>
            <a:r>
              <a:rPr lang="tr-TR" sz="3200" b="1" spc="-5" dirty="0" smtClean="0">
                <a:solidFill>
                  <a:schemeClr val="bg1"/>
                </a:solidFill>
                <a:latin typeface="Times New Roman" panose="02020603050405020304" pitchFamily="18" charset="0"/>
                <a:cs typeface="Times New Roman" panose="02020603050405020304" pitchFamily="18" charset="0"/>
              </a:rPr>
              <a:t>S21</a:t>
            </a:r>
            <a:r>
              <a:rPr lang="tr-TR" sz="3200" b="1" spc="-5" dirty="0">
                <a:solidFill>
                  <a:schemeClr val="bg1"/>
                </a:solidFill>
                <a:latin typeface="Times New Roman" panose="02020603050405020304" pitchFamily="18" charset="0"/>
                <a:cs typeface="Times New Roman" panose="02020603050405020304" pitchFamily="18" charset="0"/>
              </a:rPr>
              <a:t>: </a:t>
            </a:r>
            <a:r>
              <a:rPr lang="tr-TR" sz="3200" spc="-5" dirty="0">
                <a:latin typeface="Times New Roman" panose="02020603050405020304" pitchFamily="18" charset="0"/>
                <a:cs typeface="Times New Roman" panose="02020603050405020304" pitchFamily="18" charset="0"/>
              </a:rPr>
              <a:t>Kimyasal ile çalışırken sigara içmeyiniz.  </a:t>
            </a:r>
            <a:endParaRPr lang="tr-TR" sz="3200" spc="-5" dirty="0" smtClean="0">
              <a:latin typeface="Times New Roman" panose="02020603050405020304" pitchFamily="18" charset="0"/>
              <a:cs typeface="Times New Roman" panose="02020603050405020304" pitchFamily="18" charset="0"/>
            </a:endParaRPr>
          </a:p>
          <a:p>
            <a:pPr marL="36000" marR="2691765" indent="0">
              <a:lnSpc>
                <a:spcPct val="170000"/>
              </a:lnSpc>
              <a:spcBef>
                <a:spcPts val="825"/>
              </a:spcBef>
              <a:buNone/>
            </a:pPr>
            <a:r>
              <a:rPr lang="tr-TR" sz="3200" b="1" spc="-5" dirty="0" smtClean="0">
                <a:solidFill>
                  <a:schemeClr val="bg1"/>
                </a:solidFill>
                <a:latin typeface="Times New Roman" panose="02020603050405020304" pitchFamily="18" charset="0"/>
                <a:cs typeface="Times New Roman" panose="02020603050405020304" pitchFamily="18" charset="0"/>
              </a:rPr>
              <a:t>S22</a:t>
            </a:r>
            <a:r>
              <a:rPr lang="tr-TR" sz="3200" b="1" spc="-5" dirty="0">
                <a:solidFill>
                  <a:schemeClr val="bg1"/>
                </a:solidFill>
                <a:latin typeface="Times New Roman" panose="02020603050405020304" pitchFamily="18" charset="0"/>
                <a:cs typeface="Times New Roman" panose="02020603050405020304" pitchFamily="18" charset="0"/>
              </a:rPr>
              <a:t>: </a:t>
            </a:r>
            <a:r>
              <a:rPr lang="tr-TR" sz="3200" spc="-5" dirty="0">
                <a:latin typeface="Times New Roman" panose="02020603050405020304" pitchFamily="18" charset="0"/>
                <a:cs typeface="Times New Roman" panose="02020603050405020304" pitchFamily="18" charset="0"/>
              </a:rPr>
              <a:t>Kimyasalın tozunu solumayınız.</a:t>
            </a:r>
          </a:p>
          <a:p>
            <a:pPr marL="36000" indent="0">
              <a:lnSpc>
                <a:spcPct val="170000"/>
              </a:lnSpc>
              <a:spcBef>
                <a:spcPts val="825"/>
              </a:spcBef>
              <a:buNone/>
            </a:pPr>
            <a:endParaRPr lang="tr-TR" sz="3200" spc="-5" dirty="0">
              <a:latin typeface="Times New Roman" panose="02020603050405020304" pitchFamily="18" charset="0"/>
              <a:cs typeface="Times New Roman" panose="02020603050405020304" pitchFamily="18" charset="0"/>
            </a:endParaRPr>
          </a:p>
          <a:p>
            <a:pPr marL="64008" indent="0">
              <a:buNone/>
            </a:pPr>
            <a:endParaRPr lang="tr-TR" dirty="0"/>
          </a:p>
        </p:txBody>
      </p:sp>
    </p:spTree>
    <p:extLst>
      <p:ext uri="{BB962C8B-B14F-4D97-AF65-F5344CB8AC3E}">
        <p14:creationId xmlns:p14="http://schemas.microsoft.com/office/powerpoint/2010/main" val="16821321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906128"/>
          </a:xfrm>
        </p:spPr>
        <p:txBody>
          <a:bodyPr>
            <a:normAutofit fontScale="47500" lnSpcReduction="20000"/>
          </a:bodyPr>
          <a:lstStyle/>
          <a:p>
            <a:pPr marL="36000" marR="553720" indent="0">
              <a:lnSpc>
                <a:spcPct val="170000"/>
              </a:lnSpc>
              <a:spcBef>
                <a:spcPts val="825"/>
              </a:spcBef>
              <a:buNone/>
            </a:pPr>
            <a:r>
              <a:rPr lang="tr-TR" sz="3300" b="1" spc="-5" dirty="0">
                <a:solidFill>
                  <a:schemeClr val="bg1"/>
                </a:solidFill>
                <a:latin typeface="Times New Roman" panose="02020603050405020304" pitchFamily="18" charset="0"/>
                <a:cs typeface="Times New Roman" panose="02020603050405020304" pitchFamily="18" charset="0"/>
              </a:rPr>
              <a:t>S23:</a:t>
            </a:r>
            <a:r>
              <a:rPr lang="tr-TR" sz="3300" spc="-5" dirty="0">
                <a:latin typeface="Times New Roman" panose="02020603050405020304" pitchFamily="18" charset="0"/>
                <a:cs typeface="Times New Roman" panose="02020603050405020304" pitchFamily="18" charset="0"/>
              </a:rPr>
              <a:t>Kimyasalı, üretici firmanın önerdiği "gaz/buhar/duman/sprey vb. formlarında  solumayınız".</a:t>
            </a:r>
          </a:p>
          <a:p>
            <a:pPr marL="36000" marR="3268979" indent="0">
              <a:lnSpc>
                <a:spcPct val="170000"/>
              </a:lnSpc>
              <a:spcBef>
                <a:spcPts val="825"/>
              </a:spcBef>
              <a:buNone/>
            </a:pPr>
            <a:r>
              <a:rPr lang="tr-TR" sz="3300" b="1" spc="-5" dirty="0">
                <a:solidFill>
                  <a:schemeClr val="bg1"/>
                </a:solidFill>
                <a:latin typeface="Times New Roman" panose="02020603050405020304" pitchFamily="18" charset="0"/>
                <a:cs typeface="Times New Roman" panose="02020603050405020304" pitchFamily="18" charset="0"/>
              </a:rPr>
              <a:t>S23.1: </a:t>
            </a:r>
            <a:r>
              <a:rPr lang="tr-TR" sz="3300" spc="-5" dirty="0">
                <a:latin typeface="Times New Roman" panose="02020603050405020304" pitchFamily="18" charset="0"/>
                <a:cs typeface="Times New Roman" panose="02020603050405020304" pitchFamily="18" charset="0"/>
              </a:rPr>
              <a:t>Gaz olarak solumayınız. </a:t>
            </a:r>
            <a:endParaRPr lang="tr-TR" sz="3300" spc="-5" dirty="0" smtClean="0">
              <a:latin typeface="Times New Roman" panose="02020603050405020304" pitchFamily="18" charset="0"/>
              <a:cs typeface="Times New Roman" panose="02020603050405020304" pitchFamily="18" charset="0"/>
            </a:endParaRPr>
          </a:p>
          <a:p>
            <a:pPr marL="36000" marR="3268979" indent="0">
              <a:lnSpc>
                <a:spcPct val="170000"/>
              </a:lnSpc>
              <a:spcBef>
                <a:spcPts val="825"/>
              </a:spcBef>
              <a:buNone/>
            </a:pPr>
            <a:r>
              <a:rPr lang="tr-TR" sz="3300" b="1" spc="-5" dirty="0" smtClean="0">
                <a:solidFill>
                  <a:schemeClr val="bg1"/>
                </a:solidFill>
                <a:latin typeface="Times New Roman" panose="02020603050405020304" pitchFamily="18" charset="0"/>
                <a:cs typeface="Times New Roman" panose="02020603050405020304" pitchFamily="18" charset="0"/>
              </a:rPr>
              <a:t> </a:t>
            </a:r>
            <a:r>
              <a:rPr lang="tr-TR" sz="3300" b="1" spc="-5" dirty="0">
                <a:solidFill>
                  <a:schemeClr val="bg1"/>
                </a:solidFill>
                <a:latin typeface="Times New Roman" panose="02020603050405020304" pitchFamily="18" charset="0"/>
                <a:cs typeface="Times New Roman" panose="02020603050405020304" pitchFamily="18" charset="0"/>
              </a:rPr>
              <a:t>S23.2: </a:t>
            </a:r>
            <a:r>
              <a:rPr lang="tr-TR" sz="3300" spc="-5" dirty="0">
                <a:latin typeface="Times New Roman" panose="02020603050405020304" pitchFamily="18" charset="0"/>
                <a:cs typeface="Times New Roman" panose="02020603050405020304" pitchFamily="18" charset="0"/>
              </a:rPr>
              <a:t>Buhar olarak solumayınız.  </a:t>
            </a:r>
            <a:endParaRPr lang="tr-TR" sz="3300" spc="-5" dirty="0" smtClean="0">
              <a:latin typeface="Times New Roman" panose="02020603050405020304" pitchFamily="18" charset="0"/>
              <a:cs typeface="Times New Roman" panose="02020603050405020304" pitchFamily="18" charset="0"/>
            </a:endParaRPr>
          </a:p>
          <a:p>
            <a:pPr marL="36000" marR="3268979" indent="0">
              <a:lnSpc>
                <a:spcPct val="170000"/>
              </a:lnSpc>
              <a:spcBef>
                <a:spcPts val="825"/>
              </a:spcBef>
              <a:buNone/>
            </a:pPr>
            <a:r>
              <a:rPr lang="tr-TR" sz="3300" b="1" spc="-5" dirty="0" smtClean="0">
                <a:solidFill>
                  <a:schemeClr val="bg1"/>
                </a:solidFill>
                <a:latin typeface="Times New Roman" panose="02020603050405020304" pitchFamily="18" charset="0"/>
                <a:cs typeface="Times New Roman" panose="02020603050405020304" pitchFamily="18" charset="0"/>
              </a:rPr>
              <a:t>S23.3</a:t>
            </a:r>
            <a:r>
              <a:rPr lang="tr-TR" sz="3300" b="1" spc="-5" dirty="0">
                <a:solidFill>
                  <a:schemeClr val="bg1"/>
                </a:solidFill>
                <a:latin typeface="Times New Roman" panose="02020603050405020304" pitchFamily="18" charset="0"/>
                <a:cs typeface="Times New Roman" panose="02020603050405020304" pitchFamily="18" charset="0"/>
              </a:rPr>
              <a:t>: </a:t>
            </a:r>
            <a:r>
              <a:rPr lang="tr-TR" sz="3300" b="1" spc="-5" dirty="0">
                <a:latin typeface="Times New Roman" panose="02020603050405020304" pitchFamily="18" charset="0"/>
                <a:cs typeface="Times New Roman" panose="02020603050405020304" pitchFamily="18" charset="0"/>
              </a:rPr>
              <a:t>Sprey hâlinde solumayınız.</a:t>
            </a:r>
          </a:p>
          <a:p>
            <a:pPr marL="36000" indent="0">
              <a:lnSpc>
                <a:spcPct val="170000"/>
              </a:lnSpc>
              <a:spcBef>
                <a:spcPts val="825"/>
              </a:spcBef>
              <a:buNone/>
            </a:pPr>
            <a:r>
              <a:rPr lang="tr-TR" sz="3300" b="1" spc="-5" dirty="0">
                <a:solidFill>
                  <a:schemeClr val="bg1"/>
                </a:solidFill>
                <a:latin typeface="Times New Roman" panose="02020603050405020304" pitchFamily="18" charset="0"/>
                <a:cs typeface="Times New Roman" panose="02020603050405020304" pitchFamily="18" charset="0"/>
              </a:rPr>
              <a:t>S23.4: </a:t>
            </a:r>
            <a:r>
              <a:rPr lang="tr-TR" sz="3300" spc="-5" dirty="0">
                <a:latin typeface="Times New Roman" panose="02020603050405020304" pitchFamily="18" charset="0"/>
                <a:cs typeface="Times New Roman" panose="02020603050405020304" pitchFamily="18" charset="0"/>
              </a:rPr>
              <a:t>Dumanlarını solumayınız.</a:t>
            </a:r>
          </a:p>
          <a:p>
            <a:pPr marL="36000" marR="2489835" indent="0">
              <a:lnSpc>
                <a:spcPct val="170000"/>
              </a:lnSpc>
              <a:spcBef>
                <a:spcPts val="825"/>
              </a:spcBef>
              <a:buNone/>
            </a:pPr>
            <a:r>
              <a:rPr lang="tr-TR" sz="3300" b="1" spc="-5" dirty="0">
                <a:solidFill>
                  <a:schemeClr val="bg1"/>
                </a:solidFill>
                <a:latin typeface="Times New Roman" panose="02020603050405020304" pitchFamily="18" charset="0"/>
                <a:cs typeface="Times New Roman" panose="02020603050405020304" pitchFamily="18" charset="0"/>
              </a:rPr>
              <a:t>S23.5: </a:t>
            </a:r>
            <a:r>
              <a:rPr lang="tr-TR" sz="3300" b="1" spc="-5" dirty="0">
                <a:latin typeface="Times New Roman" panose="02020603050405020304" pitchFamily="18" charset="0"/>
                <a:cs typeface="Times New Roman" panose="02020603050405020304" pitchFamily="18" charset="0"/>
              </a:rPr>
              <a:t>Buhar ve sprey hâlinde solumayınız.  </a:t>
            </a:r>
            <a:endParaRPr lang="tr-TR" sz="3300" b="1" spc="-5" dirty="0" smtClean="0">
              <a:latin typeface="Times New Roman" panose="02020603050405020304" pitchFamily="18" charset="0"/>
              <a:cs typeface="Times New Roman" panose="02020603050405020304" pitchFamily="18" charset="0"/>
            </a:endParaRPr>
          </a:p>
          <a:p>
            <a:pPr marL="36000" marR="2489835" indent="0">
              <a:lnSpc>
                <a:spcPct val="170000"/>
              </a:lnSpc>
              <a:spcBef>
                <a:spcPts val="825"/>
              </a:spcBef>
              <a:buNone/>
            </a:pPr>
            <a:r>
              <a:rPr lang="tr-TR" sz="3300" b="1" spc="-5" dirty="0" smtClean="0">
                <a:solidFill>
                  <a:schemeClr val="bg1"/>
                </a:solidFill>
                <a:latin typeface="Times New Roman" panose="02020603050405020304" pitchFamily="18" charset="0"/>
                <a:cs typeface="Times New Roman" panose="02020603050405020304" pitchFamily="18" charset="0"/>
              </a:rPr>
              <a:t>S24</a:t>
            </a:r>
            <a:r>
              <a:rPr lang="tr-TR" sz="3300" b="1" spc="-5" dirty="0">
                <a:solidFill>
                  <a:schemeClr val="bg1"/>
                </a:solidFill>
                <a:latin typeface="Times New Roman" panose="02020603050405020304" pitchFamily="18" charset="0"/>
                <a:cs typeface="Times New Roman" panose="02020603050405020304" pitchFamily="18" charset="0"/>
              </a:rPr>
              <a:t>: </a:t>
            </a:r>
            <a:r>
              <a:rPr lang="tr-TR" sz="3300" spc="-5" dirty="0">
                <a:latin typeface="Times New Roman" panose="02020603050405020304" pitchFamily="18" charset="0"/>
                <a:cs typeface="Times New Roman" panose="02020603050405020304" pitchFamily="18" charset="0"/>
              </a:rPr>
              <a:t>Kimyasalın "deri ile temasından" kaçınınız.  </a:t>
            </a:r>
            <a:endParaRPr lang="tr-TR" sz="3300" spc="-5" dirty="0" smtClean="0">
              <a:latin typeface="Times New Roman" panose="02020603050405020304" pitchFamily="18" charset="0"/>
              <a:cs typeface="Times New Roman" panose="02020603050405020304" pitchFamily="18" charset="0"/>
            </a:endParaRPr>
          </a:p>
          <a:p>
            <a:pPr marL="36000" marR="2489835" indent="0">
              <a:lnSpc>
                <a:spcPct val="170000"/>
              </a:lnSpc>
              <a:spcBef>
                <a:spcPts val="825"/>
              </a:spcBef>
              <a:buNone/>
            </a:pPr>
            <a:r>
              <a:rPr lang="tr-TR" sz="3300" b="1" spc="-5" dirty="0" smtClean="0">
                <a:solidFill>
                  <a:schemeClr val="bg1"/>
                </a:solidFill>
                <a:latin typeface="Times New Roman" panose="02020603050405020304" pitchFamily="18" charset="0"/>
                <a:cs typeface="Times New Roman" panose="02020603050405020304" pitchFamily="18" charset="0"/>
              </a:rPr>
              <a:t>S25</a:t>
            </a:r>
            <a:r>
              <a:rPr lang="tr-TR" sz="3300" b="1" spc="-5" dirty="0">
                <a:solidFill>
                  <a:schemeClr val="bg1"/>
                </a:solidFill>
                <a:latin typeface="Times New Roman" panose="02020603050405020304" pitchFamily="18" charset="0"/>
                <a:cs typeface="Times New Roman" panose="02020603050405020304" pitchFamily="18" charset="0"/>
              </a:rPr>
              <a:t>: </a:t>
            </a:r>
            <a:r>
              <a:rPr lang="tr-TR" sz="3300" spc="-5" dirty="0">
                <a:latin typeface="Times New Roman" panose="02020603050405020304" pitchFamily="18" charset="0"/>
                <a:cs typeface="Times New Roman" panose="02020603050405020304" pitchFamily="18" charset="0"/>
              </a:rPr>
              <a:t>Kimyasalın "göz ile temasından" kaçınınız.</a:t>
            </a:r>
          </a:p>
          <a:p>
            <a:pPr marL="36000" indent="0">
              <a:lnSpc>
                <a:spcPct val="170000"/>
              </a:lnSpc>
              <a:spcBef>
                <a:spcPts val="825"/>
              </a:spcBef>
              <a:buNone/>
            </a:pPr>
            <a:r>
              <a:rPr lang="tr-TR" sz="3300" b="1" spc="-5" dirty="0">
                <a:solidFill>
                  <a:schemeClr val="bg1"/>
                </a:solidFill>
                <a:latin typeface="Times New Roman" panose="02020603050405020304" pitchFamily="18" charset="0"/>
                <a:cs typeface="Times New Roman" panose="02020603050405020304" pitchFamily="18" charset="0"/>
              </a:rPr>
              <a:t>S26: </a:t>
            </a:r>
            <a:r>
              <a:rPr lang="tr-TR" sz="3300" spc="-5" dirty="0">
                <a:latin typeface="Times New Roman" panose="02020603050405020304" pitchFamily="18" charset="0"/>
                <a:cs typeface="Times New Roman" panose="02020603050405020304" pitchFamily="18" charset="0"/>
              </a:rPr>
              <a:t>Kimyasalın "gözle teması" hâlinde "gözü bol su ile defalarca yıkayınız".</a:t>
            </a:r>
          </a:p>
          <a:p>
            <a:pPr marL="36000" indent="0">
              <a:lnSpc>
                <a:spcPct val="170000"/>
              </a:lnSpc>
              <a:spcBef>
                <a:spcPts val="825"/>
              </a:spcBef>
              <a:buNone/>
            </a:pPr>
            <a:r>
              <a:rPr lang="tr-TR" sz="3300" b="1" spc="-5" dirty="0">
                <a:solidFill>
                  <a:schemeClr val="bg1"/>
                </a:solidFill>
                <a:latin typeface="Times New Roman" panose="02020603050405020304" pitchFamily="18" charset="0"/>
                <a:cs typeface="Times New Roman" panose="02020603050405020304" pitchFamily="18" charset="0"/>
              </a:rPr>
              <a:t>S27: </a:t>
            </a:r>
            <a:r>
              <a:rPr lang="tr-TR" sz="3300" spc="-5" dirty="0">
                <a:latin typeface="Times New Roman" panose="02020603050405020304" pitchFamily="18" charset="0"/>
                <a:cs typeface="Times New Roman" panose="02020603050405020304" pitchFamily="18" charset="0"/>
              </a:rPr>
              <a:t>Kimyasalın bulaştığı tüm giysileri derhal çıkarınız.</a:t>
            </a:r>
          </a:p>
          <a:p>
            <a:pPr marL="36000" marR="854710" indent="0">
              <a:lnSpc>
                <a:spcPct val="170000"/>
              </a:lnSpc>
              <a:spcBef>
                <a:spcPts val="825"/>
              </a:spcBef>
              <a:buNone/>
            </a:pPr>
            <a:r>
              <a:rPr lang="tr-TR" sz="3300" b="1" spc="-5" dirty="0">
                <a:solidFill>
                  <a:schemeClr val="bg1"/>
                </a:solidFill>
                <a:latin typeface="Times New Roman" panose="02020603050405020304" pitchFamily="18" charset="0"/>
                <a:cs typeface="Times New Roman" panose="02020603050405020304" pitchFamily="18" charset="0"/>
              </a:rPr>
              <a:t>S28: </a:t>
            </a:r>
            <a:r>
              <a:rPr lang="tr-TR" sz="3300" spc="-5" dirty="0">
                <a:latin typeface="Times New Roman" panose="02020603050405020304" pitchFamily="18" charset="0"/>
                <a:cs typeface="Times New Roman" panose="02020603050405020304" pitchFamily="18" charset="0"/>
              </a:rPr>
              <a:t>Kimyasalın "deri ile teması" hâlinde "deriyi üretici firmanın önerdiği bol  miktarda... ile yıkayınız".</a:t>
            </a:r>
          </a:p>
          <a:p>
            <a:pPr marL="64008" indent="0">
              <a:buNone/>
            </a:pPr>
            <a:endParaRPr lang="tr-TR" dirty="0"/>
          </a:p>
        </p:txBody>
      </p:sp>
    </p:spTree>
    <p:extLst>
      <p:ext uri="{BB962C8B-B14F-4D97-AF65-F5344CB8AC3E}">
        <p14:creationId xmlns:p14="http://schemas.microsoft.com/office/powerpoint/2010/main" val="398127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016000" y="2474119"/>
            <a:ext cx="6334125" cy="3352800"/>
          </a:xfrm>
          <a:prstGeom prst="rect">
            <a:avLst/>
          </a:prstGeom>
        </p:spPr>
      </p:pic>
    </p:spTree>
    <p:extLst>
      <p:ext uri="{BB962C8B-B14F-4D97-AF65-F5344CB8AC3E}">
        <p14:creationId xmlns:p14="http://schemas.microsoft.com/office/powerpoint/2010/main" val="29218575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906128"/>
          </a:xfrm>
        </p:spPr>
        <p:txBody>
          <a:bodyPr>
            <a:normAutofit fontScale="62500" lnSpcReduction="20000"/>
          </a:bodyPr>
          <a:lstStyle/>
          <a:p>
            <a:pPr marL="36000" indent="0">
              <a:lnSpc>
                <a:spcPct val="170000"/>
              </a:lnSpc>
              <a:spcBef>
                <a:spcPts val="825"/>
              </a:spcBef>
              <a:buNone/>
            </a:pPr>
            <a:r>
              <a:rPr lang="tr-TR" sz="2300" b="1" spc="-5" dirty="0">
                <a:solidFill>
                  <a:schemeClr val="bg1"/>
                </a:solidFill>
                <a:latin typeface="Times New Roman" panose="02020603050405020304" pitchFamily="18" charset="0"/>
                <a:cs typeface="Times New Roman" panose="02020603050405020304" pitchFamily="18" charset="0"/>
              </a:rPr>
              <a:t>S28.1: </a:t>
            </a:r>
            <a:r>
              <a:rPr lang="tr-TR" sz="2300" spc="-5" dirty="0">
                <a:latin typeface="Times New Roman" panose="02020603050405020304" pitchFamily="18" charset="0"/>
                <a:cs typeface="Times New Roman" panose="02020603050405020304" pitchFamily="18" charset="0"/>
              </a:rPr>
              <a:t>Bol miktarda su ile yıkayınız.</a:t>
            </a:r>
          </a:p>
          <a:p>
            <a:pPr marL="36000" indent="0">
              <a:lnSpc>
                <a:spcPct val="170000"/>
              </a:lnSpc>
              <a:spcBef>
                <a:spcPts val="825"/>
              </a:spcBef>
              <a:buNone/>
            </a:pPr>
            <a:r>
              <a:rPr lang="tr-TR" sz="2300" b="1" spc="-5" dirty="0">
                <a:solidFill>
                  <a:schemeClr val="bg1"/>
                </a:solidFill>
                <a:latin typeface="Times New Roman" panose="02020603050405020304" pitchFamily="18" charset="0"/>
                <a:cs typeface="Times New Roman" panose="02020603050405020304" pitchFamily="18" charset="0"/>
              </a:rPr>
              <a:t>S28.2: </a:t>
            </a:r>
            <a:r>
              <a:rPr lang="tr-TR" sz="2300" spc="-5" dirty="0">
                <a:latin typeface="Times New Roman" panose="02020603050405020304" pitchFamily="18" charset="0"/>
                <a:cs typeface="Times New Roman" panose="02020603050405020304" pitchFamily="18" charset="0"/>
              </a:rPr>
              <a:t>Bol miktarda su ve sabunla yıkayınız.</a:t>
            </a:r>
          </a:p>
          <a:p>
            <a:pPr marL="36000" indent="0">
              <a:lnSpc>
                <a:spcPct val="170000"/>
              </a:lnSpc>
              <a:spcBef>
                <a:spcPts val="825"/>
              </a:spcBef>
              <a:buNone/>
            </a:pPr>
            <a:r>
              <a:rPr lang="tr-TR" sz="2300" b="1" spc="-5" dirty="0">
                <a:solidFill>
                  <a:schemeClr val="bg1"/>
                </a:solidFill>
                <a:latin typeface="Times New Roman" panose="02020603050405020304" pitchFamily="18" charset="0"/>
                <a:cs typeface="Times New Roman" panose="02020603050405020304" pitchFamily="18" charset="0"/>
              </a:rPr>
              <a:t>S28.3: </a:t>
            </a:r>
            <a:r>
              <a:rPr lang="tr-TR" sz="2300" spc="-5" dirty="0">
                <a:latin typeface="Times New Roman" panose="02020603050405020304" pitchFamily="18" charset="0"/>
                <a:cs typeface="Times New Roman" panose="02020603050405020304" pitchFamily="18" charset="0"/>
              </a:rPr>
              <a:t>Bol miktarda su, sabun ve mümkünse polietilen glikol 400 ile yıkayınız.</a:t>
            </a:r>
          </a:p>
          <a:p>
            <a:pPr marL="36000" marR="594995" indent="0">
              <a:lnSpc>
                <a:spcPct val="170000"/>
              </a:lnSpc>
              <a:spcBef>
                <a:spcPts val="825"/>
              </a:spcBef>
              <a:buNone/>
            </a:pPr>
            <a:r>
              <a:rPr lang="tr-TR" sz="2300" b="1" spc="-5" dirty="0">
                <a:solidFill>
                  <a:schemeClr val="bg1"/>
                </a:solidFill>
                <a:latin typeface="Times New Roman" panose="02020603050405020304" pitchFamily="18" charset="0"/>
                <a:cs typeface="Times New Roman" panose="02020603050405020304" pitchFamily="18" charset="0"/>
              </a:rPr>
              <a:t>S28.4: </a:t>
            </a:r>
            <a:r>
              <a:rPr lang="tr-TR" sz="2300" spc="-5" dirty="0">
                <a:latin typeface="Times New Roman" panose="02020603050405020304" pitchFamily="18" charset="0"/>
                <a:cs typeface="Times New Roman" panose="02020603050405020304" pitchFamily="18" charset="0"/>
              </a:rPr>
              <a:t>Bol miktarda polietilen glikol 300 ve etanol (2:1) karışımı ile ve daha sonra  su ve sabunla yıkayınız.</a:t>
            </a:r>
          </a:p>
          <a:p>
            <a:pPr marL="36000" indent="0">
              <a:lnSpc>
                <a:spcPct val="170000"/>
              </a:lnSpc>
              <a:spcBef>
                <a:spcPts val="825"/>
              </a:spcBef>
              <a:buNone/>
            </a:pPr>
            <a:r>
              <a:rPr lang="tr-TR" sz="2300" b="1" spc="-5" dirty="0">
                <a:solidFill>
                  <a:schemeClr val="bg1"/>
                </a:solidFill>
                <a:latin typeface="Times New Roman" panose="02020603050405020304" pitchFamily="18" charset="0"/>
                <a:cs typeface="Times New Roman" panose="02020603050405020304" pitchFamily="18" charset="0"/>
              </a:rPr>
              <a:t>S28.5: </a:t>
            </a:r>
            <a:r>
              <a:rPr lang="tr-TR" sz="2300" spc="-5" dirty="0">
                <a:latin typeface="Times New Roman" panose="02020603050405020304" pitchFamily="18" charset="0"/>
                <a:cs typeface="Times New Roman" panose="02020603050405020304" pitchFamily="18" charset="0"/>
              </a:rPr>
              <a:t>Bol miktarda polietilen glikol 400 ile yıkayınız.</a:t>
            </a:r>
          </a:p>
          <a:p>
            <a:pPr marL="36000" indent="0">
              <a:lnSpc>
                <a:spcPct val="170000"/>
              </a:lnSpc>
              <a:spcBef>
                <a:spcPts val="825"/>
              </a:spcBef>
              <a:buNone/>
            </a:pPr>
            <a:r>
              <a:rPr lang="tr-TR" sz="2300" b="1" spc="-5" dirty="0">
                <a:solidFill>
                  <a:schemeClr val="bg1"/>
                </a:solidFill>
                <a:latin typeface="Times New Roman" panose="02020603050405020304" pitchFamily="18" charset="0"/>
                <a:cs typeface="Times New Roman" panose="02020603050405020304" pitchFamily="18" charset="0"/>
              </a:rPr>
              <a:t>S28.6: </a:t>
            </a:r>
            <a:r>
              <a:rPr lang="tr-TR" sz="2300" spc="-5" dirty="0">
                <a:latin typeface="Times New Roman" panose="02020603050405020304" pitchFamily="18" charset="0"/>
                <a:cs typeface="Times New Roman" panose="02020603050405020304" pitchFamily="18" charset="0"/>
              </a:rPr>
              <a:t>Bol miktarda polietilen 400 ile yıkayıp ardından bol su ile durulayınız.</a:t>
            </a:r>
          </a:p>
          <a:p>
            <a:pPr marL="36000" indent="0">
              <a:lnSpc>
                <a:spcPct val="170000"/>
              </a:lnSpc>
              <a:spcBef>
                <a:spcPts val="825"/>
              </a:spcBef>
              <a:buNone/>
            </a:pPr>
            <a:r>
              <a:rPr lang="tr-TR" sz="2300" b="1" spc="-5" dirty="0">
                <a:solidFill>
                  <a:schemeClr val="bg1"/>
                </a:solidFill>
                <a:latin typeface="Times New Roman" panose="02020603050405020304" pitchFamily="18" charset="0"/>
                <a:cs typeface="Times New Roman" panose="02020603050405020304" pitchFamily="18" charset="0"/>
              </a:rPr>
              <a:t>S28.7: </a:t>
            </a:r>
            <a:r>
              <a:rPr lang="tr-TR" sz="2300" spc="-5" dirty="0">
                <a:latin typeface="Times New Roman" panose="02020603050405020304" pitchFamily="18" charset="0"/>
                <a:cs typeface="Times New Roman" panose="02020603050405020304" pitchFamily="18" charset="0"/>
              </a:rPr>
              <a:t>Bol miktarda su ve asitli sabun ile yıkayınız.</a:t>
            </a:r>
          </a:p>
          <a:p>
            <a:pPr marL="36000" indent="0">
              <a:lnSpc>
                <a:spcPct val="170000"/>
              </a:lnSpc>
              <a:spcBef>
                <a:spcPts val="825"/>
              </a:spcBef>
              <a:buNone/>
            </a:pPr>
            <a:r>
              <a:rPr lang="tr-TR" sz="2300" b="1" spc="-5" dirty="0">
                <a:solidFill>
                  <a:schemeClr val="bg1"/>
                </a:solidFill>
                <a:latin typeface="Times New Roman" panose="02020603050405020304" pitchFamily="18" charset="0"/>
                <a:cs typeface="Times New Roman" panose="02020603050405020304" pitchFamily="18" charset="0"/>
              </a:rPr>
              <a:t>S29: </a:t>
            </a:r>
            <a:r>
              <a:rPr lang="tr-TR" sz="2300" spc="-5" dirty="0" err="1">
                <a:latin typeface="Times New Roman" panose="02020603050405020304" pitchFamily="18" charset="0"/>
                <a:cs typeface="Times New Roman" panose="02020603050405020304" pitchFamily="18" charset="0"/>
              </a:rPr>
              <a:t>Lavobaya</a:t>
            </a:r>
            <a:r>
              <a:rPr lang="tr-TR" sz="2300" spc="-5" dirty="0">
                <a:latin typeface="Times New Roman" panose="02020603050405020304" pitchFamily="18" charset="0"/>
                <a:cs typeface="Times New Roman" panose="02020603050405020304" pitchFamily="18" charset="0"/>
              </a:rPr>
              <a:t> dökmeyiniz.</a:t>
            </a:r>
          </a:p>
          <a:p>
            <a:pPr marL="36000" indent="0">
              <a:lnSpc>
                <a:spcPct val="170000"/>
              </a:lnSpc>
              <a:spcBef>
                <a:spcPts val="825"/>
              </a:spcBef>
              <a:buNone/>
            </a:pPr>
            <a:r>
              <a:rPr lang="tr-TR" sz="2300" b="1" spc="-5" dirty="0">
                <a:solidFill>
                  <a:schemeClr val="bg1"/>
                </a:solidFill>
                <a:latin typeface="Times New Roman" panose="02020603050405020304" pitchFamily="18" charset="0"/>
                <a:cs typeface="Times New Roman" panose="02020603050405020304" pitchFamily="18" charset="0"/>
              </a:rPr>
              <a:t>S30: </a:t>
            </a:r>
            <a:r>
              <a:rPr lang="tr-TR" sz="2300" spc="-5" dirty="0">
                <a:latin typeface="Times New Roman" panose="02020603050405020304" pitchFamily="18" charset="0"/>
                <a:cs typeface="Times New Roman" panose="02020603050405020304" pitchFamily="18" charset="0"/>
              </a:rPr>
              <a:t>Kimyasala asla su ilave etmeyiniz.</a:t>
            </a:r>
          </a:p>
          <a:p>
            <a:pPr marL="36000" indent="0">
              <a:lnSpc>
                <a:spcPct val="170000"/>
              </a:lnSpc>
              <a:spcBef>
                <a:spcPts val="825"/>
              </a:spcBef>
              <a:buNone/>
            </a:pPr>
            <a:r>
              <a:rPr lang="tr-TR" sz="2300" b="1" spc="-5" dirty="0">
                <a:solidFill>
                  <a:schemeClr val="bg1"/>
                </a:solidFill>
                <a:latin typeface="Times New Roman" panose="02020603050405020304" pitchFamily="18" charset="0"/>
                <a:cs typeface="Times New Roman" panose="02020603050405020304" pitchFamily="18" charset="0"/>
              </a:rPr>
              <a:t>S33: </a:t>
            </a:r>
            <a:r>
              <a:rPr lang="tr-TR" sz="2300" spc="-5" dirty="0">
                <a:latin typeface="Times New Roman" panose="02020603050405020304" pitchFamily="18" charset="0"/>
                <a:cs typeface="Times New Roman" panose="02020603050405020304" pitchFamily="18" charset="0"/>
              </a:rPr>
              <a:t>Elektrostatik yüklemelere karşı önlem alınız.</a:t>
            </a:r>
          </a:p>
          <a:p>
            <a:pPr marL="36000" indent="0">
              <a:lnSpc>
                <a:spcPct val="170000"/>
              </a:lnSpc>
              <a:spcBef>
                <a:spcPts val="825"/>
              </a:spcBef>
              <a:buNone/>
            </a:pPr>
            <a:r>
              <a:rPr lang="tr-TR" sz="2300" b="1" spc="-5" dirty="0">
                <a:solidFill>
                  <a:schemeClr val="bg1"/>
                </a:solidFill>
                <a:latin typeface="Times New Roman" panose="02020603050405020304" pitchFamily="18" charset="0"/>
                <a:cs typeface="Times New Roman" panose="02020603050405020304" pitchFamily="18" charset="0"/>
              </a:rPr>
              <a:t>S34: </a:t>
            </a:r>
            <a:r>
              <a:rPr lang="tr-TR" sz="2300" spc="-5" dirty="0">
                <a:latin typeface="Times New Roman" panose="02020603050405020304" pitchFamily="18" charset="0"/>
                <a:cs typeface="Times New Roman" panose="02020603050405020304" pitchFamily="18" charset="0"/>
              </a:rPr>
              <a:t>Çarpma ve sürtünmeden kaçınınız.</a:t>
            </a:r>
          </a:p>
          <a:p>
            <a:pPr marL="36000" indent="0">
              <a:lnSpc>
                <a:spcPct val="170000"/>
              </a:lnSpc>
              <a:spcBef>
                <a:spcPts val="825"/>
              </a:spcBef>
              <a:buNone/>
            </a:pPr>
            <a:r>
              <a:rPr lang="tr-TR" sz="2300" b="1" spc="-5" dirty="0">
                <a:solidFill>
                  <a:schemeClr val="bg1"/>
                </a:solidFill>
                <a:latin typeface="Times New Roman" panose="02020603050405020304" pitchFamily="18" charset="0"/>
                <a:cs typeface="Times New Roman" panose="02020603050405020304" pitchFamily="18" charset="0"/>
              </a:rPr>
              <a:t>S35: </a:t>
            </a:r>
            <a:r>
              <a:rPr lang="tr-TR" sz="2300" spc="-5" dirty="0">
                <a:latin typeface="Times New Roman" panose="02020603050405020304" pitchFamily="18" charset="0"/>
                <a:cs typeface="Times New Roman" panose="02020603050405020304" pitchFamily="18" charset="0"/>
              </a:rPr>
              <a:t>Kimyasal ve onu barındıran kap, en uygun şekilde imha edilmelidir.</a:t>
            </a:r>
          </a:p>
          <a:p>
            <a:pPr marL="64008" indent="0">
              <a:buNone/>
            </a:pPr>
            <a:endParaRPr lang="tr-TR" dirty="0"/>
          </a:p>
        </p:txBody>
      </p:sp>
    </p:spTree>
    <p:extLst>
      <p:ext uri="{BB962C8B-B14F-4D97-AF65-F5344CB8AC3E}">
        <p14:creationId xmlns:p14="http://schemas.microsoft.com/office/powerpoint/2010/main" val="39598604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6050144"/>
          </a:xfrm>
        </p:spPr>
        <p:txBody>
          <a:bodyPr>
            <a:normAutofit fontScale="77500" lnSpcReduction="20000"/>
          </a:bodyPr>
          <a:lstStyle/>
          <a:p>
            <a:pPr marL="36000" marR="786130" indent="0">
              <a:lnSpc>
                <a:spcPct val="170000"/>
              </a:lnSpc>
              <a:spcBef>
                <a:spcPts val="825"/>
              </a:spcBef>
              <a:buNone/>
            </a:pPr>
            <a:r>
              <a:rPr lang="tr-TR" sz="2200" b="1" spc="-5" dirty="0">
                <a:solidFill>
                  <a:schemeClr val="bg1"/>
                </a:solidFill>
                <a:latin typeface="Times New Roman" panose="02020603050405020304" pitchFamily="18" charset="0"/>
                <a:cs typeface="Times New Roman" panose="02020603050405020304" pitchFamily="18" charset="0"/>
              </a:rPr>
              <a:t>S35.1: </a:t>
            </a:r>
            <a:r>
              <a:rPr lang="tr-TR" sz="2200" spc="-5" dirty="0">
                <a:latin typeface="Times New Roman" panose="02020603050405020304" pitchFamily="18" charset="0"/>
                <a:cs typeface="Times New Roman" panose="02020603050405020304" pitchFamily="18" charset="0"/>
              </a:rPr>
              <a:t>Kimyasal ve onu barındıran kap, imha edilmeden önce % 2'lik </a:t>
            </a:r>
            <a:r>
              <a:rPr lang="tr-TR" sz="2200" spc="-5" dirty="0" err="1">
                <a:latin typeface="Times New Roman" panose="02020603050405020304" pitchFamily="18" charset="0"/>
                <a:cs typeface="Times New Roman" panose="02020603050405020304" pitchFamily="18" charset="0"/>
              </a:rPr>
              <a:t>NaOH</a:t>
            </a:r>
            <a:r>
              <a:rPr lang="tr-TR" sz="2200" spc="-5" dirty="0">
                <a:latin typeface="Times New Roman" panose="02020603050405020304" pitchFamily="18" charset="0"/>
                <a:cs typeface="Times New Roman" panose="02020603050405020304" pitchFamily="18" charset="0"/>
              </a:rPr>
              <a:t> ile  muamele edilmelidir.</a:t>
            </a:r>
          </a:p>
          <a:p>
            <a:pPr marL="36000" marR="913765" indent="0">
              <a:lnSpc>
                <a:spcPct val="170000"/>
              </a:lnSpc>
              <a:spcBef>
                <a:spcPts val="825"/>
              </a:spcBef>
              <a:buNone/>
            </a:pPr>
            <a:r>
              <a:rPr lang="tr-TR" sz="2200" b="1" spc="-5" dirty="0">
                <a:solidFill>
                  <a:schemeClr val="bg1"/>
                </a:solidFill>
                <a:latin typeface="Times New Roman" panose="02020603050405020304" pitchFamily="18" charset="0"/>
                <a:cs typeface="Times New Roman" panose="02020603050405020304" pitchFamily="18" charset="0"/>
              </a:rPr>
              <a:t>S36: </a:t>
            </a:r>
            <a:r>
              <a:rPr lang="tr-TR" sz="2200" spc="-5" dirty="0">
                <a:latin typeface="Times New Roman" panose="02020603050405020304" pitchFamily="18" charset="0"/>
                <a:cs typeface="Times New Roman" panose="02020603050405020304" pitchFamily="18" charset="0"/>
              </a:rPr>
              <a:t>Kimyasalla çalışırken uygun niteliklerde "koruyucu giysiler" giyiniz.  </a:t>
            </a:r>
            <a:endParaRPr lang="tr-TR" sz="2200" spc="-5" dirty="0" smtClean="0">
              <a:latin typeface="Times New Roman" panose="02020603050405020304" pitchFamily="18" charset="0"/>
              <a:cs typeface="Times New Roman" panose="02020603050405020304" pitchFamily="18" charset="0"/>
            </a:endParaRPr>
          </a:p>
          <a:p>
            <a:pPr marL="36000" marR="913765" indent="0">
              <a:lnSpc>
                <a:spcPct val="170000"/>
              </a:lnSpc>
              <a:spcBef>
                <a:spcPts val="825"/>
              </a:spcBef>
              <a:buNone/>
            </a:pPr>
            <a:r>
              <a:rPr lang="tr-TR" sz="2200" b="1" spc="-5" dirty="0" smtClean="0">
                <a:solidFill>
                  <a:schemeClr val="bg1"/>
                </a:solidFill>
                <a:latin typeface="Times New Roman" panose="02020603050405020304" pitchFamily="18" charset="0"/>
                <a:cs typeface="Times New Roman" panose="02020603050405020304" pitchFamily="18" charset="0"/>
              </a:rPr>
              <a:t>S37</a:t>
            </a:r>
            <a:r>
              <a:rPr lang="tr-TR" sz="2200" b="1" spc="-5" dirty="0">
                <a:solidFill>
                  <a:schemeClr val="bg1"/>
                </a:solidFill>
                <a:latin typeface="Times New Roman" panose="02020603050405020304" pitchFamily="18" charset="0"/>
                <a:cs typeface="Times New Roman" panose="02020603050405020304" pitchFamily="18" charset="0"/>
              </a:rPr>
              <a:t>: </a:t>
            </a:r>
            <a:r>
              <a:rPr lang="tr-TR" sz="2200" spc="-5" dirty="0">
                <a:latin typeface="Times New Roman" panose="02020603050405020304" pitchFamily="18" charset="0"/>
                <a:cs typeface="Times New Roman" panose="02020603050405020304" pitchFamily="18" charset="0"/>
              </a:rPr>
              <a:t>Kimyasalla çalışırken, uygun niteliklerde "koruyucu eldiven" kullanınız.  </a:t>
            </a:r>
            <a:endParaRPr lang="tr-TR" sz="2200" spc="-5" dirty="0" smtClean="0">
              <a:latin typeface="Times New Roman" panose="02020603050405020304" pitchFamily="18" charset="0"/>
              <a:cs typeface="Times New Roman" panose="02020603050405020304" pitchFamily="18" charset="0"/>
            </a:endParaRPr>
          </a:p>
          <a:p>
            <a:pPr marL="36000" marR="913765" indent="0">
              <a:lnSpc>
                <a:spcPct val="170000"/>
              </a:lnSpc>
              <a:spcBef>
                <a:spcPts val="825"/>
              </a:spcBef>
              <a:buNone/>
            </a:pPr>
            <a:r>
              <a:rPr lang="tr-TR" sz="2200" b="1" spc="-5" dirty="0" smtClean="0">
                <a:solidFill>
                  <a:schemeClr val="bg1"/>
                </a:solidFill>
                <a:latin typeface="Times New Roman" panose="02020603050405020304" pitchFamily="18" charset="0"/>
                <a:cs typeface="Times New Roman" panose="02020603050405020304" pitchFamily="18" charset="0"/>
              </a:rPr>
              <a:t>S38</a:t>
            </a:r>
            <a:r>
              <a:rPr lang="tr-TR" sz="2200" b="1" spc="-5" dirty="0">
                <a:solidFill>
                  <a:schemeClr val="bg1"/>
                </a:solidFill>
                <a:latin typeface="Times New Roman" panose="02020603050405020304" pitchFamily="18" charset="0"/>
                <a:cs typeface="Times New Roman" panose="02020603050405020304" pitchFamily="18" charset="0"/>
              </a:rPr>
              <a:t>: </a:t>
            </a:r>
            <a:r>
              <a:rPr lang="tr-TR" sz="2200" spc="-5" dirty="0">
                <a:latin typeface="Times New Roman" panose="02020603050405020304" pitchFamily="18" charset="0"/>
                <a:cs typeface="Times New Roman" panose="02020603050405020304" pitchFamily="18" charset="0"/>
              </a:rPr>
              <a:t>Havalandırmanın yetersiz olması durumunda, "maske" kullanınız.</a:t>
            </a:r>
          </a:p>
          <a:p>
            <a:pPr marL="36000" indent="0">
              <a:lnSpc>
                <a:spcPct val="170000"/>
              </a:lnSpc>
              <a:spcBef>
                <a:spcPts val="825"/>
              </a:spcBef>
              <a:buNone/>
            </a:pPr>
            <a:r>
              <a:rPr lang="tr-TR" sz="2200" b="1" spc="-5" dirty="0">
                <a:solidFill>
                  <a:schemeClr val="bg1"/>
                </a:solidFill>
                <a:latin typeface="Times New Roman" panose="02020603050405020304" pitchFamily="18" charset="0"/>
                <a:cs typeface="Times New Roman" panose="02020603050405020304" pitchFamily="18" charset="0"/>
              </a:rPr>
              <a:t>S39: </a:t>
            </a:r>
            <a:r>
              <a:rPr lang="tr-TR" sz="2200" spc="-5" dirty="0">
                <a:latin typeface="Times New Roman" panose="02020603050405020304" pitchFamily="18" charset="0"/>
                <a:cs typeface="Times New Roman" panose="02020603050405020304" pitchFamily="18" charset="0"/>
              </a:rPr>
              <a:t>Kimyasalla çalışırken "koruyucu gözlük/yüz maskesi" kullanınız.</a:t>
            </a:r>
          </a:p>
          <a:p>
            <a:pPr marL="36000" marR="684530" indent="0">
              <a:lnSpc>
                <a:spcPct val="170000"/>
              </a:lnSpc>
              <a:spcBef>
                <a:spcPts val="825"/>
              </a:spcBef>
              <a:buNone/>
            </a:pPr>
            <a:r>
              <a:rPr lang="tr-TR" sz="2200" b="1" spc="-5" dirty="0">
                <a:solidFill>
                  <a:schemeClr val="bg1"/>
                </a:solidFill>
                <a:latin typeface="Times New Roman" panose="02020603050405020304" pitchFamily="18" charset="0"/>
                <a:cs typeface="Times New Roman" panose="02020603050405020304" pitchFamily="18" charset="0"/>
              </a:rPr>
              <a:t>S40: </a:t>
            </a:r>
            <a:r>
              <a:rPr lang="tr-TR" sz="2200" spc="-5" dirty="0">
                <a:latin typeface="Times New Roman" panose="02020603050405020304" pitchFamily="18" charset="0"/>
                <a:cs typeface="Times New Roman" panose="02020603050405020304" pitchFamily="18" charset="0"/>
              </a:rPr>
              <a:t>Kimyasalla bulaşan zemini ve malzemeleri temizlemek için üretici firmanın  önerdiği "..." kullanınız.</a:t>
            </a:r>
          </a:p>
          <a:p>
            <a:pPr marL="36000" indent="0">
              <a:lnSpc>
                <a:spcPct val="170000"/>
              </a:lnSpc>
              <a:spcBef>
                <a:spcPts val="825"/>
              </a:spcBef>
              <a:buNone/>
            </a:pPr>
            <a:r>
              <a:rPr lang="tr-TR" sz="2200" b="1" spc="-5" dirty="0">
                <a:solidFill>
                  <a:schemeClr val="bg1"/>
                </a:solidFill>
                <a:latin typeface="Times New Roman" panose="02020603050405020304" pitchFamily="18" charset="0"/>
                <a:cs typeface="Times New Roman" panose="02020603050405020304" pitchFamily="18" charset="0"/>
              </a:rPr>
              <a:t>S40.1: </a:t>
            </a:r>
            <a:r>
              <a:rPr lang="tr-TR" sz="2200" b="1" spc="-5" dirty="0">
                <a:latin typeface="Times New Roman" panose="02020603050405020304" pitchFamily="18" charset="0"/>
                <a:cs typeface="Times New Roman" panose="02020603050405020304" pitchFamily="18" charset="0"/>
              </a:rPr>
              <a:t>Bol miktarda su kullanınız.</a:t>
            </a:r>
          </a:p>
          <a:p>
            <a:pPr marL="36000" indent="0">
              <a:lnSpc>
                <a:spcPct val="170000"/>
              </a:lnSpc>
              <a:spcBef>
                <a:spcPts val="825"/>
              </a:spcBef>
              <a:buNone/>
            </a:pPr>
            <a:r>
              <a:rPr lang="tr-TR" sz="2200" b="1" spc="-5" dirty="0">
                <a:solidFill>
                  <a:schemeClr val="bg1"/>
                </a:solidFill>
                <a:latin typeface="Times New Roman" panose="02020603050405020304" pitchFamily="18" charset="0"/>
                <a:cs typeface="Times New Roman" panose="02020603050405020304" pitchFamily="18" charset="0"/>
              </a:rPr>
              <a:t>S41: </a:t>
            </a:r>
            <a:r>
              <a:rPr lang="tr-TR" sz="2200" spc="-5" dirty="0">
                <a:latin typeface="Times New Roman" panose="02020603050405020304" pitchFamily="18" charset="0"/>
                <a:cs typeface="Times New Roman" panose="02020603050405020304" pitchFamily="18" charset="0"/>
              </a:rPr>
              <a:t>Yangın ve/veya patlama durumunda dumanlarını solumayınız.</a:t>
            </a:r>
          </a:p>
          <a:p>
            <a:pPr marL="36000" marR="771525" indent="0">
              <a:lnSpc>
                <a:spcPct val="170000"/>
              </a:lnSpc>
              <a:spcBef>
                <a:spcPts val="825"/>
              </a:spcBef>
              <a:buNone/>
            </a:pPr>
            <a:r>
              <a:rPr lang="tr-TR" sz="2200" b="1" spc="-5" dirty="0">
                <a:solidFill>
                  <a:schemeClr val="bg1"/>
                </a:solidFill>
                <a:latin typeface="Times New Roman" panose="02020603050405020304" pitchFamily="18" charset="0"/>
                <a:cs typeface="Times New Roman" panose="02020603050405020304" pitchFamily="18" charset="0"/>
              </a:rPr>
              <a:t>S42: </a:t>
            </a:r>
            <a:r>
              <a:rPr lang="tr-TR" sz="2200" spc="-5" dirty="0">
                <a:latin typeface="Times New Roman" panose="02020603050405020304" pitchFamily="18" charset="0"/>
                <a:cs typeface="Times New Roman" panose="02020603050405020304" pitchFamily="18" charset="0"/>
              </a:rPr>
              <a:t>Kimyasalın buharlaştırılması veya püskürtülmesi hâlinde, üretici firmanın  önerdiği türden maske kullanınız.</a:t>
            </a:r>
          </a:p>
          <a:p>
            <a:pPr marL="64008" indent="0">
              <a:buNone/>
            </a:pPr>
            <a:endParaRPr lang="tr-TR" dirty="0"/>
          </a:p>
        </p:txBody>
      </p:sp>
    </p:spTree>
    <p:extLst>
      <p:ext uri="{BB962C8B-B14F-4D97-AF65-F5344CB8AC3E}">
        <p14:creationId xmlns:p14="http://schemas.microsoft.com/office/powerpoint/2010/main" val="38928661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6122152"/>
          </a:xfrm>
        </p:spPr>
        <p:txBody>
          <a:bodyPr>
            <a:noAutofit/>
          </a:bodyPr>
          <a:lstStyle/>
          <a:p>
            <a:pPr marL="36000" marR="665480" indent="0">
              <a:lnSpc>
                <a:spcPct val="170000"/>
              </a:lnSpc>
              <a:spcBef>
                <a:spcPts val="825"/>
              </a:spcBef>
              <a:buNone/>
            </a:pPr>
            <a:r>
              <a:rPr lang="tr-TR" sz="1500" b="1" spc="-5" dirty="0">
                <a:solidFill>
                  <a:schemeClr val="bg1"/>
                </a:solidFill>
                <a:latin typeface="Times New Roman" panose="02020603050405020304" pitchFamily="18" charset="0"/>
                <a:cs typeface="Times New Roman" panose="02020603050405020304" pitchFamily="18" charset="0"/>
              </a:rPr>
              <a:t>S43: </a:t>
            </a:r>
            <a:r>
              <a:rPr lang="tr-TR" sz="1500" spc="-5" dirty="0">
                <a:latin typeface="Times New Roman" panose="02020603050405020304" pitchFamily="18" charset="0"/>
                <a:cs typeface="Times New Roman" panose="02020603050405020304" pitchFamily="18" charset="0"/>
              </a:rPr>
              <a:t>Yangın anında üretici firmanın önerdiği yangın söndürücüsünü kulanınız.  (Suyun yangın riskini arttırması hâlinde "asla su kullanmayınız" ifadesinin varlığı  kontrol edilmelidir).</a:t>
            </a:r>
          </a:p>
          <a:p>
            <a:pPr marL="36000" indent="0">
              <a:lnSpc>
                <a:spcPct val="170000"/>
              </a:lnSpc>
              <a:spcBef>
                <a:spcPts val="825"/>
              </a:spcBef>
              <a:buNone/>
            </a:pPr>
            <a:r>
              <a:rPr lang="tr-TR" sz="1500" b="1" spc="-5" dirty="0">
                <a:solidFill>
                  <a:schemeClr val="bg1"/>
                </a:solidFill>
                <a:latin typeface="Times New Roman" panose="02020603050405020304" pitchFamily="18" charset="0"/>
                <a:cs typeface="Times New Roman" panose="02020603050405020304" pitchFamily="18" charset="0"/>
              </a:rPr>
              <a:t>S43.1: </a:t>
            </a:r>
            <a:r>
              <a:rPr lang="tr-TR" sz="1500" spc="-5" dirty="0">
                <a:latin typeface="Times New Roman" panose="02020603050405020304" pitchFamily="18" charset="0"/>
                <a:cs typeface="Times New Roman" panose="02020603050405020304" pitchFamily="18" charset="0"/>
              </a:rPr>
              <a:t>Yangın anında "su" kullanınız.</a:t>
            </a:r>
          </a:p>
          <a:p>
            <a:pPr marL="36000" indent="0">
              <a:lnSpc>
                <a:spcPct val="170000"/>
              </a:lnSpc>
              <a:spcBef>
                <a:spcPts val="825"/>
              </a:spcBef>
              <a:buNone/>
            </a:pPr>
            <a:r>
              <a:rPr lang="tr-TR" sz="1500" b="1" spc="-5" dirty="0">
                <a:solidFill>
                  <a:schemeClr val="bg1"/>
                </a:solidFill>
                <a:latin typeface="Times New Roman" panose="02020603050405020304" pitchFamily="18" charset="0"/>
                <a:cs typeface="Times New Roman" panose="02020603050405020304" pitchFamily="18" charset="0"/>
              </a:rPr>
              <a:t>S43.2: </a:t>
            </a:r>
            <a:r>
              <a:rPr lang="tr-TR" sz="1500" spc="-5" dirty="0">
                <a:latin typeface="Times New Roman" panose="02020603050405020304" pitchFamily="18" charset="0"/>
                <a:cs typeface="Times New Roman" panose="02020603050405020304" pitchFamily="18" charset="0"/>
              </a:rPr>
              <a:t>Yangın anında "su veya toz söndürücü" kullanınız.</a:t>
            </a:r>
          </a:p>
          <a:p>
            <a:pPr marL="36000" indent="0">
              <a:lnSpc>
                <a:spcPct val="170000"/>
              </a:lnSpc>
              <a:spcBef>
                <a:spcPts val="825"/>
              </a:spcBef>
              <a:buNone/>
            </a:pPr>
            <a:r>
              <a:rPr lang="tr-TR" sz="1500" b="1" spc="-5" dirty="0">
                <a:solidFill>
                  <a:schemeClr val="bg1"/>
                </a:solidFill>
                <a:latin typeface="Times New Roman" panose="02020603050405020304" pitchFamily="18" charset="0"/>
                <a:cs typeface="Times New Roman" panose="02020603050405020304" pitchFamily="18" charset="0"/>
              </a:rPr>
              <a:t>S43.3: </a:t>
            </a:r>
            <a:r>
              <a:rPr lang="tr-TR" sz="1500" spc="-5" dirty="0">
                <a:latin typeface="Times New Roman" panose="02020603050405020304" pitchFamily="18" charset="0"/>
                <a:cs typeface="Times New Roman" panose="02020603050405020304" pitchFamily="18" charset="0"/>
              </a:rPr>
              <a:t>Yangın anında "toz söndürücü kullanınız" (Asla su kullanmayınız).</a:t>
            </a:r>
          </a:p>
          <a:p>
            <a:pPr marL="36000" indent="0">
              <a:lnSpc>
                <a:spcPct val="170000"/>
              </a:lnSpc>
              <a:spcBef>
                <a:spcPts val="825"/>
              </a:spcBef>
              <a:buNone/>
            </a:pPr>
            <a:r>
              <a:rPr lang="tr-TR" sz="1500" b="1" spc="-5" dirty="0">
                <a:solidFill>
                  <a:schemeClr val="bg1"/>
                </a:solidFill>
                <a:latin typeface="Times New Roman" panose="02020603050405020304" pitchFamily="18" charset="0"/>
                <a:cs typeface="Times New Roman" panose="02020603050405020304" pitchFamily="18" charset="0"/>
              </a:rPr>
              <a:t>S43.4: </a:t>
            </a:r>
            <a:r>
              <a:rPr lang="tr-TR" sz="1500" spc="-5" dirty="0">
                <a:latin typeface="Times New Roman" panose="02020603050405020304" pitchFamily="18" charset="0"/>
                <a:cs typeface="Times New Roman" panose="02020603050405020304" pitchFamily="18" charset="0"/>
              </a:rPr>
              <a:t>Yangın anında "CO2 kullanınız" (Asla su kullanmayınız).</a:t>
            </a:r>
          </a:p>
          <a:p>
            <a:pPr marL="36000" indent="0">
              <a:lnSpc>
                <a:spcPct val="170000"/>
              </a:lnSpc>
              <a:spcBef>
                <a:spcPts val="825"/>
              </a:spcBef>
              <a:buNone/>
            </a:pPr>
            <a:r>
              <a:rPr lang="tr-TR" sz="1500" b="1" spc="-5" dirty="0">
                <a:solidFill>
                  <a:schemeClr val="bg1"/>
                </a:solidFill>
                <a:latin typeface="Times New Roman" panose="02020603050405020304" pitchFamily="18" charset="0"/>
                <a:cs typeface="Times New Roman" panose="02020603050405020304" pitchFamily="18" charset="0"/>
              </a:rPr>
              <a:t>S43.6: </a:t>
            </a:r>
            <a:r>
              <a:rPr lang="tr-TR" sz="1500" spc="-5" dirty="0">
                <a:latin typeface="Times New Roman" panose="02020603050405020304" pitchFamily="18" charset="0"/>
                <a:cs typeface="Times New Roman" panose="02020603050405020304" pitchFamily="18" charset="0"/>
              </a:rPr>
              <a:t>Yangın anında "kum kullanınız" (Asla su kullanmayınız).</a:t>
            </a:r>
          </a:p>
          <a:p>
            <a:pPr marL="36000" indent="0">
              <a:lnSpc>
                <a:spcPct val="170000"/>
              </a:lnSpc>
              <a:spcBef>
                <a:spcPts val="825"/>
              </a:spcBef>
              <a:buNone/>
            </a:pPr>
            <a:r>
              <a:rPr lang="tr-TR" sz="1500" b="1" spc="-5" dirty="0">
                <a:solidFill>
                  <a:schemeClr val="bg1"/>
                </a:solidFill>
                <a:latin typeface="Times New Roman" panose="02020603050405020304" pitchFamily="18" charset="0"/>
                <a:cs typeface="Times New Roman" panose="02020603050405020304" pitchFamily="18" charset="0"/>
              </a:rPr>
              <a:t>S43.7: </a:t>
            </a:r>
            <a:r>
              <a:rPr lang="tr-TR" sz="1500" spc="-5" dirty="0">
                <a:latin typeface="Times New Roman" panose="02020603050405020304" pitchFamily="18" charset="0"/>
                <a:cs typeface="Times New Roman" panose="02020603050405020304" pitchFamily="18" charset="0"/>
              </a:rPr>
              <a:t>Yangın anında "metal yangın tozu kullanınız" (Asla su kullanmayınız).</a:t>
            </a:r>
          </a:p>
          <a:p>
            <a:pPr marL="36000" marR="1266190" indent="0">
              <a:lnSpc>
                <a:spcPct val="170000"/>
              </a:lnSpc>
              <a:spcBef>
                <a:spcPts val="825"/>
              </a:spcBef>
              <a:buNone/>
            </a:pPr>
            <a:r>
              <a:rPr lang="tr-TR" sz="1500" b="1" spc="-5" dirty="0">
                <a:solidFill>
                  <a:schemeClr val="bg1"/>
                </a:solidFill>
                <a:latin typeface="Times New Roman" panose="02020603050405020304" pitchFamily="18" charset="0"/>
                <a:cs typeface="Times New Roman" panose="02020603050405020304" pitchFamily="18" charset="0"/>
              </a:rPr>
              <a:t>S43.8: </a:t>
            </a:r>
            <a:r>
              <a:rPr lang="tr-TR" sz="1500" spc="-5" dirty="0">
                <a:latin typeface="Times New Roman" panose="02020603050405020304" pitchFamily="18" charset="0"/>
                <a:cs typeface="Times New Roman" panose="02020603050405020304" pitchFamily="18" charset="0"/>
              </a:rPr>
              <a:t>Yangın anında "kum, CO2 ve toz söndürücü kullanınız" (Asla su  kullanmayınız).</a:t>
            </a:r>
          </a:p>
          <a:p>
            <a:pPr marL="36000" indent="0">
              <a:lnSpc>
                <a:spcPct val="170000"/>
              </a:lnSpc>
              <a:spcBef>
                <a:spcPts val="825"/>
              </a:spcBef>
              <a:buNone/>
            </a:pPr>
            <a:r>
              <a:rPr lang="tr-TR" sz="1500" b="1" spc="-5" dirty="0">
                <a:solidFill>
                  <a:schemeClr val="bg1"/>
                </a:solidFill>
                <a:latin typeface="Times New Roman" panose="02020603050405020304" pitchFamily="18" charset="0"/>
                <a:cs typeface="Times New Roman" panose="02020603050405020304" pitchFamily="18" charset="0"/>
              </a:rPr>
              <a:t>S45: </a:t>
            </a:r>
            <a:r>
              <a:rPr lang="tr-TR" sz="1500" b="1" spc="-5" dirty="0" err="1">
                <a:latin typeface="Times New Roman" panose="02020603050405020304" pitchFamily="18" charset="0"/>
                <a:cs typeface="Times New Roman" panose="02020603050405020304" pitchFamily="18" charset="0"/>
              </a:rPr>
              <a:t>Kendizini</a:t>
            </a:r>
            <a:r>
              <a:rPr lang="tr-TR" sz="1500" b="1" spc="-5" dirty="0">
                <a:latin typeface="Times New Roman" panose="02020603050405020304" pitchFamily="18" charset="0"/>
                <a:cs typeface="Times New Roman" panose="02020603050405020304" pitchFamily="18" charset="0"/>
              </a:rPr>
              <a:t> iyi hissetmediğinizde veya kaza durumunda, "derhal doktora</a:t>
            </a:r>
          </a:p>
          <a:p>
            <a:pPr marL="36000" indent="0">
              <a:lnSpc>
                <a:spcPct val="170000"/>
              </a:lnSpc>
              <a:spcBef>
                <a:spcPts val="825"/>
              </a:spcBef>
              <a:buNone/>
            </a:pPr>
            <a:r>
              <a:rPr lang="tr-TR" sz="1500" spc="-5" dirty="0">
                <a:latin typeface="Times New Roman" panose="02020603050405020304" pitchFamily="18" charset="0"/>
                <a:cs typeface="Times New Roman" panose="02020603050405020304" pitchFamily="18" charset="0"/>
              </a:rPr>
              <a:t>başvurunuz" (Mümkünse, kimyasalın etiketini de doktora gösteriniz).</a:t>
            </a:r>
          </a:p>
          <a:p>
            <a:pPr marL="36000" marR="516890" indent="0">
              <a:lnSpc>
                <a:spcPct val="170000"/>
              </a:lnSpc>
              <a:spcBef>
                <a:spcPts val="825"/>
              </a:spcBef>
              <a:buNone/>
            </a:pPr>
            <a:r>
              <a:rPr lang="tr-TR" sz="1500" b="1" spc="-5" dirty="0">
                <a:solidFill>
                  <a:schemeClr val="bg1"/>
                </a:solidFill>
                <a:latin typeface="Times New Roman" panose="02020603050405020304" pitchFamily="18" charset="0"/>
                <a:cs typeface="Times New Roman" panose="02020603050405020304" pitchFamily="18" charset="0"/>
              </a:rPr>
              <a:t>S46: </a:t>
            </a:r>
            <a:r>
              <a:rPr lang="tr-TR" sz="1500" spc="-5" dirty="0">
                <a:latin typeface="Times New Roman" panose="02020603050405020304" pitchFamily="18" charset="0"/>
                <a:cs typeface="Times New Roman" panose="02020603050405020304" pitchFamily="18" charset="0"/>
              </a:rPr>
              <a:t>Kimyasalın yutulması hâlinde derhal doktora başvurunuz (Doktora kimyasalın  </a:t>
            </a:r>
            <a:r>
              <a:rPr lang="tr-TR" sz="1500" spc="-5" dirty="0" err="1">
                <a:latin typeface="Times New Roman" panose="02020603050405020304" pitchFamily="18" charset="0"/>
                <a:cs typeface="Times New Roman" panose="02020603050405020304" pitchFamily="18" charset="0"/>
              </a:rPr>
              <a:t>kabunu</a:t>
            </a:r>
            <a:r>
              <a:rPr lang="tr-TR" sz="1500" spc="-5" dirty="0">
                <a:latin typeface="Times New Roman" panose="02020603050405020304" pitchFamily="18" charset="0"/>
                <a:cs typeface="Times New Roman" panose="02020603050405020304" pitchFamily="18" charset="0"/>
              </a:rPr>
              <a:t> veya etiketini gösteriniz).</a:t>
            </a:r>
          </a:p>
          <a:p>
            <a:pPr marL="64008" indent="0">
              <a:buNone/>
            </a:pPr>
            <a:endParaRPr lang="tr-TR" sz="1500" dirty="0"/>
          </a:p>
        </p:txBody>
      </p:sp>
    </p:spTree>
    <p:extLst>
      <p:ext uri="{BB962C8B-B14F-4D97-AF65-F5344CB8AC3E}">
        <p14:creationId xmlns:p14="http://schemas.microsoft.com/office/powerpoint/2010/main" val="33585643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332656"/>
            <a:ext cx="8229600" cy="5762112"/>
          </a:xfrm>
        </p:spPr>
        <p:txBody>
          <a:bodyPr>
            <a:noAutofit/>
          </a:bodyPr>
          <a:lstStyle/>
          <a:p>
            <a:pPr marL="36000" indent="0">
              <a:lnSpc>
                <a:spcPct val="190000"/>
              </a:lnSpc>
              <a:spcBef>
                <a:spcPts val="825"/>
              </a:spcBef>
              <a:buNone/>
            </a:pPr>
            <a:r>
              <a:rPr lang="tr-TR" sz="1400" b="1" spc="-5" dirty="0">
                <a:solidFill>
                  <a:schemeClr val="bg1"/>
                </a:solidFill>
                <a:latin typeface="Times New Roman" panose="02020603050405020304" pitchFamily="18" charset="0"/>
                <a:cs typeface="Times New Roman" panose="02020603050405020304" pitchFamily="18" charset="0"/>
              </a:rPr>
              <a:t>S47: </a:t>
            </a:r>
            <a:r>
              <a:rPr lang="tr-TR" sz="1400" spc="-5" dirty="0">
                <a:latin typeface="Times New Roman" panose="02020603050405020304" pitchFamily="18" charset="0"/>
                <a:cs typeface="Times New Roman" panose="02020603050405020304" pitchFamily="18" charset="0"/>
              </a:rPr>
              <a:t>Kimyasalı üretici firmanın önerdiği "...°C sıcaklığın altında" tutunuz.</a:t>
            </a:r>
          </a:p>
          <a:p>
            <a:pPr marL="36000" indent="0">
              <a:lnSpc>
                <a:spcPct val="190000"/>
              </a:lnSpc>
              <a:spcBef>
                <a:spcPts val="825"/>
              </a:spcBef>
              <a:buNone/>
            </a:pPr>
            <a:r>
              <a:rPr lang="tr-TR" sz="1400" b="1" spc="-5" dirty="0">
                <a:solidFill>
                  <a:schemeClr val="bg1"/>
                </a:solidFill>
                <a:latin typeface="Times New Roman" panose="02020603050405020304" pitchFamily="18" charset="0"/>
                <a:cs typeface="Times New Roman" panose="02020603050405020304" pitchFamily="18" charset="0"/>
              </a:rPr>
              <a:t>S47.1: </a:t>
            </a:r>
            <a:r>
              <a:rPr lang="tr-TR" sz="1400" spc="-5" dirty="0">
                <a:latin typeface="Times New Roman" panose="02020603050405020304" pitchFamily="18" charset="0"/>
                <a:cs typeface="Times New Roman" panose="02020603050405020304" pitchFamily="18" charset="0"/>
              </a:rPr>
              <a:t>20°C’yi aşmayan sıcaklıkta muhafaza ediniz.</a:t>
            </a:r>
          </a:p>
          <a:p>
            <a:pPr marL="36000" indent="0">
              <a:lnSpc>
                <a:spcPct val="190000"/>
              </a:lnSpc>
              <a:spcBef>
                <a:spcPts val="825"/>
              </a:spcBef>
              <a:buNone/>
            </a:pPr>
            <a:r>
              <a:rPr lang="tr-TR" sz="1400" b="1" spc="-5" dirty="0">
                <a:solidFill>
                  <a:schemeClr val="bg1"/>
                </a:solidFill>
                <a:latin typeface="Times New Roman" panose="02020603050405020304" pitchFamily="18" charset="0"/>
                <a:cs typeface="Times New Roman" panose="02020603050405020304" pitchFamily="18" charset="0"/>
              </a:rPr>
              <a:t>S48: </a:t>
            </a:r>
            <a:r>
              <a:rPr lang="tr-TR" sz="1400" spc="-5" dirty="0">
                <a:latin typeface="Times New Roman" panose="02020603050405020304" pitchFamily="18" charset="0"/>
                <a:cs typeface="Times New Roman" panose="02020603050405020304" pitchFamily="18" charset="0"/>
              </a:rPr>
              <a:t>Kimyasalı üretici firmanın önerdiği "... maddesi ile ıslak" tutunuz.</a:t>
            </a:r>
          </a:p>
          <a:p>
            <a:pPr marL="36000" indent="0">
              <a:lnSpc>
                <a:spcPct val="190000"/>
              </a:lnSpc>
              <a:spcBef>
                <a:spcPts val="825"/>
              </a:spcBef>
              <a:buNone/>
            </a:pPr>
            <a:r>
              <a:rPr lang="tr-TR" sz="1400" b="1" spc="-5" dirty="0">
                <a:solidFill>
                  <a:schemeClr val="bg1"/>
                </a:solidFill>
                <a:latin typeface="Times New Roman" panose="02020603050405020304" pitchFamily="18" charset="0"/>
                <a:cs typeface="Times New Roman" panose="02020603050405020304" pitchFamily="18" charset="0"/>
              </a:rPr>
              <a:t>S48.1: </a:t>
            </a:r>
            <a:r>
              <a:rPr lang="tr-TR" sz="1400" spc="-5" dirty="0">
                <a:latin typeface="Times New Roman" panose="02020603050405020304" pitchFamily="18" charset="0"/>
                <a:cs typeface="Times New Roman" panose="02020603050405020304" pitchFamily="18" charset="0"/>
              </a:rPr>
              <a:t>Su ile ıslak tutunuz.</a:t>
            </a:r>
          </a:p>
          <a:p>
            <a:pPr marL="36000" indent="0">
              <a:lnSpc>
                <a:spcPct val="190000"/>
              </a:lnSpc>
              <a:spcBef>
                <a:spcPts val="825"/>
              </a:spcBef>
              <a:buNone/>
            </a:pPr>
            <a:r>
              <a:rPr lang="tr-TR" sz="1400" b="1" spc="-5" dirty="0">
                <a:solidFill>
                  <a:schemeClr val="bg1"/>
                </a:solidFill>
                <a:latin typeface="Times New Roman" panose="02020603050405020304" pitchFamily="18" charset="0"/>
                <a:cs typeface="Times New Roman" panose="02020603050405020304" pitchFamily="18" charset="0"/>
              </a:rPr>
              <a:t>S49: </a:t>
            </a:r>
            <a:r>
              <a:rPr lang="tr-TR" sz="1400" spc="-5" dirty="0">
                <a:latin typeface="Times New Roman" panose="02020603050405020304" pitchFamily="18" charset="0"/>
                <a:cs typeface="Times New Roman" panose="02020603050405020304" pitchFamily="18" charset="0"/>
              </a:rPr>
              <a:t>Kimyasalı "</a:t>
            </a:r>
            <a:r>
              <a:rPr lang="tr-TR" sz="1400" spc="-5" dirty="0" err="1">
                <a:latin typeface="Times New Roman" panose="02020603050405020304" pitchFamily="18" charset="0"/>
                <a:cs typeface="Times New Roman" panose="02020603050405020304" pitchFamily="18" charset="0"/>
              </a:rPr>
              <a:t>orjinal</a:t>
            </a:r>
            <a:r>
              <a:rPr lang="tr-TR" sz="1400" spc="-5" dirty="0">
                <a:latin typeface="Times New Roman" panose="02020603050405020304" pitchFamily="18" charset="0"/>
                <a:cs typeface="Times New Roman" panose="02020603050405020304" pitchFamily="18" charset="0"/>
              </a:rPr>
              <a:t> kabında" muhafaza ediniz.</a:t>
            </a:r>
          </a:p>
          <a:p>
            <a:pPr marL="36000" indent="0">
              <a:lnSpc>
                <a:spcPct val="190000"/>
              </a:lnSpc>
              <a:spcBef>
                <a:spcPts val="825"/>
              </a:spcBef>
              <a:buNone/>
            </a:pPr>
            <a:r>
              <a:rPr lang="tr-TR" sz="1400" b="1" spc="-5" dirty="0">
                <a:solidFill>
                  <a:schemeClr val="bg1"/>
                </a:solidFill>
                <a:latin typeface="Times New Roman" panose="02020603050405020304" pitchFamily="18" charset="0"/>
                <a:cs typeface="Times New Roman" panose="02020603050405020304" pitchFamily="18" charset="0"/>
              </a:rPr>
              <a:t>S50: </a:t>
            </a:r>
            <a:r>
              <a:rPr lang="tr-TR" sz="1400" spc="-5" dirty="0">
                <a:latin typeface="Times New Roman" panose="02020603050405020304" pitchFamily="18" charset="0"/>
                <a:cs typeface="Times New Roman" panose="02020603050405020304" pitchFamily="18" charset="0"/>
              </a:rPr>
              <a:t>Kimyasalı üretici firmanın önerdiği "... maddesi ile karıştırmayınız".</a:t>
            </a:r>
          </a:p>
          <a:p>
            <a:pPr marL="36000" indent="0">
              <a:lnSpc>
                <a:spcPct val="190000"/>
              </a:lnSpc>
              <a:spcBef>
                <a:spcPts val="825"/>
              </a:spcBef>
              <a:buNone/>
            </a:pPr>
            <a:r>
              <a:rPr lang="tr-TR" sz="1400" b="1" spc="-5" dirty="0">
                <a:solidFill>
                  <a:schemeClr val="bg1"/>
                </a:solidFill>
                <a:latin typeface="Times New Roman" panose="02020603050405020304" pitchFamily="18" charset="0"/>
                <a:cs typeface="Times New Roman" panose="02020603050405020304" pitchFamily="18" charset="0"/>
              </a:rPr>
              <a:t>S50.1: </a:t>
            </a:r>
            <a:r>
              <a:rPr lang="tr-TR" sz="1400" spc="-5" dirty="0">
                <a:latin typeface="Times New Roman" panose="02020603050405020304" pitchFamily="18" charset="0"/>
                <a:cs typeface="Times New Roman" panose="02020603050405020304" pitchFamily="18" charset="0"/>
              </a:rPr>
              <a:t>Asitlerle karıştırmayınız</a:t>
            </a:r>
            <a:r>
              <a:rPr lang="tr-TR" sz="1400" b="1" spc="-5" dirty="0">
                <a:solidFill>
                  <a:schemeClr val="bg1"/>
                </a:solidFill>
                <a:latin typeface="Times New Roman" panose="02020603050405020304" pitchFamily="18" charset="0"/>
                <a:cs typeface="Times New Roman" panose="02020603050405020304" pitchFamily="18" charset="0"/>
              </a:rPr>
              <a:t>.</a:t>
            </a:r>
          </a:p>
          <a:p>
            <a:pPr marL="36000" indent="0">
              <a:lnSpc>
                <a:spcPct val="190000"/>
              </a:lnSpc>
              <a:spcBef>
                <a:spcPts val="825"/>
              </a:spcBef>
              <a:buNone/>
            </a:pPr>
            <a:r>
              <a:rPr lang="tr-TR" sz="1400" b="1" spc="-5" dirty="0">
                <a:solidFill>
                  <a:schemeClr val="bg1"/>
                </a:solidFill>
                <a:latin typeface="Times New Roman" panose="02020603050405020304" pitchFamily="18" charset="0"/>
                <a:cs typeface="Times New Roman" panose="02020603050405020304" pitchFamily="18" charset="0"/>
              </a:rPr>
              <a:t>S50.2: </a:t>
            </a:r>
            <a:r>
              <a:rPr lang="tr-TR" sz="1400" spc="-5" dirty="0">
                <a:latin typeface="Times New Roman" panose="02020603050405020304" pitchFamily="18" charset="0"/>
                <a:cs typeface="Times New Roman" panose="02020603050405020304" pitchFamily="18" charset="0"/>
              </a:rPr>
              <a:t>Bazlarla karıştırmayınız.</a:t>
            </a:r>
          </a:p>
          <a:p>
            <a:pPr marL="36000" marR="514984" indent="0">
              <a:lnSpc>
                <a:spcPct val="190000"/>
              </a:lnSpc>
              <a:spcBef>
                <a:spcPts val="825"/>
              </a:spcBef>
              <a:buNone/>
            </a:pPr>
            <a:r>
              <a:rPr lang="tr-TR" sz="1400" b="1" spc="-5" dirty="0">
                <a:solidFill>
                  <a:schemeClr val="bg1"/>
                </a:solidFill>
                <a:latin typeface="Times New Roman" panose="02020603050405020304" pitchFamily="18" charset="0"/>
                <a:cs typeface="Times New Roman" panose="02020603050405020304" pitchFamily="18" charset="0"/>
              </a:rPr>
              <a:t>S50.3: </a:t>
            </a:r>
            <a:r>
              <a:rPr lang="tr-TR" sz="1400" spc="-5" dirty="0">
                <a:latin typeface="Times New Roman" panose="02020603050405020304" pitchFamily="18" charset="0"/>
                <a:cs typeface="Times New Roman" panose="02020603050405020304" pitchFamily="18" charset="0"/>
              </a:rPr>
              <a:t>Kuvvetli asitlerle, kuvvetli bazlarla veya demir olmayan metallerle ve tuzları  ile karıştırmayınız.</a:t>
            </a:r>
          </a:p>
          <a:p>
            <a:pPr marL="36000" marR="1398905" indent="0">
              <a:lnSpc>
                <a:spcPct val="190000"/>
              </a:lnSpc>
              <a:spcBef>
                <a:spcPts val="825"/>
              </a:spcBef>
              <a:buNone/>
            </a:pPr>
            <a:r>
              <a:rPr lang="tr-TR" sz="1400" b="1" spc="-5" dirty="0">
                <a:solidFill>
                  <a:schemeClr val="bg1"/>
                </a:solidFill>
                <a:latin typeface="Times New Roman" panose="02020603050405020304" pitchFamily="18" charset="0"/>
                <a:cs typeface="Times New Roman" panose="02020603050405020304" pitchFamily="18" charset="0"/>
              </a:rPr>
              <a:t>S51: </a:t>
            </a:r>
            <a:r>
              <a:rPr lang="tr-TR" sz="1400" spc="-5" dirty="0">
                <a:latin typeface="Times New Roman" panose="02020603050405020304" pitchFamily="18" charset="0"/>
                <a:cs typeface="Times New Roman" panose="02020603050405020304" pitchFamily="18" charset="0"/>
              </a:rPr>
              <a:t>Kimyasalı sadece "iyi havalandırılmış yerlerde" kullanınız.  </a:t>
            </a:r>
            <a:endParaRPr lang="tr-TR" sz="1400" spc="-5" dirty="0" smtClean="0">
              <a:latin typeface="Times New Roman" panose="02020603050405020304" pitchFamily="18" charset="0"/>
              <a:cs typeface="Times New Roman" panose="02020603050405020304" pitchFamily="18" charset="0"/>
            </a:endParaRPr>
          </a:p>
          <a:p>
            <a:pPr marL="36000" marR="1398905" indent="0">
              <a:lnSpc>
                <a:spcPct val="190000"/>
              </a:lnSpc>
              <a:spcBef>
                <a:spcPts val="825"/>
              </a:spcBef>
              <a:buNone/>
            </a:pPr>
            <a:r>
              <a:rPr lang="tr-TR" sz="1400" b="1" spc="-5" dirty="0" smtClean="0">
                <a:solidFill>
                  <a:schemeClr val="bg1"/>
                </a:solidFill>
                <a:latin typeface="Times New Roman" panose="02020603050405020304" pitchFamily="18" charset="0"/>
                <a:cs typeface="Times New Roman" panose="02020603050405020304" pitchFamily="18" charset="0"/>
              </a:rPr>
              <a:t>S52</a:t>
            </a:r>
            <a:r>
              <a:rPr lang="tr-TR" sz="1400" b="1" spc="-5" dirty="0">
                <a:solidFill>
                  <a:schemeClr val="bg1"/>
                </a:solidFill>
                <a:latin typeface="Times New Roman" panose="02020603050405020304" pitchFamily="18" charset="0"/>
                <a:cs typeface="Times New Roman" panose="02020603050405020304" pitchFamily="18" charset="0"/>
              </a:rPr>
              <a:t>: </a:t>
            </a:r>
            <a:r>
              <a:rPr lang="tr-TR" sz="1400" spc="-5" dirty="0">
                <a:latin typeface="Times New Roman" panose="02020603050405020304" pitchFamily="18" charset="0"/>
                <a:cs typeface="Times New Roman" panose="02020603050405020304" pitchFamily="18" charset="0"/>
              </a:rPr>
              <a:t>İç mekânlardaki geniş yüzeylerin kullanımı için uygun değildir. </a:t>
            </a:r>
            <a:endParaRPr lang="tr-TR" sz="1400" spc="-5" dirty="0" smtClean="0">
              <a:latin typeface="Times New Roman" panose="02020603050405020304" pitchFamily="18" charset="0"/>
              <a:cs typeface="Times New Roman" panose="02020603050405020304" pitchFamily="18" charset="0"/>
            </a:endParaRPr>
          </a:p>
          <a:p>
            <a:pPr marL="36000" marR="1398905" indent="0">
              <a:lnSpc>
                <a:spcPct val="190000"/>
              </a:lnSpc>
              <a:spcBef>
                <a:spcPts val="825"/>
              </a:spcBef>
              <a:buNone/>
            </a:pPr>
            <a:r>
              <a:rPr lang="tr-TR" sz="1400" b="1" spc="-5" dirty="0" smtClean="0">
                <a:solidFill>
                  <a:schemeClr val="bg1"/>
                </a:solidFill>
                <a:latin typeface="Times New Roman" panose="02020603050405020304" pitchFamily="18" charset="0"/>
                <a:cs typeface="Times New Roman" panose="02020603050405020304" pitchFamily="18" charset="0"/>
              </a:rPr>
              <a:t>S53</a:t>
            </a:r>
            <a:r>
              <a:rPr lang="tr-TR" sz="1400" b="1" spc="-5" dirty="0">
                <a:solidFill>
                  <a:schemeClr val="bg1"/>
                </a:solidFill>
                <a:latin typeface="Times New Roman" panose="02020603050405020304" pitchFamily="18" charset="0"/>
                <a:cs typeface="Times New Roman" panose="02020603050405020304" pitchFamily="18" charset="0"/>
              </a:rPr>
              <a:t>: </a:t>
            </a:r>
            <a:r>
              <a:rPr lang="tr-TR" sz="1400" spc="-5" dirty="0">
                <a:latin typeface="Times New Roman" panose="02020603050405020304" pitchFamily="18" charset="0"/>
                <a:cs typeface="Times New Roman" panose="02020603050405020304" pitchFamily="18" charset="0"/>
              </a:rPr>
              <a:t>Kimyasala "maruz kalmaktan" kaçınınız.</a:t>
            </a:r>
          </a:p>
          <a:p>
            <a:pPr marL="64008" indent="0">
              <a:buNone/>
            </a:pPr>
            <a:endParaRPr lang="tr-TR" sz="1400" dirty="0"/>
          </a:p>
        </p:txBody>
      </p:sp>
    </p:spTree>
    <p:extLst>
      <p:ext uri="{BB962C8B-B14F-4D97-AF65-F5344CB8AC3E}">
        <p14:creationId xmlns:p14="http://schemas.microsoft.com/office/powerpoint/2010/main" val="35385064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6050144"/>
          </a:xfrm>
        </p:spPr>
        <p:txBody>
          <a:bodyPr>
            <a:normAutofit fontScale="77500" lnSpcReduction="20000"/>
          </a:bodyPr>
          <a:lstStyle/>
          <a:p>
            <a:pPr marL="36000" marR="755650" indent="0">
              <a:lnSpc>
                <a:spcPct val="170000"/>
              </a:lnSpc>
              <a:spcBef>
                <a:spcPts val="610"/>
              </a:spcBef>
              <a:buNone/>
            </a:pPr>
            <a:r>
              <a:rPr lang="tr-TR" sz="2200" b="1" spc="-5" dirty="0">
                <a:solidFill>
                  <a:schemeClr val="bg1"/>
                </a:solidFill>
                <a:latin typeface="Times New Roman" panose="02020603050405020304" pitchFamily="18" charset="0"/>
                <a:cs typeface="Times New Roman" panose="02020603050405020304" pitchFamily="18" charset="0"/>
              </a:rPr>
              <a:t>S56: </a:t>
            </a:r>
            <a:r>
              <a:rPr lang="tr-TR" sz="2200" spc="-5" dirty="0">
                <a:latin typeface="Times New Roman" panose="02020603050405020304" pitchFamily="18" charset="0"/>
                <a:cs typeface="Times New Roman" panose="02020603050405020304" pitchFamily="18" charset="0"/>
              </a:rPr>
              <a:t>Kimyasalın ve kabının imha edilmesini, "tehlikeli maddelere özel bir imha  bölgesinde gerçekleştiriniz".</a:t>
            </a:r>
          </a:p>
          <a:p>
            <a:pPr marL="36000" indent="0">
              <a:lnSpc>
                <a:spcPct val="170000"/>
              </a:lnSpc>
              <a:spcBef>
                <a:spcPts val="825"/>
              </a:spcBef>
              <a:buNone/>
            </a:pPr>
            <a:r>
              <a:rPr lang="tr-TR" sz="2200" b="1" spc="-5" dirty="0">
                <a:solidFill>
                  <a:schemeClr val="bg1"/>
                </a:solidFill>
                <a:latin typeface="Times New Roman" panose="02020603050405020304" pitchFamily="18" charset="0"/>
                <a:cs typeface="Times New Roman" panose="02020603050405020304" pitchFamily="18" charset="0"/>
              </a:rPr>
              <a:t>S57: </a:t>
            </a:r>
            <a:r>
              <a:rPr lang="tr-TR" sz="2200" spc="-5" dirty="0">
                <a:latin typeface="Times New Roman" panose="02020603050405020304" pitchFamily="18" charset="0"/>
                <a:cs typeface="Times New Roman" panose="02020603050405020304" pitchFamily="18" charset="0"/>
              </a:rPr>
              <a:t>Kimyasalın çevreye bulaşmaması için uygun bir kap kullanınız.</a:t>
            </a:r>
          </a:p>
          <a:p>
            <a:pPr marL="36000" indent="0">
              <a:lnSpc>
                <a:spcPct val="170000"/>
              </a:lnSpc>
              <a:spcBef>
                <a:spcPts val="695"/>
              </a:spcBef>
              <a:buNone/>
            </a:pPr>
            <a:r>
              <a:rPr lang="tr-TR" sz="2200" b="1" spc="-5" dirty="0">
                <a:solidFill>
                  <a:schemeClr val="bg1"/>
                </a:solidFill>
                <a:latin typeface="Times New Roman" panose="02020603050405020304" pitchFamily="18" charset="0"/>
                <a:cs typeface="Times New Roman" panose="02020603050405020304" pitchFamily="18" charset="0"/>
              </a:rPr>
              <a:t>S59: </a:t>
            </a:r>
            <a:r>
              <a:rPr lang="tr-TR" sz="2200" spc="-5" dirty="0">
                <a:latin typeface="Times New Roman" panose="02020603050405020304" pitchFamily="18" charset="0"/>
                <a:cs typeface="Times New Roman" panose="02020603050405020304" pitchFamily="18" charset="0"/>
              </a:rPr>
              <a:t>Kimyasalın temizlenerek yeniden </a:t>
            </a:r>
            <a:r>
              <a:rPr lang="tr-TR" sz="2200" spc="-5" dirty="0" err="1">
                <a:latin typeface="Times New Roman" panose="02020603050405020304" pitchFamily="18" charset="0"/>
                <a:cs typeface="Times New Roman" panose="02020603050405020304" pitchFamily="18" charset="0"/>
              </a:rPr>
              <a:t>kullanını</a:t>
            </a:r>
            <a:r>
              <a:rPr lang="tr-TR" sz="2200" spc="-5" dirty="0">
                <a:latin typeface="Times New Roman" panose="02020603050405020304" pitchFamily="18" charset="0"/>
                <a:cs typeface="Times New Roman" panose="02020603050405020304" pitchFamily="18" charset="0"/>
              </a:rPr>
              <a:t> için üretici firmadan bilgi alınız.</a:t>
            </a:r>
          </a:p>
          <a:p>
            <a:pPr marL="36000" indent="0">
              <a:lnSpc>
                <a:spcPct val="170000"/>
              </a:lnSpc>
              <a:spcBef>
                <a:spcPts val="825"/>
              </a:spcBef>
              <a:buNone/>
            </a:pPr>
            <a:r>
              <a:rPr lang="tr-TR" sz="2200" b="1" spc="-5" dirty="0">
                <a:solidFill>
                  <a:schemeClr val="bg1"/>
                </a:solidFill>
                <a:latin typeface="Times New Roman" panose="02020603050405020304" pitchFamily="18" charset="0"/>
                <a:cs typeface="Times New Roman" panose="02020603050405020304" pitchFamily="18" charset="0"/>
              </a:rPr>
              <a:t>S60: </a:t>
            </a:r>
            <a:r>
              <a:rPr lang="tr-TR" sz="2200" spc="-5" dirty="0">
                <a:latin typeface="Times New Roman" panose="02020603050405020304" pitchFamily="18" charset="0"/>
                <a:cs typeface="Times New Roman" panose="02020603050405020304" pitchFamily="18" charset="0"/>
              </a:rPr>
              <a:t>Kimyasal ve kabı tehlikeli atık madde olarak imha edilmelidir.</a:t>
            </a:r>
          </a:p>
          <a:p>
            <a:pPr marL="36000" marR="1193800" indent="0">
              <a:lnSpc>
                <a:spcPct val="170000"/>
              </a:lnSpc>
              <a:spcBef>
                <a:spcPts val="585"/>
              </a:spcBef>
              <a:buNone/>
            </a:pPr>
            <a:r>
              <a:rPr lang="tr-TR" sz="2200" b="1" spc="-5" dirty="0">
                <a:solidFill>
                  <a:schemeClr val="bg1"/>
                </a:solidFill>
                <a:latin typeface="Times New Roman" panose="02020603050405020304" pitchFamily="18" charset="0"/>
                <a:cs typeface="Times New Roman" panose="02020603050405020304" pitchFamily="18" charset="0"/>
              </a:rPr>
              <a:t>S61: </a:t>
            </a:r>
            <a:r>
              <a:rPr lang="tr-TR" sz="2200" spc="-5" dirty="0">
                <a:latin typeface="Times New Roman" panose="02020603050405020304" pitchFamily="18" charset="0"/>
                <a:cs typeface="Times New Roman" panose="02020603050405020304" pitchFamily="18" charset="0"/>
              </a:rPr>
              <a:t>Çevreye sızmasından bulaşmasından kaçınmak için "özel güvenlik  önlemlerinden yararlanınız".</a:t>
            </a:r>
          </a:p>
          <a:p>
            <a:pPr marL="36000" marR="759460" indent="0">
              <a:lnSpc>
                <a:spcPct val="170000"/>
              </a:lnSpc>
              <a:spcBef>
                <a:spcPts val="610"/>
              </a:spcBef>
              <a:buNone/>
            </a:pPr>
            <a:r>
              <a:rPr lang="tr-TR" sz="2200" b="1" spc="-5" dirty="0">
                <a:solidFill>
                  <a:schemeClr val="bg1"/>
                </a:solidFill>
                <a:latin typeface="Times New Roman" panose="02020603050405020304" pitchFamily="18" charset="0"/>
                <a:cs typeface="Times New Roman" panose="02020603050405020304" pitchFamily="18" charset="0"/>
              </a:rPr>
              <a:t>S62: </a:t>
            </a:r>
            <a:r>
              <a:rPr lang="tr-TR" sz="2200" spc="-5" dirty="0">
                <a:latin typeface="Times New Roman" panose="02020603050405020304" pitchFamily="18" charset="0"/>
                <a:cs typeface="Times New Roman" panose="02020603050405020304" pitchFamily="18" charset="0"/>
              </a:rPr>
              <a:t>Kimyasalın yutulması hâlinde hastayı kusturma yoluna gitmeyiniz. Derhal  kimyasalın kabını veya etiketini yanınıza alarak doktora başvurunuz.</a:t>
            </a:r>
          </a:p>
          <a:p>
            <a:pPr marL="36000" marR="692150" indent="0">
              <a:lnSpc>
                <a:spcPct val="170000"/>
              </a:lnSpc>
              <a:spcBef>
                <a:spcPts val="600"/>
              </a:spcBef>
              <a:buNone/>
            </a:pPr>
            <a:r>
              <a:rPr lang="tr-TR" sz="2200" b="1" spc="-5" dirty="0">
                <a:solidFill>
                  <a:schemeClr val="bg1"/>
                </a:solidFill>
                <a:latin typeface="Times New Roman" panose="02020603050405020304" pitchFamily="18" charset="0"/>
                <a:cs typeface="Times New Roman" panose="02020603050405020304" pitchFamily="18" charset="0"/>
              </a:rPr>
              <a:t>S63: </a:t>
            </a:r>
            <a:r>
              <a:rPr lang="tr-TR" sz="2200" spc="-5" dirty="0">
                <a:latin typeface="Times New Roman" panose="02020603050405020304" pitchFamily="18" charset="0"/>
                <a:cs typeface="Times New Roman" panose="02020603050405020304" pitchFamily="18" charset="0"/>
              </a:rPr>
              <a:t>Kazara solunması hâlinde kazazedeyi temiz havaya çıkarın ve dinlenmesini  sağlayın.</a:t>
            </a:r>
          </a:p>
          <a:p>
            <a:pPr marL="36000" indent="0">
              <a:lnSpc>
                <a:spcPct val="170000"/>
              </a:lnSpc>
              <a:spcBef>
                <a:spcPts val="815"/>
              </a:spcBef>
              <a:buNone/>
            </a:pPr>
            <a:r>
              <a:rPr lang="tr-TR" sz="2200" b="1" spc="-5" dirty="0">
                <a:solidFill>
                  <a:schemeClr val="bg1"/>
                </a:solidFill>
                <a:latin typeface="Times New Roman" panose="02020603050405020304" pitchFamily="18" charset="0"/>
                <a:cs typeface="Times New Roman" panose="02020603050405020304" pitchFamily="18" charset="0"/>
              </a:rPr>
              <a:t>S64: </a:t>
            </a:r>
            <a:r>
              <a:rPr lang="tr-TR" sz="2200" spc="-5" dirty="0">
                <a:latin typeface="Times New Roman" panose="02020603050405020304" pitchFamily="18" charset="0"/>
                <a:cs typeface="Times New Roman" panose="02020603050405020304" pitchFamily="18" charset="0"/>
              </a:rPr>
              <a:t>Yutulması hâlinde, ağzı su ile yıkayın (kişinin bilinci yerinde ise).</a:t>
            </a:r>
          </a:p>
          <a:p>
            <a:pPr marL="36000">
              <a:lnSpc>
                <a:spcPct val="170000"/>
              </a:lnSpc>
              <a:spcBef>
                <a:spcPts val="825"/>
              </a:spcBef>
            </a:pPr>
            <a:endParaRPr lang="tr-TR" sz="3200" dirty="0" smtClean="0">
              <a:latin typeface="Calibri"/>
              <a:cs typeface="Calibri"/>
            </a:endParaRPr>
          </a:p>
          <a:p>
            <a:pPr marL="36000" indent="0">
              <a:lnSpc>
                <a:spcPct val="170000"/>
              </a:lnSpc>
              <a:buNone/>
            </a:pPr>
            <a:endParaRPr lang="tr-TR" dirty="0"/>
          </a:p>
        </p:txBody>
      </p:sp>
    </p:spTree>
    <p:extLst>
      <p:ext uri="{BB962C8B-B14F-4D97-AF65-F5344CB8AC3E}">
        <p14:creationId xmlns:p14="http://schemas.microsoft.com/office/powerpoint/2010/main" val="19701926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763688" y="836712"/>
            <a:ext cx="5800725" cy="2009775"/>
          </a:xfrm>
          <a:prstGeom prst="rect">
            <a:avLst/>
          </a:prstGeom>
        </p:spPr>
      </p:pic>
    </p:spTree>
    <p:extLst>
      <p:ext uri="{BB962C8B-B14F-4D97-AF65-F5344CB8AC3E}">
        <p14:creationId xmlns:p14="http://schemas.microsoft.com/office/powerpoint/2010/main" val="10998796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5400" dirty="0" smtClean="0">
                <a:latin typeface="Angsana New" pitchFamily="18" charset="-34"/>
                <a:cs typeface="Angsana New" pitchFamily="18" charset="-34"/>
              </a:rPr>
              <a:t>Tehlikeli Maddelerin Sınıflandırılması</a:t>
            </a:r>
            <a:endParaRPr lang="tr-TR" sz="5400" dirty="0">
              <a:latin typeface="Angsana New" pitchFamily="18" charset="-34"/>
              <a:cs typeface="Angsana New" pitchFamily="18" charset="-34"/>
            </a:endParaRPr>
          </a:p>
        </p:txBody>
      </p:sp>
      <p:sp>
        <p:nvSpPr>
          <p:cNvPr id="3" name="2 İçerik Yer Tutucusu"/>
          <p:cNvSpPr>
            <a:spLocks noGrp="1"/>
          </p:cNvSpPr>
          <p:nvPr>
            <p:ph idx="1"/>
          </p:nvPr>
        </p:nvSpPr>
        <p:spPr>
          <a:xfrm>
            <a:off x="457200" y="1484784"/>
            <a:ext cx="8229600" cy="5256584"/>
          </a:xfrm>
        </p:spPr>
        <p:txBody>
          <a:bodyPr>
            <a:noAutofit/>
          </a:bodyPr>
          <a:lstStyle/>
          <a:p>
            <a:pPr marL="0" indent="0">
              <a:lnSpc>
                <a:spcPct val="170000"/>
              </a:lnSpc>
              <a:buNone/>
            </a:pPr>
            <a:endParaRPr lang="tr-TR" sz="1300" dirty="0" smtClean="0">
              <a:latin typeface="Times New Roman" pitchFamily="18" charset="0"/>
              <a:cs typeface="Times New Roman" pitchFamily="18" charset="0"/>
            </a:endParaRPr>
          </a:p>
          <a:p>
            <a:pPr marL="360000" indent="0">
              <a:lnSpc>
                <a:spcPct val="170000"/>
              </a:lnSpc>
              <a:buNone/>
            </a:pPr>
            <a:r>
              <a:rPr lang="tr-TR" sz="1300" dirty="0" smtClean="0">
                <a:latin typeface="Times New Roman" pitchFamily="18" charset="0"/>
                <a:cs typeface="Times New Roman" pitchFamily="18" charset="0"/>
              </a:rPr>
              <a:t>Tehlikeli Maddeleri 9 ana başlıkta toplayabiliriz.</a:t>
            </a:r>
          </a:p>
          <a:p>
            <a:pPr marL="360000" indent="0">
              <a:lnSpc>
                <a:spcPct val="170000"/>
              </a:lnSpc>
              <a:buNone/>
            </a:pPr>
            <a:r>
              <a:rPr lang="tr-TR" sz="1300" dirty="0" smtClean="0">
                <a:latin typeface="Times New Roman" pitchFamily="18" charset="0"/>
                <a:cs typeface="Times New Roman" pitchFamily="18" charset="0"/>
              </a:rPr>
              <a:t>Bunlar;</a:t>
            </a:r>
          </a:p>
          <a:p>
            <a:pPr marL="360000" indent="0">
              <a:lnSpc>
                <a:spcPct val="170000"/>
              </a:lnSpc>
              <a:spcBef>
                <a:spcPts val="825"/>
              </a:spcBef>
              <a:buNone/>
            </a:pPr>
            <a:r>
              <a:rPr lang="tr-TR" sz="1300" b="1" i="1" spc="-5" dirty="0">
                <a:solidFill>
                  <a:schemeClr val="bg1">
                    <a:lumMod val="95000"/>
                    <a:lumOff val="5000"/>
                  </a:schemeClr>
                </a:solidFill>
                <a:latin typeface="Times New Roman" panose="02020603050405020304" pitchFamily="18" charset="0"/>
                <a:cs typeface="Times New Roman" panose="02020603050405020304" pitchFamily="18" charset="0"/>
              </a:rPr>
              <a:t>Sınıf 1:</a:t>
            </a:r>
            <a:r>
              <a:rPr lang="tr-TR" sz="1300" b="1" i="1" spc="-40" dirty="0">
                <a:solidFill>
                  <a:schemeClr val="bg1">
                    <a:lumMod val="95000"/>
                    <a:lumOff val="5000"/>
                  </a:schemeClr>
                </a:solidFill>
                <a:latin typeface="Times New Roman" panose="02020603050405020304" pitchFamily="18" charset="0"/>
                <a:cs typeface="Times New Roman" panose="02020603050405020304" pitchFamily="18" charset="0"/>
              </a:rPr>
              <a:t> </a:t>
            </a:r>
            <a:r>
              <a:rPr lang="tr-TR" sz="1300" b="1" i="1" spc="-5" dirty="0">
                <a:solidFill>
                  <a:schemeClr val="bg1">
                    <a:lumMod val="95000"/>
                    <a:lumOff val="5000"/>
                  </a:schemeClr>
                </a:solidFill>
                <a:latin typeface="Times New Roman" panose="02020603050405020304" pitchFamily="18" charset="0"/>
                <a:cs typeface="Times New Roman" panose="02020603050405020304" pitchFamily="18" charset="0"/>
              </a:rPr>
              <a:t>Patlayıcılar</a:t>
            </a:r>
            <a:endParaRPr lang="tr-TR" sz="1300" b="1" dirty="0">
              <a:solidFill>
                <a:schemeClr val="bg1">
                  <a:lumMod val="95000"/>
                  <a:lumOff val="5000"/>
                </a:schemeClr>
              </a:solidFill>
              <a:latin typeface="Times New Roman" panose="02020603050405020304" pitchFamily="18" charset="0"/>
              <a:cs typeface="Times New Roman" panose="02020603050405020304" pitchFamily="18" charset="0"/>
            </a:endParaRPr>
          </a:p>
          <a:p>
            <a:pPr marL="360000" indent="0">
              <a:lnSpc>
                <a:spcPct val="170000"/>
              </a:lnSpc>
              <a:spcBef>
                <a:spcPts val="815"/>
              </a:spcBef>
              <a:buNone/>
            </a:pPr>
            <a:r>
              <a:rPr lang="tr-TR" sz="1300" b="1" i="1" spc="-5" dirty="0">
                <a:solidFill>
                  <a:schemeClr val="bg1">
                    <a:lumMod val="95000"/>
                    <a:lumOff val="5000"/>
                  </a:schemeClr>
                </a:solidFill>
                <a:latin typeface="Times New Roman" panose="02020603050405020304" pitchFamily="18" charset="0"/>
                <a:cs typeface="Times New Roman" panose="02020603050405020304" pitchFamily="18" charset="0"/>
              </a:rPr>
              <a:t>Sınıf 2:</a:t>
            </a:r>
            <a:r>
              <a:rPr lang="tr-TR" sz="1300" b="1" i="1" spc="-60" dirty="0">
                <a:solidFill>
                  <a:schemeClr val="bg1">
                    <a:lumMod val="95000"/>
                    <a:lumOff val="5000"/>
                  </a:schemeClr>
                </a:solidFill>
                <a:latin typeface="Times New Roman" panose="02020603050405020304" pitchFamily="18" charset="0"/>
                <a:cs typeface="Times New Roman" panose="02020603050405020304" pitchFamily="18" charset="0"/>
              </a:rPr>
              <a:t> </a:t>
            </a:r>
            <a:r>
              <a:rPr lang="tr-TR" sz="1300" b="1" i="1" spc="-5" dirty="0">
                <a:solidFill>
                  <a:schemeClr val="bg1">
                    <a:lumMod val="95000"/>
                    <a:lumOff val="5000"/>
                  </a:schemeClr>
                </a:solidFill>
                <a:latin typeface="Times New Roman" panose="02020603050405020304" pitchFamily="18" charset="0"/>
                <a:cs typeface="Times New Roman" panose="02020603050405020304" pitchFamily="18" charset="0"/>
              </a:rPr>
              <a:t>Gazlar</a:t>
            </a:r>
            <a:endParaRPr lang="tr-TR" sz="1300" b="1" dirty="0">
              <a:solidFill>
                <a:schemeClr val="bg1">
                  <a:lumMod val="95000"/>
                  <a:lumOff val="5000"/>
                </a:schemeClr>
              </a:solidFill>
              <a:latin typeface="Times New Roman" panose="02020603050405020304" pitchFamily="18" charset="0"/>
              <a:cs typeface="Times New Roman" panose="02020603050405020304" pitchFamily="18" charset="0"/>
            </a:endParaRPr>
          </a:p>
          <a:p>
            <a:pPr marL="360000" indent="0">
              <a:lnSpc>
                <a:spcPct val="170000"/>
              </a:lnSpc>
              <a:spcBef>
                <a:spcPts val="825"/>
              </a:spcBef>
              <a:buNone/>
            </a:pPr>
            <a:r>
              <a:rPr lang="tr-TR" sz="1300" b="1" i="1" spc="-5" dirty="0">
                <a:solidFill>
                  <a:schemeClr val="bg1">
                    <a:lumMod val="95000"/>
                    <a:lumOff val="5000"/>
                  </a:schemeClr>
                </a:solidFill>
                <a:latin typeface="Times New Roman" panose="02020603050405020304" pitchFamily="18" charset="0"/>
                <a:cs typeface="Times New Roman" panose="02020603050405020304" pitchFamily="18" charset="0"/>
              </a:rPr>
              <a:t>Sınıf 3:</a:t>
            </a:r>
            <a:r>
              <a:rPr lang="tr-TR" sz="1300" b="1" i="1" spc="-55" dirty="0">
                <a:solidFill>
                  <a:schemeClr val="bg1">
                    <a:lumMod val="95000"/>
                    <a:lumOff val="5000"/>
                  </a:schemeClr>
                </a:solidFill>
                <a:latin typeface="Times New Roman" panose="02020603050405020304" pitchFamily="18" charset="0"/>
                <a:cs typeface="Times New Roman" panose="02020603050405020304" pitchFamily="18" charset="0"/>
              </a:rPr>
              <a:t> </a:t>
            </a:r>
            <a:r>
              <a:rPr lang="tr-TR" sz="1300" b="1" i="1" spc="-5" dirty="0">
                <a:solidFill>
                  <a:schemeClr val="bg1">
                    <a:lumMod val="95000"/>
                    <a:lumOff val="5000"/>
                  </a:schemeClr>
                </a:solidFill>
                <a:latin typeface="Times New Roman" panose="02020603050405020304" pitchFamily="18" charset="0"/>
                <a:cs typeface="Times New Roman" panose="02020603050405020304" pitchFamily="18" charset="0"/>
              </a:rPr>
              <a:t>Sıvılar</a:t>
            </a:r>
            <a:endParaRPr lang="tr-TR" sz="1300" b="1" dirty="0">
              <a:solidFill>
                <a:schemeClr val="bg1">
                  <a:lumMod val="95000"/>
                  <a:lumOff val="5000"/>
                </a:schemeClr>
              </a:solidFill>
              <a:latin typeface="Times New Roman" panose="02020603050405020304" pitchFamily="18" charset="0"/>
              <a:cs typeface="Times New Roman" panose="02020603050405020304" pitchFamily="18" charset="0"/>
            </a:endParaRPr>
          </a:p>
          <a:p>
            <a:pPr marL="360000" indent="0">
              <a:lnSpc>
                <a:spcPct val="170000"/>
              </a:lnSpc>
              <a:spcBef>
                <a:spcPts val="825"/>
              </a:spcBef>
              <a:buNone/>
            </a:pPr>
            <a:r>
              <a:rPr lang="tr-TR" sz="1300" b="1" i="1" spc="-5" dirty="0">
                <a:solidFill>
                  <a:schemeClr val="bg1">
                    <a:lumMod val="95000"/>
                    <a:lumOff val="5000"/>
                  </a:schemeClr>
                </a:solidFill>
                <a:latin typeface="Times New Roman" panose="02020603050405020304" pitchFamily="18" charset="0"/>
                <a:cs typeface="Times New Roman" panose="02020603050405020304" pitchFamily="18" charset="0"/>
              </a:rPr>
              <a:t>Sınıf 4:</a:t>
            </a:r>
            <a:r>
              <a:rPr lang="tr-TR" sz="1300" b="1" i="1" spc="-60" dirty="0">
                <a:solidFill>
                  <a:schemeClr val="bg1">
                    <a:lumMod val="95000"/>
                    <a:lumOff val="5000"/>
                  </a:schemeClr>
                </a:solidFill>
                <a:latin typeface="Times New Roman" panose="02020603050405020304" pitchFamily="18" charset="0"/>
                <a:cs typeface="Times New Roman" panose="02020603050405020304" pitchFamily="18" charset="0"/>
              </a:rPr>
              <a:t> </a:t>
            </a:r>
            <a:r>
              <a:rPr lang="tr-TR" sz="1300" b="1" i="1" spc="-5" dirty="0">
                <a:solidFill>
                  <a:schemeClr val="bg1">
                    <a:lumMod val="95000"/>
                    <a:lumOff val="5000"/>
                  </a:schemeClr>
                </a:solidFill>
                <a:latin typeface="Times New Roman" panose="02020603050405020304" pitchFamily="18" charset="0"/>
                <a:cs typeface="Times New Roman" panose="02020603050405020304" pitchFamily="18" charset="0"/>
              </a:rPr>
              <a:t>Katılar</a:t>
            </a:r>
            <a:endParaRPr lang="tr-TR" sz="1300" b="1" dirty="0">
              <a:solidFill>
                <a:schemeClr val="bg1">
                  <a:lumMod val="95000"/>
                  <a:lumOff val="5000"/>
                </a:schemeClr>
              </a:solidFill>
              <a:latin typeface="Times New Roman" panose="02020603050405020304" pitchFamily="18" charset="0"/>
              <a:cs typeface="Times New Roman" panose="02020603050405020304" pitchFamily="18" charset="0"/>
            </a:endParaRPr>
          </a:p>
          <a:p>
            <a:pPr marL="360000" indent="0">
              <a:lnSpc>
                <a:spcPct val="170000"/>
              </a:lnSpc>
              <a:spcBef>
                <a:spcPts val="815"/>
              </a:spcBef>
              <a:buNone/>
            </a:pPr>
            <a:r>
              <a:rPr lang="tr-TR" sz="1300" b="1" i="1" spc="-5" dirty="0">
                <a:solidFill>
                  <a:schemeClr val="bg1">
                    <a:lumMod val="95000"/>
                    <a:lumOff val="5000"/>
                  </a:schemeClr>
                </a:solidFill>
                <a:latin typeface="Times New Roman" panose="02020603050405020304" pitchFamily="18" charset="0"/>
                <a:cs typeface="Times New Roman" panose="02020603050405020304" pitchFamily="18" charset="0"/>
              </a:rPr>
              <a:t>Sınıf 5: Oksitleyici maddeler ve organik</a:t>
            </a:r>
            <a:r>
              <a:rPr lang="tr-TR" sz="1300" b="1" i="1" spc="55" dirty="0">
                <a:solidFill>
                  <a:schemeClr val="bg1">
                    <a:lumMod val="95000"/>
                    <a:lumOff val="5000"/>
                  </a:schemeClr>
                </a:solidFill>
                <a:latin typeface="Times New Roman" panose="02020603050405020304" pitchFamily="18" charset="0"/>
                <a:cs typeface="Times New Roman" panose="02020603050405020304" pitchFamily="18" charset="0"/>
              </a:rPr>
              <a:t> </a:t>
            </a:r>
            <a:r>
              <a:rPr lang="tr-TR" sz="1300" b="1" i="1" spc="-5" dirty="0" smtClean="0">
                <a:solidFill>
                  <a:schemeClr val="bg1">
                    <a:lumMod val="95000"/>
                    <a:lumOff val="5000"/>
                  </a:schemeClr>
                </a:solidFill>
                <a:latin typeface="Times New Roman" panose="02020603050405020304" pitchFamily="18" charset="0"/>
                <a:cs typeface="Times New Roman" panose="02020603050405020304" pitchFamily="18" charset="0"/>
              </a:rPr>
              <a:t>peroksitler</a:t>
            </a:r>
          </a:p>
          <a:p>
            <a:pPr marL="360000" indent="0">
              <a:lnSpc>
                <a:spcPct val="170000"/>
              </a:lnSpc>
              <a:spcBef>
                <a:spcPts val="695"/>
              </a:spcBef>
              <a:buNone/>
            </a:pPr>
            <a:r>
              <a:rPr lang="tr-TR" sz="1300" b="1" i="1" spc="-5" dirty="0">
                <a:solidFill>
                  <a:schemeClr val="bg1">
                    <a:lumMod val="95000"/>
                    <a:lumOff val="5000"/>
                  </a:schemeClr>
                </a:solidFill>
                <a:latin typeface="Times New Roman" panose="02020603050405020304" pitchFamily="18" charset="0"/>
                <a:cs typeface="Times New Roman" panose="02020603050405020304" pitchFamily="18" charset="0"/>
              </a:rPr>
              <a:t>Sınıf 6: Toksik ve mikrop bulaştırıcı maddeler</a:t>
            </a:r>
          </a:p>
          <a:p>
            <a:pPr marL="360000" indent="0">
              <a:lnSpc>
                <a:spcPct val="170000"/>
              </a:lnSpc>
              <a:spcBef>
                <a:spcPts val="825"/>
              </a:spcBef>
              <a:buNone/>
            </a:pPr>
            <a:r>
              <a:rPr lang="tr-TR" sz="1300" b="1" i="1" spc="-5" dirty="0">
                <a:solidFill>
                  <a:schemeClr val="bg1">
                    <a:lumMod val="95000"/>
                    <a:lumOff val="5000"/>
                  </a:schemeClr>
                </a:solidFill>
                <a:latin typeface="Times New Roman" panose="02020603050405020304" pitchFamily="18" charset="0"/>
                <a:cs typeface="Times New Roman" panose="02020603050405020304" pitchFamily="18" charset="0"/>
              </a:rPr>
              <a:t>Sınıf 7: Radyoaktif maddeler</a:t>
            </a:r>
          </a:p>
          <a:p>
            <a:pPr marL="360000" marR="3157220" indent="0">
              <a:lnSpc>
                <a:spcPct val="170000"/>
              </a:lnSpc>
              <a:spcBef>
                <a:spcPts val="195"/>
              </a:spcBef>
              <a:buNone/>
            </a:pPr>
            <a:r>
              <a:rPr lang="tr-TR" sz="1300" b="1" i="1" spc="-5" dirty="0">
                <a:solidFill>
                  <a:schemeClr val="bg1">
                    <a:lumMod val="95000"/>
                    <a:lumOff val="5000"/>
                  </a:schemeClr>
                </a:solidFill>
                <a:latin typeface="Times New Roman" panose="02020603050405020304" pitchFamily="18" charset="0"/>
                <a:cs typeface="Times New Roman" panose="02020603050405020304" pitchFamily="18" charset="0"/>
              </a:rPr>
              <a:t>Sınıf 8: Aşındırıcı (korozif) maddeler </a:t>
            </a:r>
            <a:endParaRPr lang="tr-TR" sz="1300" b="1" i="1" spc="-5" dirty="0" smtClean="0">
              <a:solidFill>
                <a:schemeClr val="bg1">
                  <a:lumMod val="95000"/>
                  <a:lumOff val="5000"/>
                </a:schemeClr>
              </a:solidFill>
              <a:latin typeface="Times New Roman" panose="02020603050405020304" pitchFamily="18" charset="0"/>
              <a:cs typeface="Times New Roman" panose="02020603050405020304" pitchFamily="18" charset="0"/>
            </a:endParaRPr>
          </a:p>
          <a:p>
            <a:pPr marL="360000" marR="3157220" indent="0">
              <a:lnSpc>
                <a:spcPct val="170000"/>
              </a:lnSpc>
              <a:spcBef>
                <a:spcPts val="195"/>
              </a:spcBef>
              <a:buNone/>
            </a:pPr>
            <a:r>
              <a:rPr lang="tr-TR" sz="1300" b="1" i="1" spc="-5" dirty="0" smtClean="0">
                <a:solidFill>
                  <a:schemeClr val="bg1">
                    <a:lumMod val="95000"/>
                    <a:lumOff val="5000"/>
                  </a:schemeClr>
                </a:solidFill>
                <a:latin typeface="Times New Roman" panose="02020603050405020304" pitchFamily="18" charset="0"/>
                <a:cs typeface="Times New Roman" panose="02020603050405020304" pitchFamily="18" charset="0"/>
              </a:rPr>
              <a:t>Sınıf </a:t>
            </a:r>
            <a:r>
              <a:rPr lang="tr-TR" sz="1300" b="1" i="1" spc="-5" dirty="0">
                <a:solidFill>
                  <a:schemeClr val="bg1">
                    <a:lumMod val="95000"/>
                    <a:lumOff val="5000"/>
                  </a:schemeClr>
                </a:solidFill>
                <a:latin typeface="Times New Roman" panose="02020603050405020304" pitchFamily="18" charset="0"/>
                <a:cs typeface="Times New Roman" panose="02020603050405020304" pitchFamily="18" charset="0"/>
              </a:rPr>
              <a:t>9: Diğer tehlikeli maddeler</a:t>
            </a:r>
          </a:p>
          <a:p>
            <a:pPr marL="360000" indent="0">
              <a:lnSpc>
                <a:spcPct val="170000"/>
              </a:lnSpc>
              <a:spcBef>
                <a:spcPts val="815"/>
              </a:spcBef>
              <a:buNone/>
            </a:pPr>
            <a:endParaRPr lang="tr-TR" sz="1300" dirty="0">
              <a:latin typeface="Times New Roman" panose="02020603050405020304" pitchFamily="18" charset="0"/>
              <a:cs typeface="Times New Roman" panose="02020603050405020304" pitchFamily="18" charset="0"/>
            </a:endParaRPr>
          </a:p>
          <a:p>
            <a:pPr marL="360000">
              <a:lnSpc>
                <a:spcPct val="170000"/>
              </a:lnSpc>
            </a:pPr>
            <a:endParaRPr lang="tr-TR" sz="13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20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ircle(in)">
                                      <p:cBhvr>
                                        <p:cTn id="20" dur="20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ircle(in)">
                                      <p:cBhvr>
                                        <p:cTn id="25" dur="20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circle(in)">
                                      <p:cBhvr>
                                        <p:cTn id="30" dur="20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circle(in)">
                                      <p:cBhvr>
                                        <p:cTn id="35" dur="20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circle(in)">
                                      <p:cBhvr>
                                        <p:cTn id="40" dur="20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circle(in)">
                                      <p:cBhvr>
                                        <p:cTn id="45" dur="2000"/>
                                        <p:tgtEl>
                                          <p:spTgt spid="3">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circle(in)">
                                      <p:cBhvr>
                                        <p:cTn id="50" dur="2000"/>
                                        <p:tgtEl>
                                          <p:spTgt spid="3">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circle(in)">
                                      <p:cBhvr>
                                        <p:cTn id="55" dur="2000"/>
                                        <p:tgtEl>
                                          <p:spTgt spid="3">
                                            <p:txEl>
                                              <p:pRg st="10" end="1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nodeType="clickEffect">
                                  <p:stCondLst>
                                    <p:cond delay="0"/>
                                  </p:stCondLst>
                                  <p:childTnLst>
                                    <p:set>
                                      <p:cBhvr>
                                        <p:cTn id="59" dur="1" fill="hold">
                                          <p:stCondLst>
                                            <p:cond delay="0"/>
                                          </p:stCondLst>
                                        </p:cTn>
                                        <p:tgtEl>
                                          <p:spTgt spid="3">
                                            <p:txEl>
                                              <p:pRg st="11" end="11"/>
                                            </p:txEl>
                                          </p:spTgt>
                                        </p:tgtEl>
                                        <p:attrNameLst>
                                          <p:attrName>style.visibility</p:attrName>
                                        </p:attrNameLst>
                                      </p:cBhvr>
                                      <p:to>
                                        <p:strVal val="visible"/>
                                      </p:to>
                                    </p:set>
                                    <p:animEffect transition="in" filter="circle(in)">
                                      <p:cBhvr>
                                        <p:cTn id="60"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p:cNvGraphicFramePr/>
          <p:nvPr>
            <p:extLst>
              <p:ext uri="{D42A27DB-BD31-4B8C-83A1-F6EECF244321}">
                <p14:modId xmlns:p14="http://schemas.microsoft.com/office/powerpoint/2010/main" val="3449595297"/>
              </p:ext>
            </p:extLst>
          </p:nvPr>
        </p:nvGraphicFramePr>
        <p:xfrm>
          <a:off x="0" y="188640"/>
          <a:ext cx="9001000" cy="6669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467544" y="548680"/>
            <a:ext cx="8325479" cy="5688632"/>
          </a:xfrm>
          <a:prstGeom prst="rect">
            <a:avLst/>
          </a:prstGeom>
        </p:spPr>
      </p:pic>
    </p:spTree>
    <p:extLst>
      <p:ext uri="{BB962C8B-B14F-4D97-AF65-F5344CB8AC3E}">
        <p14:creationId xmlns:p14="http://schemas.microsoft.com/office/powerpoint/2010/main" val="19895916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5000" b="1" dirty="0" smtClean="0">
                <a:solidFill>
                  <a:schemeClr val="accent2">
                    <a:lumMod val="50000"/>
                  </a:schemeClr>
                </a:solidFill>
                <a:latin typeface="Times New Roman" panose="02020603050405020304" pitchFamily="18" charset="0"/>
                <a:cs typeface="Times New Roman" panose="02020603050405020304" pitchFamily="18" charset="0"/>
              </a:rPr>
              <a:t>1-PATLAYICILAR</a:t>
            </a:r>
            <a:endParaRPr lang="tr-TR" sz="5000"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2 İçerik Yer Tutucusu"/>
          <p:cNvSpPr>
            <a:spLocks noGrp="1"/>
          </p:cNvSpPr>
          <p:nvPr>
            <p:ph idx="1"/>
          </p:nvPr>
        </p:nvSpPr>
        <p:spPr/>
        <p:txBody>
          <a:bodyPr/>
          <a:lstStyle/>
          <a:p>
            <a:pPr algn="just">
              <a:buNone/>
            </a:pPr>
            <a:r>
              <a:rPr lang="tr-TR" b="1" dirty="0" smtClean="0">
                <a:latin typeface="Times New Roman" panose="02020603050405020304" pitchFamily="18" charset="0"/>
                <a:cs typeface="Times New Roman" panose="02020603050405020304" pitchFamily="18" charset="0"/>
              </a:rPr>
              <a:t>  	</a:t>
            </a:r>
            <a:r>
              <a:rPr lang="tr-TR" b="1" dirty="0">
                <a:latin typeface="Times New Roman" panose="02020603050405020304" pitchFamily="18" charset="0"/>
                <a:cs typeface="Times New Roman" panose="02020603050405020304" pitchFamily="18" charset="0"/>
              </a:rPr>
              <a:t>	</a:t>
            </a:r>
            <a:r>
              <a:rPr lang="tr-TR" b="1" dirty="0" smtClean="0">
                <a:latin typeface="Times New Roman" panose="02020603050405020304" pitchFamily="18" charset="0"/>
                <a:cs typeface="Times New Roman" panose="02020603050405020304" pitchFamily="18" charset="0"/>
              </a:rPr>
              <a:t>Patlayıcı madde, ısı veya şok tesiri ile kimyasal değişikliğe uğrayan, yüksek derecede </a:t>
            </a:r>
            <a:r>
              <a:rPr lang="tr-TR" b="1" u="sng" dirty="0" smtClean="0">
                <a:latin typeface="Times New Roman" panose="02020603050405020304" pitchFamily="18" charset="0"/>
                <a:cs typeface="Times New Roman" panose="02020603050405020304" pitchFamily="18" charset="0"/>
                <a:hlinkClick r:id="rId2" tooltip="Isı"/>
              </a:rPr>
              <a:t>ısı</a:t>
            </a:r>
            <a:r>
              <a:rPr lang="tr-TR" b="1" dirty="0" smtClean="0">
                <a:latin typeface="Times New Roman" panose="02020603050405020304" pitchFamily="18" charset="0"/>
                <a:cs typeface="Times New Roman" panose="02020603050405020304" pitchFamily="18" charset="0"/>
              </a:rPr>
              <a:t>, çok hacimde gaz meydana getiren, </a:t>
            </a:r>
            <a:r>
              <a:rPr lang="tr-TR" b="1" u="sng" dirty="0" smtClean="0">
                <a:latin typeface="Times New Roman" panose="02020603050405020304" pitchFamily="18" charset="0"/>
                <a:cs typeface="Times New Roman" panose="02020603050405020304" pitchFamily="18" charset="0"/>
                <a:hlinkClick r:id="rId3" tooltip="Katı"/>
              </a:rPr>
              <a:t>katı</a:t>
            </a:r>
            <a:r>
              <a:rPr lang="tr-TR" b="1" dirty="0" smtClean="0">
                <a:latin typeface="Times New Roman" panose="02020603050405020304" pitchFamily="18" charset="0"/>
                <a:cs typeface="Times New Roman" panose="02020603050405020304" pitchFamily="18" charset="0"/>
              </a:rPr>
              <a:t>, </a:t>
            </a:r>
            <a:r>
              <a:rPr lang="tr-TR" b="1" u="sng" dirty="0" smtClean="0">
                <a:latin typeface="Times New Roman" panose="02020603050405020304" pitchFamily="18" charset="0"/>
                <a:cs typeface="Times New Roman" panose="02020603050405020304" pitchFamily="18" charset="0"/>
                <a:hlinkClick r:id="rId4" tooltip="Sıvı"/>
              </a:rPr>
              <a:t>sıvı</a:t>
            </a:r>
            <a:r>
              <a:rPr lang="tr-TR" b="1" dirty="0" smtClean="0">
                <a:latin typeface="Times New Roman" panose="02020603050405020304" pitchFamily="18" charset="0"/>
                <a:cs typeface="Times New Roman" panose="02020603050405020304" pitchFamily="18" charset="0"/>
              </a:rPr>
              <a:t> veya </a:t>
            </a:r>
            <a:r>
              <a:rPr lang="tr-TR" b="1" u="sng" dirty="0" smtClean="0">
                <a:latin typeface="Times New Roman" panose="02020603050405020304" pitchFamily="18" charset="0"/>
                <a:cs typeface="Times New Roman" panose="02020603050405020304" pitchFamily="18" charset="0"/>
                <a:hlinkClick r:id="rId5" tooltip="Gaz"/>
              </a:rPr>
              <a:t>gaz</a:t>
            </a:r>
            <a:r>
              <a:rPr lang="tr-TR" b="1" dirty="0" smtClean="0">
                <a:latin typeface="Times New Roman" panose="02020603050405020304" pitchFamily="18" charset="0"/>
                <a:cs typeface="Times New Roman" panose="02020603050405020304" pitchFamily="18" charset="0"/>
              </a:rPr>
              <a:t> halindeki kimyasal maddelerdir.</a:t>
            </a:r>
          </a:p>
          <a:p>
            <a:pPr>
              <a:buNone/>
            </a:pPr>
            <a:endParaRPr lang="tr-TR"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4400" i="1" spc="-5" dirty="0">
                <a:solidFill>
                  <a:schemeClr val="accent1">
                    <a:lumMod val="60000"/>
                    <a:lumOff val="40000"/>
                  </a:schemeClr>
                </a:solidFill>
                <a:latin typeface="Calibri"/>
                <a:cs typeface="Calibri"/>
              </a:rPr>
              <a:t>Madde tabiatta üç hâlde bulunabilir.</a:t>
            </a:r>
            <a:r>
              <a:rPr lang="tr-TR" sz="4400" dirty="0">
                <a:latin typeface="Calibri"/>
                <a:cs typeface="Calibri"/>
              </a:rPr>
              <a:t/>
            </a:r>
            <a:br>
              <a:rPr lang="tr-TR" sz="4400" dirty="0">
                <a:latin typeface="Calibri"/>
                <a:cs typeface="Calibri"/>
              </a:rPr>
            </a:br>
            <a:endParaRPr lang="tr-TR" dirty="0"/>
          </a:p>
        </p:txBody>
      </p:sp>
      <p:sp>
        <p:nvSpPr>
          <p:cNvPr id="3" name="İçerik Yer Tutucusu 2"/>
          <p:cNvSpPr>
            <a:spLocks noGrp="1"/>
          </p:cNvSpPr>
          <p:nvPr>
            <p:ph idx="1"/>
          </p:nvPr>
        </p:nvSpPr>
        <p:spPr>
          <a:xfrm>
            <a:off x="457200" y="1484784"/>
            <a:ext cx="8229600" cy="4970024"/>
          </a:xfrm>
        </p:spPr>
        <p:txBody>
          <a:bodyPr>
            <a:normAutofit fontScale="85000" lnSpcReduction="10000"/>
          </a:bodyPr>
          <a:lstStyle/>
          <a:p>
            <a:pPr marL="239395" marR="17780" indent="-226695">
              <a:lnSpc>
                <a:spcPct val="170000"/>
              </a:lnSpc>
              <a:buFont typeface="Symbol"/>
              <a:buChar char=""/>
              <a:tabLst>
                <a:tab pos="239395" algn="l"/>
                <a:tab pos="240029" algn="l"/>
              </a:tabLst>
            </a:pPr>
            <a:r>
              <a:rPr lang="tr-TR" sz="3200" dirty="0">
                <a:solidFill>
                  <a:schemeClr val="accent1">
                    <a:lumMod val="60000"/>
                    <a:lumOff val="40000"/>
                  </a:schemeClr>
                </a:solidFill>
                <a:latin typeface="Times New Roman" panose="02020603050405020304" pitchFamily="18" charset="0"/>
                <a:cs typeface="Times New Roman" panose="02020603050405020304" pitchFamily="18" charset="0"/>
              </a:rPr>
              <a:t>Katı </a:t>
            </a:r>
            <a:r>
              <a:rPr lang="tr-TR" sz="3200" spc="-5" dirty="0">
                <a:solidFill>
                  <a:schemeClr val="accent1">
                    <a:lumMod val="60000"/>
                    <a:lumOff val="40000"/>
                  </a:schemeClr>
                </a:solidFill>
                <a:latin typeface="Times New Roman" panose="02020603050405020304" pitchFamily="18" charset="0"/>
                <a:cs typeface="Times New Roman" panose="02020603050405020304" pitchFamily="18" charset="0"/>
              </a:rPr>
              <a:t>hâl: </a:t>
            </a:r>
            <a:r>
              <a:rPr lang="tr-TR" sz="3200" spc="-5" dirty="0">
                <a:latin typeface="Times New Roman" panose="02020603050405020304" pitchFamily="18" charset="0"/>
                <a:cs typeface="Times New Roman" panose="02020603050405020304" pitchFamily="18" charset="0"/>
              </a:rPr>
              <a:t>Maddeyi oluşturan taneciklerin birbirlerine en yakın oldukları  </a:t>
            </a:r>
            <a:r>
              <a:rPr lang="tr-TR" sz="3200" dirty="0">
                <a:latin typeface="Times New Roman" panose="02020603050405020304" pitchFamily="18" charset="0"/>
                <a:cs typeface="Times New Roman" panose="02020603050405020304" pitchFamily="18" charset="0"/>
              </a:rPr>
              <a:t>ve </a:t>
            </a:r>
            <a:r>
              <a:rPr lang="tr-TR" sz="3200" spc="-5" dirty="0">
                <a:latin typeface="Times New Roman" panose="02020603050405020304" pitchFamily="18" charset="0"/>
                <a:cs typeface="Times New Roman" panose="02020603050405020304" pitchFamily="18" charset="0"/>
              </a:rPr>
              <a:t>birbirlerini </a:t>
            </a:r>
            <a:r>
              <a:rPr lang="tr-TR" sz="3200" dirty="0">
                <a:latin typeface="Times New Roman" panose="02020603050405020304" pitchFamily="18" charset="0"/>
                <a:cs typeface="Times New Roman" panose="02020603050405020304" pitchFamily="18" charset="0"/>
              </a:rPr>
              <a:t>en </a:t>
            </a:r>
            <a:r>
              <a:rPr lang="tr-TR" sz="3200" spc="-5" dirty="0">
                <a:latin typeface="Times New Roman" panose="02020603050405020304" pitchFamily="18" charset="0"/>
                <a:cs typeface="Times New Roman" panose="02020603050405020304" pitchFamily="18" charset="0"/>
              </a:rPr>
              <a:t>çok çektikleri hâldir. Hem hacmi hem de şekli</a:t>
            </a:r>
            <a:r>
              <a:rPr lang="tr-TR" sz="3200" spc="80" dirty="0">
                <a:latin typeface="Times New Roman" panose="02020603050405020304" pitchFamily="18" charset="0"/>
                <a:cs typeface="Times New Roman" panose="02020603050405020304" pitchFamily="18" charset="0"/>
              </a:rPr>
              <a:t> </a:t>
            </a:r>
            <a:r>
              <a:rPr lang="tr-TR" sz="3200" spc="-5" dirty="0">
                <a:latin typeface="Times New Roman" panose="02020603050405020304" pitchFamily="18" charset="0"/>
                <a:cs typeface="Times New Roman" panose="02020603050405020304" pitchFamily="18" charset="0"/>
              </a:rPr>
              <a:t>belirlidir.</a:t>
            </a:r>
            <a:endParaRPr lang="tr-TR" sz="3200" dirty="0">
              <a:latin typeface="Times New Roman" panose="02020603050405020304" pitchFamily="18" charset="0"/>
              <a:cs typeface="Times New Roman" panose="02020603050405020304" pitchFamily="18" charset="0"/>
            </a:endParaRPr>
          </a:p>
          <a:p>
            <a:pPr marL="239395" marR="240029" indent="-226695">
              <a:lnSpc>
                <a:spcPct val="170000"/>
              </a:lnSpc>
              <a:spcBef>
                <a:spcPts val="65"/>
              </a:spcBef>
              <a:buFont typeface="Symbol"/>
              <a:buChar char=""/>
              <a:tabLst>
                <a:tab pos="239395" algn="l"/>
                <a:tab pos="240029" algn="l"/>
              </a:tabLst>
            </a:pPr>
            <a:r>
              <a:rPr lang="tr-TR" sz="3200" spc="-5" dirty="0">
                <a:solidFill>
                  <a:schemeClr val="accent1">
                    <a:lumMod val="60000"/>
                    <a:lumOff val="40000"/>
                  </a:schemeClr>
                </a:solidFill>
                <a:latin typeface="Times New Roman" panose="02020603050405020304" pitchFamily="18" charset="0"/>
                <a:cs typeface="Times New Roman" panose="02020603050405020304" pitchFamily="18" charset="0"/>
              </a:rPr>
              <a:t>Sıvı hâl: </a:t>
            </a:r>
            <a:r>
              <a:rPr lang="tr-TR" sz="3200" spc="-5" dirty="0">
                <a:latin typeface="Times New Roman" panose="02020603050405020304" pitchFamily="18" charset="0"/>
                <a:cs typeface="Times New Roman" panose="02020603050405020304" pitchFamily="18" charset="0"/>
              </a:rPr>
              <a:t>Tanecikler katı hâle göre birbirlerini daha az çekecekleri için  birbirlerinden daha uzaktadırlar. Sıvıların hacmi belirlidir fakat  bulunduğu kabın doldurdukları kısmının şeklini</a:t>
            </a:r>
            <a:r>
              <a:rPr lang="tr-TR" sz="3200" spc="40" dirty="0">
                <a:latin typeface="Times New Roman" panose="02020603050405020304" pitchFamily="18" charset="0"/>
                <a:cs typeface="Times New Roman" panose="02020603050405020304" pitchFamily="18" charset="0"/>
              </a:rPr>
              <a:t> </a:t>
            </a:r>
            <a:r>
              <a:rPr lang="tr-TR" sz="3200" spc="-5" dirty="0">
                <a:latin typeface="Times New Roman" panose="02020603050405020304" pitchFamily="18" charset="0"/>
                <a:cs typeface="Times New Roman" panose="02020603050405020304" pitchFamily="18" charset="0"/>
              </a:rPr>
              <a:t>alırlar.</a:t>
            </a:r>
            <a:endParaRPr lang="tr-TR" sz="3200" dirty="0">
              <a:latin typeface="Times New Roman" panose="02020603050405020304" pitchFamily="18" charset="0"/>
              <a:cs typeface="Times New Roman" panose="02020603050405020304" pitchFamily="18" charset="0"/>
            </a:endParaRPr>
          </a:p>
          <a:p>
            <a:pPr marL="64008" indent="0">
              <a:lnSpc>
                <a:spcPct val="170000"/>
              </a:lnSpc>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61982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834120"/>
          </a:xfrm>
        </p:spPr>
        <p:txBody>
          <a:bodyPr>
            <a:normAutofit fontScale="85000" lnSpcReduction="10000"/>
          </a:bodyPr>
          <a:lstStyle/>
          <a:p>
            <a:pPr marL="64008" indent="0">
              <a:buNone/>
            </a:pPr>
            <a:r>
              <a:rPr lang="tr-TR" sz="3200" spc="-5" dirty="0">
                <a:latin typeface="Calibri"/>
                <a:cs typeface="Calibri"/>
              </a:rPr>
              <a:t>Bir patlamanın olması</a:t>
            </a:r>
            <a:r>
              <a:rPr lang="tr-TR" sz="3200" spc="-25" dirty="0">
                <a:latin typeface="Calibri"/>
                <a:cs typeface="Calibri"/>
              </a:rPr>
              <a:t> </a:t>
            </a:r>
            <a:r>
              <a:rPr lang="tr-TR" sz="3200" spc="-10" dirty="0">
                <a:latin typeface="Calibri"/>
                <a:cs typeface="Calibri"/>
              </a:rPr>
              <a:t>için;</a:t>
            </a:r>
            <a:endParaRPr lang="tr-TR" sz="3200" dirty="0">
              <a:latin typeface="Calibri"/>
              <a:cs typeface="Calibri"/>
            </a:endParaRPr>
          </a:p>
          <a:p>
            <a:pPr marL="3686810" marR="859790" indent="-225425">
              <a:lnSpc>
                <a:spcPct val="117300"/>
              </a:lnSpc>
              <a:spcBef>
                <a:spcPts val="600"/>
              </a:spcBef>
              <a:buFont typeface="Wingdings"/>
              <a:buChar char=""/>
              <a:tabLst>
                <a:tab pos="3687445" algn="l"/>
              </a:tabLst>
            </a:pPr>
            <a:r>
              <a:rPr lang="tr-TR" sz="3200" dirty="0">
                <a:latin typeface="Calibri"/>
                <a:cs typeface="Calibri"/>
              </a:rPr>
              <a:t>Ateşleme </a:t>
            </a:r>
            <a:r>
              <a:rPr lang="tr-TR" sz="3200" spc="-5" dirty="0">
                <a:latin typeface="Calibri"/>
                <a:cs typeface="Calibri"/>
              </a:rPr>
              <a:t>kaynağı (alev, kıvılcım, kızgın  </a:t>
            </a:r>
            <a:r>
              <a:rPr lang="tr-TR" sz="3200" dirty="0">
                <a:latin typeface="Calibri"/>
                <a:cs typeface="Calibri"/>
              </a:rPr>
              <a:t>cisim)</a:t>
            </a:r>
          </a:p>
          <a:p>
            <a:pPr marL="3686810" indent="-225425">
              <a:lnSpc>
                <a:spcPct val="100000"/>
              </a:lnSpc>
              <a:spcBef>
                <a:spcPts val="215"/>
              </a:spcBef>
              <a:buFont typeface="Wingdings"/>
              <a:buChar char=""/>
              <a:tabLst>
                <a:tab pos="3687445" algn="l"/>
              </a:tabLst>
            </a:pPr>
            <a:r>
              <a:rPr lang="tr-TR" sz="3200" spc="-5" dirty="0">
                <a:latin typeface="Calibri"/>
                <a:cs typeface="Calibri"/>
              </a:rPr>
              <a:t>Patlayıcı Gaz, Buhar veya </a:t>
            </a:r>
            <a:r>
              <a:rPr lang="tr-TR" sz="3200" dirty="0">
                <a:latin typeface="Calibri"/>
                <a:cs typeface="Calibri"/>
              </a:rPr>
              <a:t>Toz</a:t>
            </a:r>
            <a:r>
              <a:rPr lang="tr-TR" sz="3200" spc="-5" dirty="0">
                <a:latin typeface="Calibri"/>
                <a:cs typeface="Calibri"/>
              </a:rPr>
              <a:t> (Yakıt)</a:t>
            </a:r>
            <a:endParaRPr lang="tr-TR" sz="3200" dirty="0">
              <a:latin typeface="Calibri"/>
              <a:cs typeface="Calibri"/>
            </a:endParaRPr>
          </a:p>
          <a:p>
            <a:pPr marL="3234690" marR="607695" indent="226695">
              <a:lnSpc>
                <a:spcPct val="117000"/>
              </a:lnSpc>
              <a:buFont typeface="Wingdings"/>
              <a:buChar char=""/>
              <a:tabLst>
                <a:tab pos="3687445" algn="l"/>
              </a:tabLst>
            </a:pPr>
            <a:r>
              <a:rPr lang="tr-TR" sz="3200" spc="-5" dirty="0">
                <a:latin typeface="Calibri"/>
                <a:cs typeface="Calibri"/>
              </a:rPr>
              <a:t>Minimum Oksijen Konsantrasyonu  üçgeninin tamamlanması gerekir. Bu </a:t>
            </a:r>
            <a:r>
              <a:rPr lang="tr-TR" sz="3200" dirty="0">
                <a:latin typeface="Calibri"/>
                <a:cs typeface="Calibri"/>
              </a:rPr>
              <a:t>demek oluyor  </a:t>
            </a:r>
            <a:r>
              <a:rPr lang="tr-TR" sz="3200" spc="-5" dirty="0">
                <a:latin typeface="Calibri"/>
                <a:cs typeface="Calibri"/>
              </a:rPr>
              <a:t>ki, bunlardan </a:t>
            </a:r>
            <a:r>
              <a:rPr lang="tr-TR" sz="3200" dirty="0">
                <a:latin typeface="Calibri"/>
                <a:cs typeface="Calibri"/>
              </a:rPr>
              <a:t>en </a:t>
            </a:r>
            <a:r>
              <a:rPr lang="tr-TR" sz="3200" spc="-5" dirty="0">
                <a:latin typeface="Calibri"/>
                <a:cs typeface="Calibri"/>
              </a:rPr>
              <a:t>az birinin </a:t>
            </a:r>
            <a:r>
              <a:rPr lang="tr-TR" sz="3200" dirty="0">
                <a:latin typeface="Calibri"/>
                <a:cs typeface="Calibri"/>
              </a:rPr>
              <a:t>yok </a:t>
            </a:r>
            <a:r>
              <a:rPr lang="tr-TR" sz="3200" spc="-5" dirty="0">
                <a:latin typeface="Calibri"/>
                <a:cs typeface="Calibri"/>
              </a:rPr>
              <a:t>edilmesiyle  patlamalar</a:t>
            </a:r>
            <a:r>
              <a:rPr lang="tr-TR" sz="3200" spc="-35" dirty="0">
                <a:latin typeface="Calibri"/>
                <a:cs typeface="Calibri"/>
              </a:rPr>
              <a:t> </a:t>
            </a:r>
            <a:r>
              <a:rPr lang="tr-TR" sz="3200" spc="-5" dirty="0">
                <a:latin typeface="Calibri"/>
                <a:cs typeface="Calibri"/>
              </a:rPr>
              <a:t>engellenebilir.</a:t>
            </a:r>
            <a:endParaRPr lang="tr-TR" sz="3200" dirty="0">
              <a:latin typeface="Calibri"/>
              <a:cs typeface="Calibri"/>
            </a:endParaRPr>
          </a:p>
          <a:p>
            <a:pPr marL="64008" indent="0">
              <a:buNone/>
            </a:pPr>
            <a:endParaRPr lang="tr-TR" dirty="0"/>
          </a:p>
        </p:txBody>
      </p:sp>
      <p:pic>
        <p:nvPicPr>
          <p:cNvPr id="4" name="Resim 3"/>
          <p:cNvPicPr>
            <a:picLocks noChangeAspect="1"/>
          </p:cNvPicPr>
          <p:nvPr/>
        </p:nvPicPr>
        <p:blipFill>
          <a:blip r:embed="rId2"/>
          <a:stretch>
            <a:fillRect/>
          </a:stretch>
        </p:blipFill>
        <p:spPr>
          <a:xfrm>
            <a:off x="1043608" y="1700808"/>
            <a:ext cx="2336073" cy="2592288"/>
          </a:xfrm>
          <a:prstGeom prst="rect">
            <a:avLst/>
          </a:prstGeom>
        </p:spPr>
      </p:pic>
    </p:spTree>
    <p:extLst>
      <p:ext uri="{BB962C8B-B14F-4D97-AF65-F5344CB8AC3E}">
        <p14:creationId xmlns:p14="http://schemas.microsoft.com/office/powerpoint/2010/main" val="36088055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oshiba\Desktop\Resimler\imagesCAH66QVW.jpg"/>
          <p:cNvPicPr>
            <a:picLocks noChangeAspect="1" noChangeArrowheads="1"/>
          </p:cNvPicPr>
          <p:nvPr/>
        </p:nvPicPr>
        <p:blipFill>
          <a:blip r:embed="rId2" cstate="print"/>
          <a:srcRect/>
          <a:stretch>
            <a:fillRect/>
          </a:stretch>
        </p:blipFill>
        <p:spPr bwMode="auto">
          <a:xfrm>
            <a:off x="827584" y="1412776"/>
            <a:ext cx="7632848" cy="51125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ppt_x</p:attrName>
                                        </p:attrNameLst>
                                      </p:cBhvr>
                                      <p:tavLst>
                                        <p:tav tm="0">
                                          <p:val>
                                            <p:strVal val="#ppt_x-.2"/>
                                          </p:val>
                                        </p:tav>
                                        <p:tav tm="100000">
                                          <p:val>
                                            <p:strVal val="#ppt_x"/>
                                          </p:val>
                                        </p:tav>
                                      </p:tavLst>
                                    </p:anim>
                                    <p:anim calcmode="lin" valueType="num">
                                      <p:cBhvr>
                                        <p:cTn id="8" dur="1000" fill="hold"/>
                                        <p:tgtEl>
                                          <p:spTgt spid="20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Toshiba\Desktop\Resimler\images2.jpg"/>
          <p:cNvPicPr>
            <a:picLocks noChangeAspect="1" noChangeArrowheads="1"/>
          </p:cNvPicPr>
          <p:nvPr/>
        </p:nvPicPr>
        <p:blipFill>
          <a:blip r:embed="rId2" cstate="print"/>
          <a:srcRect/>
          <a:stretch>
            <a:fillRect/>
          </a:stretch>
        </p:blipFill>
        <p:spPr bwMode="auto">
          <a:xfrm>
            <a:off x="899592" y="1772816"/>
            <a:ext cx="7344816" cy="46085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1000" fill="hold"/>
                                        <p:tgtEl>
                                          <p:spTgt spid="3076"/>
                                        </p:tgtEl>
                                        <p:attrNameLst>
                                          <p:attrName>ppt_x</p:attrName>
                                        </p:attrNameLst>
                                      </p:cBhvr>
                                      <p:tavLst>
                                        <p:tav tm="0">
                                          <p:val>
                                            <p:strVal val="#ppt_x-.2"/>
                                          </p:val>
                                        </p:tav>
                                        <p:tav tm="100000">
                                          <p:val>
                                            <p:strVal val="#ppt_x"/>
                                          </p:val>
                                        </p:tav>
                                      </p:tavLst>
                                    </p:anim>
                                    <p:anim calcmode="lin" valueType="num">
                                      <p:cBhvr>
                                        <p:cTn id="8" dur="1000" fill="hold"/>
                                        <p:tgtEl>
                                          <p:spTgt spid="3076"/>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55576" y="505427"/>
            <a:ext cx="7992888" cy="4539191"/>
          </a:xfrm>
          <a:prstGeom prst="rect">
            <a:avLst/>
          </a:prstGeom>
        </p:spPr>
        <p:txBody>
          <a:bodyPr wrap="square">
            <a:spAutoFit/>
          </a:bodyPr>
          <a:lstStyle/>
          <a:p>
            <a:pPr marL="36000" marR="510540" indent="359410">
              <a:lnSpc>
                <a:spcPct val="150000"/>
              </a:lnSpc>
            </a:pPr>
            <a:r>
              <a:rPr lang="tr-TR" sz="2800" spc="-5" dirty="0" smtClean="0">
                <a:latin typeface="Times New Roman" panose="02020603050405020304" pitchFamily="18" charset="0"/>
                <a:cs typeface="Times New Roman" panose="02020603050405020304" pitchFamily="18" charset="0"/>
              </a:rPr>
              <a:t>	Patlayıcı </a:t>
            </a:r>
            <a:r>
              <a:rPr lang="tr-TR" sz="2800" spc="-5" dirty="0">
                <a:latin typeface="Times New Roman" panose="02020603050405020304" pitchFamily="18" charset="0"/>
                <a:cs typeface="Times New Roman" panose="02020603050405020304" pitchFamily="18" charset="0"/>
              </a:rPr>
              <a:t>maddeler, kararsız hâldeki kimyasal </a:t>
            </a:r>
            <a:r>
              <a:rPr lang="tr-TR" sz="2800" dirty="0">
                <a:latin typeface="Times New Roman" panose="02020603050405020304" pitchFamily="18" charset="0"/>
                <a:cs typeface="Times New Roman" panose="02020603050405020304" pitchFamily="18" charset="0"/>
              </a:rPr>
              <a:t>madde veya madde </a:t>
            </a:r>
            <a:r>
              <a:rPr lang="tr-TR" sz="2800" spc="-5" dirty="0">
                <a:latin typeface="Times New Roman" panose="02020603050405020304" pitchFamily="18" charset="0"/>
                <a:cs typeface="Times New Roman" panose="02020603050405020304" pitchFamily="18" charset="0"/>
              </a:rPr>
              <a:t>karışımları  olup, darbe </a:t>
            </a:r>
            <a:r>
              <a:rPr lang="tr-TR" sz="2800" dirty="0">
                <a:latin typeface="Times New Roman" panose="02020603050405020304" pitchFamily="18" charset="0"/>
                <a:cs typeface="Times New Roman" panose="02020603050405020304" pitchFamily="18" charset="0"/>
              </a:rPr>
              <a:t>veya </a:t>
            </a:r>
            <a:r>
              <a:rPr lang="tr-TR" sz="2800" spc="-5" dirty="0">
                <a:latin typeface="Times New Roman" panose="02020603050405020304" pitchFamily="18" charset="0"/>
                <a:cs typeface="Times New Roman" panose="02020603050405020304" pitchFamily="18" charset="0"/>
              </a:rPr>
              <a:t>kıvılcım gibi bir etkiye </a:t>
            </a:r>
            <a:r>
              <a:rPr lang="tr-TR" sz="2800" dirty="0">
                <a:latin typeface="Times New Roman" panose="02020603050405020304" pitchFamily="18" charset="0"/>
                <a:cs typeface="Times New Roman" panose="02020603050405020304" pitchFamily="18" charset="0"/>
              </a:rPr>
              <a:t>maruz </a:t>
            </a:r>
            <a:r>
              <a:rPr lang="tr-TR" sz="2800" spc="-5" dirty="0">
                <a:latin typeface="Times New Roman" panose="02020603050405020304" pitchFamily="18" charset="0"/>
                <a:cs typeface="Times New Roman" panose="02020603050405020304" pitchFamily="18" charset="0"/>
              </a:rPr>
              <a:t>kalması </a:t>
            </a:r>
            <a:r>
              <a:rPr lang="tr-TR" sz="2800" dirty="0">
                <a:latin typeface="Times New Roman" panose="02020603050405020304" pitchFamily="18" charset="0"/>
                <a:cs typeface="Times New Roman" panose="02020603050405020304" pitchFamily="18" charset="0"/>
              </a:rPr>
              <a:t>sonucu </a:t>
            </a:r>
            <a:r>
              <a:rPr lang="tr-TR" sz="2800" spc="-5" dirty="0">
                <a:latin typeface="Times New Roman" panose="02020603050405020304" pitchFamily="18" charset="0"/>
                <a:cs typeface="Times New Roman" panose="02020603050405020304" pitchFamily="18" charset="0"/>
              </a:rPr>
              <a:t>kendi kendine  ilerleyen son derece hızlı kimyasal reaksiyonlarla kararlı bileşiklere dönüşürken  yüksek ısı, ses, darbe etkisi </a:t>
            </a:r>
            <a:r>
              <a:rPr lang="tr-TR" sz="2800" dirty="0">
                <a:latin typeface="Times New Roman" panose="02020603050405020304" pitchFamily="18" charset="0"/>
                <a:cs typeface="Times New Roman" panose="02020603050405020304" pitchFamily="18" charset="0"/>
              </a:rPr>
              <a:t>ve </a:t>
            </a:r>
            <a:r>
              <a:rPr lang="tr-TR" sz="2800" spc="-5" dirty="0">
                <a:latin typeface="Times New Roman" panose="02020603050405020304" pitchFamily="18" charset="0"/>
                <a:cs typeface="Times New Roman" panose="02020603050405020304" pitchFamily="18" charset="0"/>
              </a:rPr>
              <a:t>gazlar ortaya</a:t>
            </a:r>
            <a:r>
              <a:rPr lang="tr-TR" sz="2800" spc="65" dirty="0">
                <a:latin typeface="Times New Roman" panose="02020603050405020304" pitchFamily="18" charset="0"/>
                <a:cs typeface="Times New Roman" panose="02020603050405020304" pitchFamily="18" charset="0"/>
              </a:rPr>
              <a:t> </a:t>
            </a:r>
            <a:r>
              <a:rPr lang="tr-TR" sz="2800" spc="-5" dirty="0">
                <a:latin typeface="Times New Roman" panose="02020603050405020304" pitchFamily="18" charset="0"/>
                <a:cs typeface="Times New Roman" panose="02020603050405020304" pitchFamily="18" charset="0"/>
              </a:rPr>
              <a:t>çıkarırlar</a:t>
            </a:r>
            <a:r>
              <a:rPr lang="tr-TR" sz="2800" spc="-5"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130864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55576" y="505427"/>
            <a:ext cx="7992888" cy="5767220"/>
          </a:xfrm>
          <a:prstGeom prst="rect">
            <a:avLst/>
          </a:prstGeom>
        </p:spPr>
        <p:txBody>
          <a:bodyPr wrap="square">
            <a:spAutoFit/>
          </a:bodyPr>
          <a:lstStyle/>
          <a:p>
            <a:pPr marL="36000" marR="791845" indent="359410">
              <a:lnSpc>
                <a:spcPct val="150000"/>
              </a:lnSpc>
              <a:spcBef>
                <a:spcPts val="610"/>
              </a:spcBef>
            </a:pPr>
            <a:r>
              <a:rPr lang="tr-TR" sz="2000" spc="-5" dirty="0" smtClean="0">
                <a:latin typeface="Times New Roman" panose="02020603050405020304" pitchFamily="18" charset="0"/>
                <a:cs typeface="Times New Roman" panose="02020603050405020304" pitchFamily="18" charset="0"/>
              </a:rPr>
              <a:t>Bir </a:t>
            </a:r>
            <a:r>
              <a:rPr lang="tr-TR" sz="2000" spc="-5" dirty="0">
                <a:latin typeface="Times New Roman" panose="02020603050405020304" pitchFamily="18" charset="0"/>
                <a:cs typeface="Times New Roman" panose="02020603050405020304" pitchFamily="18" charset="0"/>
              </a:rPr>
              <a:t>patlayıcının sahip olduğu potansiyel enerji başlıca üç </a:t>
            </a:r>
            <a:r>
              <a:rPr lang="tr-TR" sz="2000" dirty="0">
                <a:latin typeface="Times New Roman" panose="02020603050405020304" pitchFamily="18" charset="0"/>
                <a:cs typeface="Times New Roman" panose="02020603050405020304" pitchFamily="18" charset="0"/>
              </a:rPr>
              <a:t>temel </a:t>
            </a:r>
            <a:r>
              <a:rPr lang="tr-TR" sz="2000" spc="-5" dirty="0">
                <a:latin typeface="Times New Roman" panose="02020603050405020304" pitchFamily="18" charset="0"/>
                <a:cs typeface="Times New Roman" panose="02020603050405020304" pitchFamily="18" charset="0"/>
              </a:rPr>
              <a:t>kaynaklı  olabilir:</a:t>
            </a:r>
            <a:endParaRPr lang="tr-TR" sz="2000" dirty="0">
              <a:latin typeface="Times New Roman" panose="02020603050405020304" pitchFamily="18" charset="0"/>
              <a:cs typeface="Times New Roman" panose="02020603050405020304" pitchFamily="18" charset="0"/>
            </a:endParaRPr>
          </a:p>
          <a:p>
            <a:pPr marL="36000" marR="738505" indent="-635">
              <a:lnSpc>
                <a:spcPct val="150000"/>
              </a:lnSpc>
              <a:spcBef>
                <a:spcPts val="600"/>
              </a:spcBef>
            </a:pPr>
            <a:r>
              <a:rPr lang="tr-TR" sz="2000" b="1" i="1" spc="-5" dirty="0">
                <a:solidFill>
                  <a:schemeClr val="bg1"/>
                </a:solidFill>
                <a:latin typeface="Times New Roman" panose="02020603050405020304" pitchFamily="18" charset="0"/>
                <a:cs typeface="Times New Roman" panose="02020603050405020304" pitchFamily="18" charset="0"/>
              </a:rPr>
              <a:t>Kimyasal Enerji: </a:t>
            </a:r>
            <a:r>
              <a:rPr lang="tr-TR" sz="2000" spc="-5" dirty="0">
                <a:latin typeface="Times New Roman" panose="02020603050405020304" pitchFamily="18" charset="0"/>
                <a:cs typeface="Times New Roman" panose="02020603050405020304" pitchFamily="18" charset="0"/>
              </a:rPr>
              <a:t>Çoğunlukla fiziksel müdahale </a:t>
            </a:r>
            <a:r>
              <a:rPr lang="tr-TR" sz="2000" spc="-10" dirty="0">
                <a:latin typeface="Times New Roman" panose="02020603050405020304" pitchFamily="18" charset="0"/>
                <a:cs typeface="Times New Roman" panose="02020603050405020304" pitchFamily="18" charset="0"/>
              </a:rPr>
              <a:t>ile </a:t>
            </a:r>
            <a:r>
              <a:rPr lang="tr-TR" sz="2000" spc="-5" dirty="0">
                <a:latin typeface="Times New Roman" panose="02020603050405020304" pitchFamily="18" charset="0"/>
                <a:cs typeface="Times New Roman" panose="02020603050405020304" pitchFamily="18" charset="0"/>
              </a:rPr>
              <a:t>tetiklenir, kimyasal değişimle  etkisini gösterir. (</a:t>
            </a:r>
            <a:r>
              <a:rPr lang="tr-TR" sz="2000" spc="-5" dirty="0" err="1">
                <a:latin typeface="Times New Roman" panose="02020603050405020304" pitchFamily="18" charset="0"/>
                <a:cs typeface="Times New Roman" panose="02020603050405020304" pitchFamily="18" charset="0"/>
              </a:rPr>
              <a:t>Nitro</a:t>
            </a:r>
            <a:r>
              <a:rPr lang="tr-TR" sz="2000" spc="-5" dirty="0">
                <a:latin typeface="Times New Roman" panose="02020603050405020304" pitchFamily="18" charset="0"/>
                <a:cs typeface="Times New Roman" panose="02020603050405020304" pitchFamily="18" charset="0"/>
              </a:rPr>
              <a:t> gliserin, TNT, Tahıl tozu</a:t>
            </a:r>
            <a:r>
              <a:rPr lang="tr-TR" sz="2000" spc="5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vb</a:t>
            </a:r>
            <a:r>
              <a:rPr lang="tr-TR" sz="2000" dirty="0">
                <a:latin typeface="Times New Roman" panose="02020603050405020304" pitchFamily="18" charset="0"/>
                <a:cs typeface="Times New Roman" panose="02020603050405020304" pitchFamily="18" charset="0"/>
              </a:rPr>
              <a:t>).</a:t>
            </a:r>
          </a:p>
          <a:p>
            <a:pPr marL="36000" marR="530225">
              <a:lnSpc>
                <a:spcPct val="150000"/>
              </a:lnSpc>
              <a:spcBef>
                <a:spcPts val="585"/>
              </a:spcBef>
            </a:pPr>
            <a:r>
              <a:rPr lang="tr-TR" sz="2000" b="1" i="1" spc="-5" dirty="0">
                <a:solidFill>
                  <a:schemeClr val="bg1"/>
                </a:solidFill>
                <a:latin typeface="Times New Roman" panose="02020603050405020304" pitchFamily="18" charset="0"/>
                <a:cs typeface="Times New Roman" panose="02020603050405020304" pitchFamily="18" charset="0"/>
              </a:rPr>
              <a:t>Sıkıştırılmış Gaz: </a:t>
            </a:r>
            <a:r>
              <a:rPr lang="tr-TR" sz="2000" spc="-5" dirty="0">
                <a:latin typeface="Times New Roman" panose="02020603050405020304" pitchFamily="18" charset="0"/>
                <a:cs typeface="Times New Roman" panose="02020603050405020304" pitchFamily="18" charset="0"/>
              </a:rPr>
              <a:t>Isıtma gibi fiziksel müdahale ile tetiklenir, fiziksel değişimle  etkisini gösterir. Patlama kimyasal bir patlama değildir </a:t>
            </a:r>
            <a:r>
              <a:rPr lang="tr-TR" sz="2000" dirty="0">
                <a:latin typeface="Times New Roman" panose="02020603050405020304" pitchFamily="18" charset="0"/>
                <a:cs typeface="Times New Roman" panose="02020603050405020304" pitchFamily="18" charset="0"/>
              </a:rPr>
              <a:t>ve </a:t>
            </a:r>
            <a:r>
              <a:rPr lang="tr-TR" sz="2000" spc="-5" dirty="0">
                <a:latin typeface="Times New Roman" panose="02020603050405020304" pitchFamily="18" charset="0"/>
                <a:cs typeface="Times New Roman" panose="02020603050405020304" pitchFamily="18" charset="0"/>
              </a:rPr>
              <a:t>mekanik patlama olarak  nitelendirilir. (Gaz tüpleri veya </a:t>
            </a:r>
            <a:r>
              <a:rPr lang="tr-TR" sz="2000" spc="-5" dirty="0" err="1">
                <a:latin typeface="Times New Roman" panose="02020603050405020304" pitchFamily="18" charset="0"/>
                <a:cs typeface="Times New Roman" panose="02020603050405020304" pitchFamily="18" charset="0"/>
                <a:hlinkClick r:id="rId2"/>
              </a:rPr>
              <a:t>Aerozol</a:t>
            </a:r>
            <a:r>
              <a:rPr lang="tr-TR" sz="2000" spc="-5" dirty="0">
                <a:latin typeface="Times New Roman" panose="02020603050405020304" pitchFamily="18" charset="0"/>
                <a:cs typeface="Times New Roman" panose="02020603050405020304" pitchFamily="18" charset="0"/>
                <a:hlinkClick r:id="rId2"/>
              </a:rPr>
              <a:t> tüpleri</a:t>
            </a:r>
            <a:r>
              <a:rPr lang="tr-TR" sz="2000" spc="40" dirty="0">
                <a:latin typeface="Times New Roman" panose="02020603050405020304" pitchFamily="18" charset="0"/>
                <a:cs typeface="Times New Roman" panose="02020603050405020304" pitchFamily="18" charset="0"/>
                <a:hlinkClick r:id="rId2"/>
              </a:rPr>
              <a:t> </a:t>
            </a:r>
            <a:r>
              <a:rPr lang="tr-TR" sz="2000" dirty="0" err="1">
                <a:latin typeface="Times New Roman" panose="02020603050405020304" pitchFamily="18" charset="0"/>
                <a:cs typeface="Times New Roman" panose="02020603050405020304" pitchFamily="18" charset="0"/>
                <a:hlinkClick r:id="rId2"/>
              </a:rPr>
              <a:t>vb</a:t>
            </a:r>
            <a:r>
              <a:rPr lang="tr-TR" sz="2000" dirty="0">
                <a:latin typeface="Times New Roman" panose="02020603050405020304" pitchFamily="18" charset="0"/>
                <a:cs typeface="Times New Roman" panose="02020603050405020304" pitchFamily="18" charset="0"/>
                <a:hlinkClick r:id="rId2"/>
              </a:rPr>
              <a:t>)</a:t>
            </a:r>
            <a:r>
              <a:rPr lang="tr-TR" sz="2000" dirty="0">
                <a:latin typeface="Times New Roman" panose="02020603050405020304" pitchFamily="18" charset="0"/>
                <a:cs typeface="Times New Roman" panose="02020603050405020304" pitchFamily="18" charset="0"/>
              </a:rPr>
              <a:t>.</a:t>
            </a:r>
          </a:p>
          <a:p>
            <a:pPr marL="36000" marR="1130935">
              <a:lnSpc>
                <a:spcPct val="150000"/>
              </a:lnSpc>
              <a:spcBef>
                <a:spcPts val="610"/>
              </a:spcBef>
            </a:pPr>
            <a:r>
              <a:rPr lang="tr-TR" sz="2000" b="1" i="1" spc="-5" dirty="0">
                <a:solidFill>
                  <a:schemeClr val="bg1"/>
                </a:solidFill>
                <a:latin typeface="Times New Roman" panose="02020603050405020304" pitchFamily="18" charset="0"/>
                <a:cs typeface="Times New Roman" panose="02020603050405020304" pitchFamily="18" charset="0"/>
              </a:rPr>
              <a:t>Nükleer Enerji: </a:t>
            </a:r>
            <a:r>
              <a:rPr lang="tr-TR" sz="2000" spc="-5" dirty="0">
                <a:latin typeface="Times New Roman" panose="02020603050405020304" pitchFamily="18" charset="0"/>
                <a:cs typeface="Times New Roman" panose="02020603050405020304" pitchFamily="18" charset="0"/>
              </a:rPr>
              <a:t>Radyoaktif türlerde gözlenen parçalanmaları ifade eder.  (Uranyum-235, </a:t>
            </a:r>
            <a:r>
              <a:rPr lang="tr-TR" sz="2000" spc="-5" dirty="0" err="1">
                <a:latin typeface="Times New Roman" panose="02020603050405020304" pitchFamily="18" charset="0"/>
                <a:cs typeface="Times New Roman" panose="02020603050405020304" pitchFamily="18" charset="0"/>
              </a:rPr>
              <a:t>plutonium</a:t>
            </a:r>
            <a:r>
              <a:rPr lang="tr-TR" sz="2000" spc="-5" dirty="0">
                <a:latin typeface="Times New Roman" panose="02020603050405020304" pitchFamily="18" charset="0"/>
                <a:cs typeface="Times New Roman" panose="02020603050405020304" pitchFamily="18" charset="0"/>
              </a:rPr>
              <a:t> -239</a:t>
            </a:r>
            <a:r>
              <a:rPr lang="tr-TR" sz="2000" spc="-15" dirty="0">
                <a:latin typeface="Times New Roman" panose="02020603050405020304" pitchFamily="18" charset="0"/>
                <a:cs typeface="Times New Roman" panose="02020603050405020304" pitchFamily="18" charset="0"/>
              </a:rPr>
              <a:t> </a:t>
            </a:r>
            <a:r>
              <a:rPr lang="tr-TR" sz="2000" spc="-5" dirty="0" err="1">
                <a:latin typeface="Times New Roman" panose="02020603050405020304" pitchFamily="18" charset="0"/>
                <a:cs typeface="Times New Roman" panose="02020603050405020304" pitchFamily="18" charset="0"/>
              </a:rPr>
              <a:t>vb</a:t>
            </a:r>
            <a:r>
              <a:rPr lang="tr-TR" sz="2000" spc="-5" dirty="0">
                <a:latin typeface="Times New Roman" panose="02020603050405020304" pitchFamily="18" charset="0"/>
                <a:cs typeface="Times New Roman" panose="02020603050405020304" pitchFamily="18" charset="0"/>
              </a:rPr>
              <a:t>).</a:t>
            </a:r>
            <a:endParaRPr lang="tr-TR" sz="2000" dirty="0">
              <a:latin typeface="Times New Roman" panose="02020603050405020304" pitchFamily="18" charset="0"/>
              <a:cs typeface="Times New Roman" panose="02020603050405020304" pitchFamily="18" charset="0"/>
            </a:endParaRPr>
          </a:p>
          <a:p>
            <a:pPr marL="36000" marR="510540" indent="359410">
              <a:lnSpc>
                <a:spcPct val="150000"/>
              </a:lnSpc>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8157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35"/>
          <p:cNvGraphicFramePr>
            <a:graphicFrameLocks noGrp="1"/>
          </p:cNvGraphicFramePr>
          <p:nvPr/>
        </p:nvGraphicFramePr>
        <p:xfrm>
          <a:off x="0" y="116632"/>
          <a:ext cx="9144000" cy="6776695"/>
        </p:xfrm>
        <a:graphic>
          <a:graphicData uri="http://schemas.openxmlformats.org/drawingml/2006/table">
            <a:tbl>
              <a:tblPr>
                <a:effectLst>
                  <a:outerShdw blurRad="50800" dist="50800" dir="5400000" algn="ctr" rotWithShape="0">
                    <a:schemeClr val="accent1">
                      <a:lumMod val="50000"/>
                    </a:schemeClr>
                  </a:outerShdw>
                </a:effectLst>
              </a:tblPr>
              <a:tblGrid>
                <a:gridCol w="5502275">
                  <a:extLst>
                    <a:ext uri="{9D8B030D-6E8A-4147-A177-3AD203B41FA5}">
                      <a16:colId xmlns:a16="http://schemas.microsoft.com/office/drawing/2014/main" val="20000"/>
                    </a:ext>
                  </a:extLst>
                </a:gridCol>
                <a:gridCol w="3641725">
                  <a:extLst>
                    <a:ext uri="{9D8B030D-6E8A-4147-A177-3AD203B41FA5}">
                      <a16:colId xmlns:a16="http://schemas.microsoft.com/office/drawing/2014/main" val="20001"/>
                    </a:ext>
                  </a:extLst>
                </a:gridCol>
              </a:tblGrid>
              <a:tr h="712573">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tr-TR" sz="3600" b="0" i="0" u="none" strike="noStrike" cap="none" normalizeH="0" baseline="0" dirty="0" smtClean="0">
                          <a:ln>
                            <a:noFill/>
                          </a:ln>
                          <a:solidFill>
                            <a:srgbClr val="C00000"/>
                          </a:solidFill>
                          <a:effectLst>
                            <a:outerShdw blurRad="38100" dist="38100" dir="2700000" algn="tl">
                              <a:srgbClr val="C0C0C0"/>
                            </a:outerShdw>
                          </a:effectLst>
                          <a:latin typeface="Calibri" pitchFamily="34" charset="0"/>
                        </a:rPr>
                        <a:t>BÖLÜMLER</a:t>
                      </a:r>
                      <a:endParaRPr kumimoji="0" lang="tr-TR" sz="3600" b="1" i="0" u="none" strike="noStrike" cap="none" normalizeH="0" baseline="0" dirty="0" smtClean="0">
                        <a:ln>
                          <a:noFill/>
                        </a:ln>
                        <a:solidFill>
                          <a:srgbClr val="C00000"/>
                        </a:solidFill>
                        <a:effectLst>
                          <a:outerShdw blurRad="38100" dist="38100" dir="2700000" algn="tl">
                            <a:srgbClr val="C0C0C0"/>
                          </a:outerShdw>
                        </a:effectLst>
                        <a:latin typeface="Tahoma" pitchFamily="34" charset="0"/>
                        <a:ea typeface="MS Mincho" pitchFamily="49" charset="-128"/>
                        <a:cs typeface="Arial" charset="0"/>
                      </a:endParaRPr>
                    </a:p>
                  </a:txBody>
                  <a:tcPr marL="88417" marR="88417" marT="47894" marB="478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alpha val="37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tr-TR" sz="3600" b="0" i="0" u="none" strike="noStrike" cap="none" normalizeH="0" baseline="0" dirty="0" smtClean="0">
                          <a:ln>
                            <a:noFill/>
                          </a:ln>
                          <a:solidFill>
                            <a:srgbClr val="C00000"/>
                          </a:solidFill>
                          <a:effectLst>
                            <a:outerShdw blurRad="38100" dist="38100" dir="2700000" algn="tl">
                              <a:srgbClr val="C0C0C0"/>
                            </a:outerShdw>
                          </a:effectLst>
                          <a:latin typeface="Calibri" pitchFamily="34" charset="0"/>
                        </a:rPr>
                        <a:t>ÖRNEKLER</a:t>
                      </a:r>
                      <a:endParaRPr kumimoji="0" lang="tr-TR" sz="3600" b="1" i="0" u="none" strike="noStrike" cap="none" normalizeH="0" baseline="0" dirty="0" smtClean="0">
                        <a:ln>
                          <a:noFill/>
                        </a:ln>
                        <a:solidFill>
                          <a:srgbClr val="C00000"/>
                        </a:solidFill>
                        <a:effectLst>
                          <a:outerShdw blurRad="38100" dist="38100" dir="2700000" algn="tl">
                            <a:srgbClr val="C0C0C0"/>
                          </a:outerShdw>
                        </a:effectLst>
                        <a:latin typeface="Tahoma" pitchFamily="34" charset="0"/>
                        <a:ea typeface="MS Mincho" pitchFamily="49" charset="-128"/>
                        <a:cs typeface="Arial" charset="0"/>
                      </a:endParaRPr>
                    </a:p>
                  </a:txBody>
                  <a:tcPr marL="88417" marR="88417" marT="47894" marB="478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alpha val="37000"/>
                      </a:schemeClr>
                    </a:solidFill>
                  </a:tcPr>
                </a:tc>
                <a:extLst>
                  <a:ext uri="{0D108BD9-81ED-4DB2-BD59-A6C34878D82A}">
                    <a16:rowId xmlns:a16="http://schemas.microsoft.com/office/drawing/2014/main" val="10000"/>
                  </a:ext>
                </a:extLst>
              </a:tr>
              <a:tr h="673510">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tr-TR" sz="3200" b="1" i="0" u="none" strike="noStrike" cap="none" normalizeH="0" baseline="0" dirty="0" smtClean="0">
                          <a:ln>
                            <a:noFill/>
                          </a:ln>
                          <a:solidFill>
                            <a:schemeClr val="tx1"/>
                          </a:solidFill>
                          <a:effectLst>
                            <a:outerShdw blurRad="38100" dist="38100" dir="2700000" algn="tl">
                              <a:srgbClr val="C0C0C0"/>
                            </a:outerShdw>
                          </a:effectLst>
                          <a:latin typeface="Calibri" pitchFamily="34" charset="0"/>
                        </a:rPr>
                        <a:t>1.1    </a:t>
                      </a:r>
                      <a:r>
                        <a:rPr kumimoji="0" lang="tr-TR" sz="2300" b="1" i="0" u="none" strike="noStrike" cap="none" normalizeH="0" baseline="0" dirty="0" smtClean="0">
                          <a:ln>
                            <a:noFill/>
                          </a:ln>
                          <a:solidFill>
                            <a:schemeClr val="tx1"/>
                          </a:solidFill>
                          <a:effectLst>
                            <a:outerShdw blurRad="38100" dist="38100" dir="2700000" algn="tl">
                              <a:srgbClr val="C0C0C0"/>
                            </a:outerShdw>
                          </a:effectLst>
                          <a:latin typeface="Calibri" pitchFamily="34" charset="0"/>
                        </a:rPr>
                        <a:t>Kütle Halinde Patlama   Tehlikesi </a:t>
                      </a:r>
                      <a:endParaRPr kumimoji="0" lang="tr-TR" sz="2300" b="1" i="0" u="none" strike="noStrike" cap="none" normalizeH="0" baseline="0" dirty="0" smtClean="0">
                        <a:ln>
                          <a:noFill/>
                        </a:ln>
                        <a:solidFill>
                          <a:srgbClr val="FF6600"/>
                        </a:solidFill>
                        <a:effectLst>
                          <a:outerShdw blurRad="38100" dist="38100" dir="2700000" algn="tl">
                            <a:srgbClr val="C0C0C0"/>
                          </a:outerShdw>
                        </a:effectLst>
                        <a:latin typeface="Tahoma" pitchFamily="34" charset="0"/>
                        <a:ea typeface="MS Mincho" pitchFamily="49" charset="-128"/>
                        <a:cs typeface="Arial" charset="0"/>
                      </a:endParaRPr>
                    </a:p>
                  </a:txBody>
                  <a:tcPr marL="88417" marR="88417" marT="47894" marB="478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alpha val="37000"/>
                      </a:schemeClr>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tr-TR" sz="2300" b="1" i="0" u="none" strike="noStrike" cap="none" normalizeH="0" baseline="0" dirty="0" smtClean="0">
                          <a:ln>
                            <a:noFill/>
                          </a:ln>
                          <a:solidFill>
                            <a:schemeClr val="tx1"/>
                          </a:solidFill>
                          <a:effectLst>
                            <a:outerShdw blurRad="38100" dist="38100" dir="2700000" algn="tl">
                              <a:srgbClr val="C0C0C0"/>
                            </a:outerShdw>
                          </a:effectLst>
                          <a:latin typeface="Calibri" pitchFamily="34" charset="0"/>
                        </a:rPr>
                        <a:t>  Dinamit, TNT, Barut</a:t>
                      </a:r>
                      <a:endParaRPr kumimoji="0" lang="tr-TR" sz="2300" b="1" i="0" u="none" strike="noStrike" cap="none" normalizeH="0" baseline="0" dirty="0" smtClean="0">
                        <a:ln>
                          <a:noFill/>
                        </a:ln>
                        <a:solidFill>
                          <a:srgbClr val="FFFF00"/>
                        </a:solidFill>
                        <a:effectLst>
                          <a:outerShdw blurRad="38100" dist="38100" dir="2700000" algn="tl">
                            <a:srgbClr val="C0C0C0"/>
                          </a:outerShdw>
                        </a:effectLst>
                        <a:latin typeface="Tahoma" pitchFamily="34" charset="0"/>
                        <a:ea typeface="MS Mincho" pitchFamily="49" charset="-128"/>
                        <a:cs typeface="Times New Roman" pitchFamily="18" charset="0"/>
                      </a:endParaRPr>
                    </a:p>
                  </a:txBody>
                  <a:tcPr marL="88417" marR="88417" marT="47894" marB="478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alpha val="37000"/>
                      </a:schemeClr>
                    </a:solidFill>
                  </a:tcPr>
                </a:tc>
                <a:extLst>
                  <a:ext uri="{0D108BD9-81ED-4DB2-BD59-A6C34878D82A}">
                    <a16:rowId xmlns:a16="http://schemas.microsoft.com/office/drawing/2014/main" val="10001"/>
                  </a:ext>
                </a:extLst>
              </a:tr>
              <a:tr h="673510">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tr-TR" sz="3200" b="1" i="0" u="none" strike="noStrike" cap="none" normalizeH="0" baseline="0" smtClean="0">
                          <a:ln>
                            <a:noFill/>
                          </a:ln>
                          <a:solidFill>
                            <a:schemeClr val="tx1"/>
                          </a:solidFill>
                          <a:effectLst>
                            <a:outerShdw blurRad="38100" dist="38100" dir="2700000" algn="tl">
                              <a:srgbClr val="C0C0C0"/>
                            </a:outerShdw>
                          </a:effectLst>
                          <a:latin typeface="Calibri" pitchFamily="34" charset="0"/>
                        </a:rPr>
                        <a:t>1.2 </a:t>
                      </a:r>
                      <a:r>
                        <a:rPr kumimoji="0" lang="tr-TR" sz="2300" b="1" i="0" u="none" strike="noStrike" cap="none" normalizeH="0" baseline="0" smtClean="0">
                          <a:ln>
                            <a:noFill/>
                          </a:ln>
                          <a:solidFill>
                            <a:schemeClr val="tx1"/>
                          </a:solidFill>
                          <a:effectLst>
                            <a:outerShdw blurRad="38100" dist="38100" dir="2700000" algn="tl">
                              <a:srgbClr val="C0C0C0"/>
                            </a:outerShdw>
                          </a:effectLst>
                          <a:latin typeface="Calibri" pitchFamily="34" charset="0"/>
                        </a:rPr>
                        <a:t>    Parça Tesiri Tehlikesi</a:t>
                      </a:r>
                      <a:endParaRPr kumimoji="0" lang="tr-TR" sz="2300" b="1" i="0" u="none" strike="noStrike" cap="none" normalizeH="0" baseline="0" smtClean="0">
                        <a:ln>
                          <a:noFill/>
                        </a:ln>
                        <a:solidFill>
                          <a:srgbClr val="FF9900"/>
                        </a:solidFill>
                        <a:effectLst>
                          <a:outerShdw blurRad="38100" dist="38100" dir="2700000" algn="tl">
                            <a:srgbClr val="C0C0C0"/>
                          </a:outerShdw>
                        </a:effectLst>
                        <a:latin typeface="Times New Roman" pitchFamily="18" charset="0"/>
                        <a:ea typeface="MS Mincho" pitchFamily="49" charset="-128"/>
                        <a:cs typeface="Arial" charset="0"/>
                      </a:endParaRPr>
                    </a:p>
                  </a:txBody>
                  <a:tcPr marL="88417" marR="88417" marT="47894" marB="478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alpha val="37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tr-TR" sz="2300" b="1" i="0" u="none" strike="noStrike" cap="none" normalizeH="0" baseline="0" dirty="0" smtClean="0">
                          <a:ln>
                            <a:noFill/>
                          </a:ln>
                          <a:solidFill>
                            <a:schemeClr val="tx1"/>
                          </a:solidFill>
                          <a:effectLst>
                            <a:outerShdw blurRad="38100" dist="38100" dir="2700000" algn="tl">
                              <a:srgbClr val="C0C0C0"/>
                            </a:outerShdw>
                          </a:effectLst>
                          <a:latin typeface="Calibri" pitchFamily="34" charset="0"/>
                        </a:rPr>
                        <a:t>  El Bombası</a:t>
                      </a:r>
                      <a:endParaRPr kumimoji="0" lang="tr-TR" sz="2300" b="1" i="0" u="none" strike="noStrike" cap="none" normalizeH="0" baseline="0" dirty="0" smtClean="0">
                        <a:ln>
                          <a:noFill/>
                        </a:ln>
                        <a:solidFill>
                          <a:srgbClr val="FFFF00"/>
                        </a:solidFill>
                        <a:effectLst>
                          <a:outerShdw blurRad="38100" dist="38100" dir="2700000" algn="tl">
                            <a:srgbClr val="C0C0C0"/>
                          </a:outerShdw>
                        </a:effectLst>
                        <a:latin typeface="Tahoma" pitchFamily="34" charset="0"/>
                      </a:endParaRPr>
                    </a:p>
                  </a:txBody>
                  <a:tcPr marL="88417" marR="88417" marT="47894" marB="478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alpha val="37000"/>
                      </a:schemeClr>
                    </a:solidFill>
                  </a:tcPr>
                </a:tc>
                <a:extLst>
                  <a:ext uri="{0D108BD9-81ED-4DB2-BD59-A6C34878D82A}">
                    <a16:rowId xmlns:a16="http://schemas.microsoft.com/office/drawing/2014/main" val="10002"/>
                  </a:ext>
                </a:extLst>
              </a:tr>
              <a:tr h="1078123">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tr-TR" sz="3200" b="1" i="0" u="none" strike="noStrike" cap="none" normalizeH="0" baseline="0" dirty="0" smtClean="0">
                          <a:ln>
                            <a:noFill/>
                          </a:ln>
                          <a:solidFill>
                            <a:schemeClr val="tx1"/>
                          </a:solidFill>
                          <a:effectLst>
                            <a:outerShdw blurRad="38100" dist="38100" dir="2700000" algn="tl">
                              <a:srgbClr val="C0C0C0"/>
                            </a:outerShdw>
                          </a:effectLst>
                          <a:latin typeface="Calibri" pitchFamily="34" charset="0"/>
                        </a:rPr>
                        <a:t>1.3   </a:t>
                      </a:r>
                      <a:r>
                        <a:rPr kumimoji="0" lang="tr-TR" sz="2300" b="1" i="0" u="none" strike="noStrike" cap="none" normalizeH="0" baseline="0" dirty="0" smtClean="0">
                          <a:ln>
                            <a:noFill/>
                          </a:ln>
                          <a:solidFill>
                            <a:schemeClr val="tx1"/>
                          </a:solidFill>
                          <a:effectLst>
                            <a:outerShdw blurRad="38100" dist="38100" dir="2700000" algn="tl">
                              <a:srgbClr val="C0C0C0"/>
                            </a:outerShdw>
                          </a:effectLst>
                          <a:latin typeface="Calibri" pitchFamily="34" charset="0"/>
                        </a:rPr>
                        <a:t> Yangın ve Küçük Patlama </a:t>
                      </a:r>
                    </a:p>
                    <a:p>
                      <a:pPr marL="0" marR="0" lvl="0" indent="0" algn="l"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tr-TR" sz="2300" b="1" i="0" u="none" strike="noStrike" cap="none" normalizeH="0" baseline="0" dirty="0" smtClean="0">
                          <a:ln>
                            <a:noFill/>
                          </a:ln>
                          <a:solidFill>
                            <a:schemeClr val="tx1"/>
                          </a:solidFill>
                          <a:effectLst>
                            <a:outerShdw blurRad="38100" dist="38100" dir="2700000" algn="tl">
                              <a:srgbClr val="C0C0C0"/>
                            </a:outerShdw>
                          </a:effectLst>
                          <a:latin typeface="Calibri" pitchFamily="34" charset="0"/>
                        </a:rPr>
                        <a:t>              şoku Tehlikesi  </a:t>
                      </a:r>
                      <a:endParaRPr kumimoji="0" lang="tr-TR" sz="2300" b="1" i="0" u="none" strike="noStrike" cap="none" normalizeH="0" baseline="0" dirty="0" smtClean="0">
                        <a:ln>
                          <a:noFill/>
                        </a:ln>
                        <a:solidFill>
                          <a:srgbClr val="FF9900"/>
                        </a:solidFill>
                        <a:effectLst>
                          <a:outerShdw blurRad="38100" dist="38100" dir="2700000" algn="tl">
                            <a:srgbClr val="C0C0C0"/>
                          </a:outerShdw>
                        </a:effectLst>
                        <a:latin typeface="Times New Roman" pitchFamily="18" charset="0"/>
                        <a:ea typeface="MS Mincho" pitchFamily="49" charset="-128"/>
                        <a:cs typeface="Arial" charset="0"/>
                      </a:endParaRPr>
                    </a:p>
                  </a:txBody>
                  <a:tcPr marL="88417" marR="88417" marT="47894" marB="478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alpha val="37000"/>
                      </a:schemeClr>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tr-TR" sz="2300" b="1" i="0" u="none" strike="noStrike" cap="none" normalizeH="0" baseline="0" dirty="0" smtClean="0">
                          <a:ln>
                            <a:noFill/>
                          </a:ln>
                          <a:solidFill>
                            <a:schemeClr val="tx1"/>
                          </a:solidFill>
                          <a:effectLst>
                            <a:outerShdw blurRad="38100" dist="38100" dir="2700000" algn="tl">
                              <a:srgbClr val="C0C0C0"/>
                            </a:outerShdw>
                          </a:effectLst>
                          <a:latin typeface="Calibri" pitchFamily="34" charset="0"/>
                        </a:rPr>
                        <a:t>Tahrikli Patlayıcılar,Roket Motorları  </a:t>
                      </a:r>
                      <a:endParaRPr kumimoji="0" lang="tr-TR" sz="2300" b="1" i="0" u="none" strike="noStrike" cap="none" normalizeH="0" baseline="0" dirty="0" smtClean="0">
                        <a:ln>
                          <a:noFill/>
                        </a:ln>
                        <a:solidFill>
                          <a:srgbClr val="FFFF00"/>
                        </a:solidFill>
                        <a:effectLst>
                          <a:outerShdw blurRad="38100" dist="38100" dir="2700000" algn="tl">
                            <a:srgbClr val="C0C0C0"/>
                          </a:outerShdw>
                        </a:effectLst>
                        <a:latin typeface="Tahoma" pitchFamily="34" charset="0"/>
                        <a:ea typeface="MS Mincho" pitchFamily="49" charset="-128"/>
                        <a:cs typeface="Arial" charset="0"/>
                      </a:endParaRPr>
                    </a:p>
                  </a:txBody>
                  <a:tcPr marL="88417" marR="88417" marT="47894" marB="478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alpha val="37000"/>
                      </a:schemeClr>
                    </a:solidFill>
                  </a:tcPr>
                </a:tc>
                <a:extLst>
                  <a:ext uri="{0D108BD9-81ED-4DB2-BD59-A6C34878D82A}">
                    <a16:rowId xmlns:a16="http://schemas.microsoft.com/office/drawing/2014/main" val="10003"/>
                  </a:ext>
                </a:extLst>
              </a:tr>
              <a:tr h="1482733">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tr-TR" sz="3200" b="1" i="0" u="none" strike="noStrike" cap="none" normalizeH="0" baseline="0" dirty="0" smtClean="0">
                          <a:ln>
                            <a:noFill/>
                          </a:ln>
                          <a:solidFill>
                            <a:schemeClr val="tx1"/>
                          </a:solidFill>
                          <a:effectLst>
                            <a:outerShdw blurRad="38100" dist="38100" dir="2700000" algn="tl">
                              <a:srgbClr val="C0C0C0"/>
                            </a:outerShdw>
                          </a:effectLst>
                          <a:latin typeface="Calibri" pitchFamily="34" charset="0"/>
                        </a:rPr>
                        <a:t>1.4    </a:t>
                      </a:r>
                      <a:r>
                        <a:rPr kumimoji="0" lang="tr-TR" sz="2300" b="1" i="0" u="none" strike="noStrike" cap="none" normalizeH="0" baseline="0" dirty="0" smtClean="0">
                          <a:ln>
                            <a:noFill/>
                          </a:ln>
                          <a:solidFill>
                            <a:schemeClr val="tx1"/>
                          </a:solidFill>
                          <a:effectLst>
                            <a:outerShdw blurRad="38100" dist="38100" dir="2700000" algn="tl">
                              <a:srgbClr val="C0C0C0"/>
                            </a:outerShdw>
                          </a:effectLst>
                          <a:latin typeface="Calibri" pitchFamily="34" charset="0"/>
                        </a:rPr>
                        <a:t>Önemli Tehlikesi Olmayan       </a:t>
                      </a:r>
                    </a:p>
                    <a:p>
                      <a:pPr marL="0" marR="0" lvl="0" indent="0" algn="l"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tr-TR" sz="2300" b="1" i="0" u="none" strike="noStrike" cap="none" normalizeH="0" baseline="0" dirty="0" smtClean="0">
                          <a:ln>
                            <a:noFill/>
                          </a:ln>
                          <a:solidFill>
                            <a:schemeClr val="tx1"/>
                          </a:solidFill>
                          <a:effectLst>
                            <a:outerShdw blurRad="38100" dist="38100" dir="2700000" algn="tl">
                              <a:srgbClr val="C0C0C0"/>
                            </a:outerShdw>
                          </a:effectLst>
                          <a:latin typeface="Calibri" pitchFamily="34" charset="0"/>
                        </a:rPr>
                        <a:t>             Maddeler  (Patlama Olasılığı</a:t>
                      </a:r>
                    </a:p>
                    <a:p>
                      <a:pPr marL="0" marR="0" lvl="0" indent="0" algn="l"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tr-TR" sz="2300" b="1" i="0" u="none" strike="noStrike" cap="none" normalizeH="0" baseline="0" dirty="0" smtClean="0">
                          <a:ln>
                            <a:noFill/>
                          </a:ln>
                          <a:solidFill>
                            <a:schemeClr val="tx1"/>
                          </a:solidFill>
                          <a:effectLst>
                            <a:outerShdw blurRad="38100" dist="38100" dir="2700000" algn="tl">
                              <a:srgbClr val="C0C0C0"/>
                            </a:outerShdw>
                          </a:effectLst>
                          <a:latin typeface="Calibri" pitchFamily="34" charset="0"/>
                        </a:rPr>
                        <a:t>             düşük)</a:t>
                      </a:r>
                      <a:endParaRPr kumimoji="0" lang="tr-TR" sz="2300" b="1" i="0" u="none" strike="noStrike" cap="none" normalizeH="0" baseline="0" dirty="0" smtClean="0">
                        <a:ln>
                          <a:noFill/>
                        </a:ln>
                        <a:solidFill>
                          <a:srgbClr val="FF9900"/>
                        </a:solidFill>
                        <a:effectLst>
                          <a:outerShdw blurRad="38100" dist="38100" dir="2700000" algn="tl">
                            <a:srgbClr val="C0C0C0"/>
                          </a:outerShdw>
                        </a:effectLst>
                        <a:latin typeface="Times New Roman" pitchFamily="18" charset="0"/>
                        <a:ea typeface="MS Mincho" pitchFamily="49" charset="-128"/>
                        <a:cs typeface="Arial" charset="0"/>
                      </a:endParaRPr>
                    </a:p>
                  </a:txBody>
                  <a:tcPr marL="88417" marR="88417" marT="47894" marB="478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alpha val="37000"/>
                      </a:schemeClr>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tr-TR" sz="2300" b="1" i="0" u="none" strike="noStrike" cap="none" normalizeH="0" baseline="0" dirty="0" smtClean="0">
                          <a:ln>
                            <a:noFill/>
                          </a:ln>
                          <a:solidFill>
                            <a:schemeClr val="tx1"/>
                          </a:solidFill>
                          <a:effectLst>
                            <a:outerShdw blurRad="38100" dist="38100" dir="2700000" algn="tl">
                              <a:srgbClr val="C0C0C0"/>
                            </a:outerShdw>
                          </a:effectLst>
                          <a:latin typeface="Calibri" pitchFamily="34" charset="0"/>
                        </a:rPr>
                        <a:t>Yaygın Havai Fişekler, Hafif Silahlar</a:t>
                      </a:r>
                      <a:endParaRPr kumimoji="0" lang="tr-TR" sz="2300" b="1" i="0" u="none" strike="noStrike" cap="none" normalizeH="0" baseline="0" dirty="0" smtClean="0">
                        <a:ln>
                          <a:noFill/>
                        </a:ln>
                        <a:solidFill>
                          <a:srgbClr val="FFFF00"/>
                        </a:solidFill>
                        <a:effectLst>
                          <a:outerShdw blurRad="38100" dist="38100" dir="2700000" algn="tl">
                            <a:srgbClr val="C0C0C0"/>
                          </a:outerShdw>
                        </a:effectLst>
                        <a:latin typeface="Tahoma" pitchFamily="34" charset="0"/>
                        <a:ea typeface="MS Mincho" pitchFamily="49" charset="-128"/>
                        <a:cs typeface="Arial" charset="0"/>
                      </a:endParaRPr>
                    </a:p>
                  </a:txBody>
                  <a:tcPr marL="88417" marR="88417" marT="47894" marB="478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alpha val="37000"/>
                      </a:schemeClr>
                    </a:solidFill>
                  </a:tcPr>
                </a:tc>
                <a:extLst>
                  <a:ext uri="{0D108BD9-81ED-4DB2-BD59-A6C34878D82A}">
                    <a16:rowId xmlns:a16="http://schemas.microsoft.com/office/drawing/2014/main" val="10004"/>
                  </a:ext>
                </a:extLst>
              </a:tr>
              <a:tr h="1078123">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tr-TR" sz="3200" b="1" i="0" u="none" strike="noStrike" cap="none" normalizeH="0" baseline="0" dirty="0" smtClean="0">
                          <a:ln>
                            <a:noFill/>
                          </a:ln>
                          <a:solidFill>
                            <a:schemeClr val="tx1"/>
                          </a:solidFill>
                          <a:effectLst>
                            <a:outerShdw blurRad="38100" dist="38100" dir="2700000" algn="tl">
                              <a:srgbClr val="C0C0C0"/>
                            </a:outerShdw>
                          </a:effectLst>
                          <a:latin typeface="Calibri" pitchFamily="34" charset="0"/>
                        </a:rPr>
                        <a:t>1.5   </a:t>
                      </a:r>
                      <a:r>
                        <a:rPr kumimoji="0" lang="tr-TR" sz="2300" b="1" i="0" u="none" strike="noStrike" cap="none" normalizeH="0" baseline="0" dirty="0" smtClean="0">
                          <a:ln>
                            <a:noFill/>
                          </a:ln>
                          <a:solidFill>
                            <a:schemeClr val="tx1"/>
                          </a:solidFill>
                          <a:effectLst>
                            <a:outerShdw blurRad="38100" dist="38100" dir="2700000" algn="tl">
                              <a:srgbClr val="C0C0C0"/>
                            </a:outerShdw>
                          </a:effectLst>
                          <a:latin typeface="Calibri" pitchFamily="34" charset="0"/>
                        </a:rPr>
                        <a:t>  Kütle halinde</a:t>
                      </a:r>
                      <a:endParaRPr kumimoji="0" lang="tr-TR" sz="2300" b="1" i="0" u="none" strike="noStrike" cap="none" normalizeH="0" baseline="0" dirty="0" smtClean="0">
                        <a:ln>
                          <a:noFill/>
                        </a:ln>
                        <a:solidFill>
                          <a:srgbClr val="FF9900"/>
                        </a:solidFill>
                        <a:effectLst>
                          <a:outerShdw blurRad="38100" dist="38100" dir="2700000" algn="tl">
                            <a:srgbClr val="C0C0C0"/>
                          </a:outerShdw>
                        </a:effectLst>
                        <a:latin typeface="Times New Roman" pitchFamily="18" charset="0"/>
                        <a:ea typeface="MS Mincho" pitchFamily="49" charset="-128"/>
                        <a:cs typeface="Arial" charset="0"/>
                      </a:endParaRPr>
                    </a:p>
                  </a:txBody>
                  <a:tcPr marL="88417" marR="88417" marT="47894" marB="478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alpha val="37000"/>
                      </a:schemeClr>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tr-TR" sz="2300" b="1" i="0" u="none" strike="noStrike" cap="none" normalizeH="0" baseline="0" dirty="0" smtClean="0">
                          <a:ln>
                            <a:noFill/>
                          </a:ln>
                          <a:solidFill>
                            <a:schemeClr val="tx1"/>
                          </a:solidFill>
                          <a:effectLst>
                            <a:outerShdw blurRad="38100" dist="38100" dir="2700000" algn="tl">
                              <a:srgbClr val="C0C0C0"/>
                            </a:outerShdw>
                          </a:effectLst>
                          <a:latin typeface="Calibri" pitchFamily="34" charset="0"/>
                        </a:rPr>
                        <a:t>Amonyum Nitrat-</a:t>
                      </a:r>
                      <a:r>
                        <a:rPr kumimoji="0" lang="tr-TR" sz="2300" b="1" i="0" u="none" strike="noStrike" cap="none" normalizeH="0" baseline="0" dirty="0" err="1" smtClean="0">
                          <a:ln>
                            <a:noFill/>
                          </a:ln>
                          <a:solidFill>
                            <a:schemeClr val="tx1"/>
                          </a:solidFill>
                          <a:effectLst>
                            <a:outerShdw blurRad="38100" dist="38100" dir="2700000" algn="tl">
                              <a:srgbClr val="C0C0C0"/>
                            </a:outerShdw>
                          </a:effectLst>
                          <a:latin typeface="Calibri" pitchFamily="34" charset="0"/>
                        </a:rPr>
                        <a:t>Fuel</a:t>
                      </a:r>
                      <a:r>
                        <a:rPr kumimoji="0" lang="tr-TR" sz="2300" b="1" i="0" u="none" strike="noStrike" cap="none" normalizeH="0" baseline="0" dirty="0" smtClean="0">
                          <a:ln>
                            <a:noFill/>
                          </a:ln>
                          <a:solidFill>
                            <a:schemeClr val="tx1"/>
                          </a:solidFill>
                          <a:effectLst>
                            <a:outerShdw blurRad="38100" dist="38100" dir="2700000" algn="tl">
                              <a:srgbClr val="C0C0C0"/>
                            </a:outerShdw>
                          </a:effectLst>
                          <a:latin typeface="Calibri" pitchFamily="34" charset="0"/>
                        </a:rPr>
                        <a:t> </a:t>
                      </a:r>
                      <a:r>
                        <a:rPr kumimoji="0" lang="tr-TR" sz="2300" b="1" i="0" u="none" strike="noStrike" cap="none" normalizeH="0" baseline="0" dirty="0" err="1" smtClean="0">
                          <a:ln>
                            <a:noFill/>
                          </a:ln>
                          <a:solidFill>
                            <a:schemeClr val="tx1"/>
                          </a:solidFill>
                          <a:effectLst>
                            <a:outerShdw blurRad="38100" dist="38100" dir="2700000" algn="tl">
                              <a:srgbClr val="C0C0C0"/>
                            </a:outerShdw>
                          </a:effectLst>
                          <a:latin typeface="Calibri" pitchFamily="34" charset="0"/>
                        </a:rPr>
                        <a:t>Oil</a:t>
                      </a:r>
                      <a:r>
                        <a:rPr kumimoji="0" lang="tr-TR" sz="2300" b="1" i="0" u="none" strike="noStrike" cap="none" normalizeH="0" baseline="0" dirty="0" smtClean="0">
                          <a:ln>
                            <a:noFill/>
                          </a:ln>
                          <a:solidFill>
                            <a:schemeClr val="tx1"/>
                          </a:solidFill>
                          <a:effectLst>
                            <a:outerShdw blurRad="38100" dist="38100" dir="2700000" algn="tl">
                              <a:srgbClr val="C0C0C0"/>
                            </a:outerShdw>
                          </a:effectLst>
                          <a:latin typeface="Calibri" pitchFamily="34" charset="0"/>
                        </a:rPr>
                        <a:t>    Karışımları</a:t>
                      </a:r>
                      <a:endParaRPr kumimoji="0" lang="tr-TR" sz="2300" b="1" i="0" u="none" strike="noStrike" cap="none" normalizeH="0" baseline="0" dirty="0" smtClean="0">
                        <a:ln>
                          <a:noFill/>
                        </a:ln>
                        <a:solidFill>
                          <a:srgbClr val="FFFF00"/>
                        </a:solidFill>
                        <a:effectLst>
                          <a:outerShdw blurRad="38100" dist="38100" dir="2700000" algn="tl">
                            <a:srgbClr val="C0C0C0"/>
                          </a:outerShdw>
                        </a:effectLst>
                        <a:latin typeface="Tahoma" pitchFamily="34" charset="0"/>
                        <a:ea typeface="MS Mincho" pitchFamily="49" charset="-128"/>
                        <a:cs typeface="Times New Roman" pitchFamily="18" charset="0"/>
                      </a:endParaRPr>
                    </a:p>
                  </a:txBody>
                  <a:tcPr marL="88417" marR="88417" marT="47894" marB="478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alpha val="37000"/>
                      </a:schemeClr>
                    </a:solidFill>
                  </a:tcPr>
                </a:tc>
                <a:extLst>
                  <a:ext uri="{0D108BD9-81ED-4DB2-BD59-A6C34878D82A}">
                    <a16:rowId xmlns:a16="http://schemas.microsoft.com/office/drawing/2014/main" val="10005"/>
                  </a:ext>
                </a:extLst>
              </a:tr>
              <a:tr h="1078123">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tr-TR" sz="3200" b="1" i="0" u="none" strike="noStrike" cap="none" normalizeH="0" baseline="0" dirty="0" smtClean="0">
                          <a:ln>
                            <a:noFill/>
                          </a:ln>
                          <a:solidFill>
                            <a:schemeClr val="tx1"/>
                          </a:solidFill>
                          <a:effectLst>
                            <a:outerShdw blurRad="38100" dist="38100" dir="2700000" algn="tl">
                              <a:srgbClr val="C0C0C0"/>
                            </a:outerShdw>
                          </a:effectLst>
                          <a:latin typeface="Calibri" pitchFamily="34" charset="0"/>
                        </a:rPr>
                        <a:t>1.6</a:t>
                      </a:r>
                      <a:r>
                        <a:rPr kumimoji="0" lang="tr-TR" sz="2300" b="1" i="0" u="none" strike="noStrike" cap="none" normalizeH="0" baseline="0" dirty="0" smtClean="0">
                          <a:ln>
                            <a:noFill/>
                          </a:ln>
                          <a:solidFill>
                            <a:schemeClr val="tx1"/>
                          </a:solidFill>
                          <a:effectLst>
                            <a:outerShdw blurRad="38100" dist="38100" dir="2700000" algn="tl">
                              <a:srgbClr val="C0C0C0"/>
                            </a:outerShdw>
                          </a:effectLst>
                          <a:latin typeface="Calibri" pitchFamily="34" charset="0"/>
                        </a:rPr>
                        <a:t>   Hassasiyeti Aşırı Düşük </a:t>
                      </a:r>
                      <a:r>
                        <a:rPr kumimoji="0" lang="tr-TR" sz="2300" b="1" i="0" u="none" strike="noStrike" cap="none" normalizeH="0" baseline="0" dirty="0" smtClean="0">
                          <a:ln>
                            <a:noFill/>
                          </a:ln>
                          <a:solidFill>
                            <a:schemeClr val="tx1"/>
                          </a:solidFill>
                          <a:effectLst>
                            <a:outerShdw blurRad="38100" dist="38100" dir="2700000" algn="tl">
                              <a:srgbClr val="C0C0C0"/>
                            </a:outerShdw>
                          </a:effectLst>
                          <a:latin typeface="Arial" charset="0"/>
                        </a:rPr>
                        <a:t> </a:t>
                      </a:r>
                    </a:p>
                    <a:p>
                      <a:pPr marL="0" marR="0" lvl="0" indent="0" algn="l"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tr-TR" sz="2300" b="1" i="0" u="none" strike="noStrike" cap="none" normalizeH="0" baseline="0" dirty="0" smtClean="0">
                          <a:ln>
                            <a:noFill/>
                          </a:ln>
                          <a:solidFill>
                            <a:schemeClr val="tx1"/>
                          </a:solidFill>
                          <a:effectLst>
                            <a:outerShdw blurRad="38100" dist="38100" dir="2700000" algn="tl">
                              <a:srgbClr val="C0C0C0"/>
                            </a:outerShdw>
                          </a:effectLst>
                          <a:latin typeface="Arial" charset="0"/>
                        </a:rPr>
                        <a:t>                </a:t>
                      </a:r>
                      <a:r>
                        <a:rPr kumimoji="0" lang="tr-TR" sz="2300" b="1" i="0" u="none" strike="noStrike" cap="none" normalizeH="0" baseline="0" dirty="0" smtClean="0">
                          <a:ln>
                            <a:noFill/>
                          </a:ln>
                          <a:solidFill>
                            <a:schemeClr val="tx1"/>
                          </a:solidFill>
                          <a:effectLst>
                            <a:outerShdw blurRad="38100" dist="38100" dir="2700000" algn="tl">
                              <a:srgbClr val="C0C0C0"/>
                            </a:outerShdw>
                          </a:effectLst>
                          <a:latin typeface="Calibri" pitchFamily="34" charset="0"/>
                        </a:rPr>
                        <a:t>Patlayıcılar </a:t>
                      </a:r>
                      <a:endParaRPr kumimoji="0" lang="tr-TR" sz="2300" b="1" i="0" u="none" strike="noStrike" cap="none" normalizeH="0" baseline="0" dirty="0" smtClean="0">
                        <a:ln>
                          <a:noFill/>
                        </a:ln>
                        <a:solidFill>
                          <a:srgbClr val="FF9900"/>
                        </a:solidFill>
                        <a:effectLst>
                          <a:outerShdw blurRad="38100" dist="38100" dir="2700000" algn="tl">
                            <a:srgbClr val="C0C0C0"/>
                          </a:outerShdw>
                        </a:effectLst>
                        <a:latin typeface="Times New Roman" pitchFamily="18" charset="0"/>
                        <a:ea typeface="MS Mincho" pitchFamily="49" charset="-128"/>
                        <a:cs typeface="Arial" charset="0"/>
                      </a:endParaRPr>
                    </a:p>
                  </a:txBody>
                  <a:tcPr marL="88417" marR="88417" marT="47894" marB="478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alpha val="37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tr-TR" sz="2300" b="1" i="0" u="none" strike="noStrike" cap="none" normalizeH="0" baseline="0" dirty="0" smtClean="0">
                          <a:ln>
                            <a:noFill/>
                          </a:ln>
                          <a:solidFill>
                            <a:schemeClr val="tx1"/>
                          </a:solidFill>
                          <a:effectLst>
                            <a:outerShdw blurRad="38100" dist="38100" dir="2700000" algn="tl">
                              <a:srgbClr val="C0C0C0"/>
                            </a:outerShdw>
                          </a:effectLst>
                          <a:latin typeface="Calibri" pitchFamily="34" charset="0"/>
                        </a:rPr>
                        <a:t>Eğlence maytapları , tabanca mantarı</a:t>
                      </a:r>
                      <a:endParaRPr kumimoji="0" lang="tr-TR" sz="2300" b="1" i="0" u="none" strike="noStrike" cap="none" normalizeH="0" baseline="0" dirty="0" smtClean="0">
                        <a:ln>
                          <a:noFill/>
                        </a:ln>
                        <a:solidFill>
                          <a:srgbClr val="FFFF00"/>
                        </a:solidFill>
                        <a:effectLst>
                          <a:outerShdw blurRad="38100" dist="38100" dir="2700000" algn="tl">
                            <a:srgbClr val="C0C0C0"/>
                          </a:outerShdw>
                        </a:effectLst>
                        <a:latin typeface="Tahoma" pitchFamily="34" charset="0"/>
                      </a:endParaRPr>
                    </a:p>
                  </a:txBody>
                  <a:tcPr marL="88417" marR="88417" marT="47894" marB="478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alpha val="37000"/>
                      </a:schemeClr>
                    </a:solidFill>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b="1" dirty="0" smtClean="0">
                <a:solidFill>
                  <a:schemeClr val="accent1">
                    <a:lumMod val="60000"/>
                    <a:lumOff val="40000"/>
                  </a:schemeClr>
                </a:solidFill>
                <a:latin typeface="Times New Roman" panose="02020603050405020304" pitchFamily="18" charset="0"/>
                <a:cs typeface="Times New Roman" panose="02020603050405020304" pitchFamily="18" charset="0"/>
              </a:rPr>
              <a:t>1.1 Kütle Halinde Patlama Tehlikesi Olan Patlayıcılar </a:t>
            </a:r>
            <a:endParaRPr lang="tr-TR" b="1"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sp>
        <p:nvSpPr>
          <p:cNvPr id="3" name="2 İçerik Yer Tutucusu"/>
          <p:cNvSpPr>
            <a:spLocks noGrp="1"/>
          </p:cNvSpPr>
          <p:nvPr>
            <p:ph idx="1"/>
          </p:nvPr>
        </p:nvSpPr>
        <p:spPr/>
        <p:txBody>
          <a:bodyPr/>
          <a:lstStyle/>
          <a:p>
            <a:r>
              <a:rPr lang="tr-TR" dirty="0" smtClean="0"/>
              <a:t>Bu sınıfa tanıdık patlayıcılar girmektedir…</a:t>
            </a:r>
          </a:p>
          <a:p>
            <a:pPr>
              <a:buNone/>
            </a:pPr>
            <a:endParaRPr lang="tr-TR" dirty="0" smtClean="0"/>
          </a:p>
          <a:p>
            <a:pPr>
              <a:buNone/>
            </a:pPr>
            <a:r>
              <a:rPr lang="tr-TR" dirty="0" smtClean="0"/>
              <a:t>Bunlar…</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1412776"/>
            <a:ext cx="8229600" cy="4572000"/>
          </a:xfrm>
        </p:spPr>
        <p:txBody>
          <a:bodyPr/>
          <a:lstStyle/>
          <a:p>
            <a:r>
              <a:rPr lang="tr-TR" dirty="0" smtClean="0"/>
              <a:t>TNT</a:t>
            </a:r>
          </a:p>
          <a:p>
            <a:endParaRPr lang="tr-TR" dirty="0" smtClean="0"/>
          </a:p>
          <a:p>
            <a:r>
              <a:rPr lang="tr-TR" dirty="0" smtClean="0"/>
              <a:t>Dinamit </a:t>
            </a:r>
          </a:p>
          <a:p>
            <a:endParaRPr lang="tr-TR" dirty="0" smtClean="0"/>
          </a:p>
          <a:p>
            <a:r>
              <a:rPr lang="tr-TR" dirty="0" smtClean="0"/>
              <a:t>Barut</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2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836712"/>
            <a:ext cx="8229600" cy="4572000"/>
          </a:xfrm>
        </p:spPr>
        <p:txBody>
          <a:bodyPr/>
          <a:lstStyle/>
          <a:p>
            <a:pPr>
              <a:lnSpc>
                <a:spcPct val="150000"/>
              </a:lnSpc>
            </a:pPr>
            <a:r>
              <a:rPr lang="tr-TR" dirty="0" smtClean="0">
                <a:latin typeface="Times New Roman" panose="02020603050405020304" pitchFamily="18" charset="0"/>
                <a:cs typeface="Times New Roman" panose="02020603050405020304" pitchFamily="18" charset="0"/>
              </a:rPr>
              <a:t>Kütle halinde patlama tehlikesi olan patlayıcıların temel özelliği N ( Azot ) ihtiva etmeleridir.</a:t>
            </a:r>
          </a:p>
          <a:p>
            <a:pPr>
              <a:lnSpc>
                <a:spcPct val="150000"/>
              </a:lnSpc>
            </a:pPr>
            <a:r>
              <a:rPr lang="tr-TR" dirty="0" smtClean="0">
                <a:latin typeface="Times New Roman" panose="02020603050405020304" pitchFamily="18" charset="0"/>
                <a:cs typeface="Times New Roman" panose="02020603050405020304" pitchFamily="18" charset="0"/>
              </a:rPr>
              <a:t>Azot kimyasal olarak yapısındaki kararsız serbest elektronlar sebebiyle reaksiyona girme yatkınlığı vardır.</a:t>
            </a:r>
            <a:endParaRPr lang="tr-TR"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4"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lnSpc>
                <a:spcPct val="150000"/>
              </a:lnSpc>
            </a:pPr>
            <a:r>
              <a:rPr lang="tr-TR" b="1" dirty="0" smtClean="0">
                <a:solidFill>
                  <a:schemeClr val="bg1"/>
                </a:solidFill>
                <a:latin typeface="Times New Roman" panose="02020603050405020304" pitchFamily="18" charset="0"/>
                <a:cs typeface="Times New Roman" panose="02020603050405020304" pitchFamily="18" charset="0"/>
              </a:rPr>
              <a:t>TNT</a:t>
            </a:r>
            <a:r>
              <a:rPr lang="tr-TR" dirty="0" smtClean="0">
                <a:latin typeface="Times New Roman" panose="02020603050405020304" pitchFamily="18" charset="0"/>
                <a:cs typeface="Times New Roman" panose="02020603050405020304" pitchFamily="18" charset="0"/>
              </a:rPr>
              <a:t> ( </a:t>
            </a:r>
            <a:r>
              <a:rPr lang="tr-TR"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t>
            </a:r>
            <a:r>
              <a:rPr lang="tr-TR" dirty="0" smtClean="0">
                <a:latin typeface="Times New Roman" panose="02020603050405020304" pitchFamily="18" charset="0"/>
                <a:cs typeface="Times New Roman" panose="02020603050405020304" pitchFamily="18" charset="0"/>
              </a:rPr>
              <a:t>ri</a:t>
            </a:r>
            <a:r>
              <a:rPr lang="tr-TR"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
            </a:r>
            <a:r>
              <a:rPr lang="tr-TR" dirty="0" smtClean="0">
                <a:latin typeface="Times New Roman" panose="02020603050405020304" pitchFamily="18" charset="0"/>
                <a:cs typeface="Times New Roman" panose="02020603050405020304" pitchFamily="18" charset="0"/>
              </a:rPr>
              <a:t>itro</a:t>
            </a:r>
            <a:r>
              <a:rPr lang="tr-TR"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t>
            </a:r>
            <a:r>
              <a:rPr lang="tr-TR" dirty="0" smtClean="0">
                <a:latin typeface="Times New Roman" pitchFamily="18" charset="0"/>
                <a:cs typeface="Times New Roman" pitchFamily="18" charset="0"/>
              </a:rPr>
              <a:t>oluen ) 80 derecede erir ve donduğunda iğne gibi renksiz kristaller meydana getirir. Sarı renkli bir katıdır ve şiddetli patlama tehlikesi vardır.</a:t>
            </a:r>
            <a:endParaRPr lang="tr-TR"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pPr marL="64008" indent="0">
              <a:buNone/>
            </a:pPr>
            <a:r>
              <a:rPr lang="tr-TR" sz="3600" spc="-5" dirty="0">
                <a:solidFill>
                  <a:schemeClr val="accent1">
                    <a:lumMod val="60000"/>
                    <a:lumOff val="40000"/>
                  </a:schemeClr>
                </a:solidFill>
                <a:latin typeface="Times New Roman" panose="02020603050405020304" pitchFamily="18" charset="0"/>
                <a:cs typeface="Times New Roman" panose="02020603050405020304" pitchFamily="18" charset="0"/>
              </a:rPr>
              <a:t>Gaz hâli: </a:t>
            </a:r>
            <a:r>
              <a:rPr lang="tr-TR" sz="3600" spc="-5" dirty="0">
                <a:latin typeface="Times New Roman" panose="02020603050405020304" pitchFamily="18" charset="0"/>
                <a:cs typeface="Times New Roman" panose="02020603050405020304" pitchFamily="18" charset="0"/>
              </a:rPr>
              <a:t>Taneciklerin birbirlerini </a:t>
            </a:r>
            <a:r>
              <a:rPr lang="tr-TR" sz="3600" dirty="0">
                <a:latin typeface="Times New Roman" panose="02020603050405020304" pitchFamily="18" charset="0"/>
                <a:cs typeface="Times New Roman" panose="02020603050405020304" pitchFamily="18" charset="0"/>
              </a:rPr>
              <a:t>en </a:t>
            </a:r>
            <a:r>
              <a:rPr lang="tr-TR" sz="3600" spc="-5" dirty="0">
                <a:latin typeface="Times New Roman" panose="02020603050405020304" pitchFamily="18" charset="0"/>
                <a:cs typeface="Times New Roman" panose="02020603050405020304" pitchFamily="18" charset="0"/>
              </a:rPr>
              <a:t>az çektikleri, birbirlerinden </a:t>
            </a:r>
            <a:r>
              <a:rPr lang="tr-TR" sz="3600" dirty="0">
                <a:latin typeface="Times New Roman" panose="02020603050405020304" pitchFamily="18" charset="0"/>
                <a:cs typeface="Times New Roman" panose="02020603050405020304" pitchFamily="18" charset="0"/>
              </a:rPr>
              <a:t>en </a:t>
            </a:r>
            <a:r>
              <a:rPr lang="tr-TR" sz="3600" spc="-5" dirty="0">
                <a:latin typeface="Times New Roman" panose="02020603050405020304" pitchFamily="18" charset="0"/>
                <a:cs typeface="Times New Roman" panose="02020603050405020304" pitchFamily="18" charset="0"/>
              </a:rPr>
              <a:t>uzak  oldukları hâldir. Gazların hem hacmi hem </a:t>
            </a:r>
            <a:r>
              <a:rPr lang="tr-TR" sz="3600" spc="-10" dirty="0">
                <a:latin typeface="Times New Roman" panose="02020603050405020304" pitchFamily="18" charset="0"/>
                <a:cs typeface="Times New Roman" panose="02020603050405020304" pitchFamily="18" charset="0"/>
              </a:rPr>
              <a:t>de </a:t>
            </a:r>
            <a:r>
              <a:rPr lang="tr-TR" sz="3600" spc="-5" dirty="0">
                <a:latin typeface="Times New Roman" panose="02020603050405020304" pitchFamily="18" charset="0"/>
                <a:cs typeface="Times New Roman" panose="02020603050405020304" pitchFamily="18" charset="0"/>
              </a:rPr>
              <a:t>şekli belli değildir. Aynı  </a:t>
            </a:r>
            <a:r>
              <a:rPr lang="tr-TR" sz="3600" dirty="0">
                <a:latin typeface="Times New Roman" panose="02020603050405020304" pitchFamily="18" charset="0"/>
                <a:cs typeface="Times New Roman" panose="02020603050405020304" pitchFamily="18" charset="0"/>
              </a:rPr>
              <a:t>kütledeki </a:t>
            </a:r>
            <a:r>
              <a:rPr lang="tr-TR" sz="3600" spc="-5" dirty="0">
                <a:latin typeface="Times New Roman" panose="02020603050405020304" pitchFamily="18" charset="0"/>
                <a:cs typeface="Times New Roman" panose="02020603050405020304" pitchFamily="18" charset="0"/>
              </a:rPr>
              <a:t>bir gaz hangi kaba konulursa hacmi kabın toplam hacmi kadar,  </a:t>
            </a:r>
            <a:r>
              <a:rPr lang="tr-TR" sz="3600" dirty="0">
                <a:latin typeface="Times New Roman" panose="02020603050405020304" pitchFamily="18" charset="0"/>
                <a:cs typeface="Times New Roman" panose="02020603050405020304" pitchFamily="18" charset="0"/>
              </a:rPr>
              <a:t>şekli </a:t>
            </a:r>
            <a:r>
              <a:rPr lang="tr-TR" sz="3600" spc="-5" dirty="0">
                <a:latin typeface="Times New Roman" panose="02020603050405020304" pitchFamily="18" charset="0"/>
                <a:cs typeface="Times New Roman" panose="02020603050405020304" pitchFamily="18" charset="0"/>
              </a:rPr>
              <a:t>kabın </a:t>
            </a:r>
            <a:r>
              <a:rPr lang="tr-TR" sz="3600" dirty="0">
                <a:latin typeface="Times New Roman" panose="02020603050405020304" pitchFamily="18" charset="0"/>
                <a:cs typeface="Times New Roman" panose="02020603050405020304" pitchFamily="18" charset="0"/>
              </a:rPr>
              <a:t>şekli </a:t>
            </a:r>
            <a:r>
              <a:rPr lang="tr-TR" sz="3600" spc="-5" dirty="0">
                <a:latin typeface="Times New Roman" panose="02020603050405020304" pitchFamily="18" charset="0"/>
                <a:cs typeface="Times New Roman" panose="02020603050405020304" pitchFamily="18" charset="0"/>
              </a:rPr>
              <a:t>gibi</a:t>
            </a:r>
            <a:r>
              <a:rPr lang="tr-TR" sz="3600" spc="-75" dirty="0">
                <a:latin typeface="Times New Roman" panose="02020603050405020304" pitchFamily="18" charset="0"/>
                <a:cs typeface="Times New Roman" panose="02020603050405020304" pitchFamily="18" charset="0"/>
              </a:rPr>
              <a:t> </a:t>
            </a:r>
            <a:r>
              <a:rPr lang="tr-TR" sz="3600" spc="-5" dirty="0">
                <a:latin typeface="Times New Roman" panose="02020603050405020304" pitchFamily="18" charset="0"/>
                <a:cs typeface="Times New Roman" panose="02020603050405020304" pitchFamily="18" charset="0"/>
              </a:rPr>
              <a:t>olur.</a:t>
            </a:r>
            <a:endParaRPr lang="tr-TR" sz="3600" dirty="0">
              <a:latin typeface="Times New Roman" panose="02020603050405020304" pitchFamily="18" charset="0"/>
              <a:cs typeface="Times New Roman" panose="02020603050405020304" pitchFamily="18" charset="0"/>
            </a:endParaRPr>
          </a:p>
          <a:p>
            <a:pPr marL="64008" indent="0">
              <a:buNone/>
            </a:pPr>
            <a:endParaRPr lang="tr-TR" dirty="0"/>
          </a:p>
        </p:txBody>
      </p:sp>
    </p:spTree>
    <p:extLst>
      <p:ext uri="{BB962C8B-B14F-4D97-AF65-F5344CB8AC3E}">
        <p14:creationId xmlns:p14="http://schemas.microsoft.com/office/powerpoint/2010/main" val="37013510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286964"/>
            <a:ext cx="8229600" cy="3167844"/>
          </a:xfrm>
        </p:spPr>
        <p:txBody>
          <a:bodyPr>
            <a:normAutofit/>
          </a:bodyPr>
          <a:lstStyle/>
          <a:p>
            <a:pPr marL="64008" indent="0">
              <a:lnSpc>
                <a:spcPct val="150000"/>
              </a:lnSpc>
              <a:buNone/>
            </a:pPr>
            <a:endParaRPr lang="tr-TR" dirty="0" smtClean="0">
              <a:latin typeface="Times New Roman" panose="02020603050405020304" pitchFamily="18" charset="0"/>
              <a:cs typeface="Times New Roman" panose="02020603050405020304" pitchFamily="18" charset="0"/>
            </a:endParaRPr>
          </a:p>
          <a:p>
            <a:pPr>
              <a:lnSpc>
                <a:spcPct val="150000"/>
              </a:lnSpc>
            </a:pPr>
            <a:r>
              <a:rPr lang="tr-TR" b="1" dirty="0" smtClean="0">
                <a:solidFill>
                  <a:schemeClr val="bg1"/>
                </a:solidFill>
                <a:latin typeface="Times New Roman" panose="02020603050405020304" pitchFamily="18" charset="0"/>
                <a:cs typeface="Times New Roman" panose="02020603050405020304" pitchFamily="18" charset="0"/>
              </a:rPr>
              <a:t>Barut</a:t>
            </a:r>
            <a:r>
              <a:rPr lang="tr-TR" dirty="0" smtClean="0">
                <a:latin typeface="Times New Roman" panose="02020603050405020304" pitchFamily="18" charset="0"/>
                <a:cs typeface="Times New Roman" panose="02020603050405020304" pitchFamily="18" charset="0"/>
              </a:rPr>
              <a:t> kimyasal olarak potasyum nitrat, odun kömürü ve sülfürden oluşur.  Yandığı zaman çıkardığı sıcak ve basınçlı gaz ateşli silahlarda itici kuvvet oluşturur</a:t>
            </a:r>
          </a:p>
          <a:p>
            <a:pPr>
              <a:lnSpc>
                <a:spcPct val="150000"/>
              </a:lnSpc>
            </a:pPr>
            <a:endParaRPr lang="tr-TR" dirty="0" smtClean="0">
              <a:latin typeface="Times New Roman" panose="02020603050405020304" pitchFamily="18" charset="0"/>
              <a:cs typeface="Times New Roman" panose="02020603050405020304" pitchFamily="18" charset="0"/>
            </a:endParaRPr>
          </a:p>
          <a:p>
            <a:pPr>
              <a:lnSpc>
                <a:spcPct val="150000"/>
              </a:lnSpc>
            </a:pPr>
            <a:endParaRPr lang="tr-TR" dirty="0">
              <a:latin typeface="Times New Roman" panose="02020603050405020304" pitchFamily="18" charset="0"/>
              <a:cs typeface="Times New Roman" panose="02020603050405020304" pitchFamily="18" charset="0"/>
            </a:endParaRPr>
          </a:p>
        </p:txBody>
      </p:sp>
      <p:pic>
        <p:nvPicPr>
          <p:cNvPr id="4" name="Resim 26" descr="C:\Documents and Settings\Administrator\Desktop\Yeni Klasör\baştankara\BARUT.jpg"/>
          <p:cNvPicPr>
            <a:picLocks noChangeArrowheads="1"/>
          </p:cNvPicPr>
          <p:nvPr/>
        </p:nvPicPr>
        <p:blipFill>
          <a:blip r:embed="rId2" cstate="print"/>
          <a:srcRect/>
          <a:stretch>
            <a:fillRect/>
          </a:stretch>
        </p:blipFill>
        <p:spPr bwMode="auto">
          <a:xfrm>
            <a:off x="1763688" y="620688"/>
            <a:ext cx="5616624" cy="28083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0" presetClass="entr" presetSubtype="0" fill="hold" nodeType="clickEffect">
                                  <p:stCondLst>
                                    <p:cond delay="0"/>
                                  </p:stCondLst>
                                  <p:iterate type="lt">
                                    <p:tmPct val="10000"/>
                                  </p:iterate>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1"/>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1412776"/>
            <a:ext cx="8229600" cy="4572000"/>
          </a:xfrm>
        </p:spPr>
        <p:txBody>
          <a:bodyPr/>
          <a:lstStyle/>
          <a:p>
            <a:pPr algn="just">
              <a:lnSpc>
                <a:spcPct val="150000"/>
              </a:lnSpc>
            </a:pPr>
            <a:r>
              <a:rPr lang="tr-TR" dirty="0" smtClean="0">
                <a:latin typeface="Times New Roman" panose="02020603050405020304" pitchFamily="18" charset="0"/>
                <a:cs typeface="Times New Roman" panose="02020603050405020304" pitchFamily="18" charset="0"/>
              </a:rPr>
              <a:t>Daha öncede öğrendiğimiz gibi patlama basınçlı ve sıcak bir hava dalgası oluşturup çevresine fiziksel tahribat verme olayıydı. </a:t>
            </a:r>
          </a:p>
          <a:p>
            <a:pPr algn="just">
              <a:lnSpc>
                <a:spcPct val="150000"/>
              </a:lnSpc>
            </a:pPr>
            <a:r>
              <a:rPr lang="tr-TR" dirty="0" smtClean="0">
                <a:latin typeface="Times New Roman" panose="02020603050405020304" pitchFamily="18" charset="0"/>
                <a:cs typeface="Times New Roman" panose="02020603050405020304" pitchFamily="18" charset="0"/>
              </a:rPr>
              <a:t>Kütle halinde patlama ise tehlikeli maddenin bir bütün olarak patlamasıdır.</a:t>
            </a:r>
            <a:endParaRPr lang="tr-TR"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1"/>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b="1" dirty="0" smtClean="0"/>
              <a:t>1.2 Parça Tesiri Tehlikesi Olan Patlayıcı</a:t>
            </a:r>
            <a:endParaRPr lang="tr-TR" b="1" dirty="0"/>
          </a:p>
        </p:txBody>
      </p:sp>
      <p:sp>
        <p:nvSpPr>
          <p:cNvPr id="3" name="2 İçerik Yer Tutucusu"/>
          <p:cNvSpPr>
            <a:spLocks noGrp="1"/>
          </p:cNvSpPr>
          <p:nvPr>
            <p:ph idx="1"/>
          </p:nvPr>
        </p:nvSpPr>
        <p:spPr/>
        <p:txBody>
          <a:bodyPr/>
          <a:lstStyle/>
          <a:p>
            <a:pPr algn="just">
              <a:lnSpc>
                <a:spcPct val="150000"/>
              </a:lnSpc>
            </a:pPr>
            <a:r>
              <a:rPr lang="tr-TR" dirty="0" smtClean="0">
                <a:latin typeface="Times New Roman" panose="02020603050405020304" pitchFamily="18" charset="0"/>
                <a:cs typeface="Times New Roman" panose="02020603050405020304" pitchFamily="18" charset="0"/>
              </a:rPr>
              <a:t>Parça tesiri şarapnel niteliği gösteren çevresine fiziksel hasar verebilen patlayıcılardır.</a:t>
            </a:r>
          </a:p>
          <a:p>
            <a:pPr algn="just">
              <a:lnSpc>
                <a:spcPct val="150000"/>
              </a:lnSpc>
              <a:buNone/>
            </a:pPr>
            <a:r>
              <a:rPr lang="tr-TR" dirty="0" smtClean="0">
                <a:latin typeface="Times New Roman" panose="02020603050405020304" pitchFamily="18" charset="0"/>
                <a:cs typeface="Times New Roman" panose="02020603050405020304" pitchFamily="18" charset="0"/>
              </a:rPr>
              <a:t>    Genellikle askeri ve terörist amaçlı kullanılır.</a:t>
            </a:r>
          </a:p>
          <a:p>
            <a:pPr algn="just">
              <a:lnSpc>
                <a:spcPct val="150000"/>
              </a:lnSpc>
              <a:buNone/>
            </a:pPr>
            <a:r>
              <a:rPr lang="tr-TR" dirty="0" smtClean="0">
                <a:latin typeface="Times New Roman" panose="02020603050405020304" pitchFamily="18" charset="0"/>
                <a:cs typeface="Times New Roman" panose="02020603050405020304" pitchFamily="18" charset="0"/>
              </a:rPr>
              <a:t>    El bombası en güzel örnektir.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xEl>
                                              <p:pRg st="1" end="1"/>
                                            </p:txEl>
                                          </p:spTgt>
                                        </p:tgtEl>
                                      </p:cBhvr>
                                    </p:animEffect>
                                  </p:childTnLst>
                                </p:cTn>
                              </p:par>
                              <p:par>
                                <p:cTn id="15" presetID="29"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8"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endParaRPr lang="tr-TR" dirty="0" smtClean="0"/>
          </a:p>
          <a:p>
            <a:endParaRPr lang="tr-TR" dirty="0" smtClean="0"/>
          </a:p>
          <a:p>
            <a:endParaRPr lang="tr-TR" dirty="0" smtClean="0"/>
          </a:p>
          <a:p>
            <a:endParaRPr lang="tr-TR" dirty="0" smtClean="0"/>
          </a:p>
          <a:p>
            <a:endParaRPr lang="tr-TR" dirty="0" smtClean="0"/>
          </a:p>
          <a:p>
            <a:endParaRPr lang="tr-TR" dirty="0" smtClean="0"/>
          </a:p>
          <a:p>
            <a:r>
              <a:rPr lang="tr-TR" dirty="0" smtClean="0"/>
              <a:t>Akla şu soru gelebilir çeşitli çalışmalarla diğer patlayıcılarda parça tesirli hale getirilebilirler mi?</a:t>
            </a:r>
            <a:endParaRPr lang="tr-TR" dirty="0"/>
          </a:p>
        </p:txBody>
      </p:sp>
      <p:pic>
        <p:nvPicPr>
          <p:cNvPr id="4" name="Resim 9" descr="C:\Documents and Settings\Administrator\Desktop\Yeni Klasör\baştankara\EL BMBO.png"/>
          <p:cNvPicPr>
            <a:picLocks noChangeArrowheads="1"/>
          </p:cNvPicPr>
          <p:nvPr/>
        </p:nvPicPr>
        <p:blipFill>
          <a:blip r:embed="rId2" cstate="print"/>
          <a:srcRect/>
          <a:stretch>
            <a:fillRect/>
          </a:stretch>
        </p:blipFill>
        <p:spPr bwMode="auto">
          <a:xfrm>
            <a:off x="2483768" y="908720"/>
            <a:ext cx="4320480" cy="2736304"/>
          </a:xfrm>
          <a:prstGeom prst="rect">
            <a:avLst/>
          </a:prstGeom>
          <a:noFill/>
          <a:ln w="9525">
            <a:noFill/>
            <a:miter lim="800000"/>
            <a:headEnd/>
            <a:tailEnd/>
          </a:ln>
        </p:spPr>
      </p:pic>
      <p:sp>
        <p:nvSpPr>
          <p:cNvPr id="2" name="AutoShape 2" descr="parça tesiri etkisi olan el bombası ile ilgili görsel sonucu"/>
          <p:cNvSpPr>
            <a:spLocks noChangeAspect="1" noChangeArrowheads="1"/>
          </p:cNvSpPr>
          <p:nvPr/>
        </p:nvSpPr>
        <p:spPr bwMode="auto">
          <a:xfrm>
            <a:off x="155574" y="-144463"/>
            <a:ext cx="2493335" cy="249334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200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box(in)">
                                      <p:cBhvr>
                                        <p:cTn id="10"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052736"/>
            <a:ext cx="8229600" cy="5402072"/>
          </a:xfrm>
        </p:spPr>
        <p:txBody>
          <a:bodyPr/>
          <a:lstStyle/>
          <a:p>
            <a:pPr marL="64008" indent="0">
              <a:lnSpc>
                <a:spcPct val="150000"/>
              </a:lnSpc>
              <a:buNone/>
            </a:pPr>
            <a:r>
              <a:rPr lang="tr-TR" dirty="0" smtClean="0">
                <a:latin typeface="Times New Roman" panose="02020603050405020304" pitchFamily="18" charset="0"/>
                <a:cs typeface="Times New Roman" panose="02020603050405020304" pitchFamily="18" charset="0"/>
              </a:rPr>
              <a:t>	 Diğer </a:t>
            </a:r>
            <a:r>
              <a:rPr lang="tr-TR" dirty="0">
                <a:latin typeface="Times New Roman" panose="02020603050405020304" pitchFamily="18" charset="0"/>
                <a:cs typeface="Times New Roman" panose="02020603050405020304" pitchFamily="18" charset="0"/>
              </a:rPr>
              <a:t>patlayıcı türler de çeşitli çalışmalar sonucu parça tesirli hale getirilir. Bir dinamitin etrafına çivi, taş gibi şarapnel özellik gösterecek cisimler yerleştirilerek parça tesirli hale getirilir.</a:t>
            </a:r>
          </a:p>
          <a:p>
            <a:pPr marL="64008" indent="0">
              <a:lnSpc>
                <a:spcPct val="150000"/>
              </a:lnSpc>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6610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1520" y="548680"/>
            <a:ext cx="8229600" cy="1045838"/>
          </a:xfrm>
        </p:spPr>
        <p:txBody>
          <a:bodyPr>
            <a:normAutofit fontScale="90000"/>
          </a:bodyPr>
          <a:lstStyle/>
          <a:p>
            <a:pPr marL="0" lvl="0" algn="ctr" fontAlgn="base">
              <a:spcAft>
                <a:spcPct val="0"/>
              </a:spcAft>
              <a:buClr>
                <a:schemeClr val="hlink"/>
              </a:buClr>
              <a:buSzPct val="80000"/>
            </a:pPr>
            <a:r>
              <a:rPr lang="tr-TR" b="1" dirty="0" smtClean="0">
                <a:solidFill>
                  <a:schemeClr val="accent1">
                    <a:lumMod val="75000"/>
                  </a:schemeClr>
                </a:solidFill>
                <a:latin typeface="Times New Roman" panose="02020603050405020304" pitchFamily="18" charset="0"/>
                <a:cs typeface="Times New Roman" panose="02020603050405020304" pitchFamily="18" charset="0"/>
              </a:rPr>
              <a:t>1.3 </a:t>
            </a:r>
            <a:r>
              <a:rPr lang="tr-TR" sz="4400" b="1" dirty="0">
                <a:ln>
                  <a:noFill/>
                </a:ln>
                <a:solidFill>
                  <a:schemeClr val="accent1">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Yangın ve Küçük </a:t>
            </a:r>
            <a:r>
              <a:rPr lang="tr-TR" sz="4400" b="1" dirty="0" smtClean="0">
                <a:ln>
                  <a:noFill/>
                </a:ln>
                <a:solidFill>
                  <a:schemeClr val="accent1">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Patlama </a:t>
            </a:r>
            <a:br>
              <a:rPr lang="tr-TR" sz="4400" b="1" dirty="0" smtClean="0">
                <a:ln>
                  <a:noFill/>
                </a:ln>
                <a:solidFill>
                  <a:schemeClr val="accent1">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br>
            <a:r>
              <a:rPr lang="tr-TR" sz="4400" b="1" dirty="0" smtClean="0">
                <a:ln>
                  <a:noFill/>
                </a:ln>
                <a:solidFill>
                  <a:schemeClr val="accent1">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şoku </a:t>
            </a:r>
            <a:r>
              <a:rPr lang="tr-TR" sz="4400" b="1" dirty="0">
                <a:ln>
                  <a:noFill/>
                </a:ln>
                <a:solidFill>
                  <a:schemeClr val="accent1">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Tehlikesi </a:t>
            </a:r>
            <a:r>
              <a:rPr lang="tr-TR" sz="4400" b="1" dirty="0" smtClean="0">
                <a:ln>
                  <a:noFill/>
                </a:ln>
                <a:solidFill>
                  <a:schemeClr val="accent1">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olan Patlayıcılar </a:t>
            </a:r>
            <a:r>
              <a:rPr lang="tr-TR" sz="4400" b="1" dirty="0">
                <a:ln>
                  <a:noFill/>
                </a:ln>
                <a:solidFill>
                  <a:srgbClr val="FF9900"/>
                </a:solidFill>
                <a:effectLst>
                  <a:outerShdw blurRad="38100" dist="38100" dir="2700000" algn="tl">
                    <a:srgbClr val="C0C0C0"/>
                  </a:outerShdw>
                </a:effectLst>
                <a:latin typeface="Times New Roman" pitchFamily="18" charset="0"/>
                <a:ea typeface="MS Mincho" pitchFamily="49" charset="-128"/>
                <a:cs typeface="Arial" charset="0"/>
              </a:rPr>
              <a:t/>
            </a:r>
            <a:br>
              <a:rPr lang="tr-TR" sz="4400" b="1" dirty="0">
                <a:ln>
                  <a:noFill/>
                </a:ln>
                <a:solidFill>
                  <a:srgbClr val="FF9900"/>
                </a:solidFill>
                <a:effectLst>
                  <a:outerShdw blurRad="38100" dist="38100" dir="2700000" algn="tl">
                    <a:srgbClr val="C0C0C0"/>
                  </a:outerShdw>
                </a:effectLst>
                <a:latin typeface="Times New Roman" pitchFamily="18" charset="0"/>
                <a:ea typeface="MS Mincho" pitchFamily="49" charset="-128"/>
                <a:cs typeface="Arial" charset="0"/>
              </a:rPr>
            </a:br>
            <a:endParaRPr lang="tr-TR" dirty="0"/>
          </a:p>
        </p:txBody>
      </p:sp>
      <p:sp>
        <p:nvSpPr>
          <p:cNvPr id="3" name="İçerik Yer Tutucusu 2"/>
          <p:cNvSpPr>
            <a:spLocks noGrp="1"/>
          </p:cNvSpPr>
          <p:nvPr>
            <p:ph idx="1"/>
          </p:nvPr>
        </p:nvSpPr>
        <p:spPr/>
        <p:txBody>
          <a:bodyPr/>
          <a:lstStyle/>
          <a:p>
            <a:pPr marL="64008" indent="0">
              <a:lnSpc>
                <a:spcPct val="150000"/>
              </a:lnSpc>
              <a:buNone/>
            </a:pPr>
            <a:r>
              <a:rPr lang="tr-TR" dirty="0" smtClean="0">
                <a:latin typeface="Times New Roman" panose="02020603050405020304" pitchFamily="18" charset="0"/>
                <a:cs typeface="Times New Roman" panose="02020603050405020304" pitchFamily="18" charset="0"/>
              </a:rPr>
              <a:t>	Kütle </a:t>
            </a:r>
            <a:r>
              <a:rPr lang="tr-TR" dirty="0">
                <a:latin typeface="Times New Roman" panose="02020603050405020304" pitchFamily="18" charset="0"/>
                <a:cs typeface="Times New Roman" panose="02020603050405020304" pitchFamily="18" charset="0"/>
              </a:rPr>
              <a:t>halinde patlamayan ancak hava basıncından veya parça tesirinden dolayı düşük bir tehlike teşkil eden, yangın tehlikesine sahip maddeler ve cisimler bu sınıfta incelenir. Örnek olarak tahrikli patlayıcılar ve roket motorları verilebilir.</a:t>
            </a:r>
          </a:p>
          <a:p>
            <a:pPr marL="64008" indent="0">
              <a:buNone/>
            </a:pPr>
            <a:endParaRPr lang="tr-TR" dirty="0"/>
          </a:p>
        </p:txBody>
      </p:sp>
    </p:spTree>
    <p:extLst>
      <p:ext uri="{BB962C8B-B14F-4D97-AF65-F5344CB8AC3E}">
        <p14:creationId xmlns:p14="http://schemas.microsoft.com/office/powerpoint/2010/main" val="28099995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906128"/>
          </a:xfrm>
        </p:spPr>
        <p:txBody>
          <a:bodyPr/>
          <a:lstStyle/>
          <a:p>
            <a:pPr marL="64008" indent="0">
              <a:lnSpc>
                <a:spcPct val="150000"/>
              </a:lnSpc>
              <a:buNone/>
            </a:pPr>
            <a:r>
              <a:rPr lang="tr-TR" b="1" dirty="0">
                <a:solidFill>
                  <a:schemeClr val="accent1">
                    <a:lumMod val="75000"/>
                  </a:schemeClr>
                </a:solidFill>
                <a:latin typeface="Times New Roman" panose="02020603050405020304" pitchFamily="18" charset="0"/>
                <a:cs typeface="Times New Roman" panose="02020603050405020304" pitchFamily="18" charset="0"/>
              </a:rPr>
              <a:t>Tahrik tipi: </a:t>
            </a:r>
            <a:r>
              <a:rPr lang="tr-TR" dirty="0">
                <a:latin typeface="Times New Roman" panose="02020603050405020304" pitchFamily="18" charset="0"/>
                <a:cs typeface="Times New Roman" panose="02020603050405020304" pitchFamily="18" charset="0"/>
              </a:rPr>
              <a:t>Büyük bir şok dalgası yaratarak patlama küresi dâhilindeki materyallere ani ve yüksek basınç uygulama yöntemi ile hedefi etkisiz hale getirmeye dayanan konvansiyonel patlayıcılardır. Oluşan ısı ve ışık miktarı diğer tiplere nazaran daha azdır. Terörist örgütler tarafından yaygın olarak kullanılan boru tipi bombalar tahrik tipidir.</a:t>
            </a:r>
          </a:p>
          <a:p>
            <a:pPr marL="64008" indent="0">
              <a:lnSpc>
                <a:spcPct val="150000"/>
              </a:lnSpc>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66702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1.4 Patlama Olasılığı Düşük Patlayıcılar</a:t>
            </a:r>
            <a:endParaRPr lang="tr-TR" b="1"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2 İçerik Yer Tutucusu"/>
          <p:cNvSpPr>
            <a:spLocks noGrp="1"/>
          </p:cNvSpPr>
          <p:nvPr>
            <p:ph idx="1"/>
          </p:nvPr>
        </p:nvSpPr>
        <p:spPr/>
        <p:txBody>
          <a:bodyPr/>
          <a:lstStyle/>
          <a:p>
            <a:pPr marL="64008" indent="0">
              <a:lnSpc>
                <a:spcPct val="150000"/>
              </a:lnSpc>
              <a:buNone/>
            </a:pPr>
            <a:endParaRPr lang="tr-TR" dirty="0" smtClean="0">
              <a:latin typeface="Times New Roman" panose="02020603050405020304" pitchFamily="18" charset="0"/>
              <a:cs typeface="Times New Roman" panose="02020603050405020304" pitchFamily="18" charset="0"/>
            </a:endParaRPr>
          </a:p>
          <a:p>
            <a:pPr>
              <a:lnSpc>
                <a:spcPct val="150000"/>
              </a:lnSpc>
            </a:pPr>
            <a:r>
              <a:rPr lang="tr-TR" dirty="0" smtClean="0">
                <a:latin typeface="Times New Roman" panose="02020603050405020304" pitchFamily="18" charset="0"/>
                <a:cs typeface="Times New Roman" panose="02020603050405020304" pitchFamily="18" charset="0"/>
              </a:rPr>
              <a:t>Özel bir tehlike teşkil etmediği için, patlama olasılığı düşük olan bu maddelere örnek…..</a:t>
            </a:r>
            <a:endParaRPr lang="tr-TR"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1196752"/>
            <a:ext cx="8229600" cy="4572000"/>
          </a:xfrm>
        </p:spPr>
        <p:txBody>
          <a:bodyPr/>
          <a:lstStyle/>
          <a:p>
            <a:r>
              <a:rPr lang="tr-TR" b="1" dirty="0" smtClean="0">
                <a:solidFill>
                  <a:schemeClr val="accent1">
                    <a:lumMod val="75000"/>
                  </a:schemeClr>
                </a:solidFill>
                <a:effectLst>
                  <a:outerShdw blurRad="38100" dist="38100" dir="2700000" algn="tl">
                    <a:srgbClr val="000000">
                      <a:alpha val="43137"/>
                    </a:srgbClr>
                  </a:outerShdw>
                </a:effectLst>
              </a:rPr>
              <a:t>Havai Fişekler</a:t>
            </a:r>
            <a:r>
              <a:rPr lang="tr-TR" b="1" dirty="0" smtClean="0">
                <a:solidFill>
                  <a:schemeClr val="accent1">
                    <a:lumMod val="75000"/>
                  </a:schemeClr>
                </a:solidFill>
              </a:rPr>
              <a:t>: </a:t>
            </a:r>
            <a:r>
              <a:rPr lang="tr-TR" dirty="0" smtClean="0"/>
              <a:t>Estetik ve eğlence amaçlı kullanılan düşük patlayıcı ancak güçlü piroteknik malzemelerdir. </a:t>
            </a:r>
          </a:p>
          <a:p>
            <a:pPr>
              <a:buNone/>
            </a:pPr>
            <a:r>
              <a:rPr lang="tr-TR" dirty="0" smtClean="0"/>
              <a:t>	Havai fişeklere rengini veren içerisinde kullanılan elementlerdir.</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par>
                          <p:cTn id="10" fill="hold">
                            <p:stCondLst>
                              <p:cond delay="38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3"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idx="1"/>
          </p:nvPr>
        </p:nvSpPr>
        <p:spPr>
          <a:xfrm>
            <a:off x="395536" y="332656"/>
            <a:ext cx="8229600" cy="5978136"/>
          </a:xfrm>
        </p:spPr>
        <p:txBody>
          <a:bodyPr>
            <a:noAutofit/>
          </a:bodyPr>
          <a:lstStyle/>
          <a:p>
            <a:pPr marL="64008" indent="0">
              <a:lnSpc>
                <a:spcPct val="150000"/>
              </a:lnSpc>
              <a:buNone/>
            </a:pPr>
            <a:r>
              <a:rPr lang="tr-TR" sz="25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Havai Fişeklerdeki Kullanımlar:</a:t>
            </a:r>
          </a:p>
          <a:p>
            <a:pPr marL="64008" indent="0">
              <a:lnSpc>
                <a:spcPct val="150000"/>
              </a:lnSpc>
              <a:buNone/>
            </a:pPr>
            <a:endParaRPr lang="tr-TR" sz="25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nSpc>
                <a:spcPct val="150000"/>
              </a:lnSpc>
            </a:pPr>
            <a:r>
              <a:rPr lang="tr-TR" sz="2500" dirty="0" smtClean="0">
                <a:latin typeface="Times New Roman" panose="02020603050405020304" pitchFamily="18" charset="0"/>
                <a:cs typeface="Times New Roman" panose="02020603050405020304" pitchFamily="18" charset="0"/>
              </a:rPr>
              <a:t>Havai fişeklerde mavi renk üretiminde </a:t>
            </a:r>
            <a:r>
              <a:rPr lang="tr-TR" sz="25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bakır</a:t>
            </a:r>
            <a:r>
              <a:rPr lang="tr-TR" sz="2500" dirty="0" smtClean="0">
                <a:latin typeface="Times New Roman" panose="02020603050405020304" pitchFamily="18" charset="0"/>
                <a:cs typeface="Times New Roman" panose="02020603050405020304" pitchFamily="18" charset="0"/>
              </a:rPr>
              <a:t> kullanılır.</a:t>
            </a:r>
          </a:p>
          <a:p>
            <a:pPr>
              <a:lnSpc>
                <a:spcPct val="150000"/>
              </a:lnSpc>
            </a:pPr>
            <a:r>
              <a:rPr lang="tr-TR" sz="25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Sodyum</a:t>
            </a:r>
            <a:r>
              <a:rPr lang="tr-TR" sz="2500" dirty="0" smtClean="0">
                <a:latin typeface="Times New Roman" panose="02020603050405020304" pitchFamily="18" charset="0"/>
                <a:cs typeface="Times New Roman" panose="02020603050405020304" pitchFamily="18" charset="0"/>
              </a:rPr>
              <a:t> havai fişeklerde altın ve sarı renk üretiminde kullanılır. Renk o kadar parlak olur ki diğer renkleri kapatır.</a:t>
            </a:r>
          </a:p>
          <a:p>
            <a:pPr>
              <a:lnSpc>
                <a:spcPct val="150000"/>
              </a:lnSpc>
            </a:pPr>
            <a:r>
              <a:rPr lang="tr-TR" sz="2500" dirty="0">
                <a:latin typeface="Times New Roman" panose="02020603050405020304" pitchFamily="18" charset="0"/>
                <a:cs typeface="Times New Roman" panose="02020603050405020304" pitchFamily="18" charset="0"/>
              </a:rPr>
              <a:t>Lityum metali havai fişeklerde kırmızı renk üretiminde kullanılır. Özellikle lityum karbonat en önemli renk vericidir.</a:t>
            </a:r>
          </a:p>
          <a:p>
            <a:pPr>
              <a:lnSpc>
                <a:spcPct val="150000"/>
              </a:lnSpc>
            </a:pPr>
            <a:endParaRPr lang="tr-TR" sz="1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5">
                                            <p:txEl>
                                              <p:pRg st="2" end="2"/>
                                            </p:txEl>
                                          </p:spTgt>
                                        </p:tgtEl>
                                        <p:attrNameLst>
                                          <p:attrName>style.visibility</p:attrName>
                                        </p:attrNameLst>
                                      </p:cBhvr>
                                      <p:to>
                                        <p:strVal val="visible"/>
                                      </p:to>
                                    </p:set>
                                    <p:anim calcmode="lin" valueType="num">
                                      <p:cBhvr>
                                        <p:cTn id="16" dur="500" fill="hold"/>
                                        <p:tgtEl>
                                          <p:spTgt spid="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xEl>
                                              <p:pRg st="2" end="2"/>
                                            </p:txEl>
                                          </p:spTgt>
                                        </p:tgtEl>
                                        <p:attrNameLst>
                                          <p:attrName>ppt_y</p:attrName>
                                        </p:attrNameLst>
                                      </p:cBhvr>
                                      <p:tavLst>
                                        <p:tav tm="0">
                                          <p:val>
                                            <p:strVal val="#ppt_y"/>
                                          </p:val>
                                        </p:tav>
                                        <p:tav tm="100000">
                                          <p:val>
                                            <p:strVal val="#ppt_y"/>
                                          </p:val>
                                        </p:tav>
                                      </p:tavLst>
                                    </p:anim>
                                    <p:anim calcmode="lin" valueType="num">
                                      <p:cBhvr>
                                        <p:cTn id="18" dur="500" fill="hold"/>
                                        <p:tgtEl>
                                          <p:spTgt spid="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p:cTn id="25" dur="500" fill="hold"/>
                                        <p:tgtEl>
                                          <p:spTgt spid="5">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5">
                                            <p:txEl>
                                              <p:pRg st="3" end="3"/>
                                            </p:txEl>
                                          </p:spTgt>
                                        </p:tgtEl>
                                        <p:attrNameLst>
                                          <p:attrName>ppt_y</p:attrName>
                                        </p:attrNameLst>
                                      </p:cBhvr>
                                      <p:tavLst>
                                        <p:tav tm="0">
                                          <p:val>
                                            <p:strVal val="#ppt_y"/>
                                          </p:val>
                                        </p:tav>
                                        <p:tav tm="100000">
                                          <p:val>
                                            <p:strVal val="#ppt_y"/>
                                          </p:val>
                                        </p:tav>
                                      </p:tavLst>
                                    </p:anim>
                                    <p:anim calcmode="lin" valueType="num">
                                      <p:cBhvr>
                                        <p:cTn id="27" dur="500" fill="hold"/>
                                        <p:tgtEl>
                                          <p:spTgt spid="5">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5">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5">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5">
                                            <p:txEl>
                                              <p:pRg st="4" end="4"/>
                                            </p:txEl>
                                          </p:spTgt>
                                        </p:tgtEl>
                                        <p:attrNameLst>
                                          <p:attrName>style.visibility</p:attrName>
                                        </p:attrNameLst>
                                      </p:cBhvr>
                                      <p:to>
                                        <p:strVal val="visible"/>
                                      </p:to>
                                    </p:set>
                                    <p:anim calcmode="lin" valueType="num">
                                      <p:cBhvr>
                                        <p:cTn id="34" dur="500" fill="hold"/>
                                        <p:tgtEl>
                                          <p:spTgt spid="5">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5">
                                            <p:txEl>
                                              <p:pRg st="4" end="4"/>
                                            </p:txEl>
                                          </p:spTgt>
                                        </p:tgtEl>
                                        <p:attrNameLst>
                                          <p:attrName>ppt_y</p:attrName>
                                        </p:attrNameLst>
                                      </p:cBhvr>
                                      <p:tavLst>
                                        <p:tav tm="0">
                                          <p:val>
                                            <p:strVal val="#ppt_y"/>
                                          </p:val>
                                        </p:tav>
                                        <p:tav tm="100000">
                                          <p:val>
                                            <p:strVal val="#ppt_y"/>
                                          </p:val>
                                        </p:tav>
                                      </p:tavLst>
                                    </p:anim>
                                    <p:anim calcmode="lin" valueType="num">
                                      <p:cBhvr>
                                        <p:cTn id="36" dur="500" fill="hold"/>
                                        <p:tgtEl>
                                          <p:spTgt spid="5">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5">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6050144"/>
          </a:xfrm>
        </p:spPr>
        <p:txBody>
          <a:bodyPr>
            <a:normAutofit fontScale="77500" lnSpcReduction="20000"/>
          </a:bodyPr>
          <a:lstStyle/>
          <a:p>
            <a:pPr marL="0" indent="0">
              <a:lnSpc>
                <a:spcPct val="160000"/>
              </a:lnSpc>
              <a:buNone/>
            </a:pPr>
            <a:r>
              <a:rPr lang="tr-TR" sz="3200" spc="-5" dirty="0" smtClean="0">
                <a:latin typeface="Times New Roman" panose="02020603050405020304" pitchFamily="18" charset="0"/>
                <a:cs typeface="Times New Roman" panose="02020603050405020304" pitchFamily="18" charset="0"/>
              </a:rPr>
              <a:t>	Maddelerde </a:t>
            </a:r>
            <a:r>
              <a:rPr lang="tr-TR" sz="3200" spc="-5" dirty="0">
                <a:latin typeface="Times New Roman" panose="02020603050405020304" pitchFamily="18" charset="0"/>
                <a:cs typeface="Times New Roman" panose="02020603050405020304" pitchFamily="18" charset="0"/>
              </a:rPr>
              <a:t>veya enerjilerinde meydana gelen değişikliklere olay</a:t>
            </a:r>
            <a:r>
              <a:rPr lang="tr-TR" sz="3200" spc="100" dirty="0">
                <a:latin typeface="Times New Roman" panose="02020603050405020304" pitchFamily="18" charset="0"/>
                <a:cs typeface="Times New Roman" panose="02020603050405020304" pitchFamily="18" charset="0"/>
              </a:rPr>
              <a:t> </a:t>
            </a:r>
            <a:r>
              <a:rPr lang="tr-TR" sz="3200" spc="-5" dirty="0">
                <a:latin typeface="Times New Roman" panose="02020603050405020304" pitchFamily="18" charset="0"/>
                <a:cs typeface="Times New Roman" panose="02020603050405020304" pitchFamily="18" charset="0"/>
              </a:rPr>
              <a:t>denir.</a:t>
            </a:r>
            <a:endParaRPr lang="tr-TR" sz="3200" dirty="0">
              <a:latin typeface="Times New Roman" panose="02020603050405020304" pitchFamily="18" charset="0"/>
              <a:cs typeface="Times New Roman" panose="02020603050405020304" pitchFamily="18" charset="0"/>
            </a:endParaRPr>
          </a:p>
          <a:p>
            <a:pPr marL="0" indent="0">
              <a:lnSpc>
                <a:spcPct val="160000"/>
              </a:lnSpc>
              <a:spcBef>
                <a:spcPts val="225"/>
              </a:spcBef>
              <a:buNone/>
            </a:pPr>
            <a:r>
              <a:rPr lang="tr-TR" sz="3200" spc="-5" dirty="0" smtClean="0">
                <a:latin typeface="Times New Roman" panose="02020603050405020304" pitchFamily="18" charset="0"/>
                <a:cs typeface="Times New Roman" panose="02020603050405020304" pitchFamily="18" charset="0"/>
              </a:rPr>
              <a:t>	Olaylar </a:t>
            </a:r>
            <a:r>
              <a:rPr lang="tr-TR" sz="3200" spc="-5" dirty="0">
                <a:latin typeface="Times New Roman" panose="02020603050405020304" pitchFamily="18" charset="0"/>
                <a:cs typeface="Times New Roman" panose="02020603050405020304" pitchFamily="18" charset="0"/>
              </a:rPr>
              <a:t>genel olarak fiziksel </a:t>
            </a:r>
            <a:r>
              <a:rPr lang="tr-TR" sz="3200" dirty="0">
                <a:latin typeface="Times New Roman" panose="02020603050405020304" pitchFamily="18" charset="0"/>
                <a:cs typeface="Times New Roman" panose="02020603050405020304" pitchFamily="18" charset="0"/>
              </a:rPr>
              <a:t>ve </a:t>
            </a:r>
            <a:r>
              <a:rPr lang="tr-TR" sz="3200" spc="-5" dirty="0">
                <a:latin typeface="Times New Roman" panose="02020603050405020304" pitchFamily="18" charset="0"/>
                <a:cs typeface="Times New Roman" panose="02020603050405020304" pitchFamily="18" charset="0"/>
              </a:rPr>
              <a:t>kimyasal </a:t>
            </a:r>
            <a:r>
              <a:rPr lang="tr-TR" sz="3200" dirty="0">
                <a:latin typeface="Times New Roman" panose="02020603050405020304" pitchFamily="18" charset="0"/>
                <a:cs typeface="Times New Roman" panose="02020603050405020304" pitchFamily="18" charset="0"/>
              </a:rPr>
              <a:t>olmak </a:t>
            </a:r>
            <a:r>
              <a:rPr lang="tr-TR" sz="3200" spc="-5" dirty="0">
                <a:latin typeface="Times New Roman" panose="02020603050405020304" pitchFamily="18" charset="0"/>
                <a:cs typeface="Times New Roman" panose="02020603050405020304" pitchFamily="18" charset="0"/>
              </a:rPr>
              <a:t>üzere </a:t>
            </a:r>
            <a:r>
              <a:rPr lang="tr-TR" sz="3200" spc="-10" dirty="0">
                <a:latin typeface="Times New Roman" panose="02020603050405020304" pitchFamily="18" charset="0"/>
                <a:cs typeface="Times New Roman" panose="02020603050405020304" pitchFamily="18" charset="0"/>
              </a:rPr>
              <a:t>ikiye</a:t>
            </a:r>
            <a:r>
              <a:rPr lang="tr-TR" sz="3200" spc="60" dirty="0">
                <a:latin typeface="Times New Roman" panose="02020603050405020304" pitchFamily="18" charset="0"/>
                <a:cs typeface="Times New Roman" panose="02020603050405020304" pitchFamily="18" charset="0"/>
              </a:rPr>
              <a:t> </a:t>
            </a:r>
            <a:r>
              <a:rPr lang="tr-TR" sz="3200" spc="-5" dirty="0">
                <a:latin typeface="Times New Roman" panose="02020603050405020304" pitchFamily="18" charset="0"/>
                <a:cs typeface="Times New Roman" panose="02020603050405020304" pitchFamily="18" charset="0"/>
              </a:rPr>
              <a:t>ayrılır.</a:t>
            </a:r>
            <a:endParaRPr lang="tr-TR" sz="3200" dirty="0">
              <a:latin typeface="Times New Roman" panose="02020603050405020304" pitchFamily="18" charset="0"/>
              <a:cs typeface="Times New Roman" panose="02020603050405020304" pitchFamily="18" charset="0"/>
            </a:endParaRPr>
          </a:p>
          <a:p>
            <a:pPr marL="12700" marR="99060" indent="0">
              <a:lnSpc>
                <a:spcPct val="160000"/>
              </a:lnSpc>
              <a:spcBef>
                <a:spcPts val="585"/>
              </a:spcBef>
              <a:buNone/>
            </a:pPr>
            <a:r>
              <a:rPr lang="tr-TR" sz="3200" spc="-5" dirty="0">
                <a:solidFill>
                  <a:schemeClr val="accent1">
                    <a:lumMod val="60000"/>
                    <a:lumOff val="40000"/>
                  </a:schemeClr>
                </a:solidFill>
                <a:latin typeface="Times New Roman" panose="02020603050405020304" pitchFamily="18" charset="0"/>
                <a:cs typeface="Times New Roman" panose="02020603050405020304" pitchFamily="18" charset="0"/>
              </a:rPr>
              <a:t>Fiziksel</a:t>
            </a:r>
            <a:r>
              <a:rPr lang="tr-TR" sz="3200" spc="-5" dirty="0">
                <a:latin typeface="Times New Roman" panose="02020603050405020304" pitchFamily="18" charset="0"/>
                <a:cs typeface="Times New Roman" panose="02020603050405020304" pitchFamily="18" charset="0"/>
              </a:rPr>
              <a:t> bir olay meydana geldiği zaman, </a:t>
            </a:r>
            <a:r>
              <a:rPr lang="tr-TR" sz="3200" dirty="0">
                <a:latin typeface="Times New Roman" panose="02020603050405020304" pitchFamily="18" charset="0"/>
                <a:cs typeface="Times New Roman" panose="02020603050405020304" pitchFamily="18" charset="0"/>
              </a:rPr>
              <a:t>o </a:t>
            </a:r>
            <a:r>
              <a:rPr lang="tr-TR" sz="3200" spc="-5" dirty="0">
                <a:latin typeface="Times New Roman" panose="02020603050405020304" pitchFamily="18" charset="0"/>
                <a:cs typeface="Times New Roman" panose="02020603050405020304" pitchFamily="18" charset="0"/>
              </a:rPr>
              <a:t>maddenin kimyasal özellikleri </a:t>
            </a:r>
            <a:r>
              <a:rPr lang="tr-TR" sz="3200" dirty="0">
                <a:latin typeface="Times New Roman" panose="02020603050405020304" pitchFamily="18" charset="0"/>
                <a:cs typeface="Times New Roman" panose="02020603050405020304" pitchFamily="18" charset="0"/>
              </a:rPr>
              <a:t>ve  </a:t>
            </a:r>
            <a:r>
              <a:rPr lang="tr-TR" sz="3200" spc="-5" dirty="0">
                <a:latin typeface="Times New Roman" panose="02020603050405020304" pitchFamily="18" charset="0"/>
                <a:cs typeface="Times New Roman" panose="02020603050405020304" pitchFamily="18" charset="0"/>
              </a:rPr>
              <a:t>yapısı</a:t>
            </a:r>
            <a:r>
              <a:rPr lang="tr-TR" sz="3200" spc="-50" dirty="0">
                <a:latin typeface="Times New Roman" panose="02020603050405020304" pitchFamily="18" charset="0"/>
                <a:cs typeface="Times New Roman" panose="02020603050405020304" pitchFamily="18" charset="0"/>
              </a:rPr>
              <a:t> </a:t>
            </a:r>
            <a:r>
              <a:rPr lang="tr-TR" sz="3200" spc="-5" dirty="0">
                <a:latin typeface="Times New Roman" panose="02020603050405020304" pitchFamily="18" charset="0"/>
                <a:cs typeface="Times New Roman" panose="02020603050405020304" pitchFamily="18" charset="0"/>
              </a:rPr>
              <a:t>değişmez.</a:t>
            </a:r>
            <a:endParaRPr lang="tr-TR" sz="3200" dirty="0">
              <a:latin typeface="Times New Roman" panose="02020603050405020304" pitchFamily="18" charset="0"/>
              <a:cs typeface="Times New Roman" panose="02020603050405020304" pitchFamily="18" charset="0"/>
            </a:endParaRPr>
          </a:p>
          <a:p>
            <a:pPr marL="12700" marR="5080" indent="0">
              <a:lnSpc>
                <a:spcPct val="160000"/>
              </a:lnSpc>
              <a:spcBef>
                <a:spcPts val="600"/>
              </a:spcBef>
              <a:buNone/>
            </a:pPr>
            <a:r>
              <a:rPr lang="tr-TR" sz="3200" spc="-5" dirty="0">
                <a:solidFill>
                  <a:schemeClr val="accent1">
                    <a:lumMod val="60000"/>
                    <a:lumOff val="40000"/>
                  </a:schemeClr>
                </a:solidFill>
                <a:latin typeface="Times New Roman" panose="02020603050405020304" pitchFamily="18" charset="0"/>
                <a:cs typeface="Times New Roman" panose="02020603050405020304" pitchFamily="18" charset="0"/>
              </a:rPr>
              <a:t>Kimyasal</a:t>
            </a:r>
            <a:r>
              <a:rPr lang="tr-TR" sz="3200" spc="-5" dirty="0">
                <a:latin typeface="Times New Roman" panose="02020603050405020304" pitchFamily="18" charset="0"/>
                <a:cs typeface="Times New Roman" panose="02020603050405020304" pitchFamily="18" charset="0"/>
              </a:rPr>
              <a:t> bir </a:t>
            </a:r>
            <a:r>
              <a:rPr lang="tr-TR" sz="3200" dirty="0">
                <a:latin typeface="Times New Roman" panose="02020603050405020304" pitchFamily="18" charset="0"/>
                <a:cs typeface="Times New Roman" panose="02020603050405020304" pitchFamily="18" charset="0"/>
              </a:rPr>
              <a:t>olay meydana </a:t>
            </a:r>
            <a:r>
              <a:rPr lang="tr-TR" sz="3200" spc="-5" dirty="0">
                <a:latin typeface="Times New Roman" panose="02020603050405020304" pitchFamily="18" charset="0"/>
                <a:cs typeface="Times New Roman" panose="02020603050405020304" pitchFamily="18" charset="0"/>
              </a:rPr>
              <a:t>geldiği zaman, </a:t>
            </a:r>
            <a:r>
              <a:rPr lang="tr-TR" sz="3200" dirty="0">
                <a:latin typeface="Times New Roman" panose="02020603050405020304" pitchFamily="18" charset="0"/>
                <a:cs typeface="Times New Roman" panose="02020603050405020304" pitchFamily="18" charset="0"/>
              </a:rPr>
              <a:t>o </a:t>
            </a:r>
            <a:r>
              <a:rPr lang="tr-TR" sz="3200" spc="-5" dirty="0">
                <a:latin typeface="Times New Roman" panose="02020603050405020304" pitchFamily="18" charset="0"/>
                <a:cs typeface="Times New Roman" panose="02020603050405020304" pitchFamily="18" charset="0"/>
              </a:rPr>
              <a:t>maddenin kimyasal özellikleri ve  yapısı</a:t>
            </a:r>
            <a:r>
              <a:rPr lang="tr-TR" sz="3200" spc="-60" dirty="0">
                <a:latin typeface="Times New Roman" panose="02020603050405020304" pitchFamily="18" charset="0"/>
                <a:cs typeface="Times New Roman" panose="02020603050405020304" pitchFamily="18" charset="0"/>
              </a:rPr>
              <a:t> </a:t>
            </a:r>
            <a:r>
              <a:rPr lang="tr-TR" sz="3200" spc="-5" dirty="0">
                <a:latin typeface="Times New Roman" panose="02020603050405020304" pitchFamily="18" charset="0"/>
                <a:cs typeface="Times New Roman" panose="02020603050405020304" pitchFamily="18" charset="0"/>
              </a:rPr>
              <a:t>değişir.</a:t>
            </a:r>
            <a:endParaRPr lang="tr-TR" sz="3200" dirty="0">
              <a:latin typeface="Times New Roman" panose="02020603050405020304" pitchFamily="18" charset="0"/>
              <a:cs typeface="Times New Roman" panose="02020603050405020304" pitchFamily="18" charset="0"/>
            </a:endParaRPr>
          </a:p>
          <a:p>
            <a:pPr marL="0" indent="0">
              <a:lnSpc>
                <a:spcPct val="160000"/>
              </a:lnSpc>
              <a:spcBef>
                <a:spcPts val="815"/>
              </a:spcBef>
              <a:buNone/>
            </a:pPr>
            <a:r>
              <a:rPr lang="tr-TR" sz="3200" spc="-5" dirty="0">
                <a:latin typeface="Times New Roman" panose="02020603050405020304" pitchFamily="18" charset="0"/>
                <a:cs typeface="Times New Roman" panose="02020603050405020304" pitchFamily="18" charset="0"/>
              </a:rPr>
              <a:t>Fiziksel ve kimyasal olaylarda atomların cinsi (proton sayıları)</a:t>
            </a:r>
            <a:r>
              <a:rPr lang="tr-TR" sz="3200" spc="110" dirty="0">
                <a:latin typeface="Times New Roman" panose="02020603050405020304" pitchFamily="18" charset="0"/>
                <a:cs typeface="Times New Roman" panose="02020603050405020304" pitchFamily="18" charset="0"/>
              </a:rPr>
              <a:t> </a:t>
            </a:r>
            <a:r>
              <a:rPr lang="tr-TR" sz="3200" spc="-5" dirty="0">
                <a:latin typeface="Times New Roman" panose="02020603050405020304" pitchFamily="18" charset="0"/>
                <a:cs typeface="Times New Roman" panose="02020603050405020304" pitchFamily="18" charset="0"/>
              </a:rPr>
              <a:t>değişmez.</a:t>
            </a:r>
            <a:endParaRPr lang="tr-TR" sz="3200" dirty="0">
              <a:latin typeface="Times New Roman" panose="02020603050405020304" pitchFamily="18" charset="0"/>
              <a:cs typeface="Times New Roman" panose="02020603050405020304" pitchFamily="18" charset="0"/>
            </a:endParaRPr>
          </a:p>
          <a:p>
            <a:pPr marL="64008" indent="0">
              <a:lnSpc>
                <a:spcPct val="160000"/>
              </a:lnSpc>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59973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idx="1"/>
          </p:nvPr>
        </p:nvSpPr>
        <p:spPr>
          <a:xfrm>
            <a:off x="395536" y="332656"/>
            <a:ext cx="8229600" cy="5978136"/>
          </a:xfrm>
        </p:spPr>
        <p:txBody>
          <a:bodyPr>
            <a:noAutofit/>
          </a:bodyPr>
          <a:lstStyle/>
          <a:p>
            <a:pPr marL="64008" indent="0">
              <a:lnSpc>
                <a:spcPct val="150000"/>
              </a:lnSpc>
              <a:buNone/>
            </a:pPr>
            <a:r>
              <a:rPr lang="tr-TR"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Havai Fişeklerdeki Kullanımlar:</a:t>
            </a:r>
          </a:p>
          <a:p>
            <a:pPr>
              <a:lnSpc>
                <a:spcPct val="150000"/>
              </a:lnSpc>
            </a:pPr>
            <a:r>
              <a:rPr lang="tr-TR"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Alüminyum</a:t>
            </a:r>
            <a:r>
              <a:rPr lang="tr-TR" sz="2400" dirty="0" smtClean="0">
                <a:latin typeface="Times New Roman" panose="02020603050405020304" pitchFamily="18" charset="0"/>
                <a:cs typeface="Times New Roman" panose="02020603050405020304" pitchFamily="18" charset="0"/>
              </a:rPr>
              <a:t> gümüş ve beyaz renkli alev ve kıvılcım üretiminde kullanılır. Kıvılcım için kullanılan en yaygın kimyasaldır.</a:t>
            </a:r>
          </a:p>
          <a:p>
            <a:pPr>
              <a:lnSpc>
                <a:spcPct val="150000"/>
              </a:lnSpc>
            </a:pPr>
            <a:r>
              <a:rPr lang="tr-TR"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Baryum</a:t>
            </a:r>
            <a:r>
              <a:rPr lang="tr-TR" sz="2400" dirty="0" smtClean="0">
                <a:latin typeface="Times New Roman" panose="02020603050405020304" pitchFamily="18" charset="0"/>
                <a:cs typeface="Times New Roman" panose="02020603050405020304" pitchFamily="18" charset="0"/>
              </a:rPr>
              <a:t> yeşil renk üretmek için ve kararsız maddelerin daha kararlı hale getirilmesinde kullanılır.</a:t>
            </a:r>
          </a:p>
          <a:p>
            <a:pPr>
              <a:lnSpc>
                <a:spcPct val="150000"/>
              </a:lnSpc>
            </a:pPr>
            <a:r>
              <a:rPr lang="tr-TR"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Karbon</a:t>
            </a:r>
            <a:r>
              <a:rPr lang="tr-TR" sz="2400" dirty="0" smtClean="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havai fişeklerde itici gücü oluşturan kara barutun ana maddesidir. Karbon havai fişekler için yakıt sağlar. Karbonun havai fişeklerde ki ana formları siyah karbon, şeker ve nişastadır.</a:t>
            </a:r>
          </a:p>
          <a:p>
            <a:pPr>
              <a:lnSpc>
                <a:spcPct val="150000"/>
              </a:lnSpc>
            </a:pPr>
            <a:endParaRPr lang="tr-T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880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5">
                                            <p:txEl>
                                              <p:pRg st="0" end="0"/>
                                            </p:txEl>
                                          </p:spTgt>
                                        </p:tgtEl>
                                        <p:attrNameLst>
                                          <p:attrName>style.visibility</p:attrName>
                                        </p:attrNameLst>
                                      </p:cBhvr>
                                      <p:to>
                                        <p:strVal val="visible"/>
                                      </p:to>
                                    </p:set>
                                    <p:anim calcmode="lin" valueType="num">
                                      <p:cBhvr>
                                        <p:cTn id="16"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p:cTn id="25" dur="500" fill="hold"/>
                                        <p:tgtEl>
                                          <p:spTgt spid="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5">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5">
                                            <p:txEl>
                                              <p:pRg st="3" end="3"/>
                                            </p:txEl>
                                          </p:spTgt>
                                        </p:tgtEl>
                                        <p:attrNameLst>
                                          <p:attrName>style.visibility</p:attrName>
                                        </p:attrNameLst>
                                      </p:cBhvr>
                                      <p:to>
                                        <p:strVal val="visible"/>
                                      </p:to>
                                    </p:set>
                                    <p:anim calcmode="lin" valueType="num">
                                      <p:cBhvr>
                                        <p:cTn id="34" dur="500" fill="hold"/>
                                        <p:tgtEl>
                                          <p:spTgt spid="5">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5">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5">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5">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476672"/>
            <a:ext cx="8229600" cy="6050144"/>
          </a:xfrm>
        </p:spPr>
        <p:txBody>
          <a:bodyPr>
            <a:normAutofit/>
          </a:bodyPr>
          <a:lstStyle/>
          <a:p>
            <a:pPr>
              <a:lnSpc>
                <a:spcPct val="150000"/>
              </a:lnSpc>
            </a:pPr>
            <a:r>
              <a:rPr lang="tr-TR" sz="3200" dirty="0">
                <a:latin typeface="Times New Roman" panose="02020603050405020304" pitchFamily="18" charset="0"/>
                <a:cs typeface="Times New Roman" panose="02020603050405020304" pitchFamily="18" charset="0"/>
              </a:rPr>
              <a:t>Demir kıvılcım çıkartmak için kullanılır. Metalin sıcaklığı kıvılcımın rengini belirler.</a:t>
            </a:r>
          </a:p>
          <a:p>
            <a:pPr>
              <a:lnSpc>
                <a:spcPct val="150000"/>
              </a:lnSpc>
            </a:pPr>
            <a:r>
              <a:rPr lang="tr-TR" sz="3200" dirty="0">
                <a:latin typeface="Times New Roman" panose="02020603050405020304" pitchFamily="18" charset="0"/>
                <a:cs typeface="Times New Roman" panose="02020603050405020304" pitchFamily="18" charset="0"/>
              </a:rPr>
              <a:t>Magnezyum yandığında çok parlak ışık üretir. Böylece beyaz kıvılcım eklemek ve havai fişeklerin bütün rengini parlatmak için kullanılır</a:t>
            </a:r>
            <a:r>
              <a:rPr lang="tr-TR" sz="3200" dirty="0" smtClean="0">
                <a:latin typeface="Times New Roman" panose="02020603050405020304" pitchFamily="18" charset="0"/>
                <a:cs typeface="Times New Roman" panose="02020603050405020304" pitchFamily="18" charset="0"/>
              </a:rPr>
              <a:t>.</a:t>
            </a:r>
            <a:endParaRPr lang="tr-T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1515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476672"/>
            <a:ext cx="8229600" cy="6050144"/>
          </a:xfrm>
        </p:spPr>
        <p:txBody>
          <a:bodyPr>
            <a:normAutofit/>
          </a:bodyPr>
          <a:lstStyle/>
          <a:p>
            <a:pPr>
              <a:lnSpc>
                <a:spcPct val="150000"/>
              </a:lnSpc>
            </a:pPr>
            <a:r>
              <a:rPr lang="tr-TR" sz="3600" dirty="0" smtClean="0">
                <a:latin typeface="Times New Roman" panose="02020603050405020304" pitchFamily="18" charset="0"/>
                <a:cs typeface="Times New Roman" panose="02020603050405020304" pitchFamily="18" charset="0"/>
              </a:rPr>
              <a:t>Fosfor </a:t>
            </a:r>
            <a:r>
              <a:rPr lang="tr-TR" sz="3600" dirty="0">
                <a:latin typeface="Times New Roman" panose="02020603050405020304" pitchFamily="18" charset="0"/>
                <a:cs typeface="Times New Roman" panose="02020603050405020304" pitchFamily="18" charset="0"/>
              </a:rPr>
              <a:t>havada anında yanar ve bazı karanlık efektlerin korunu oluşturur. Havai fişeğin bileşimindeki yakıt </a:t>
            </a:r>
            <a:r>
              <a:rPr lang="tr-TR" sz="3600" dirty="0" err="1">
                <a:latin typeface="Times New Roman" panose="02020603050405020304" pitchFamily="18" charset="0"/>
                <a:cs typeface="Times New Roman" panose="02020603050405020304" pitchFamily="18" charset="0"/>
              </a:rPr>
              <a:t>olarakta</a:t>
            </a:r>
            <a:r>
              <a:rPr lang="tr-TR" sz="3600" dirty="0">
                <a:latin typeface="Times New Roman" panose="02020603050405020304" pitchFamily="18" charset="0"/>
                <a:cs typeface="Times New Roman" panose="02020603050405020304" pitchFamily="18" charset="0"/>
              </a:rPr>
              <a:t> kullanılabilir.</a:t>
            </a:r>
          </a:p>
          <a:p>
            <a:pPr>
              <a:lnSpc>
                <a:spcPct val="150000"/>
              </a:lnSpc>
            </a:pPr>
            <a:r>
              <a:rPr lang="tr-TR" sz="3600" dirty="0">
                <a:latin typeface="Times New Roman" panose="02020603050405020304" pitchFamily="18" charset="0"/>
                <a:cs typeface="Times New Roman" panose="02020603050405020304" pitchFamily="18" charset="0"/>
              </a:rPr>
              <a:t>Mavimsi beyaz bir metal olan çinko havai fişek ve diğer </a:t>
            </a:r>
            <a:r>
              <a:rPr lang="tr-TR" sz="3600" dirty="0" err="1">
                <a:latin typeface="Times New Roman" panose="02020603050405020304" pitchFamily="18" charset="0"/>
                <a:cs typeface="Times New Roman" panose="02020603050405020304" pitchFamily="18" charset="0"/>
              </a:rPr>
              <a:t>proteknik</a:t>
            </a:r>
            <a:r>
              <a:rPr lang="tr-TR" sz="3600" dirty="0">
                <a:latin typeface="Times New Roman" panose="02020603050405020304" pitchFamily="18" charset="0"/>
                <a:cs typeface="Times New Roman" panose="02020603050405020304" pitchFamily="18" charset="0"/>
              </a:rPr>
              <a:t> malzemelerde duman efekti yapımında kullanılır.</a:t>
            </a:r>
          </a:p>
          <a:p>
            <a:pPr marL="64008" indent="0">
              <a:buNone/>
            </a:pPr>
            <a:endParaRPr lang="tr-TR" sz="2200" dirty="0"/>
          </a:p>
        </p:txBody>
      </p:sp>
    </p:spTree>
    <p:extLst>
      <p:ext uri="{BB962C8B-B14F-4D97-AF65-F5344CB8AC3E}">
        <p14:creationId xmlns:p14="http://schemas.microsoft.com/office/powerpoint/2010/main" val="40846774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Hollanda’da bir havai fişek fabrikasında patlama </a:t>
            </a:r>
            <a:endParaRPr lang="tr-TR" dirty="0"/>
          </a:p>
        </p:txBody>
      </p:sp>
      <p:sp>
        <p:nvSpPr>
          <p:cNvPr id="3" name="2 İçerik Yer Tutucusu"/>
          <p:cNvSpPr>
            <a:spLocks noGrp="1"/>
          </p:cNvSpPr>
          <p:nvPr>
            <p:ph idx="1"/>
          </p:nvPr>
        </p:nvSpPr>
        <p:spPr/>
        <p:txBody>
          <a:bodyPr/>
          <a:lstStyle/>
          <a:p>
            <a:endParaRPr lang="tr-TR"/>
          </a:p>
        </p:txBody>
      </p:sp>
      <p:pic>
        <p:nvPicPr>
          <p:cNvPr id="4" name="Picture 9"/>
          <p:cNvPicPr>
            <a:picLocks noChangeAspect="1" noChangeArrowheads="1"/>
          </p:cNvPicPr>
          <p:nvPr/>
        </p:nvPicPr>
        <p:blipFill>
          <a:blip r:embed="rId2" cstate="print"/>
          <a:srcRect/>
          <a:stretch>
            <a:fillRect/>
          </a:stretch>
        </p:blipFill>
        <p:spPr bwMode="auto">
          <a:xfrm>
            <a:off x="467544" y="1628800"/>
            <a:ext cx="8280920" cy="496855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ChangeArrowheads="1"/>
          </p:cNvSpPr>
          <p:nvPr/>
        </p:nvSpPr>
        <p:spPr bwMode="auto">
          <a:xfrm>
            <a:off x="1828800" y="457200"/>
            <a:ext cx="5334000" cy="457200"/>
          </a:xfrm>
          <a:prstGeom prst="rect">
            <a:avLst/>
          </a:prstGeom>
          <a:noFill/>
          <a:ln w="12700">
            <a:noFill/>
            <a:miter lim="800000"/>
            <a:headEnd/>
            <a:tailEnd/>
          </a:ln>
          <a:effectLst/>
        </p:spPr>
        <p:txBody>
          <a:bodyPr lIns="92075" tIns="0" rIns="92075" bIns="0"/>
          <a:lstStyle/>
          <a:p>
            <a:pPr algn="ctr" fontAlgn="auto">
              <a:spcBef>
                <a:spcPts val="0"/>
              </a:spcBef>
              <a:spcAft>
                <a:spcPts val="0"/>
              </a:spcAft>
              <a:defRPr/>
            </a:pPr>
            <a:r>
              <a:rPr lang="en-US" sz="4400">
                <a:solidFill>
                  <a:schemeClr val="tx2"/>
                </a:solidFill>
                <a:effectLst>
                  <a:outerShdw blurRad="38100" dist="38100" dir="2700000" algn="tl">
                    <a:srgbClr val="000000"/>
                  </a:outerShdw>
                </a:effectLst>
                <a:latin typeface="+mn-lt"/>
              </a:rPr>
              <a:t>Enschede </a:t>
            </a:r>
          </a:p>
        </p:txBody>
      </p:sp>
      <p:sp>
        <p:nvSpPr>
          <p:cNvPr id="267267" name="Text Box 3"/>
          <p:cNvSpPr txBox="1">
            <a:spLocks noChangeArrowheads="1"/>
          </p:cNvSpPr>
          <p:nvPr/>
        </p:nvSpPr>
        <p:spPr bwMode="auto">
          <a:xfrm>
            <a:off x="2743200" y="304800"/>
            <a:ext cx="3581400" cy="519113"/>
          </a:xfrm>
          <a:prstGeom prst="rect">
            <a:avLst/>
          </a:prstGeom>
          <a:noFill/>
          <a:ln w="12700">
            <a:noFill/>
            <a:miter lim="800000"/>
            <a:headEnd/>
            <a:tailEnd/>
          </a:ln>
          <a:effectLst/>
        </p:spPr>
        <p:txBody>
          <a:bodyPr>
            <a:spAutoFit/>
          </a:bodyPr>
          <a:lstStyle/>
          <a:p>
            <a:pPr algn="ctr" eaLnBrk="0" fontAlgn="auto" hangingPunct="0">
              <a:spcBef>
                <a:spcPct val="50000"/>
              </a:spcBef>
              <a:spcAft>
                <a:spcPts val="0"/>
              </a:spcAft>
              <a:defRPr/>
            </a:pPr>
            <a:r>
              <a:rPr lang="en-GB" sz="2800" b="1">
                <a:effectLst>
                  <a:outerShdw blurRad="38100" dist="38100" dir="2700000" algn="tl">
                    <a:srgbClr val="FFFFFF"/>
                  </a:outerShdw>
                </a:effectLst>
                <a:latin typeface="Times New Roman" pitchFamily="18" charset="0"/>
              </a:rPr>
              <a:t> </a:t>
            </a:r>
            <a:endParaRPr lang="en-GB" sz="2800" b="1">
              <a:latin typeface="Times New Roman" pitchFamily="18" charset="0"/>
            </a:endParaRPr>
          </a:p>
        </p:txBody>
      </p:sp>
      <p:pic>
        <p:nvPicPr>
          <p:cNvPr id="15364" name="Picture 4"/>
          <p:cNvPicPr>
            <a:picLocks noChangeAspect="1" noChangeArrowheads="1"/>
          </p:cNvPicPr>
          <p:nvPr/>
        </p:nvPicPr>
        <p:blipFill>
          <a:blip r:embed="rId2" cstate="print">
            <a:lum bright="20000"/>
          </a:blip>
          <a:srcRect/>
          <a:stretch>
            <a:fillRect/>
          </a:stretch>
        </p:blipFill>
        <p:spPr bwMode="auto">
          <a:xfrm>
            <a:off x="0" y="0"/>
            <a:ext cx="4787900" cy="3422650"/>
          </a:xfrm>
          <a:prstGeom prst="rect">
            <a:avLst/>
          </a:prstGeom>
          <a:noFill/>
          <a:ln w="9525">
            <a:noFill/>
            <a:miter lim="800000"/>
            <a:headEnd/>
            <a:tailEnd/>
          </a:ln>
        </p:spPr>
      </p:pic>
      <p:pic>
        <p:nvPicPr>
          <p:cNvPr id="15365" name="Picture 5"/>
          <p:cNvPicPr>
            <a:picLocks noChangeAspect="1" noChangeArrowheads="1"/>
          </p:cNvPicPr>
          <p:nvPr/>
        </p:nvPicPr>
        <p:blipFill>
          <a:blip r:embed="rId3" cstate="print">
            <a:lum bright="20000"/>
          </a:blip>
          <a:srcRect/>
          <a:stretch>
            <a:fillRect/>
          </a:stretch>
        </p:blipFill>
        <p:spPr bwMode="auto">
          <a:xfrm>
            <a:off x="0" y="3422650"/>
            <a:ext cx="4787900" cy="3421063"/>
          </a:xfrm>
          <a:prstGeom prst="rect">
            <a:avLst/>
          </a:prstGeom>
          <a:noFill/>
          <a:ln w="9525">
            <a:noFill/>
            <a:miter lim="800000"/>
            <a:headEnd/>
            <a:tailEnd/>
          </a:ln>
        </p:spPr>
      </p:pic>
      <p:pic>
        <p:nvPicPr>
          <p:cNvPr id="15366" name="Picture 6"/>
          <p:cNvPicPr>
            <a:picLocks noChangeAspect="1" noChangeArrowheads="1"/>
          </p:cNvPicPr>
          <p:nvPr/>
        </p:nvPicPr>
        <p:blipFill>
          <a:blip r:embed="rId4" cstate="print">
            <a:lum bright="20000"/>
          </a:blip>
          <a:srcRect/>
          <a:stretch>
            <a:fillRect/>
          </a:stretch>
        </p:blipFill>
        <p:spPr bwMode="auto">
          <a:xfrm>
            <a:off x="4419600" y="0"/>
            <a:ext cx="4711700" cy="3422650"/>
          </a:xfrm>
          <a:prstGeom prst="rect">
            <a:avLst/>
          </a:prstGeom>
          <a:noFill/>
          <a:ln w="9525">
            <a:noFill/>
            <a:miter lim="800000"/>
            <a:headEnd/>
            <a:tailEnd/>
          </a:ln>
        </p:spPr>
      </p:pic>
      <p:pic>
        <p:nvPicPr>
          <p:cNvPr id="15367" name="Picture 7"/>
          <p:cNvPicPr>
            <a:picLocks noChangeAspect="1" noChangeArrowheads="1"/>
          </p:cNvPicPr>
          <p:nvPr/>
        </p:nvPicPr>
        <p:blipFill>
          <a:blip r:embed="rId5" cstate="print">
            <a:lum bright="20000"/>
          </a:blip>
          <a:srcRect/>
          <a:stretch>
            <a:fillRect/>
          </a:stretch>
        </p:blipFill>
        <p:spPr bwMode="auto">
          <a:xfrm>
            <a:off x="4419600" y="3422650"/>
            <a:ext cx="4711700" cy="3421063"/>
          </a:xfrm>
          <a:prstGeom prst="rect">
            <a:avLst/>
          </a:prstGeom>
          <a:noFill/>
          <a:ln w="9525">
            <a:noFill/>
            <a:miter lim="800000"/>
            <a:headEnd/>
            <a:tailEnd/>
          </a:ln>
        </p:spPr>
      </p:pic>
      <p:sp>
        <p:nvSpPr>
          <p:cNvPr id="267272" name="Rectangle 8"/>
          <p:cNvSpPr>
            <a:spLocks noChangeArrowheads="1"/>
          </p:cNvSpPr>
          <p:nvPr/>
        </p:nvSpPr>
        <p:spPr bwMode="auto">
          <a:xfrm>
            <a:off x="6011863" y="0"/>
            <a:ext cx="3132137" cy="5016500"/>
          </a:xfrm>
          <a:prstGeom prst="rect">
            <a:avLst/>
          </a:prstGeom>
          <a:solidFill>
            <a:schemeClr val="accent1">
              <a:alpha val="49019"/>
            </a:schemeClr>
          </a:solidFill>
          <a:ln w="9525">
            <a:solidFill>
              <a:schemeClr val="hlink"/>
            </a:solidFill>
            <a:miter lim="800000"/>
            <a:headEnd/>
            <a:tailEnd/>
          </a:ln>
        </p:spPr>
        <p:txBody>
          <a:bodyPr>
            <a:spAutoFit/>
          </a:bodyPr>
          <a:lstStyle/>
          <a:p>
            <a:pPr>
              <a:spcBef>
                <a:spcPct val="50000"/>
              </a:spcBef>
              <a:buFontTx/>
              <a:buChar char="•"/>
            </a:pPr>
            <a:r>
              <a:rPr lang="tr-TR" sz="2800" b="1" dirty="0">
                <a:solidFill>
                  <a:schemeClr val="accent6">
                    <a:lumMod val="50000"/>
                  </a:schemeClr>
                </a:solidFill>
                <a:latin typeface="Comic Sans MS" pitchFamily="66" charset="0"/>
              </a:rPr>
              <a:t>İç Çapı: 200 m </a:t>
            </a:r>
          </a:p>
          <a:p>
            <a:pPr>
              <a:spcBef>
                <a:spcPct val="50000"/>
              </a:spcBef>
              <a:buFontTx/>
              <a:buChar char="•"/>
            </a:pPr>
            <a:r>
              <a:rPr lang="tr-TR" sz="2800" b="1" dirty="0">
                <a:solidFill>
                  <a:schemeClr val="accent6">
                    <a:lumMod val="50000"/>
                  </a:schemeClr>
                </a:solidFill>
                <a:latin typeface="Comic Sans MS" pitchFamily="66" charset="0"/>
              </a:rPr>
              <a:t>Dış Çapı: 750 m </a:t>
            </a:r>
          </a:p>
          <a:p>
            <a:pPr>
              <a:spcBef>
                <a:spcPct val="50000"/>
              </a:spcBef>
              <a:buFontTx/>
              <a:buChar char="•"/>
            </a:pPr>
            <a:r>
              <a:rPr lang="tr-TR" sz="2800" b="1" dirty="0">
                <a:solidFill>
                  <a:schemeClr val="accent6">
                    <a:lumMod val="50000"/>
                  </a:schemeClr>
                </a:solidFill>
                <a:latin typeface="Comic Sans MS" pitchFamily="66" charset="0"/>
              </a:rPr>
              <a:t>22 Kişi öldü (</a:t>
            </a:r>
            <a:r>
              <a:rPr lang="tr-TR" sz="2800" b="1" u="sng" dirty="0">
                <a:solidFill>
                  <a:schemeClr val="accent6">
                    <a:lumMod val="50000"/>
                  </a:schemeClr>
                </a:solidFill>
                <a:latin typeface="Comic Sans MS" pitchFamily="66" charset="0"/>
              </a:rPr>
              <a:t>4 itfaiyeci)</a:t>
            </a:r>
          </a:p>
          <a:p>
            <a:pPr>
              <a:spcBef>
                <a:spcPct val="50000"/>
              </a:spcBef>
              <a:buFontTx/>
              <a:buChar char="•"/>
            </a:pPr>
            <a:r>
              <a:rPr lang="tr-TR" sz="2800" b="1" dirty="0">
                <a:solidFill>
                  <a:schemeClr val="accent6">
                    <a:lumMod val="50000"/>
                  </a:schemeClr>
                </a:solidFill>
                <a:latin typeface="Comic Sans MS" pitchFamily="66" charset="0"/>
              </a:rPr>
              <a:t>944 kişi yaralı</a:t>
            </a:r>
          </a:p>
          <a:p>
            <a:pPr>
              <a:spcBef>
                <a:spcPct val="50000"/>
              </a:spcBef>
              <a:buFontTx/>
              <a:buChar char="•"/>
            </a:pPr>
            <a:r>
              <a:rPr lang="tr-TR" sz="2800" b="1" dirty="0">
                <a:solidFill>
                  <a:schemeClr val="accent6">
                    <a:lumMod val="50000"/>
                  </a:schemeClr>
                </a:solidFill>
                <a:latin typeface="Comic Sans MS" pitchFamily="66" charset="0"/>
              </a:rPr>
              <a:t>350 ev yok oldu  </a:t>
            </a:r>
          </a:p>
          <a:p>
            <a:pPr>
              <a:spcBef>
                <a:spcPct val="50000"/>
              </a:spcBef>
              <a:buFontTx/>
              <a:buChar char="•"/>
            </a:pPr>
            <a:r>
              <a:rPr lang="tr-TR" sz="2800" b="1" dirty="0">
                <a:solidFill>
                  <a:schemeClr val="accent6">
                    <a:lumMod val="50000"/>
                  </a:schemeClr>
                </a:solidFill>
                <a:latin typeface="Comic Sans MS" pitchFamily="66" charset="0"/>
              </a:rPr>
              <a:t>1000’in üstünde ev ve fabrika hasar gördü</a:t>
            </a:r>
          </a:p>
        </p:txBody>
      </p:sp>
      <p:sp>
        <p:nvSpPr>
          <p:cNvPr id="9" name="8 Metin kutusu">
            <a:hlinkClick r:id="rId6" action="ppaction://hlinkfile"/>
          </p:cNvPr>
          <p:cNvSpPr txBox="1"/>
          <p:nvPr/>
        </p:nvSpPr>
        <p:spPr>
          <a:xfrm>
            <a:off x="7786688" y="6215063"/>
            <a:ext cx="785812" cy="400050"/>
          </a:xfrm>
          <a:prstGeom prst="rect">
            <a:avLst/>
          </a:prstGeom>
          <a:noFill/>
        </p:spPr>
        <p:txBody>
          <a:bodyPr>
            <a:spAutoFit/>
          </a:bodyPr>
          <a:lstStyle/>
          <a:p>
            <a:pPr fontAlgn="auto">
              <a:spcBef>
                <a:spcPts val="0"/>
              </a:spcBef>
              <a:spcAft>
                <a:spcPts val="0"/>
              </a:spcAft>
              <a:defRPr/>
            </a:pPr>
            <a:r>
              <a:rPr lang="tr-TR" sz="2000" b="1" dirty="0">
                <a:solidFill>
                  <a:srgbClr val="C00000"/>
                </a:solidFill>
                <a:effectLst>
                  <a:outerShdw blurRad="38100" dist="38100" dir="2700000" algn="tl">
                    <a:srgbClr val="000000">
                      <a:alpha val="43137"/>
                    </a:srgbClr>
                  </a:outerShdw>
                </a:effectLst>
                <a:latin typeface="+mn-lt"/>
                <a:hlinkClick r:id="rId7" action="ppaction://hlinkfile"/>
              </a:rPr>
              <a:t>FİLM</a:t>
            </a:r>
            <a:endParaRPr lang="tr-TR" sz="2000" b="1" dirty="0">
              <a:solidFill>
                <a:srgbClr val="C00000"/>
              </a:solidFill>
              <a:effectLst>
                <a:outerShdw blurRad="38100" dist="38100" dir="2700000" algn="tl">
                  <a:srgbClr val="000000">
                    <a:alpha val="43137"/>
                  </a:srgbClr>
                </a:outerShdw>
              </a:effectLst>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circle(in)">
                                      <p:cBhvr>
                                        <p:cTn id="7" dur="2000"/>
                                        <p:tgtEl>
                                          <p:spTgt spid="15364"/>
                                        </p:tgtEl>
                                      </p:cBhvr>
                                    </p:animEffect>
                                  </p:childTnLst>
                                </p:cTn>
                              </p:par>
                              <p:par>
                                <p:cTn id="8" presetID="6" presetClass="entr" presetSubtype="16" fill="hold" nodeType="withEffect">
                                  <p:stCondLst>
                                    <p:cond delay="0"/>
                                  </p:stCondLst>
                                  <p:childTnLst>
                                    <p:set>
                                      <p:cBhvr>
                                        <p:cTn id="9" dur="1" fill="hold">
                                          <p:stCondLst>
                                            <p:cond delay="0"/>
                                          </p:stCondLst>
                                        </p:cTn>
                                        <p:tgtEl>
                                          <p:spTgt spid="15366"/>
                                        </p:tgtEl>
                                        <p:attrNameLst>
                                          <p:attrName>style.visibility</p:attrName>
                                        </p:attrNameLst>
                                      </p:cBhvr>
                                      <p:to>
                                        <p:strVal val="visible"/>
                                      </p:to>
                                    </p:set>
                                    <p:animEffect transition="in" filter="circle(in)">
                                      <p:cBhvr>
                                        <p:cTn id="10" dur="2000"/>
                                        <p:tgtEl>
                                          <p:spTgt spid="15366"/>
                                        </p:tgtEl>
                                      </p:cBhvr>
                                    </p:animEffect>
                                  </p:childTnLst>
                                </p:cTn>
                              </p:par>
                              <p:par>
                                <p:cTn id="11" presetID="6" presetClass="entr" presetSubtype="16" fill="hold" nodeType="withEffect">
                                  <p:stCondLst>
                                    <p:cond delay="0"/>
                                  </p:stCondLst>
                                  <p:childTnLst>
                                    <p:set>
                                      <p:cBhvr>
                                        <p:cTn id="12" dur="1" fill="hold">
                                          <p:stCondLst>
                                            <p:cond delay="0"/>
                                          </p:stCondLst>
                                        </p:cTn>
                                        <p:tgtEl>
                                          <p:spTgt spid="15365"/>
                                        </p:tgtEl>
                                        <p:attrNameLst>
                                          <p:attrName>style.visibility</p:attrName>
                                        </p:attrNameLst>
                                      </p:cBhvr>
                                      <p:to>
                                        <p:strVal val="visible"/>
                                      </p:to>
                                    </p:set>
                                    <p:animEffect transition="in" filter="circle(in)">
                                      <p:cBhvr>
                                        <p:cTn id="13" dur="2000"/>
                                        <p:tgtEl>
                                          <p:spTgt spid="15365"/>
                                        </p:tgtEl>
                                      </p:cBhvr>
                                    </p:animEffect>
                                  </p:childTnLst>
                                </p:cTn>
                              </p:par>
                              <p:par>
                                <p:cTn id="14" presetID="6" presetClass="entr" presetSubtype="16" fill="hold" nodeType="withEffect">
                                  <p:stCondLst>
                                    <p:cond delay="0"/>
                                  </p:stCondLst>
                                  <p:childTnLst>
                                    <p:set>
                                      <p:cBhvr>
                                        <p:cTn id="15" dur="1" fill="hold">
                                          <p:stCondLst>
                                            <p:cond delay="0"/>
                                          </p:stCondLst>
                                        </p:cTn>
                                        <p:tgtEl>
                                          <p:spTgt spid="15367"/>
                                        </p:tgtEl>
                                        <p:attrNameLst>
                                          <p:attrName>style.visibility</p:attrName>
                                        </p:attrNameLst>
                                      </p:cBhvr>
                                      <p:to>
                                        <p:strVal val="visible"/>
                                      </p:to>
                                    </p:set>
                                    <p:animEffect transition="in" filter="circle(in)">
                                      <p:cBhvr>
                                        <p:cTn id="16" dur="2000"/>
                                        <p:tgtEl>
                                          <p:spTgt spid="15367"/>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267272"/>
                                        </p:tgtEl>
                                        <p:attrNameLst>
                                          <p:attrName>style.visibility</p:attrName>
                                        </p:attrNameLst>
                                      </p:cBhvr>
                                      <p:to>
                                        <p:strVal val="visible"/>
                                      </p:to>
                                    </p:set>
                                    <p:anim calcmode="lin" valueType="num">
                                      <p:cBhvr>
                                        <p:cTn id="21" dur="3000" fill="hold"/>
                                        <p:tgtEl>
                                          <p:spTgt spid="267272"/>
                                        </p:tgtEl>
                                        <p:attrNameLst>
                                          <p:attrName>ppt_w</p:attrName>
                                        </p:attrNameLst>
                                      </p:cBhvr>
                                      <p:tavLst>
                                        <p:tav tm="0">
                                          <p:val>
                                            <p:fltVal val="0"/>
                                          </p:val>
                                        </p:tav>
                                        <p:tav tm="100000">
                                          <p:val>
                                            <p:strVal val="#ppt_w"/>
                                          </p:val>
                                        </p:tav>
                                      </p:tavLst>
                                    </p:anim>
                                    <p:anim calcmode="lin" valueType="num">
                                      <p:cBhvr>
                                        <p:cTn id="22" dur="3000" fill="hold"/>
                                        <p:tgtEl>
                                          <p:spTgt spid="26727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72"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560" y="476672"/>
            <a:ext cx="8136904" cy="3185487"/>
          </a:xfrm>
          <a:prstGeom prst="rect">
            <a:avLst/>
          </a:prstGeom>
        </p:spPr>
        <p:txBody>
          <a:bodyPr wrap="square">
            <a:spAutoFit/>
          </a:bodyPr>
          <a:lstStyle/>
          <a:p>
            <a:pPr marL="36000" algn="ctr">
              <a:lnSpc>
                <a:spcPct val="150000"/>
              </a:lnSpc>
            </a:pPr>
            <a:r>
              <a:rPr lang="tr-TR" sz="4500" b="1" dirty="0" smtClean="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1.5  </a:t>
            </a:r>
            <a:r>
              <a:rPr lang="tr-TR" sz="4500" b="1"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Kütle Halinde Patlayan Patlayıcılar </a:t>
            </a:r>
            <a:endParaRPr lang="tr-TR" sz="4500" b="1" dirty="0" smtClean="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6000">
              <a:lnSpc>
                <a:spcPct val="150000"/>
              </a:lnSpc>
            </a:pPr>
            <a:r>
              <a:rPr lang="tr-TR" sz="2200" dirty="0">
                <a:latin typeface="Times New Roman" panose="02020603050405020304" pitchFamily="18" charset="0"/>
                <a:cs typeface="Times New Roman" panose="02020603050405020304" pitchFamily="18" charset="0"/>
              </a:rPr>
              <a:t>	</a:t>
            </a:r>
            <a:r>
              <a:rPr lang="tr-TR" sz="2200" dirty="0" smtClean="0">
                <a:latin typeface="Times New Roman" panose="02020603050405020304" pitchFamily="18" charset="0"/>
                <a:cs typeface="Times New Roman" panose="02020603050405020304" pitchFamily="18" charset="0"/>
              </a:rPr>
              <a:t>Kütle </a:t>
            </a:r>
            <a:r>
              <a:rPr lang="tr-TR" sz="2200" dirty="0">
                <a:latin typeface="Times New Roman" panose="02020603050405020304" pitchFamily="18" charset="0"/>
                <a:cs typeface="Times New Roman" panose="02020603050405020304" pitchFamily="18" charset="0"/>
              </a:rPr>
              <a:t>halinde patlama, patlayıcı özelliği olan maddenin bir bütün olarak kütlesel olarak patlayıp etrafına zarar vermesidir. </a:t>
            </a:r>
          </a:p>
        </p:txBody>
      </p:sp>
    </p:spTree>
    <p:extLst>
      <p:ext uri="{BB962C8B-B14F-4D97-AF65-F5344CB8AC3E}">
        <p14:creationId xmlns:p14="http://schemas.microsoft.com/office/powerpoint/2010/main" val="28843736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560" y="1052736"/>
            <a:ext cx="7776864" cy="2123658"/>
          </a:xfrm>
          <a:prstGeom prst="rect">
            <a:avLst/>
          </a:prstGeom>
        </p:spPr>
        <p:txBody>
          <a:bodyPr wrap="square">
            <a:spAutoFit/>
          </a:bodyPr>
          <a:lstStyle/>
          <a:p>
            <a:pPr marL="36000">
              <a:lnSpc>
                <a:spcPct val="150000"/>
              </a:lnSpc>
            </a:pPr>
            <a:r>
              <a:rPr lang="tr-TR" sz="2200" dirty="0" smtClean="0">
                <a:latin typeface="Times New Roman" panose="02020603050405020304" pitchFamily="18" charset="0"/>
                <a:cs typeface="Times New Roman" panose="02020603050405020304" pitchFamily="18" charset="0"/>
              </a:rPr>
              <a:t>	Kütle </a:t>
            </a:r>
            <a:r>
              <a:rPr lang="tr-TR" sz="2200" dirty="0">
                <a:latin typeface="Times New Roman" panose="02020603050405020304" pitchFamily="18" charset="0"/>
                <a:cs typeface="Times New Roman" panose="02020603050405020304" pitchFamily="18" charset="0"/>
              </a:rPr>
              <a:t>halinde patlama özelliği olan maddelerin yapılarında genellikle N ( Azot ) ihtiva eder. Azot yapısındaki serbest, kararsız elektron çifti sebebiyle reaksiyona girme yatkınlığı fazladır. Örnek; Amonyum Nitrat, TNT…</a:t>
            </a:r>
          </a:p>
        </p:txBody>
      </p:sp>
    </p:spTree>
    <p:extLst>
      <p:ext uri="{BB962C8B-B14F-4D97-AF65-F5344CB8AC3E}">
        <p14:creationId xmlns:p14="http://schemas.microsoft.com/office/powerpoint/2010/main" val="2586894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1484784"/>
            <a:ext cx="8352928" cy="3139321"/>
          </a:xfrm>
          <a:prstGeom prst="rect">
            <a:avLst/>
          </a:prstGeom>
        </p:spPr>
        <p:txBody>
          <a:bodyPr wrap="square">
            <a:spAutoFit/>
          </a:bodyPr>
          <a:lstStyle/>
          <a:p>
            <a:pPr marL="36000">
              <a:lnSpc>
                <a:spcPct val="150000"/>
              </a:lnSpc>
            </a:pPr>
            <a:r>
              <a:rPr lang="tr-TR" sz="2200" dirty="0" smtClean="0">
                <a:latin typeface="Times New Roman" panose="02020603050405020304" pitchFamily="18" charset="0"/>
                <a:cs typeface="Times New Roman" panose="02020603050405020304" pitchFamily="18" charset="0"/>
              </a:rPr>
              <a:t>	</a:t>
            </a:r>
            <a:r>
              <a:rPr lang="tr-TR" sz="2200" b="1" dirty="0" smtClean="0">
                <a:latin typeface="Times New Roman" panose="02020603050405020304" pitchFamily="18" charset="0"/>
                <a:cs typeface="Times New Roman" panose="02020603050405020304" pitchFamily="18" charset="0"/>
              </a:rPr>
              <a:t>TNT</a:t>
            </a:r>
            <a:r>
              <a:rPr lang="tr-TR" sz="2200" b="1" dirty="0">
                <a:latin typeface="Times New Roman" panose="02020603050405020304" pitchFamily="18" charset="0"/>
                <a:cs typeface="Times New Roman" panose="02020603050405020304" pitchFamily="18" charset="0"/>
              </a:rPr>
              <a:t>, </a:t>
            </a:r>
            <a:r>
              <a:rPr lang="tr-TR" sz="2200" dirty="0">
                <a:latin typeface="Times New Roman" panose="02020603050405020304" pitchFamily="18" charset="0"/>
                <a:cs typeface="Times New Roman" panose="02020603050405020304" pitchFamily="18" charset="0"/>
              </a:rPr>
              <a:t>ilk kez 1863 yılında Alman kimyager Joseph </a:t>
            </a:r>
            <a:r>
              <a:rPr lang="tr-TR" sz="2200" dirty="0" err="1">
                <a:latin typeface="Times New Roman" panose="02020603050405020304" pitchFamily="18" charset="0"/>
                <a:cs typeface="Times New Roman" panose="02020603050405020304" pitchFamily="18" charset="0"/>
              </a:rPr>
              <a:t>Wilbrand</a:t>
            </a:r>
            <a:r>
              <a:rPr lang="tr-TR" sz="2200" dirty="0">
                <a:latin typeface="Times New Roman" panose="02020603050405020304" pitchFamily="18" charset="0"/>
                <a:cs typeface="Times New Roman" panose="02020603050405020304" pitchFamily="18" charset="0"/>
              </a:rPr>
              <a:t> tarafından sentezlendi. Uzun yıllar boyunca patlayıcı özelliği keşfedilmeyen TNT, boyar madde olarak kullanıldı. </a:t>
            </a:r>
            <a:r>
              <a:rPr lang="tr-TR" sz="2200" dirty="0" err="1">
                <a:latin typeface="Times New Roman" panose="02020603050405020304" pitchFamily="18" charset="0"/>
                <a:cs typeface="Times New Roman" panose="02020603050405020304" pitchFamily="18" charset="0"/>
              </a:rPr>
              <a:t>TNT'nin</a:t>
            </a:r>
            <a:r>
              <a:rPr lang="tr-TR" sz="2200" dirty="0">
                <a:latin typeface="Times New Roman" panose="02020603050405020304" pitchFamily="18" charset="0"/>
                <a:cs typeface="Times New Roman" panose="02020603050405020304" pitchFamily="18" charset="0"/>
              </a:rPr>
              <a:t> patlayıcı özelliğinin keşfiyle birlikte önce 1902 yılında Almanlar, 1907'de de İngilizler tarafından kullanıldı. Bileşik, günümüzde yaygın şekilde kullanılır.</a:t>
            </a:r>
          </a:p>
        </p:txBody>
      </p:sp>
    </p:spTree>
    <p:extLst>
      <p:ext uri="{BB962C8B-B14F-4D97-AF65-F5344CB8AC3E}">
        <p14:creationId xmlns:p14="http://schemas.microsoft.com/office/powerpoint/2010/main" val="20619728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95536" y="332656"/>
            <a:ext cx="8634832" cy="1477328"/>
          </a:xfrm>
          <a:prstGeom prst="rect">
            <a:avLst/>
          </a:prstGeom>
        </p:spPr>
        <p:txBody>
          <a:bodyPr wrap="square">
            <a:spAutoFit/>
          </a:bodyPr>
          <a:lstStyle/>
          <a:p>
            <a:pPr algn="ctr"/>
            <a:r>
              <a:rPr lang="tr-TR" sz="4500" b="1" dirty="0" smtClean="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1.6  </a:t>
            </a:r>
            <a:r>
              <a:rPr lang="tr-TR" sz="4500" b="1"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Hassasiyeti Aşırı Düşük Patlayıcılar</a:t>
            </a:r>
          </a:p>
        </p:txBody>
      </p:sp>
      <p:sp>
        <p:nvSpPr>
          <p:cNvPr id="4" name="Dikdörtgen 3"/>
          <p:cNvSpPr/>
          <p:nvPr/>
        </p:nvSpPr>
        <p:spPr>
          <a:xfrm>
            <a:off x="395536" y="1997839"/>
            <a:ext cx="8280920" cy="4662815"/>
          </a:xfrm>
          <a:prstGeom prst="rect">
            <a:avLst/>
          </a:prstGeom>
        </p:spPr>
        <p:txBody>
          <a:bodyPr wrap="square">
            <a:spAutoFit/>
          </a:bodyPr>
          <a:lstStyle/>
          <a:p>
            <a:pPr marL="36000">
              <a:lnSpc>
                <a:spcPct val="150000"/>
              </a:lnSpc>
            </a:pPr>
            <a:r>
              <a:rPr lang="tr-TR" sz="2200" dirty="0" smtClean="0">
                <a:solidFill>
                  <a:schemeClr val="bg1"/>
                </a:solidFill>
                <a:latin typeface="Times New Roman" panose="02020603050405020304" pitchFamily="18" charset="0"/>
                <a:cs typeface="Times New Roman" panose="02020603050405020304" pitchFamily="18" charset="0"/>
              </a:rPr>
              <a:t>Hem çok zor patlayabilecek, hassasiyeti çok düşük olan ve aynı zamanda kütle halinde patlama tehlikesi olmayan patlayıcıları içerir.</a:t>
            </a:r>
          </a:p>
          <a:p>
            <a:pPr marL="36000">
              <a:lnSpc>
                <a:spcPct val="150000"/>
              </a:lnSpc>
            </a:pPr>
            <a:r>
              <a:rPr lang="tr-TR" sz="2200" b="1" dirty="0" smtClean="0">
                <a:solidFill>
                  <a:schemeClr val="accent2">
                    <a:lumMod val="40000"/>
                    <a:lumOff val="60000"/>
                  </a:schemeClr>
                </a:solidFill>
                <a:latin typeface="Times New Roman" panose="02020603050405020304" pitchFamily="18" charset="0"/>
                <a:cs typeface="Times New Roman" panose="02020603050405020304" pitchFamily="18" charset="0"/>
              </a:rPr>
              <a:t>Yangın </a:t>
            </a:r>
            <a:r>
              <a:rPr lang="tr-TR" sz="2200" b="1" dirty="0">
                <a:solidFill>
                  <a:schemeClr val="accent2">
                    <a:lumMod val="40000"/>
                    <a:lumOff val="60000"/>
                  </a:schemeClr>
                </a:solidFill>
                <a:latin typeface="Times New Roman" panose="02020603050405020304" pitchFamily="18" charset="0"/>
                <a:cs typeface="Times New Roman" panose="02020603050405020304" pitchFamily="18" charset="0"/>
              </a:rPr>
              <a:t>Oluşmadığı Durumlara Yapılması Gerekenler</a:t>
            </a:r>
          </a:p>
          <a:p>
            <a:pPr marL="36000">
              <a:lnSpc>
                <a:spcPct val="150000"/>
              </a:lnSpc>
            </a:pPr>
            <a:r>
              <a:rPr lang="tr-TR" sz="2200" dirty="0">
                <a:latin typeface="Times New Roman" panose="02020603050405020304" pitchFamily="18" charset="0"/>
                <a:cs typeface="Times New Roman" panose="02020603050405020304" pitchFamily="18" charset="0"/>
              </a:rPr>
              <a:t>•Tehlike alanını boşaltın ve girişi yasaklayın </a:t>
            </a:r>
            <a:endParaRPr lang="tr-TR" sz="2200" dirty="0" smtClean="0">
              <a:latin typeface="Times New Roman" panose="02020603050405020304" pitchFamily="18" charset="0"/>
              <a:cs typeface="Times New Roman" panose="02020603050405020304" pitchFamily="18" charset="0"/>
            </a:endParaRPr>
          </a:p>
          <a:p>
            <a:pPr marL="36000">
              <a:lnSpc>
                <a:spcPct val="150000"/>
              </a:lnSpc>
            </a:pPr>
            <a:r>
              <a:rPr lang="tr-TR" sz="2200" dirty="0" smtClean="0">
                <a:latin typeface="Times New Roman" panose="02020603050405020304" pitchFamily="18" charset="0"/>
                <a:cs typeface="Times New Roman" panose="02020603050405020304" pitchFamily="18" charset="0"/>
              </a:rPr>
              <a:t>•</a:t>
            </a:r>
            <a:r>
              <a:rPr lang="tr-TR" sz="2200" dirty="0">
                <a:latin typeface="Times New Roman" panose="02020603050405020304" pitchFamily="18" charset="0"/>
                <a:cs typeface="Times New Roman" panose="02020603050405020304" pitchFamily="18" charset="0"/>
              </a:rPr>
              <a:t>Tutuşturucu kaynaklarını yok edin (sigara, kıvılcım) </a:t>
            </a:r>
            <a:endParaRPr lang="tr-TR" sz="2200" dirty="0" smtClean="0">
              <a:latin typeface="Times New Roman" panose="02020603050405020304" pitchFamily="18" charset="0"/>
              <a:cs typeface="Times New Roman" panose="02020603050405020304" pitchFamily="18" charset="0"/>
            </a:endParaRPr>
          </a:p>
          <a:p>
            <a:pPr marL="36000">
              <a:lnSpc>
                <a:spcPct val="150000"/>
              </a:lnSpc>
            </a:pPr>
            <a:r>
              <a:rPr lang="tr-TR" sz="2200" dirty="0" smtClean="0">
                <a:latin typeface="Times New Roman" panose="02020603050405020304" pitchFamily="18" charset="0"/>
                <a:cs typeface="Times New Roman" panose="02020603050405020304" pitchFamily="18" charset="0"/>
              </a:rPr>
              <a:t>•</a:t>
            </a:r>
            <a:r>
              <a:rPr lang="tr-TR" sz="2200" dirty="0">
                <a:latin typeface="Times New Roman" panose="02020603050405020304" pitchFamily="18" charset="0"/>
                <a:cs typeface="Times New Roman" panose="02020603050405020304" pitchFamily="18" charset="0"/>
              </a:rPr>
              <a:t>Elektrikli </a:t>
            </a:r>
            <a:r>
              <a:rPr lang="tr-TR" sz="2200" dirty="0" err="1">
                <a:latin typeface="Times New Roman" panose="02020603050405020304" pitchFamily="18" charset="0"/>
                <a:cs typeface="Times New Roman" panose="02020603050405020304" pitchFamily="18" charset="0"/>
              </a:rPr>
              <a:t>detantörlerin</a:t>
            </a:r>
            <a:r>
              <a:rPr lang="tr-TR" sz="2200" dirty="0">
                <a:latin typeface="Times New Roman" panose="02020603050405020304" pitchFamily="18" charset="0"/>
                <a:cs typeface="Times New Roman" panose="02020603050405020304" pitchFamily="18" charset="0"/>
              </a:rPr>
              <a:t> 100m yakınına kadar telsizli haberleşme cihazlarını </a:t>
            </a:r>
            <a:r>
              <a:rPr lang="tr-TR" sz="2200" dirty="0" smtClean="0">
                <a:latin typeface="Times New Roman" panose="02020603050405020304" pitchFamily="18" charset="0"/>
                <a:cs typeface="Times New Roman" panose="02020603050405020304" pitchFamily="18" charset="0"/>
              </a:rPr>
              <a:t>kullanmayın</a:t>
            </a:r>
          </a:p>
          <a:p>
            <a:pPr marL="36000">
              <a:lnSpc>
                <a:spcPct val="150000"/>
              </a:lnSpc>
            </a:pPr>
            <a:r>
              <a:rPr lang="tr-TR" sz="2200" dirty="0" smtClean="0">
                <a:latin typeface="Times New Roman" panose="02020603050405020304" pitchFamily="18" charset="0"/>
                <a:cs typeface="Times New Roman" panose="02020603050405020304" pitchFamily="18" charset="0"/>
              </a:rPr>
              <a:t>•</a:t>
            </a:r>
            <a:r>
              <a:rPr lang="tr-TR" sz="2200" dirty="0">
                <a:latin typeface="Times New Roman" panose="02020603050405020304" pitchFamily="18" charset="0"/>
                <a:cs typeface="Times New Roman" panose="02020603050405020304" pitchFamily="18" charset="0"/>
              </a:rPr>
              <a:t>Saçılmış malzemeye dokunmayın, arasında yürümeyin </a:t>
            </a:r>
            <a:endParaRPr lang="tr-TR" sz="2200" dirty="0" smtClean="0">
              <a:latin typeface="Times New Roman" panose="02020603050405020304" pitchFamily="18" charset="0"/>
              <a:cs typeface="Times New Roman" panose="02020603050405020304" pitchFamily="18" charset="0"/>
            </a:endParaRPr>
          </a:p>
          <a:p>
            <a:pPr marL="36000">
              <a:lnSpc>
                <a:spcPct val="150000"/>
              </a:lnSpc>
            </a:pPr>
            <a:r>
              <a:rPr lang="tr-TR" sz="2200" dirty="0" smtClean="0">
                <a:latin typeface="Times New Roman" panose="02020603050405020304" pitchFamily="18" charset="0"/>
                <a:cs typeface="Times New Roman" panose="02020603050405020304" pitchFamily="18" charset="0"/>
              </a:rPr>
              <a:t>•</a:t>
            </a:r>
            <a:r>
              <a:rPr lang="tr-TR" sz="2200" dirty="0">
                <a:latin typeface="Times New Roman" panose="02020603050405020304" pitchFamily="18" charset="0"/>
                <a:cs typeface="Times New Roman" panose="02020603050405020304" pitchFamily="18" charset="0"/>
              </a:rPr>
              <a:t>Bomba  uzmanlarını çağırın</a:t>
            </a:r>
          </a:p>
        </p:txBody>
      </p:sp>
    </p:spTree>
    <p:extLst>
      <p:ext uri="{BB962C8B-B14F-4D97-AF65-F5344CB8AC3E}">
        <p14:creationId xmlns:p14="http://schemas.microsoft.com/office/powerpoint/2010/main" val="21014108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1340768"/>
            <a:ext cx="8568952" cy="2123658"/>
          </a:xfrm>
          <a:prstGeom prst="rect">
            <a:avLst/>
          </a:prstGeom>
        </p:spPr>
        <p:txBody>
          <a:bodyPr wrap="square">
            <a:spAutoFit/>
          </a:bodyPr>
          <a:lstStyle/>
          <a:p>
            <a:pPr marL="36000">
              <a:lnSpc>
                <a:spcPct val="150000"/>
              </a:lnSpc>
            </a:pPr>
            <a:r>
              <a:rPr lang="tr-TR" sz="2200" b="1" dirty="0">
                <a:solidFill>
                  <a:schemeClr val="accent2">
                    <a:lumMod val="40000"/>
                    <a:lumOff val="60000"/>
                  </a:schemeClr>
                </a:solidFill>
                <a:latin typeface="Times New Roman" panose="02020603050405020304" pitchFamily="18" charset="0"/>
                <a:cs typeface="Times New Roman" panose="02020603050405020304" pitchFamily="18" charset="0"/>
              </a:rPr>
              <a:t>Dikkat Edilmesi Gerekenler </a:t>
            </a:r>
            <a:endParaRPr lang="tr-TR" sz="2200" b="1" dirty="0" smtClean="0">
              <a:solidFill>
                <a:schemeClr val="accent2">
                  <a:lumMod val="40000"/>
                  <a:lumOff val="60000"/>
                </a:schemeClr>
              </a:solidFill>
              <a:latin typeface="Times New Roman" panose="02020603050405020304" pitchFamily="18" charset="0"/>
              <a:cs typeface="Times New Roman" panose="02020603050405020304" pitchFamily="18" charset="0"/>
            </a:endParaRPr>
          </a:p>
          <a:p>
            <a:pPr marL="36000">
              <a:lnSpc>
                <a:spcPct val="150000"/>
              </a:lnSpc>
            </a:pPr>
            <a:r>
              <a:rPr lang="tr-TR" sz="2200" dirty="0" smtClean="0">
                <a:latin typeface="Times New Roman" panose="02020603050405020304" pitchFamily="18" charset="0"/>
                <a:cs typeface="Times New Roman" panose="02020603050405020304" pitchFamily="18" charset="0"/>
              </a:rPr>
              <a:t>•</a:t>
            </a:r>
            <a:r>
              <a:rPr lang="tr-TR" sz="2200" dirty="0">
                <a:latin typeface="Times New Roman" panose="02020603050405020304" pitchFamily="18" charset="0"/>
                <a:cs typeface="Times New Roman" panose="02020603050405020304" pitchFamily="18" charset="0"/>
              </a:rPr>
              <a:t>Isı, şok ya da kirlenmeye maruz kalma, patlamaya sebep olabilir </a:t>
            </a:r>
            <a:endParaRPr lang="tr-TR" sz="2200" dirty="0" smtClean="0">
              <a:latin typeface="Times New Roman" panose="02020603050405020304" pitchFamily="18" charset="0"/>
              <a:cs typeface="Times New Roman" panose="02020603050405020304" pitchFamily="18" charset="0"/>
            </a:endParaRPr>
          </a:p>
          <a:p>
            <a:pPr marL="36000">
              <a:lnSpc>
                <a:spcPct val="150000"/>
              </a:lnSpc>
            </a:pPr>
            <a:r>
              <a:rPr lang="tr-TR" sz="2200" dirty="0" smtClean="0">
                <a:latin typeface="Times New Roman" panose="02020603050405020304" pitchFamily="18" charset="0"/>
                <a:cs typeface="Times New Roman" panose="02020603050405020304" pitchFamily="18" charset="0"/>
              </a:rPr>
              <a:t>•</a:t>
            </a:r>
            <a:r>
              <a:rPr lang="tr-TR" sz="2200" dirty="0">
                <a:latin typeface="Times New Roman" panose="02020603050405020304" pitchFamily="18" charset="0"/>
                <a:cs typeface="Times New Roman" panose="02020603050405020304" pitchFamily="18" charset="0"/>
              </a:rPr>
              <a:t>Ateşle irrite edici / zehirli gazlar oluşabilir </a:t>
            </a:r>
            <a:endParaRPr lang="tr-TR" sz="2200" dirty="0" smtClean="0">
              <a:latin typeface="Times New Roman" panose="02020603050405020304" pitchFamily="18" charset="0"/>
              <a:cs typeface="Times New Roman" panose="02020603050405020304" pitchFamily="18" charset="0"/>
            </a:endParaRPr>
          </a:p>
          <a:p>
            <a:pPr marL="36000">
              <a:lnSpc>
                <a:spcPct val="150000"/>
              </a:lnSpc>
            </a:pPr>
            <a:r>
              <a:rPr lang="tr-TR" sz="2200" dirty="0" smtClean="0">
                <a:latin typeface="Times New Roman" panose="02020603050405020304" pitchFamily="18" charset="0"/>
                <a:cs typeface="Times New Roman" panose="02020603050405020304" pitchFamily="18" charset="0"/>
              </a:rPr>
              <a:t>•</a:t>
            </a:r>
            <a:r>
              <a:rPr lang="tr-TR" sz="2200" dirty="0">
                <a:latin typeface="Times New Roman" panose="02020603050405020304" pitchFamily="18" charset="0"/>
                <a:cs typeface="Times New Roman" panose="02020603050405020304" pitchFamily="18" charset="0"/>
              </a:rPr>
              <a:t>Sevkiyat belgelerini temin etmeye çalışın.</a:t>
            </a:r>
          </a:p>
        </p:txBody>
      </p:sp>
    </p:spTree>
    <p:extLst>
      <p:ext uri="{BB962C8B-B14F-4D97-AF65-F5344CB8AC3E}">
        <p14:creationId xmlns:p14="http://schemas.microsoft.com/office/powerpoint/2010/main" val="1645637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stretch>
            <a:fillRect/>
          </a:stretch>
        </p:blipFill>
        <p:spPr>
          <a:xfrm>
            <a:off x="1763688" y="692696"/>
            <a:ext cx="5610225" cy="2266950"/>
          </a:xfrm>
          <a:prstGeom prst="rect">
            <a:avLst/>
          </a:prstGeom>
        </p:spPr>
      </p:pic>
      <p:pic>
        <p:nvPicPr>
          <p:cNvPr id="6" name="Resim 5"/>
          <p:cNvPicPr>
            <a:picLocks noChangeAspect="1"/>
          </p:cNvPicPr>
          <p:nvPr/>
        </p:nvPicPr>
        <p:blipFill>
          <a:blip r:embed="rId3"/>
          <a:stretch>
            <a:fillRect/>
          </a:stretch>
        </p:blipFill>
        <p:spPr>
          <a:xfrm>
            <a:off x="1763687" y="3717032"/>
            <a:ext cx="5610225" cy="2239516"/>
          </a:xfrm>
          <a:prstGeom prst="rect">
            <a:avLst/>
          </a:prstGeom>
        </p:spPr>
      </p:pic>
    </p:spTree>
    <p:extLst>
      <p:ext uri="{BB962C8B-B14F-4D97-AF65-F5344CB8AC3E}">
        <p14:creationId xmlns:p14="http://schemas.microsoft.com/office/powerpoint/2010/main" val="29129294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55576" y="1340768"/>
            <a:ext cx="7704856" cy="2631490"/>
          </a:xfrm>
          <a:prstGeom prst="rect">
            <a:avLst/>
          </a:prstGeom>
        </p:spPr>
        <p:txBody>
          <a:bodyPr wrap="square">
            <a:spAutoFit/>
          </a:bodyPr>
          <a:lstStyle/>
          <a:p>
            <a:pPr marL="36000">
              <a:lnSpc>
                <a:spcPct val="150000"/>
              </a:lnSpc>
            </a:pPr>
            <a:r>
              <a:rPr lang="tr-TR" sz="2200" b="1" dirty="0">
                <a:solidFill>
                  <a:schemeClr val="accent2">
                    <a:lumMod val="40000"/>
                    <a:lumOff val="60000"/>
                  </a:schemeClr>
                </a:solidFill>
                <a:latin typeface="Times New Roman" panose="02020603050405020304" pitchFamily="18" charset="0"/>
                <a:cs typeface="Times New Roman" panose="02020603050405020304" pitchFamily="18" charset="0"/>
              </a:rPr>
              <a:t>Yangın Anında Dikkat Edilmesi Gerekenler </a:t>
            </a:r>
            <a:endParaRPr lang="tr-TR" sz="2200" b="1" dirty="0" smtClean="0">
              <a:solidFill>
                <a:schemeClr val="accent2">
                  <a:lumMod val="40000"/>
                  <a:lumOff val="60000"/>
                </a:schemeClr>
              </a:solidFill>
              <a:latin typeface="Times New Roman" panose="02020603050405020304" pitchFamily="18" charset="0"/>
              <a:cs typeface="Times New Roman" panose="02020603050405020304" pitchFamily="18" charset="0"/>
            </a:endParaRPr>
          </a:p>
          <a:p>
            <a:pPr marL="36000">
              <a:lnSpc>
                <a:spcPct val="150000"/>
              </a:lnSpc>
            </a:pPr>
            <a:r>
              <a:rPr lang="tr-TR" sz="2200" dirty="0" smtClean="0">
                <a:latin typeface="Times New Roman" panose="02020603050405020304" pitchFamily="18" charset="0"/>
                <a:cs typeface="Times New Roman" panose="02020603050405020304" pitchFamily="18" charset="0"/>
              </a:rPr>
              <a:t>•</a:t>
            </a:r>
            <a:r>
              <a:rPr lang="tr-TR" sz="2200" dirty="0">
                <a:latin typeface="Times New Roman" panose="02020603050405020304" pitchFamily="18" charset="0"/>
                <a:cs typeface="Times New Roman" panose="02020603050405020304" pitchFamily="18" charset="0"/>
              </a:rPr>
              <a:t>Yangının yük alanına ulaşmasını engelleyin </a:t>
            </a:r>
            <a:endParaRPr lang="tr-TR" sz="2200" dirty="0" smtClean="0">
              <a:latin typeface="Times New Roman" panose="02020603050405020304" pitchFamily="18" charset="0"/>
              <a:cs typeface="Times New Roman" panose="02020603050405020304" pitchFamily="18" charset="0"/>
            </a:endParaRPr>
          </a:p>
          <a:p>
            <a:pPr marL="36000">
              <a:lnSpc>
                <a:spcPct val="150000"/>
              </a:lnSpc>
            </a:pPr>
            <a:r>
              <a:rPr lang="tr-TR" sz="2200" dirty="0" smtClean="0">
                <a:latin typeface="Times New Roman" panose="02020603050405020304" pitchFamily="18" charset="0"/>
                <a:cs typeface="Times New Roman" panose="02020603050405020304" pitchFamily="18" charset="0"/>
              </a:rPr>
              <a:t>•</a:t>
            </a:r>
            <a:r>
              <a:rPr lang="tr-TR" sz="2200" dirty="0">
                <a:latin typeface="Times New Roman" panose="02020603050405020304" pitchFamily="18" charset="0"/>
                <a:cs typeface="Times New Roman" panose="02020603050405020304" pitchFamily="18" charset="0"/>
              </a:rPr>
              <a:t>Yangın yük alanına ulaşırsa, geri çekilin ve yanmaya bırakın •Halkı ve müdahilleri 1600 m veya daha fazla mesafe alanı boşaltın.</a:t>
            </a:r>
          </a:p>
        </p:txBody>
      </p:sp>
    </p:spTree>
    <p:extLst>
      <p:ext uri="{BB962C8B-B14F-4D97-AF65-F5344CB8AC3E}">
        <p14:creationId xmlns:p14="http://schemas.microsoft.com/office/powerpoint/2010/main" val="36546845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560" y="404664"/>
            <a:ext cx="8064896" cy="5678478"/>
          </a:xfrm>
          <a:prstGeom prst="rect">
            <a:avLst/>
          </a:prstGeom>
        </p:spPr>
        <p:txBody>
          <a:bodyPr wrap="square">
            <a:spAutoFit/>
          </a:bodyPr>
          <a:lstStyle/>
          <a:p>
            <a:pPr>
              <a:lnSpc>
                <a:spcPct val="150000"/>
              </a:lnSpc>
            </a:pPr>
            <a:r>
              <a:rPr lang="tr-TR" sz="2200" b="1" dirty="0">
                <a:solidFill>
                  <a:schemeClr val="bg1"/>
                </a:solidFill>
                <a:latin typeface="Times New Roman" panose="02020603050405020304" pitchFamily="18" charset="0"/>
                <a:cs typeface="Times New Roman" panose="02020603050405020304" pitchFamily="18" charset="0"/>
              </a:rPr>
              <a:t>Bir patlayıcının sahip olduğu potansiyel enerji başlıca üç temel kaynaklı olabilir: </a:t>
            </a:r>
            <a:endParaRPr lang="tr-TR" sz="2200" b="1" dirty="0" smtClean="0">
              <a:solidFill>
                <a:schemeClr val="bg1"/>
              </a:solidFill>
              <a:latin typeface="Times New Roman" panose="02020603050405020304" pitchFamily="18" charset="0"/>
              <a:cs typeface="Times New Roman" panose="02020603050405020304" pitchFamily="18" charset="0"/>
            </a:endParaRPr>
          </a:p>
          <a:p>
            <a:pPr>
              <a:lnSpc>
                <a:spcPct val="150000"/>
              </a:lnSpc>
            </a:pPr>
            <a:r>
              <a:rPr lang="tr-TR" sz="2200" b="1" dirty="0" smtClean="0">
                <a:solidFill>
                  <a:schemeClr val="bg1"/>
                </a:solidFill>
                <a:latin typeface="Times New Roman" panose="02020603050405020304" pitchFamily="18" charset="0"/>
                <a:cs typeface="Times New Roman" panose="02020603050405020304" pitchFamily="18" charset="0"/>
              </a:rPr>
              <a:t>1-Kimyasal </a:t>
            </a:r>
            <a:r>
              <a:rPr lang="tr-TR" sz="2200" b="1" dirty="0">
                <a:solidFill>
                  <a:schemeClr val="bg1"/>
                </a:solidFill>
                <a:latin typeface="Times New Roman" panose="02020603050405020304" pitchFamily="18" charset="0"/>
                <a:cs typeface="Times New Roman" panose="02020603050405020304" pitchFamily="18" charset="0"/>
              </a:rPr>
              <a:t>Enerji: </a:t>
            </a:r>
            <a:r>
              <a:rPr lang="tr-TR" sz="2200" dirty="0">
                <a:latin typeface="Times New Roman" panose="02020603050405020304" pitchFamily="18" charset="0"/>
                <a:cs typeface="Times New Roman" panose="02020603050405020304" pitchFamily="18" charset="0"/>
              </a:rPr>
              <a:t>Çoğunlukla fiziksel müdahale ile tetiklenir, kimyasal değişimle etkisini gösterir. (</a:t>
            </a:r>
            <a:r>
              <a:rPr lang="tr-TR" sz="2200" dirty="0" err="1">
                <a:latin typeface="Times New Roman" panose="02020603050405020304" pitchFamily="18" charset="0"/>
                <a:cs typeface="Times New Roman" panose="02020603050405020304" pitchFamily="18" charset="0"/>
              </a:rPr>
              <a:t>Nitro</a:t>
            </a:r>
            <a:r>
              <a:rPr lang="tr-TR" sz="2200" dirty="0">
                <a:latin typeface="Times New Roman" panose="02020603050405020304" pitchFamily="18" charset="0"/>
                <a:cs typeface="Times New Roman" panose="02020603050405020304" pitchFamily="18" charset="0"/>
              </a:rPr>
              <a:t> gliserin, TNT, Tahıl tozu </a:t>
            </a:r>
            <a:r>
              <a:rPr lang="tr-TR" sz="2200" dirty="0" err="1">
                <a:latin typeface="Times New Roman" panose="02020603050405020304" pitchFamily="18" charset="0"/>
                <a:cs typeface="Times New Roman" panose="02020603050405020304" pitchFamily="18" charset="0"/>
              </a:rPr>
              <a:t>vb</a:t>
            </a:r>
            <a:r>
              <a:rPr lang="tr-TR" sz="2200" dirty="0">
                <a:latin typeface="Times New Roman" panose="02020603050405020304" pitchFamily="18" charset="0"/>
                <a:cs typeface="Times New Roman" panose="02020603050405020304" pitchFamily="18" charset="0"/>
              </a:rPr>
              <a:t>). </a:t>
            </a:r>
            <a:endParaRPr lang="tr-TR" sz="2200" dirty="0" smtClean="0">
              <a:latin typeface="Times New Roman" panose="02020603050405020304" pitchFamily="18" charset="0"/>
              <a:cs typeface="Times New Roman" panose="02020603050405020304" pitchFamily="18" charset="0"/>
            </a:endParaRPr>
          </a:p>
          <a:p>
            <a:pPr>
              <a:lnSpc>
                <a:spcPct val="150000"/>
              </a:lnSpc>
            </a:pPr>
            <a:r>
              <a:rPr lang="tr-TR" sz="2200" b="1" dirty="0" smtClean="0">
                <a:solidFill>
                  <a:schemeClr val="bg1"/>
                </a:solidFill>
                <a:latin typeface="Times New Roman" panose="02020603050405020304" pitchFamily="18" charset="0"/>
                <a:cs typeface="Times New Roman" panose="02020603050405020304" pitchFamily="18" charset="0"/>
              </a:rPr>
              <a:t>2-Sıkıştırılmış </a:t>
            </a:r>
            <a:r>
              <a:rPr lang="tr-TR" sz="2200" b="1" dirty="0">
                <a:solidFill>
                  <a:schemeClr val="bg1"/>
                </a:solidFill>
                <a:latin typeface="Times New Roman" panose="02020603050405020304" pitchFamily="18" charset="0"/>
                <a:cs typeface="Times New Roman" panose="02020603050405020304" pitchFamily="18" charset="0"/>
              </a:rPr>
              <a:t>Gaz: </a:t>
            </a:r>
            <a:r>
              <a:rPr lang="tr-TR" sz="2200" dirty="0">
                <a:latin typeface="Times New Roman" panose="02020603050405020304" pitchFamily="18" charset="0"/>
                <a:cs typeface="Times New Roman" panose="02020603050405020304" pitchFamily="18" charset="0"/>
              </a:rPr>
              <a:t>Isıtma gibi fiziksel müdahale ile tetiklenir, fiziksel değişimle etkisini gösterir. Patlama kimyasal bir patlama değildir ve mekanik patlama olarak nitelendirilir. (Gaz tüpleri veya </a:t>
            </a:r>
            <a:r>
              <a:rPr lang="tr-TR" sz="2200" dirty="0" err="1">
                <a:latin typeface="Times New Roman" panose="02020603050405020304" pitchFamily="18" charset="0"/>
                <a:cs typeface="Times New Roman" panose="02020603050405020304" pitchFamily="18" charset="0"/>
              </a:rPr>
              <a:t>Aerozol</a:t>
            </a:r>
            <a:r>
              <a:rPr lang="tr-TR" sz="2200" dirty="0">
                <a:latin typeface="Times New Roman" panose="02020603050405020304" pitchFamily="18" charset="0"/>
                <a:cs typeface="Times New Roman" panose="02020603050405020304" pitchFamily="18" charset="0"/>
              </a:rPr>
              <a:t> tüpleri </a:t>
            </a:r>
            <a:r>
              <a:rPr lang="tr-TR" sz="2200" dirty="0" err="1">
                <a:latin typeface="Times New Roman" panose="02020603050405020304" pitchFamily="18" charset="0"/>
                <a:cs typeface="Times New Roman" panose="02020603050405020304" pitchFamily="18" charset="0"/>
              </a:rPr>
              <a:t>vb</a:t>
            </a:r>
            <a:r>
              <a:rPr lang="tr-TR" sz="2200" dirty="0">
                <a:latin typeface="Times New Roman" panose="02020603050405020304" pitchFamily="18" charset="0"/>
                <a:cs typeface="Times New Roman" panose="02020603050405020304" pitchFamily="18" charset="0"/>
              </a:rPr>
              <a:t>). </a:t>
            </a:r>
            <a:endParaRPr lang="tr-TR" sz="2200" dirty="0" smtClean="0">
              <a:latin typeface="Times New Roman" panose="02020603050405020304" pitchFamily="18" charset="0"/>
              <a:cs typeface="Times New Roman" panose="02020603050405020304" pitchFamily="18" charset="0"/>
            </a:endParaRPr>
          </a:p>
          <a:p>
            <a:pPr>
              <a:lnSpc>
                <a:spcPct val="150000"/>
              </a:lnSpc>
            </a:pPr>
            <a:r>
              <a:rPr lang="tr-TR" sz="2200" b="1" dirty="0" smtClean="0">
                <a:solidFill>
                  <a:schemeClr val="bg1"/>
                </a:solidFill>
                <a:latin typeface="Times New Roman" panose="02020603050405020304" pitchFamily="18" charset="0"/>
                <a:cs typeface="Times New Roman" panose="02020603050405020304" pitchFamily="18" charset="0"/>
              </a:rPr>
              <a:t>3-Nükleer </a:t>
            </a:r>
            <a:r>
              <a:rPr lang="tr-TR" sz="2200" b="1" dirty="0">
                <a:solidFill>
                  <a:schemeClr val="bg1"/>
                </a:solidFill>
                <a:latin typeface="Times New Roman" panose="02020603050405020304" pitchFamily="18" charset="0"/>
                <a:cs typeface="Times New Roman" panose="02020603050405020304" pitchFamily="18" charset="0"/>
              </a:rPr>
              <a:t>Enerji: </a:t>
            </a:r>
            <a:r>
              <a:rPr lang="tr-TR" sz="2200" dirty="0">
                <a:latin typeface="Times New Roman" panose="02020603050405020304" pitchFamily="18" charset="0"/>
                <a:cs typeface="Times New Roman" panose="02020603050405020304" pitchFamily="18" charset="0"/>
              </a:rPr>
              <a:t>Radyoaktif türlerde gözlenen parçalanmaları ifade eder. (Uranyum-235, </a:t>
            </a:r>
            <a:r>
              <a:rPr lang="tr-TR" sz="2200" dirty="0" err="1">
                <a:latin typeface="Times New Roman" panose="02020603050405020304" pitchFamily="18" charset="0"/>
                <a:cs typeface="Times New Roman" panose="02020603050405020304" pitchFamily="18" charset="0"/>
              </a:rPr>
              <a:t>plutonium</a:t>
            </a:r>
            <a:r>
              <a:rPr lang="tr-TR" sz="2200" dirty="0">
                <a:latin typeface="Times New Roman" panose="02020603050405020304" pitchFamily="18" charset="0"/>
                <a:cs typeface="Times New Roman" panose="02020603050405020304" pitchFamily="18" charset="0"/>
              </a:rPr>
              <a:t> -239 </a:t>
            </a:r>
            <a:r>
              <a:rPr lang="tr-TR" sz="2200" dirty="0" err="1">
                <a:latin typeface="Times New Roman" panose="02020603050405020304" pitchFamily="18" charset="0"/>
                <a:cs typeface="Times New Roman" panose="02020603050405020304" pitchFamily="18" charset="0"/>
              </a:rPr>
              <a:t>vb</a:t>
            </a:r>
            <a:r>
              <a:rPr lang="tr-TR" sz="2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979586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260648"/>
            <a:ext cx="8352928" cy="6500306"/>
          </a:xfrm>
          <a:prstGeom prst="rect">
            <a:avLst/>
          </a:prstGeom>
        </p:spPr>
        <p:txBody>
          <a:bodyPr wrap="square">
            <a:spAutoFit/>
          </a:bodyPr>
          <a:lstStyle/>
          <a:p>
            <a:pPr>
              <a:lnSpc>
                <a:spcPct val="150000"/>
              </a:lnSpc>
            </a:pPr>
            <a:r>
              <a:rPr lang="tr-TR" sz="2000" b="1" dirty="0">
                <a:solidFill>
                  <a:schemeClr val="bg1"/>
                </a:solidFill>
                <a:latin typeface="Times New Roman" panose="02020603050405020304" pitchFamily="18" charset="0"/>
                <a:cs typeface="Times New Roman" panose="02020603050405020304" pitchFamily="18" charset="0"/>
              </a:rPr>
              <a:t>Patlayıcı Maddelerin Depolanması </a:t>
            </a:r>
            <a:endParaRPr lang="tr-TR" sz="2000" b="1" dirty="0" smtClean="0">
              <a:solidFill>
                <a:schemeClr val="bg1"/>
              </a:solidFill>
              <a:latin typeface="Times New Roman" panose="02020603050405020304" pitchFamily="18" charset="0"/>
              <a:cs typeface="Times New Roman" panose="02020603050405020304" pitchFamily="18" charset="0"/>
            </a:endParaRPr>
          </a:p>
          <a:p>
            <a:pPr>
              <a:lnSpc>
                <a:spcPct val="150000"/>
              </a:lnSpc>
            </a:pPr>
            <a:r>
              <a:rPr lang="tr-TR" sz="2000" dirty="0" smtClean="0">
                <a:latin typeface="Times New Roman" panose="02020603050405020304" pitchFamily="18" charset="0"/>
                <a:cs typeface="Times New Roman" panose="02020603050405020304" pitchFamily="18" charset="0"/>
              </a:rPr>
              <a:t>Patlayıcı </a:t>
            </a:r>
            <a:r>
              <a:rPr lang="tr-TR" sz="2000" dirty="0">
                <a:latin typeface="Times New Roman" panose="02020603050405020304" pitchFamily="18" charset="0"/>
                <a:cs typeface="Times New Roman" panose="02020603050405020304" pitchFamily="18" charset="0"/>
              </a:rPr>
              <a:t>maddelerin depolanmasında aşağıdaki hususların dikkate alınması gerekir. </a:t>
            </a:r>
            <a:endParaRPr lang="tr-TR" sz="2000" dirty="0" smtClean="0">
              <a:latin typeface="Times New Roman" panose="02020603050405020304" pitchFamily="18" charset="0"/>
              <a:cs typeface="Times New Roman" panose="02020603050405020304" pitchFamily="18" charset="0"/>
            </a:endParaRPr>
          </a:p>
          <a:p>
            <a:pPr>
              <a:lnSpc>
                <a:spcPct val="150000"/>
              </a:lnSpc>
            </a:pPr>
            <a:r>
              <a:rPr lang="tr-TR" sz="2000" dirty="0" smtClean="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Laboratuvar ya da depoda bulunan tüm patlayıcılar tespit edilir. </a:t>
            </a:r>
            <a:endParaRPr lang="tr-TR" sz="2000" dirty="0" smtClean="0">
              <a:latin typeface="Times New Roman" panose="02020603050405020304" pitchFamily="18" charset="0"/>
              <a:cs typeface="Times New Roman" panose="02020603050405020304" pitchFamily="18" charset="0"/>
            </a:endParaRPr>
          </a:p>
          <a:p>
            <a:pPr>
              <a:lnSpc>
                <a:spcPct val="150000"/>
              </a:lnSpc>
            </a:pPr>
            <a:r>
              <a:rPr lang="tr-TR" sz="2000" dirty="0" smtClean="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Depolama sırasında zamanla peroksit oluşturabilecek sıvıların bulunmasına izin verilmez ya da bunlar diğer kimyasallardan izole edilir ve güvenilir ortamlarda muhafaza edilir. </a:t>
            </a:r>
            <a:endParaRPr lang="tr-TR" sz="2000" dirty="0" smtClean="0">
              <a:latin typeface="Times New Roman" panose="02020603050405020304" pitchFamily="18" charset="0"/>
              <a:cs typeface="Times New Roman" panose="02020603050405020304" pitchFamily="18" charset="0"/>
            </a:endParaRPr>
          </a:p>
          <a:p>
            <a:pPr>
              <a:lnSpc>
                <a:spcPct val="150000"/>
              </a:lnSpc>
            </a:pPr>
            <a:r>
              <a:rPr lang="tr-TR" sz="2000" dirty="0" smtClean="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Patlayıcı, parlayıcı, yanıcı kimyasallar tüm ateşleme kaynaklarından uzak tutulur. </a:t>
            </a:r>
            <a:endParaRPr lang="tr-TR" sz="2000" dirty="0" smtClean="0">
              <a:latin typeface="Times New Roman" panose="02020603050405020304" pitchFamily="18" charset="0"/>
              <a:cs typeface="Times New Roman" panose="02020603050405020304" pitchFamily="18" charset="0"/>
            </a:endParaRPr>
          </a:p>
          <a:p>
            <a:pPr>
              <a:lnSpc>
                <a:spcPct val="150000"/>
              </a:lnSpc>
            </a:pPr>
            <a:r>
              <a:rPr lang="tr-TR" sz="2000" dirty="0" smtClean="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Patlayıcı kimyasallar için özel depolar yapılır ve bunların kullanıldığı ortamlarda gerekli tedbirler alınır. </a:t>
            </a:r>
            <a:endParaRPr lang="tr-TR" sz="2000" dirty="0" smtClean="0">
              <a:latin typeface="Times New Roman" panose="02020603050405020304" pitchFamily="18" charset="0"/>
              <a:cs typeface="Times New Roman" panose="02020603050405020304" pitchFamily="18" charset="0"/>
            </a:endParaRPr>
          </a:p>
          <a:p>
            <a:pPr>
              <a:lnSpc>
                <a:spcPct val="150000"/>
              </a:lnSpc>
            </a:pPr>
            <a:r>
              <a:rPr lang="tr-TR" sz="2000" dirty="0" smtClean="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Patlayıcı maddeleri kullanan görevlilere, güvenli depolama metotları, bunların kullanımı ve kimyasalların tehlikeleri gibi konularda gerekli eğitim verilir ve bilgilendirme yapılır. </a:t>
            </a:r>
          </a:p>
        </p:txBody>
      </p:sp>
    </p:spTree>
    <p:extLst>
      <p:ext uri="{BB962C8B-B14F-4D97-AF65-F5344CB8AC3E}">
        <p14:creationId xmlns:p14="http://schemas.microsoft.com/office/powerpoint/2010/main" val="23555591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332656"/>
            <a:ext cx="8352928" cy="5286062"/>
          </a:xfrm>
          <a:prstGeom prst="rect">
            <a:avLst/>
          </a:prstGeom>
        </p:spPr>
        <p:txBody>
          <a:bodyPr wrap="square">
            <a:spAutoFit/>
          </a:bodyPr>
          <a:lstStyle/>
          <a:p>
            <a:pPr>
              <a:lnSpc>
                <a:spcPct val="150000"/>
              </a:lnSpc>
            </a:pPr>
            <a:r>
              <a:rPr lang="tr-TR" sz="2100" b="1" dirty="0" smtClean="0">
                <a:solidFill>
                  <a:schemeClr val="bg1"/>
                </a:solidFill>
                <a:latin typeface="Times New Roman" panose="02020603050405020304" pitchFamily="18" charset="0"/>
                <a:cs typeface="Times New Roman" panose="02020603050405020304" pitchFamily="18" charset="0"/>
              </a:rPr>
              <a:t>Peroksit </a:t>
            </a:r>
            <a:r>
              <a:rPr lang="tr-TR" sz="2100" b="1" dirty="0">
                <a:solidFill>
                  <a:schemeClr val="bg1"/>
                </a:solidFill>
                <a:latin typeface="Times New Roman" panose="02020603050405020304" pitchFamily="18" charset="0"/>
                <a:cs typeface="Times New Roman" panose="02020603050405020304" pitchFamily="18" charset="0"/>
              </a:rPr>
              <a:t>Forma Dönüşen Kimyasallar </a:t>
            </a:r>
            <a:endParaRPr lang="tr-TR" sz="2100" b="1" dirty="0" smtClean="0">
              <a:solidFill>
                <a:schemeClr val="bg1"/>
              </a:solidFill>
              <a:latin typeface="Times New Roman" panose="02020603050405020304" pitchFamily="18" charset="0"/>
              <a:cs typeface="Times New Roman" panose="02020603050405020304" pitchFamily="18" charset="0"/>
            </a:endParaRPr>
          </a:p>
          <a:p>
            <a:pPr>
              <a:lnSpc>
                <a:spcPct val="150000"/>
              </a:lnSpc>
            </a:pPr>
            <a:r>
              <a:rPr lang="tr-TR" sz="2100" dirty="0" smtClean="0">
                <a:latin typeface="Times New Roman" panose="02020603050405020304" pitchFamily="18" charset="0"/>
                <a:cs typeface="Times New Roman" panose="02020603050405020304" pitchFamily="18" charset="0"/>
              </a:rPr>
              <a:t>	Bazı </a:t>
            </a:r>
            <a:r>
              <a:rPr lang="tr-TR" sz="2100" dirty="0">
                <a:latin typeface="Times New Roman" panose="02020603050405020304" pitchFamily="18" charset="0"/>
                <a:cs typeface="Times New Roman" panose="02020603050405020304" pitchFamily="18" charset="0"/>
              </a:rPr>
              <a:t>kimyasallar temel yapıları itibariyle çok güvenilir gözükse de, bunlar kendiliğinden yükseltgenerek patlayıcı özellikte peroksit oluştururlar. Hava, ısı, ışık, kimyasal içerisindeki bileşiklerin etkileşmesi gibi faktörler peroksit oluşumuna neden olur. Bu tür kimyasallar kullanılmadan önce mutlaka peroksit testi yapılmalıdır. </a:t>
            </a:r>
            <a:r>
              <a:rPr lang="tr-TR" sz="2100" dirty="0" smtClean="0">
                <a:latin typeface="Times New Roman" panose="02020603050405020304" pitchFamily="18" charset="0"/>
                <a:cs typeface="Times New Roman" panose="02020603050405020304" pitchFamily="18" charset="0"/>
              </a:rPr>
              <a:t>Peroksit </a:t>
            </a:r>
            <a:r>
              <a:rPr lang="tr-TR" sz="2100" dirty="0">
                <a:latin typeface="Times New Roman" panose="02020603050405020304" pitchFamily="18" charset="0"/>
                <a:cs typeface="Times New Roman" panose="02020603050405020304" pitchFamily="18" charset="0"/>
              </a:rPr>
              <a:t>oluşturma özelliğinde olan kimyasal maddelerin etiketleri satın alınma tarihini ve kullanılmaya başladığı tarihi içermelidir. Bu kimyasal maddelerin etiketlerin “kullanılmaya başladığı tarihten itibaren 3 – 6 –9 aylık veya 1 yıllık bir surede imha edilmelidir” açıklaması bulunmalıdır. </a:t>
            </a:r>
          </a:p>
          <a:p>
            <a:pPr>
              <a:lnSpc>
                <a:spcPct val="150000"/>
              </a:lnSpc>
            </a:pPr>
            <a:endParaRPr lang="tr-TR"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34191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332656"/>
            <a:ext cx="8352928" cy="5678478"/>
          </a:xfrm>
          <a:prstGeom prst="rect">
            <a:avLst/>
          </a:prstGeom>
        </p:spPr>
        <p:txBody>
          <a:bodyPr wrap="square">
            <a:spAutoFit/>
          </a:bodyPr>
          <a:lstStyle/>
          <a:p>
            <a:pPr>
              <a:lnSpc>
                <a:spcPct val="150000"/>
              </a:lnSpc>
            </a:pPr>
            <a:endParaRPr lang="tr-TR" sz="2200" dirty="0">
              <a:latin typeface="Times New Roman" panose="02020603050405020304" pitchFamily="18" charset="0"/>
              <a:cs typeface="Times New Roman" panose="02020603050405020304" pitchFamily="18" charset="0"/>
            </a:endParaRPr>
          </a:p>
          <a:p>
            <a:pPr algn="ctr">
              <a:lnSpc>
                <a:spcPct val="150000"/>
              </a:lnSpc>
            </a:pPr>
            <a:r>
              <a:rPr lang="tr-TR" sz="2200" b="1" dirty="0">
                <a:latin typeface="Times New Roman" panose="02020603050405020304" pitchFamily="18" charset="0"/>
                <a:cs typeface="Times New Roman" panose="02020603050405020304" pitchFamily="18" charset="0"/>
              </a:rPr>
              <a:t>Laboratuvarlarda Yaygın Olarak Kullanılan ve Patlama Potansiyeli Olan Kimyasallar  </a:t>
            </a:r>
            <a:endParaRPr lang="tr-TR" sz="2200" b="1" dirty="0" smtClean="0">
              <a:latin typeface="Times New Roman" panose="02020603050405020304" pitchFamily="18" charset="0"/>
              <a:cs typeface="Times New Roman" panose="02020603050405020304" pitchFamily="18" charset="0"/>
            </a:endParaRPr>
          </a:p>
          <a:p>
            <a:pPr>
              <a:lnSpc>
                <a:spcPct val="150000"/>
              </a:lnSpc>
            </a:pPr>
            <a:r>
              <a:rPr lang="tr-TR" sz="2200" dirty="0" smtClean="0">
                <a:latin typeface="Times New Roman" panose="02020603050405020304" pitchFamily="18" charset="0"/>
                <a:cs typeface="Times New Roman" panose="02020603050405020304" pitchFamily="18" charset="0"/>
              </a:rPr>
              <a:t>Üre </a:t>
            </a:r>
            <a:r>
              <a:rPr lang="tr-TR" sz="2200" dirty="0">
                <a:latin typeface="Times New Roman" panose="02020603050405020304" pitchFamily="18" charset="0"/>
                <a:cs typeface="Times New Roman" panose="02020603050405020304" pitchFamily="18" charset="0"/>
              </a:rPr>
              <a:t>nitrat, Amonyum </a:t>
            </a:r>
            <a:r>
              <a:rPr lang="tr-TR" sz="2200" dirty="0" err="1">
                <a:latin typeface="Times New Roman" panose="02020603050405020304" pitchFamily="18" charset="0"/>
                <a:cs typeface="Times New Roman" panose="02020603050405020304" pitchFamily="18" charset="0"/>
              </a:rPr>
              <a:t>nitrat,Organik</a:t>
            </a:r>
            <a:r>
              <a:rPr lang="tr-TR" sz="2200" dirty="0">
                <a:latin typeface="Times New Roman" panose="02020603050405020304" pitchFamily="18" charset="0"/>
                <a:cs typeface="Times New Roman" panose="02020603050405020304" pitchFamily="18" charset="0"/>
              </a:rPr>
              <a:t> </a:t>
            </a:r>
            <a:r>
              <a:rPr lang="tr-TR" sz="2200" dirty="0" err="1">
                <a:latin typeface="Times New Roman" panose="02020603050405020304" pitchFamily="18" charset="0"/>
                <a:cs typeface="Times New Roman" panose="02020603050405020304" pitchFamily="18" charset="0"/>
              </a:rPr>
              <a:t>azit</a:t>
            </a:r>
            <a:r>
              <a:rPr lang="tr-TR" sz="2200" dirty="0">
                <a:latin typeface="Times New Roman" panose="02020603050405020304" pitchFamily="18" charset="0"/>
                <a:cs typeface="Times New Roman" panose="02020603050405020304" pitchFamily="18" charset="0"/>
              </a:rPr>
              <a:t>, </a:t>
            </a:r>
            <a:r>
              <a:rPr lang="tr-TR" sz="2200" dirty="0" err="1">
                <a:latin typeface="Times New Roman" panose="02020603050405020304" pitchFamily="18" charset="0"/>
                <a:cs typeface="Times New Roman" panose="02020603050405020304" pitchFamily="18" charset="0"/>
              </a:rPr>
              <a:t>Nitroselüloz,Azot</a:t>
            </a:r>
            <a:r>
              <a:rPr lang="tr-TR" sz="2200" dirty="0">
                <a:latin typeface="Times New Roman" panose="02020603050405020304" pitchFamily="18" charset="0"/>
                <a:cs typeface="Times New Roman" panose="02020603050405020304" pitchFamily="18" charset="0"/>
              </a:rPr>
              <a:t> </a:t>
            </a:r>
            <a:r>
              <a:rPr lang="tr-TR" sz="2200" dirty="0" err="1">
                <a:latin typeface="Times New Roman" panose="02020603050405020304" pitchFamily="18" charset="0"/>
                <a:cs typeface="Times New Roman" panose="02020603050405020304" pitchFamily="18" charset="0"/>
              </a:rPr>
              <a:t>triflorür</a:t>
            </a:r>
            <a:r>
              <a:rPr lang="tr-TR" sz="2200" dirty="0">
                <a:latin typeface="Times New Roman" panose="02020603050405020304" pitchFamily="18" charset="0"/>
                <a:cs typeface="Times New Roman" panose="02020603050405020304" pitchFamily="18" charset="0"/>
              </a:rPr>
              <a:t>…… </a:t>
            </a:r>
          </a:p>
          <a:p>
            <a:pPr>
              <a:lnSpc>
                <a:spcPct val="150000"/>
              </a:lnSpc>
            </a:pPr>
            <a:r>
              <a:rPr lang="tr-TR" sz="2200" dirty="0">
                <a:latin typeface="Times New Roman" panose="02020603050405020304" pitchFamily="18" charset="0"/>
                <a:cs typeface="Times New Roman" panose="02020603050405020304" pitchFamily="18" charset="0"/>
              </a:rPr>
              <a:t> </a:t>
            </a:r>
          </a:p>
          <a:p>
            <a:pPr algn="ctr">
              <a:lnSpc>
                <a:spcPct val="150000"/>
              </a:lnSpc>
            </a:pPr>
            <a:r>
              <a:rPr lang="tr-TR" sz="2200" b="1" dirty="0">
                <a:latin typeface="Times New Roman" panose="02020603050405020304" pitchFamily="18" charset="0"/>
                <a:cs typeface="Times New Roman" panose="02020603050405020304" pitchFamily="18" charset="0"/>
              </a:rPr>
              <a:t>Laboratuvarlarda Yaygın Olarak kullanılan Patlama Potansiyeli Yüksek Olan İşlevsel Gruplar </a:t>
            </a:r>
            <a:endParaRPr lang="tr-TR" sz="2200" b="1" dirty="0" smtClean="0">
              <a:latin typeface="Times New Roman" panose="02020603050405020304" pitchFamily="18" charset="0"/>
              <a:cs typeface="Times New Roman" panose="02020603050405020304" pitchFamily="18" charset="0"/>
            </a:endParaRPr>
          </a:p>
          <a:p>
            <a:pPr>
              <a:lnSpc>
                <a:spcPct val="150000"/>
              </a:lnSpc>
            </a:pPr>
            <a:r>
              <a:rPr lang="tr-TR" sz="2200" dirty="0" smtClean="0">
                <a:latin typeface="Times New Roman" panose="02020603050405020304" pitchFamily="18" charset="0"/>
                <a:cs typeface="Times New Roman" panose="02020603050405020304" pitchFamily="18" charset="0"/>
              </a:rPr>
              <a:t>Asetilen, Nitratlar </a:t>
            </a:r>
            <a:r>
              <a:rPr lang="tr-TR" sz="2200" dirty="0">
                <a:latin typeface="Times New Roman" panose="02020603050405020304" pitchFamily="18" charset="0"/>
                <a:cs typeface="Times New Roman" panose="02020603050405020304" pitchFamily="18" charset="0"/>
              </a:rPr>
              <a:t>,</a:t>
            </a:r>
            <a:r>
              <a:rPr lang="tr-TR" sz="2200" dirty="0" err="1">
                <a:latin typeface="Times New Roman" panose="02020603050405020304" pitchFamily="18" charset="0"/>
                <a:cs typeface="Times New Roman" panose="02020603050405020304" pitchFamily="18" charset="0"/>
              </a:rPr>
              <a:t>Açil</a:t>
            </a:r>
            <a:r>
              <a:rPr lang="tr-TR" sz="2200" dirty="0">
                <a:latin typeface="Times New Roman" panose="02020603050405020304" pitchFamily="18" charset="0"/>
                <a:cs typeface="Times New Roman" panose="02020603050405020304" pitchFamily="18" charset="0"/>
              </a:rPr>
              <a:t> </a:t>
            </a:r>
            <a:r>
              <a:rPr lang="tr-TR" sz="2200" dirty="0" err="1">
                <a:latin typeface="Times New Roman" panose="02020603050405020304" pitchFamily="18" charset="0"/>
                <a:cs typeface="Times New Roman" panose="02020603050405020304" pitchFamily="18" charset="0"/>
              </a:rPr>
              <a:t>hipohalojenür</a:t>
            </a:r>
            <a:r>
              <a:rPr lang="tr-TR" sz="2200" dirty="0">
                <a:latin typeface="Times New Roman" panose="02020603050405020304" pitchFamily="18" charset="0"/>
                <a:cs typeface="Times New Roman" panose="02020603050405020304" pitchFamily="18" charset="0"/>
              </a:rPr>
              <a:t> ,Peroksitler</a:t>
            </a:r>
            <a:r>
              <a:rPr lang="tr-TR" sz="2200" dirty="0" smtClean="0">
                <a:latin typeface="Times New Roman" panose="02020603050405020304" pitchFamily="18" charset="0"/>
                <a:cs typeface="Times New Roman" panose="02020603050405020304" pitchFamily="18" charset="0"/>
              </a:rPr>
              <a:t>, </a:t>
            </a:r>
            <a:r>
              <a:rPr lang="tr-TR" sz="2200" dirty="0" err="1" smtClean="0">
                <a:latin typeface="Times New Roman" panose="02020603050405020304" pitchFamily="18" charset="0"/>
                <a:cs typeface="Times New Roman" panose="02020603050405020304" pitchFamily="18" charset="0"/>
              </a:rPr>
              <a:t>Nitro</a:t>
            </a:r>
            <a:r>
              <a:rPr lang="tr-TR" sz="2200" dirty="0" smtClean="0">
                <a:latin typeface="Times New Roman" panose="02020603050405020304" pitchFamily="18" charset="0"/>
                <a:cs typeface="Times New Roman" panose="02020603050405020304" pitchFamily="18" charset="0"/>
              </a:rPr>
              <a:t> </a:t>
            </a:r>
            <a:r>
              <a:rPr lang="tr-TR" sz="2200" dirty="0">
                <a:latin typeface="Times New Roman" panose="02020603050405020304" pitchFamily="18" charset="0"/>
                <a:cs typeface="Times New Roman" panose="02020603050405020304" pitchFamily="18" charset="0"/>
              </a:rPr>
              <a:t>bileşikleri</a:t>
            </a:r>
            <a:r>
              <a:rPr lang="tr-TR" sz="2200" dirty="0" smtClean="0">
                <a:latin typeface="Times New Roman" panose="02020603050405020304" pitchFamily="18" charset="0"/>
                <a:cs typeface="Times New Roman" panose="02020603050405020304" pitchFamily="18" charset="0"/>
              </a:rPr>
              <a:t>, Organik </a:t>
            </a:r>
            <a:r>
              <a:rPr lang="tr-TR" sz="2200" dirty="0" err="1">
                <a:latin typeface="Times New Roman" panose="02020603050405020304" pitchFamily="18" charset="0"/>
                <a:cs typeface="Times New Roman" panose="02020603050405020304" pitchFamily="18" charset="0"/>
              </a:rPr>
              <a:t>azitler</a:t>
            </a:r>
            <a:r>
              <a:rPr lang="tr-TR" sz="2200" dirty="0" smtClean="0">
                <a:latin typeface="Times New Roman" panose="02020603050405020304" pitchFamily="18" charset="0"/>
                <a:cs typeface="Times New Roman" panose="02020603050405020304" pitchFamily="18" charset="0"/>
              </a:rPr>
              <a:t>, Aromatik </a:t>
            </a:r>
            <a:r>
              <a:rPr lang="tr-TR" sz="2200" dirty="0">
                <a:latin typeface="Times New Roman" panose="02020603050405020304" pitchFamily="18" charset="0"/>
                <a:cs typeface="Times New Roman" panose="02020603050405020304" pitchFamily="18" charset="0"/>
              </a:rPr>
              <a:t>veya Alifatik </a:t>
            </a:r>
            <a:r>
              <a:rPr lang="tr-TR" sz="2200" dirty="0" err="1">
                <a:latin typeface="Times New Roman" panose="02020603050405020304" pitchFamily="18" charset="0"/>
                <a:cs typeface="Times New Roman" panose="02020603050405020304" pitchFamily="18" charset="0"/>
              </a:rPr>
              <a:t>Nitraminler</a:t>
            </a:r>
            <a:r>
              <a:rPr lang="tr-TR" sz="2200" dirty="0" smtClean="0">
                <a:latin typeface="Times New Roman" panose="02020603050405020304" pitchFamily="18" charset="0"/>
                <a:cs typeface="Times New Roman" panose="02020603050405020304" pitchFamily="18" charset="0"/>
              </a:rPr>
              <a:t>, Metal </a:t>
            </a:r>
            <a:r>
              <a:rPr lang="tr-TR" sz="2200" dirty="0" err="1">
                <a:latin typeface="Times New Roman" panose="02020603050405020304" pitchFamily="18" charset="0"/>
                <a:cs typeface="Times New Roman" panose="02020603050405020304" pitchFamily="18" charset="0"/>
              </a:rPr>
              <a:t>azitler</a:t>
            </a:r>
            <a:r>
              <a:rPr lang="tr-TR" sz="2200" dirty="0" smtClean="0">
                <a:latin typeface="Times New Roman" panose="02020603050405020304" pitchFamily="18" charset="0"/>
                <a:cs typeface="Times New Roman" panose="02020603050405020304" pitchFamily="18" charset="0"/>
              </a:rPr>
              <a:t>, </a:t>
            </a:r>
            <a:r>
              <a:rPr lang="tr-TR" sz="2200" dirty="0" err="1" smtClean="0">
                <a:latin typeface="Times New Roman" panose="02020603050405020304" pitchFamily="18" charset="0"/>
                <a:cs typeface="Times New Roman" panose="02020603050405020304" pitchFamily="18" charset="0"/>
              </a:rPr>
              <a:t>Nitritler</a:t>
            </a:r>
            <a:r>
              <a:rPr lang="tr-TR" sz="2200" dirty="0">
                <a:latin typeface="Times New Roman" panose="02020603050405020304" pitchFamily="18" charset="0"/>
                <a:cs typeface="Times New Roman" panose="02020603050405020304" pitchFamily="18" charset="0"/>
              </a:rPr>
              <a:t>……. </a:t>
            </a:r>
          </a:p>
          <a:p>
            <a:pPr>
              <a:lnSpc>
                <a:spcPct val="150000"/>
              </a:lnSpc>
            </a:pPr>
            <a:r>
              <a:rPr lang="tr-TR" sz="2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33924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İçerik Yer Tutucusu"/>
          <p:cNvSpPr>
            <a:spLocks noGrp="1"/>
          </p:cNvSpPr>
          <p:nvPr>
            <p:ph idx="1"/>
          </p:nvPr>
        </p:nvSpPr>
        <p:spPr>
          <a:xfrm>
            <a:off x="457200" y="1052736"/>
            <a:ext cx="8229600" cy="5402072"/>
          </a:xfrm>
        </p:spPr>
        <p:txBody>
          <a:bodyPr>
            <a:normAutofit/>
          </a:bodyPr>
          <a:lstStyle/>
          <a:p>
            <a:r>
              <a:rPr lang="tr-TR" sz="3600" dirty="0" smtClean="0"/>
              <a:t>Dünyadaki Tehlikeli Kimyasal Yangınlarına Örnekler</a:t>
            </a:r>
            <a:endParaRPr lang="tr-TR" sz="3600"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5471592" y="0"/>
            <a:ext cx="3672408" cy="369332"/>
          </a:xfrm>
          <a:prstGeom prst="rect">
            <a:avLst/>
          </a:prstGeom>
          <a:noFill/>
        </p:spPr>
        <p:txBody>
          <a:bodyPr wrap="square" rtlCol="0">
            <a:spAutoFit/>
          </a:bodyPr>
          <a:lstStyle/>
          <a:p>
            <a:r>
              <a:rPr lang="tr-TR" dirty="0" smtClean="0">
                <a:solidFill>
                  <a:srgbClr val="FFFF00"/>
                </a:solidFill>
              </a:rPr>
              <a:t>.</a:t>
            </a:r>
            <a:endParaRPr lang="tr-TR" dirty="0">
              <a:solidFill>
                <a:srgbClr val="FFFF00"/>
              </a:solidFill>
            </a:endParaRPr>
          </a:p>
        </p:txBody>
      </p:sp>
      <p:sp>
        <p:nvSpPr>
          <p:cNvPr id="6" name="5 Dikdörtgen"/>
          <p:cNvSpPr/>
          <p:nvPr/>
        </p:nvSpPr>
        <p:spPr>
          <a:xfrm>
            <a:off x="827584" y="692696"/>
            <a:ext cx="7848872" cy="4978735"/>
          </a:xfrm>
          <a:prstGeom prst="rect">
            <a:avLst/>
          </a:prstGeom>
        </p:spPr>
        <p:txBody>
          <a:bodyPr wrap="square">
            <a:spAutoFit/>
          </a:bodyPr>
          <a:lstStyle/>
          <a:p>
            <a:pPr>
              <a:lnSpc>
                <a:spcPct val="150000"/>
              </a:lnSpc>
            </a:pPr>
            <a:r>
              <a:rPr lang="tr-TR" sz="3600" b="1" dirty="0" err="1" smtClean="0">
                <a:solidFill>
                  <a:schemeClr val="bg1">
                    <a:lumMod val="95000"/>
                    <a:lumOff val="5000"/>
                  </a:schemeClr>
                </a:solidFill>
                <a:latin typeface="Times New Roman" panose="02020603050405020304" pitchFamily="18" charset="0"/>
                <a:cs typeface="Times New Roman" panose="02020603050405020304" pitchFamily="18" charset="0"/>
              </a:rPr>
              <a:t>Oppau</a:t>
            </a:r>
            <a:r>
              <a:rPr lang="tr-TR" sz="3600" b="1" dirty="0" smtClean="0">
                <a:solidFill>
                  <a:schemeClr val="bg1">
                    <a:lumMod val="95000"/>
                    <a:lumOff val="5000"/>
                  </a:schemeClr>
                </a:solidFill>
                <a:latin typeface="Times New Roman" panose="02020603050405020304" pitchFamily="18" charset="0"/>
                <a:cs typeface="Times New Roman" panose="02020603050405020304" pitchFamily="18" charset="0"/>
              </a:rPr>
              <a:t>  Almanya’da Amonyum nitrat üreten bir fabrikaydı. 1921 günü fabrikadaki 450 ton Amonyum Nitrat patladı ve bu kaza 2.000 kişinin ölümüne 500 kişinin yaralanmasına sebep oldu</a:t>
            </a:r>
            <a:endParaRPr lang="tr-TR" sz="3600" b="1" dirty="0">
              <a:solidFill>
                <a:schemeClr val="bg1">
                  <a:lumMod val="95000"/>
                  <a:lumOff val="5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1196752"/>
            <a:ext cx="8229600" cy="3979912"/>
          </a:xfrm>
        </p:spPr>
        <p:txBody>
          <a:bodyPr>
            <a:normAutofit/>
          </a:bodyPr>
          <a:lstStyle/>
          <a:p>
            <a:pPr>
              <a:lnSpc>
                <a:spcPct val="150000"/>
              </a:lnSpc>
            </a:pPr>
            <a:r>
              <a:rPr lang="tr-TR" dirty="0" smtClean="0">
                <a:latin typeface="Times New Roman" panose="02020603050405020304" pitchFamily="18" charset="0"/>
                <a:cs typeface="Times New Roman" panose="02020603050405020304" pitchFamily="18" charset="0"/>
              </a:rPr>
              <a:t>Oppau patlaması 300 km uzaklıktaki </a:t>
            </a:r>
            <a:r>
              <a:rPr lang="tr-TR" dirty="0" err="1" smtClean="0">
                <a:latin typeface="Times New Roman" panose="02020603050405020304" pitchFamily="18" charset="0"/>
                <a:cs typeface="Times New Roman" panose="02020603050405020304" pitchFamily="18" charset="0"/>
              </a:rPr>
              <a:t>Münich</a:t>
            </a:r>
            <a:r>
              <a:rPr lang="tr-TR" dirty="0" smtClean="0">
                <a:latin typeface="Times New Roman" panose="02020603050405020304" pitchFamily="18" charset="0"/>
                <a:cs typeface="Times New Roman" panose="02020603050405020304" pitchFamily="18" charset="0"/>
              </a:rPr>
              <a:t> kentinden dahi hissedilmiş. Evlerin çatılarını 25 km öteye fırlatmıştır.</a:t>
            </a:r>
          </a:p>
          <a:p>
            <a:pPr>
              <a:lnSpc>
                <a:spcPct val="150000"/>
              </a:lnSpc>
            </a:pPr>
            <a:endParaRPr lang="tr-TR" dirty="0" smtClean="0">
              <a:latin typeface="Times New Roman" panose="02020603050405020304" pitchFamily="18" charset="0"/>
              <a:cs typeface="Times New Roman" panose="02020603050405020304" pitchFamily="18" charset="0"/>
            </a:endParaRPr>
          </a:p>
          <a:p>
            <a:pPr>
              <a:lnSpc>
                <a:spcPct val="150000"/>
              </a:lnSpc>
            </a:pPr>
            <a:r>
              <a:rPr lang="tr-TR" dirty="0" smtClean="0">
                <a:latin typeface="Times New Roman" panose="02020603050405020304" pitchFamily="18" charset="0"/>
                <a:cs typeface="Times New Roman" panose="02020603050405020304" pitchFamily="18" charset="0"/>
              </a:rPr>
              <a:t>Ve en etkileyici rakam Oppau kentindeki binaların % 80’i yıkılmıştır.</a:t>
            </a:r>
            <a:endParaRPr lang="tr-TR"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latin typeface="Times New Roman" pitchFamily="18" charset="0"/>
                <a:cs typeface="Times New Roman" pitchFamily="18" charset="0"/>
              </a:rPr>
              <a:t>1966 Feyzin Felaketi</a:t>
            </a:r>
            <a:endParaRPr lang="tr-TR" dirty="0">
              <a:latin typeface="Times New Roman" pitchFamily="18" charset="0"/>
              <a:cs typeface="Times New Roman" pitchFamily="18" charset="0"/>
            </a:endParaRPr>
          </a:p>
        </p:txBody>
      </p:sp>
      <p:sp>
        <p:nvSpPr>
          <p:cNvPr id="3" name="2 İçerik Yer Tutucusu"/>
          <p:cNvSpPr>
            <a:spLocks noGrp="1"/>
          </p:cNvSpPr>
          <p:nvPr>
            <p:ph idx="1"/>
          </p:nvPr>
        </p:nvSpPr>
        <p:spPr/>
        <p:txBody>
          <a:bodyPr/>
          <a:lstStyle/>
          <a:p>
            <a:pPr>
              <a:lnSpc>
                <a:spcPct val="150000"/>
              </a:lnSpc>
              <a:buNone/>
            </a:pPr>
            <a:r>
              <a:rPr lang="tr-TR" dirty="0" smtClean="0">
                <a:latin typeface="Times New Roman" pitchFamily="18" charset="0"/>
                <a:cs typeface="Times New Roman" pitchFamily="18" charset="0"/>
              </a:rPr>
              <a:t>Fransa’nın Feyzin kentinde 1966 yılında 5 LPG</a:t>
            </a:r>
          </a:p>
          <a:p>
            <a:pPr>
              <a:lnSpc>
                <a:spcPct val="150000"/>
              </a:lnSpc>
              <a:buNone/>
            </a:pPr>
            <a:r>
              <a:rPr lang="tr-TR" dirty="0" smtClean="0">
                <a:latin typeface="Times New Roman" pitchFamily="18" charset="0"/>
                <a:cs typeface="Times New Roman" pitchFamily="18" charset="0"/>
              </a:rPr>
              <a:t>tankı patlamış 21 kişi ölmüş ve 81 kişi</a:t>
            </a:r>
          </a:p>
          <a:p>
            <a:pPr>
              <a:lnSpc>
                <a:spcPct val="150000"/>
              </a:lnSpc>
              <a:buNone/>
            </a:pPr>
            <a:r>
              <a:rPr lang="tr-TR" dirty="0" smtClean="0">
                <a:latin typeface="Times New Roman" pitchFamily="18" charset="0"/>
                <a:cs typeface="Times New Roman" pitchFamily="18" charset="0"/>
              </a:rPr>
              <a:t>yaralanmıştır. Bu yangını Fransa da ki birçok</a:t>
            </a:r>
          </a:p>
          <a:p>
            <a:pPr>
              <a:lnSpc>
                <a:spcPct val="150000"/>
              </a:lnSpc>
              <a:buNone/>
            </a:pPr>
            <a:r>
              <a:rPr lang="tr-TR" dirty="0" smtClean="0">
                <a:latin typeface="Times New Roman" pitchFamily="18" charset="0"/>
                <a:cs typeface="Times New Roman" pitchFamily="18" charset="0"/>
              </a:rPr>
              <a:t>İtfaiyeci katıldı ve yangın </a:t>
            </a:r>
            <a:r>
              <a:rPr lang="tr-TR" b="1" u="sng" dirty="0" smtClean="0">
                <a:latin typeface="Times New Roman" pitchFamily="18" charset="0"/>
                <a:cs typeface="Times New Roman" pitchFamily="18" charset="0"/>
              </a:rPr>
              <a:t>48 saatte </a:t>
            </a:r>
            <a:r>
              <a:rPr lang="tr-TR" dirty="0" smtClean="0">
                <a:latin typeface="Times New Roman" pitchFamily="18" charset="0"/>
                <a:cs typeface="Times New Roman" pitchFamily="18" charset="0"/>
              </a:rPr>
              <a:t>söndürüldü.</a:t>
            </a:r>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latin typeface="Times New Roman" pitchFamily="18" charset="0"/>
                <a:cs typeface="Times New Roman" pitchFamily="18" charset="0"/>
              </a:rPr>
              <a:t>1974 Flixborough Felaketi</a:t>
            </a:r>
            <a:endParaRPr lang="tr-TR" dirty="0">
              <a:latin typeface="Times New Roman" pitchFamily="18" charset="0"/>
              <a:cs typeface="Times New Roman" pitchFamily="18" charset="0"/>
            </a:endParaRPr>
          </a:p>
        </p:txBody>
      </p:sp>
      <p:sp>
        <p:nvSpPr>
          <p:cNvPr id="3" name="2 İçerik Yer Tutucusu"/>
          <p:cNvSpPr>
            <a:spLocks noGrp="1"/>
          </p:cNvSpPr>
          <p:nvPr>
            <p:ph idx="1"/>
          </p:nvPr>
        </p:nvSpPr>
        <p:spPr/>
        <p:txBody>
          <a:bodyPr/>
          <a:lstStyle/>
          <a:p>
            <a:pPr>
              <a:lnSpc>
                <a:spcPct val="150000"/>
              </a:lnSpc>
            </a:pPr>
            <a:r>
              <a:rPr lang="tr-TR" dirty="0" smtClean="0">
                <a:latin typeface="Times New Roman" pitchFamily="18" charset="0"/>
                <a:cs typeface="Times New Roman" pitchFamily="18" charset="0"/>
              </a:rPr>
              <a:t>İngiltere’nin Flixborough kentinde ki kimya tesisinde meydana gelen patlamada 29 kişi ölmüş, 100 kişi yaralanmış ve 2000 konut kullanılmayacak şekilde tahrip olmuştur.</a:t>
            </a:r>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548680"/>
            <a:ext cx="8229600" cy="432048"/>
          </a:xfrm>
        </p:spPr>
        <p:txBody>
          <a:bodyPr>
            <a:normAutofit fontScale="90000"/>
          </a:bodyPr>
          <a:lstStyle/>
          <a:p>
            <a:r>
              <a:rPr lang="tr-TR" sz="4000" b="1" spc="-5" dirty="0">
                <a:latin typeface="Calibri"/>
                <a:cs typeface="Calibri"/>
              </a:rPr>
              <a:t>MOL</a:t>
            </a:r>
            <a:r>
              <a:rPr lang="tr-TR" sz="4000" b="1" spc="-85" dirty="0">
                <a:latin typeface="Calibri"/>
                <a:cs typeface="Calibri"/>
              </a:rPr>
              <a:t> </a:t>
            </a:r>
            <a:r>
              <a:rPr lang="tr-TR" sz="4000" b="1" spc="-5" dirty="0">
                <a:latin typeface="Calibri"/>
                <a:cs typeface="Calibri"/>
              </a:rPr>
              <a:t>KAVRAMI</a:t>
            </a:r>
            <a:r>
              <a:rPr lang="tr-TR" sz="4000" dirty="0">
                <a:latin typeface="Calibri"/>
                <a:cs typeface="Calibri"/>
              </a:rPr>
              <a:t/>
            </a:r>
            <a:br>
              <a:rPr lang="tr-TR" sz="4000" dirty="0">
                <a:latin typeface="Calibri"/>
                <a:cs typeface="Calibri"/>
              </a:rPr>
            </a:br>
            <a:endParaRPr lang="tr-TR" dirty="0"/>
          </a:p>
        </p:txBody>
      </p:sp>
      <p:sp>
        <p:nvSpPr>
          <p:cNvPr id="3" name="İçerik Yer Tutucusu 2"/>
          <p:cNvSpPr>
            <a:spLocks noGrp="1"/>
          </p:cNvSpPr>
          <p:nvPr>
            <p:ph idx="1"/>
          </p:nvPr>
        </p:nvSpPr>
        <p:spPr>
          <a:xfrm>
            <a:off x="457200" y="980728"/>
            <a:ext cx="8229600" cy="5474080"/>
          </a:xfrm>
        </p:spPr>
        <p:txBody>
          <a:bodyPr>
            <a:normAutofit fontScale="85000" lnSpcReduction="10000"/>
          </a:bodyPr>
          <a:lstStyle/>
          <a:p>
            <a:pPr marL="12700" marR="215265" indent="0">
              <a:lnSpc>
                <a:spcPct val="160000"/>
              </a:lnSpc>
              <a:spcBef>
                <a:spcPts val="715"/>
              </a:spcBef>
              <a:buNone/>
            </a:pPr>
            <a:r>
              <a:rPr lang="tr-TR" sz="3200" spc="-5" dirty="0" smtClean="0">
                <a:latin typeface="Times New Roman" panose="02020603050405020304" pitchFamily="18" charset="0"/>
                <a:cs typeface="Times New Roman" panose="02020603050405020304" pitchFamily="18" charset="0"/>
              </a:rPr>
              <a:t>	Tabiatta </a:t>
            </a:r>
            <a:r>
              <a:rPr lang="tr-TR" sz="3200" dirty="0">
                <a:latin typeface="Times New Roman" panose="02020603050405020304" pitchFamily="18" charset="0"/>
                <a:cs typeface="Times New Roman" panose="02020603050405020304" pitchFamily="18" charset="0"/>
              </a:rPr>
              <a:t>madde </a:t>
            </a:r>
            <a:r>
              <a:rPr lang="tr-TR" sz="3200" spc="-5" dirty="0">
                <a:latin typeface="Times New Roman" panose="02020603050405020304" pitchFamily="18" charset="0"/>
                <a:cs typeface="Times New Roman" panose="02020603050405020304" pitchFamily="18" charset="0"/>
              </a:rPr>
              <a:t>miktarı çeşitli şekillerde verilebilir. Kimyada ise </a:t>
            </a:r>
            <a:r>
              <a:rPr lang="tr-TR" sz="3200" dirty="0">
                <a:latin typeface="Times New Roman" panose="02020603050405020304" pitchFamily="18" charset="0"/>
                <a:cs typeface="Times New Roman" panose="02020603050405020304" pitchFamily="18" charset="0"/>
              </a:rPr>
              <a:t>madde  miktarı </a:t>
            </a:r>
            <a:r>
              <a:rPr lang="tr-TR" sz="3200" b="1" dirty="0" err="1">
                <a:solidFill>
                  <a:schemeClr val="accent2">
                    <a:lumMod val="75000"/>
                  </a:schemeClr>
                </a:solidFill>
                <a:latin typeface="Times New Roman" panose="02020603050405020304" pitchFamily="18" charset="0"/>
                <a:cs typeface="Times New Roman" panose="02020603050405020304" pitchFamily="18" charset="0"/>
              </a:rPr>
              <a:t>mol</a:t>
            </a:r>
            <a:r>
              <a:rPr lang="tr-TR" sz="3200" dirty="0">
                <a:latin typeface="Times New Roman" panose="02020603050405020304" pitchFamily="18" charset="0"/>
                <a:cs typeface="Times New Roman" panose="02020603050405020304" pitchFamily="18" charset="0"/>
              </a:rPr>
              <a:t> </a:t>
            </a:r>
            <a:r>
              <a:rPr lang="tr-TR" sz="3200" spc="-5" dirty="0">
                <a:latin typeface="Times New Roman" panose="02020603050405020304" pitchFamily="18" charset="0"/>
                <a:cs typeface="Times New Roman" panose="02020603050405020304" pitchFamily="18" charset="0"/>
              </a:rPr>
              <a:t>olarak</a:t>
            </a:r>
            <a:r>
              <a:rPr lang="tr-TR" sz="3200" spc="-90" dirty="0">
                <a:latin typeface="Times New Roman" panose="02020603050405020304" pitchFamily="18" charset="0"/>
                <a:cs typeface="Times New Roman" panose="02020603050405020304" pitchFamily="18" charset="0"/>
              </a:rPr>
              <a:t> </a:t>
            </a:r>
            <a:r>
              <a:rPr lang="tr-TR" sz="3200" spc="-5" dirty="0">
                <a:latin typeface="Times New Roman" panose="02020603050405020304" pitchFamily="18" charset="0"/>
                <a:cs typeface="Times New Roman" panose="02020603050405020304" pitchFamily="18" charset="0"/>
              </a:rPr>
              <a:t>verilir.</a:t>
            </a:r>
            <a:endParaRPr lang="tr-TR" sz="3200" dirty="0">
              <a:latin typeface="Times New Roman" panose="02020603050405020304" pitchFamily="18" charset="0"/>
              <a:cs typeface="Times New Roman" panose="02020603050405020304" pitchFamily="18" charset="0"/>
            </a:endParaRPr>
          </a:p>
          <a:p>
            <a:pPr marL="12700" marR="252095" indent="448945">
              <a:lnSpc>
                <a:spcPct val="160000"/>
              </a:lnSpc>
              <a:spcBef>
                <a:spcPts val="585"/>
              </a:spcBef>
            </a:pPr>
            <a:r>
              <a:rPr lang="tr-TR" sz="3200" dirty="0">
                <a:latin typeface="Times New Roman" panose="02020603050405020304" pitchFamily="18" charset="0"/>
                <a:cs typeface="Times New Roman" panose="02020603050405020304" pitchFamily="18" charset="0"/>
              </a:rPr>
              <a:t>1 </a:t>
            </a:r>
            <a:r>
              <a:rPr lang="tr-TR" sz="3200" spc="5" dirty="0" err="1">
                <a:latin typeface="Times New Roman" panose="02020603050405020304" pitchFamily="18" charset="0"/>
                <a:cs typeface="Times New Roman" panose="02020603050405020304" pitchFamily="18" charset="0"/>
              </a:rPr>
              <a:t>mol</a:t>
            </a:r>
            <a:r>
              <a:rPr lang="tr-TR" sz="3200" spc="5" dirty="0">
                <a:latin typeface="Times New Roman" panose="02020603050405020304" pitchFamily="18" charset="0"/>
                <a:cs typeface="Times New Roman" panose="02020603050405020304" pitchFamily="18" charset="0"/>
              </a:rPr>
              <a:t> </a:t>
            </a:r>
            <a:r>
              <a:rPr lang="tr-TR" sz="3200" spc="-5" dirty="0">
                <a:latin typeface="Times New Roman" panose="02020603050405020304" pitchFamily="18" charset="0"/>
                <a:cs typeface="Times New Roman" panose="02020603050405020304" pitchFamily="18" charset="0"/>
              </a:rPr>
              <a:t>içinde </a:t>
            </a:r>
            <a:r>
              <a:rPr lang="tr-TR" sz="3200" spc="-5" dirty="0" err="1">
                <a:latin typeface="Times New Roman" panose="02020603050405020304" pitchFamily="18" charset="0"/>
                <a:cs typeface="Times New Roman" panose="02020603050405020304" pitchFamily="18" charset="0"/>
              </a:rPr>
              <a:t>Avagadro</a:t>
            </a:r>
            <a:r>
              <a:rPr lang="tr-TR" sz="3200" spc="-5" dirty="0">
                <a:latin typeface="Times New Roman" panose="02020603050405020304" pitchFamily="18" charset="0"/>
                <a:cs typeface="Times New Roman" panose="02020603050405020304" pitchFamily="18" charset="0"/>
              </a:rPr>
              <a:t> sayısı (6,02·10</a:t>
            </a:r>
            <a:r>
              <a:rPr lang="tr-TR" sz="2800" spc="-7" baseline="39682" dirty="0">
                <a:latin typeface="Times New Roman" panose="02020603050405020304" pitchFamily="18" charset="0"/>
                <a:cs typeface="Times New Roman" panose="02020603050405020304" pitchFamily="18" charset="0"/>
              </a:rPr>
              <a:t>23 </a:t>
            </a:r>
            <a:r>
              <a:rPr lang="tr-TR" sz="3200" spc="-5" dirty="0">
                <a:latin typeface="Times New Roman" panose="02020603050405020304" pitchFamily="18" charset="0"/>
                <a:cs typeface="Times New Roman" panose="02020603050405020304" pitchFamily="18" charset="0"/>
              </a:rPr>
              <a:t>tane) kadar tanecik (maddenin  yapısına göre atom </a:t>
            </a:r>
            <a:r>
              <a:rPr lang="tr-TR" sz="3200" dirty="0">
                <a:latin typeface="Times New Roman" panose="02020603050405020304" pitchFamily="18" charset="0"/>
                <a:cs typeface="Times New Roman" panose="02020603050405020304" pitchFamily="18" charset="0"/>
              </a:rPr>
              <a:t>veya </a:t>
            </a:r>
            <a:r>
              <a:rPr lang="tr-TR" sz="3200" spc="-5" dirty="0">
                <a:latin typeface="Times New Roman" panose="02020603050405020304" pitchFamily="18" charset="0"/>
                <a:cs typeface="Times New Roman" panose="02020603050405020304" pitchFamily="18" charset="0"/>
              </a:rPr>
              <a:t>molekül) bulunduran </a:t>
            </a:r>
            <a:r>
              <a:rPr lang="tr-TR" sz="3200" dirty="0">
                <a:latin typeface="Times New Roman" panose="02020603050405020304" pitchFamily="18" charset="0"/>
                <a:cs typeface="Times New Roman" panose="02020603050405020304" pitchFamily="18" charset="0"/>
              </a:rPr>
              <a:t>madde</a:t>
            </a:r>
            <a:r>
              <a:rPr lang="tr-TR" sz="3200" spc="25" dirty="0">
                <a:latin typeface="Times New Roman" panose="02020603050405020304" pitchFamily="18" charset="0"/>
                <a:cs typeface="Times New Roman" panose="02020603050405020304" pitchFamily="18" charset="0"/>
              </a:rPr>
              <a:t> </a:t>
            </a:r>
            <a:r>
              <a:rPr lang="tr-TR" sz="3200" spc="-5" dirty="0">
                <a:latin typeface="Times New Roman" panose="02020603050405020304" pitchFamily="18" charset="0"/>
                <a:cs typeface="Times New Roman" panose="02020603050405020304" pitchFamily="18" charset="0"/>
              </a:rPr>
              <a:t>miktarıdır.</a:t>
            </a:r>
            <a:endParaRPr lang="tr-TR" sz="3200" dirty="0">
              <a:latin typeface="Times New Roman" panose="02020603050405020304" pitchFamily="18" charset="0"/>
              <a:cs typeface="Times New Roman" panose="02020603050405020304" pitchFamily="18" charset="0"/>
            </a:endParaRPr>
          </a:p>
          <a:p>
            <a:pPr marL="12700" marR="5080" indent="359410">
              <a:lnSpc>
                <a:spcPct val="160000"/>
              </a:lnSpc>
              <a:spcBef>
                <a:spcPts val="600"/>
              </a:spcBef>
            </a:pPr>
            <a:r>
              <a:rPr lang="tr-TR" sz="3200" dirty="0">
                <a:latin typeface="Times New Roman" panose="02020603050405020304" pitchFamily="18" charset="0"/>
                <a:cs typeface="Times New Roman" panose="02020603050405020304" pitchFamily="18" charset="0"/>
              </a:rPr>
              <a:t>1 </a:t>
            </a:r>
            <a:r>
              <a:rPr lang="tr-TR" sz="3200" spc="5" dirty="0" err="1">
                <a:latin typeface="Times New Roman" panose="02020603050405020304" pitchFamily="18" charset="0"/>
                <a:cs typeface="Times New Roman" panose="02020603050405020304" pitchFamily="18" charset="0"/>
              </a:rPr>
              <a:t>mol</a:t>
            </a:r>
            <a:r>
              <a:rPr lang="tr-TR" sz="3200" spc="5" dirty="0">
                <a:latin typeface="Times New Roman" panose="02020603050405020304" pitchFamily="18" charset="0"/>
                <a:cs typeface="Times New Roman" panose="02020603050405020304" pitchFamily="18" charset="0"/>
              </a:rPr>
              <a:t> </a:t>
            </a:r>
            <a:r>
              <a:rPr lang="tr-TR" sz="3200" spc="-5" dirty="0">
                <a:latin typeface="Times New Roman" panose="02020603050405020304" pitchFamily="18" charset="0"/>
                <a:cs typeface="Times New Roman" panose="02020603050405020304" pitchFamily="18" charset="0"/>
              </a:rPr>
              <a:t>gaz N.Ş.A. (Normal Şartlar Altında, </a:t>
            </a:r>
            <a:r>
              <a:rPr lang="tr-TR" sz="3200" dirty="0">
                <a:latin typeface="Times New Roman" panose="02020603050405020304" pitchFamily="18" charset="0"/>
                <a:cs typeface="Times New Roman" panose="02020603050405020304" pitchFamily="18" charset="0"/>
              </a:rPr>
              <a:t>0</a:t>
            </a:r>
            <a:r>
              <a:rPr lang="tr-TR" sz="2800" baseline="39682" dirty="0">
                <a:latin typeface="Times New Roman" panose="02020603050405020304" pitchFamily="18" charset="0"/>
                <a:cs typeface="Times New Roman" panose="02020603050405020304" pitchFamily="18" charset="0"/>
              </a:rPr>
              <a:t>o</a:t>
            </a:r>
            <a:r>
              <a:rPr lang="tr-TR" sz="3200" dirty="0">
                <a:latin typeface="Times New Roman" panose="02020603050405020304" pitchFamily="18" charset="0"/>
                <a:cs typeface="Times New Roman" panose="02020603050405020304" pitchFamily="18" charset="0"/>
              </a:rPr>
              <a:t>C </a:t>
            </a:r>
            <a:r>
              <a:rPr lang="tr-TR" sz="3200" spc="-5" dirty="0">
                <a:latin typeface="Times New Roman" panose="02020603050405020304" pitchFamily="18" charset="0"/>
                <a:cs typeface="Times New Roman" panose="02020603050405020304" pitchFamily="18" charset="0"/>
              </a:rPr>
              <a:t>sıcaklık ve </a:t>
            </a:r>
            <a:r>
              <a:rPr lang="tr-TR" sz="3200" dirty="0">
                <a:latin typeface="Times New Roman" panose="02020603050405020304" pitchFamily="18" charset="0"/>
                <a:cs typeface="Times New Roman" panose="02020603050405020304" pitchFamily="18" charset="0"/>
              </a:rPr>
              <a:t>1 </a:t>
            </a:r>
            <a:r>
              <a:rPr lang="tr-TR" sz="3200" spc="-5" dirty="0" err="1">
                <a:latin typeface="Times New Roman" panose="02020603050405020304" pitchFamily="18" charset="0"/>
                <a:cs typeface="Times New Roman" panose="02020603050405020304" pitchFamily="18" charset="0"/>
              </a:rPr>
              <a:t>atm</a:t>
            </a:r>
            <a:r>
              <a:rPr lang="tr-TR" sz="3200" spc="-5" dirty="0">
                <a:latin typeface="Times New Roman" panose="02020603050405020304" pitchFamily="18" charset="0"/>
                <a:cs typeface="Times New Roman" panose="02020603050405020304" pitchFamily="18" charset="0"/>
              </a:rPr>
              <a:t> basınçta) 22,4  </a:t>
            </a:r>
            <a:r>
              <a:rPr lang="tr-TR" sz="3200" dirty="0">
                <a:latin typeface="Times New Roman" panose="02020603050405020304" pitchFamily="18" charset="0"/>
                <a:cs typeface="Times New Roman" panose="02020603050405020304" pitchFamily="18" charset="0"/>
              </a:rPr>
              <a:t>L </a:t>
            </a:r>
            <a:r>
              <a:rPr lang="tr-TR" sz="3200" spc="-5" dirty="0">
                <a:latin typeface="Times New Roman" panose="02020603050405020304" pitchFamily="18" charset="0"/>
                <a:cs typeface="Times New Roman" panose="02020603050405020304" pitchFamily="18" charset="0"/>
              </a:rPr>
              <a:t>hacim</a:t>
            </a:r>
            <a:r>
              <a:rPr lang="tr-TR" sz="3200" spc="-65" dirty="0">
                <a:latin typeface="Times New Roman" panose="02020603050405020304" pitchFamily="18" charset="0"/>
                <a:cs typeface="Times New Roman" panose="02020603050405020304" pitchFamily="18" charset="0"/>
              </a:rPr>
              <a:t> </a:t>
            </a:r>
            <a:r>
              <a:rPr lang="tr-TR" sz="3200" spc="-5" dirty="0">
                <a:latin typeface="Times New Roman" panose="02020603050405020304" pitchFamily="18" charset="0"/>
                <a:cs typeface="Times New Roman" panose="02020603050405020304" pitchFamily="18" charset="0"/>
              </a:rPr>
              <a:t>kaplar.</a:t>
            </a:r>
            <a:endParaRPr lang="tr-TR" sz="3200" dirty="0">
              <a:latin typeface="Times New Roman" panose="02020603050405020304" pitchFamily="18" charset="0"/>
              <a:cs typeface="Times New Roman" panose="02020603050405020304" pitchFamily="18" charset="0"/>
            </a:endParaRPr>
          </a:p>
          <a:p>
            <a:pPr marL="372110">
              <a:lnSpc>
                <a:spcPct val="160000"/>
              </a:lnSpc>
              <a:spcBef>
                <a:spcPts val="815"/>
              </a:spcBef>
            </a:pPr>
            <a:r>
              <a:rPr lang="tr-TR" sz="3200" spc="-5" dirty="0">
                <a:latin typeface="Times New Roman" panose="02020603050405020304" pitchFamily="18" charset="0"/>
                <a:cs typeface="Times New Roman" panose="02020603050405020304" pitchFamily="18" charset="0"/>
              </a:rPr>
              <a:t>Kimyasal formüller iki türlü</a:t>
            </a:r>
            <a:r>
              <a:rPr lang="tr-TR" sz="3200" spc="20" dirty="0">
                <a:latin typeface="Times New Roman" panose="02020603050405020304" pitchFamily="18" charset="0"/>
                <a:cs typeface="Times New Roman" panose="02020603050405020304" pitchFamily="18" charset="0"/>
              </a:rPr>
              <a:t> </a:t>
            </a:r>
            <a:r>
              <a:rPr lang="tr-TR" sz="3200" spc="-5" dirty="0">
                <a:latin typeface="Times New Roman" panose="02020603050405020304" pitchFamily="18" charset="0"/>
                <a:cs typeface="Times New Roman" panose="02020603050405020304" pitchFamily="18" charset="0"/>
              </a:rPr>
              <a:t>değerlendirilebilir.</a:t>
            </a:r>
            <a:endParaRPr lang="tr-TR" sz="3200" dirty="0">
              <a:latin typeface="Times New Roman" panose="02020603050405020304" pitchFamily="18" charset="0"/>
              <a:cs typeface="Times New Roman" panose="02020603050405020304" pitchFamily="18" charset="0"/>
            </a:endParaRPr>
          </a:p>
          <a:p>
            <a:pPr marL="64008" indent="0">
              <a:lnSpc>
                <a:spcPct val="160000"/>
              </a:lnSpc>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296921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908720"/>
            <a:ext cx="8229600" cy="4572000"/>
          </a:xfrm>
        </p:spPr>
        <p:txBody>
          <a:bodyPr/>
          <a:lstStyle/>
          <a:p>
            <a:pPr>
              <a:lnSpc>
                <a:spcPct val="150000"/>
              </a:lnSpc>
            </a:pPr>
            <a:r>
              <a:rPr lang="tr-TR" b="1" dirty="0" smtClean="0">
                <a:latin typeface="Times New Roman" pitchFamily="18" charset="0"/>
                <a:cs typeface="Times New Roman" pitchFamily="18" charset="0"/>
              </a:rPr>
              <a:t>20 ton </a:t>
            </a:r>
            <a:r>
              <a:rPr lang="tr-TR" dirty="0" smtClean="0">
                <a:latin typeface="Times New Roman" pitchFamily="18" charset="0"/>
                <a:cs typeface="Times New Roman" pitchFamily="18" charset="0"/>
              </a:rPr>
              <a:t>TNT patlamasına eşdeğer bir patlama meydana gelmiştir.</a:t>
            </a:r>
          </a:p>
          <a:p>
            <a:pPr>
              <a:lnSpc>
                <a:spcPct val="150000"/>
              </a:lnSpc>
            </a:pPr>
            <a:endParaRPr lang="tr-TR" dirty="0" smtClean="0">
              <a:latin typeface="Times New Roman" pitchFamily="18" charset="0"/>
              <a:cs typeface="Times New Roman" pitchFamily="18" charset="0"/>
            </a:endParaRPr>
          </a:p>
          <a:p>
            <a:pPr>
              <a:lnSpc>
                <a:spcPct val="150000"/>
              </a:lnSpc>
            </a:pPr>
            <a:r>
              <a:rPr lang="tr-TR" b="1" dirty="0" smtClean="0">
                <a:latin typeface="Times New Roman" pitchFamily="18" charset="0"/>
                <a:cs typeface="Times New Roman" pitchFamily="18" charset="0"/>
              </a:rPr>
              <a:t>45 km </a:t>
            </a:r>
            <a:r>
              <a:rPr lang="tr-TR" dirty="0" smtClean="0">
                <a:latin typeface="Times New Roman" pitchFamily="18" charset="0"/>
                <a:cs typeface="Times New Roman" pitchFamily="18" charset="0"/>
              </a:rPr>
              <a:t>uzaklıkta olan kişiler mantar şeklinde bulut oluştuğunu gördüklerinde atom bombası atıldığını zannetmişlerdir.</a:t>
            </a:r>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001266"/>
          </a:xfrm>
        </p:spPr>
        <p:txBody>
          <a:bodyPr/>
          <a:lstStyle/>
          <a:p>
            <a:r>
              <a:rPr lang="tr-TR" dirty="0" smtClean="0">
                <a:effectLst>
                  <a:outerShdw blurRad="38100" dist="38100" dir="2700000" algn="tl">
                    <a:srgbClr val="000000">
                      <a:alpha val="43137"/>
                    </a:srgbClr>
                  </a:outerShdw>
                </a:effectLst>
                <a:latin typeface="Times New Roman" pitchFamily="18" charset="0"/>
                <a:cs typeface="Times New Roman" pitchFamily="18" charset="0"/>
              </a:rPr>
              <a:t>1984 </a:t>
            </a:r>
            <a:r>
              <a:rPr lang="tr-TR" dirty="0" err="1" smtClean="0">
                <a:effectLst>
                  <a:outerShdw blurRad="38100" dist="38100" dir="2700000" algn="tl">
                    <a:srgbClr val="000000">
                      <a:alpha val="43137"/>
                    </a:srgbClr>
                  </a:outerShdw>
                </a:effectLst>
                <a:latin typeface="Times New Roman" pitchFamily="18" charset="0"/>
                <a:cs typeface="Times New Roman" pitchFamily="18" charset="0"/>
              </a:rPr>
              <a:t>Bhopal</a:t>
            </a:r>
            <a:r>
              <a:rPr lang="tr-TR" dirty="0" smtClean="0">
                <a:effectLst>
                  <a:outerShdw blurRad="38100" dist="38100" dir="2700000" algn="tl">
                    <a:srgbClr val="000000">
                      <a:alpha val="43137"/>
                    </a:srgbClr>
                  </a:outerShdw>
                </a:effectLst>
                <a:latin typeface="Times New Roman" pitchFamily="18" charset="0"/>
                <a:cs typeface="Times New Roman" pitchFamily="18" charset="0"/>
              </a:rPr>
              <a:t> Felaketi</a:t>
            </a:r>
            <a:endParaRPr lang="tr-TR"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2 İçerik Yer Tutucusu"/>
          <p:cNvSpPr>
            <a:spLocks noGrp="1"/>
          </p:cNvSpPr>
          <p:nvPr>
            <p:ph idx="1"/>
          </p:nvPr>
        </p:nvSpPr>
        <p:spPr>
          <a:xfrm>
            <a:off x="457200" y="1268760"/>
            <a:ext cx="8229600" cy="5186048"/>
          </a:xfrm>
        </p:spPr>
        <p:txBody>
          <a:bodyPr>
            <a:normAutofit/>
          </a:bodyPr>
          <a:lstStyle/>
          <a:p>
            <a:pPr>
              <a:lnSpc>
                <a:spcPct val="150000"/>
              </a:lnSpc>
            </a:pPr>
            <a:r>
              <a:rPr lang="tr-TR" dirty="0" smtClean="0">
                <a:latin typeface="Times New Roman" pitchFamily="18" charset="0"/>
                <a:cs typeface="Times New Roman" pitchFamily="18" charset="0"/>
              </a:rPr>
              <a:t>Bhopal felaketi, 3 Aralık 1984 günü, ABD kökenli Union Carbide firmasının Hindistan'da Bhopal'de kurduğu böcek ilacı üreten fabrikada MIC reaktörü patlar ve  40 ton metil isosiyanat gazının yayılması sonucu </a:t>
            </a:r>
            <a:r>
              <a:rPr lang="tr-TR" b="1" u="sng" dirty="0" smtClean="0">
                <a:latin typeface="Times New Roman" pitchFamily="18" charset="0"/>
                <a:cs typeface="Times New Roman" pitchFamily="18" charset="0"/>
              </a:rPr>
              <a:t>2000</a:t>
            </a:r>
            <a:r>
              <a:rPr lang="tr-TR" dirty="0" smtClean="0">
                <a:latin typeface="Times New Roman" pitchFamily="18" charset="0"/>
                <a:cs typeface="Times New Roman" pitchFamily="18" charset="0"/>
              </a:rPr>
              <a:t> kişinin ölümüne, </a:t>
            </a:r>
            <a:r>
              <a:rPr lang="tr-TR" b="1" u="sng" dirty="0" smtClean="0">
                <a:latin typeface="Times New Roman" pitchFamily="18" charset="0"/>
                <a:cs typeface="Times New Roman" pitchFamily="18" charset="0"/>
              </a:rPr>
              <a:t>500.000'</a:t>
            </a:r>
            <a:r>
              <a:rPr lang="tr-TR" dirty="0" smtClean="0">
                <a:latin typeface="Times New Roman" pitchFamily="18" charset="0"/>
                <a:cs typeface="Times New Roman" pitchFamily="18" charset="0"/>
              </a:rPr>
              <a:t>den fazla insanın zehirlenmesine ve sakat kalmasına neden oldu.</a:t>
            </a:r>
          </a:p>
          <a:p>
            <a:pPr>
              <a:lnSpc>
                <a:spcPct val="150000"/>
              </a:lnSpc>
            </a:pP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err="1">
                <a:effectLst/>
              </a:rPr>
              <a:t>Bhopal’dan</a:t>
            </a:r>
            <a:r>
              <a:rPr lang="tr-TR" b="1" dirty="0">
                <a:effectLst/>
              </a:rPr>
              <a:t> Çıkarılan dersler</a:t>
            </a:r>
            <a:r>
              <a:rPr lang="tr-TR" dirty="0">
                <a:effectLst/>
              </a:rPr>
              <a:t/>
            </a:r>
            <a:br>
              <a:rPr lang="tr-TR" dirty="0">
                <a:effectLst/>
              </a:rPr>
            </a:br>
            <a:r>
              <a:rPr lang="tr-TR" dirty="0"/>
              <a:t/>
            </a:r>
            <a:br>
              <a:rPr lang="tr-TR" dirty="0"/>
            </a:b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036364012"/>
              </p:ext>
            </p:extLst>
          </p:nvPr>
        </p:nvGraphicFramePr>
        <p:xfrm>
          <a:off x="611560" y="967010"/>
          <a:ext cx="7776864" cy="2110740"/>
        </p:xfrm>
        <a:graphic>
          <a:graphicData uri="http://schemas.openxmlformats.org/drawingml/2006/table">
            <a:tbl>
              <a:tblPr/>
              <a:tblGrid>
                <a:gridCol w="2536770">
                  <a:extLst>
                    <a:ext uri="{9D8B030D-6E8A-4147-A177-3AD203B41FA5}">
                      <a16:colId xmlns:a16="http://schemas.microsoft.com/office/drawing/2014/main" val="1165045036"/>
                    </a:ext>
                  </a:extLst>
                </a:gridCol>
                <a:gridCol w="5240094">
                  <a:extLst>
                    <a:ext uri="{9D8B030D-6E8A-4147-A177-3AD203B41FA5}">
                      <a16:colId xmlns:a16="http://schemas.microsoft.com/office/drawing/2014/main" val="2819416380"/>
                    </a:ext>
                  </a:extLst>
                </a:gridCol>
              </a:tblGrid>
              <a:tr h="1957934">
                <a:tc>
                  <a:txBody>
                    <a:bodyPr/>
                    <a:lstStyle/>
                    <a:p>
                      <a:pPr algn="l"/>
                      <a:r>
                        <a:rPr lang="tr-TR" dirty="0" smtClean="0">
                          <a:solidFill>
                            <a:schemeClr val="accent5">
                              <a:lumMod val="75000"/>
                            </a:schemeClr>
                          </a:solidFill>
                          <a:effectLst/>
                        </a:rPr>
                        <a:t>Tehlikeli </a:t>
                      </a:r>
                      <a:r>
                        <a:rPr lang="tr-TR" dirty="0">
                          <a:solidFill>
                            <a:schemeClr val="accent5">
                              <a:lumMod val="75000"/>
                            </a:schemeClr>
                          </a:solidFill>
                          <a:effectLst/>
                        </a:rPr>
                        <a:t>tesislerin kamusal denetimi</a:t>
                      </a:r>
                    </a:p>
                  </a:txBody>
                  <a:tcPr marL="95250" marR="95250" marT="95250" marB="9525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tr-TR" dirty="0">
                          <a:solidFill>
                            <a:schemeClr val="accent5">
                              <a:lumMod val="75000"/>
                            </a:schemeClr>
                          </a:solidFill>
                          <a:effectLst/>
                        </a:rPr>
                        <a:t>Daha önce olan </a:t>
                      </a:r>
                      <a:r>
                        <a:rPr lang="tr-TR" dirty="0" err="1">
                          <a:solidFill>
                            <a:schemeClr val="accent5">
                              <a:lumMod val="75000"/>
                            </a:schemeClr>
                          </a:solidFill>
                          <a:effectLst/>
                        </a:rPr>
                        <a:t>Flixborough</a:t>
                      </a:r>
                      <a:r>
                        <a:rPr lang="tr-TR" dirty="0">
                          <a:solidFill>
                            <a:schemeClr val="accent5">
                              <a:lumMod val="75000"/>
                            </a:schemeClr>
                          </a:solidFill>
                          <a:effectLst/>
                        </a:rPr>
                        <a:t> (İngiltere, 1974) ve </a:t>
                      </a:r>
                      <a:r>
                        <a:rPr lang="tr-TR" dirty="0" err="1">
                          <a:solidFill>
                            <a:schemeClr val="accent5">
                              <a:lumMod val="75000"/>
                            </a:schemeClr>
                          </a:solidFill>
                          <a:effectLst/>
                        </a:rPr>
                        <a:t>Seveso</a:t>
                      </a:r>
                      <a:r>
                        <a:rPr lang="tr-TR" dirty="0">
                          <a:solidFill>
                            <a:schemeClr val="accent5">
                              <a:lumMod val="75000"/>
                            </a:schemeClr>
                          </a:solidFill>
                          <a:effectLst/>
                        </a:rPr>
                        <a:t> (İtalya, 1976) kazaları Avrupa’nın gündeminde uzun süre kaldığı halde; ABD ve Hindistan’da fazla konuşulmamıştı. </a:t>
                      </a:r>
                      <a:r>
                        <a:rPr lang="tr-TR" dirty="0" err="1">
                          <a:solidFill>
                            <a:schemeClr val="accent5">
                              <a:lumMod val="75000"/>
                            </a:schemeClr>
                          </a:solidFill>
                          <a:effectLst/>
                        </a:rPr>
                        <a:t>Bhopal</a:t>
                      </a:r>
                      <a:r>
                        <a:rPr lang="tr-TR" dirty="0">
                          <a:solidFill>
                            <a:schemeClr val="accent5">
                              <a:lumMod val="75000"/>
                            </a:schemeClr>
                          </a:solidFill>
                          <a:effectLst/>
                        </a:rPr>
                        <a:t> kazası ise uzun süre tüm dünyada kamuoyunun gündeminde kaldı</a:t>
                      </a:r>
                      <a:r>
                        <a:rPr lang="tr-TR" dirty="0" smtClean="0">
                          <a:solidFill>
                            <a:schemeClr val="accent5">
                              <a:lumMod val="75000"/>
                            </a:schemeClr>
                          </a:solidFill>
                          <a:effectLst/>
                        </a:rPr>
                        <a:t>.</a:t>
                      </a:r>
                    </a:p>
                    <a:p>
                      <a:pPr algn="l"/>
                      <a:endParaRPr lang="tr-TR" dirty="0">
                        <a:solidFill>
                          <a:schemeClr val="accent5">
                            <a:lumMod val="75000"/>
                          </a:schemeClr>
                        </a:solidFill>
                        <a:effectLst/>
                      </a:endParaRPr>
                    </a:p>
                  </a:txBody>
                  <a:tcPr marL="95250" marR="95250" marT="95250" marB="9525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359392992"/>
                  </a:ext>
                </a:extLst>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1616696344"/>
              </p:ext>
            </p:extLst>
          </p:nvPr>
        </p:nvGraphicFramePr>
        <p:xfrm>
          <a:off x="611560" y="3140968"/>
          <a:ext cx="7776863" cy="1397377"/>
        </p:xfrm>
        <a:graphic>
          <a:graphicData uri="http://schemas.openxmlformats.org/drawingml/2006/table">
            <a:tbl>
              <a:tblPr/>
              <a:tblGrid>
                <a:gridCol w="2536769">
                  <a:extLst>
                    <a:ext uri="{9D8B030D-6E8A-4147-A177-3AD203B41FA5}">
                      <a16:colId xmlns:a16="http://schemas.microsoft.com/office/drawing/2014/main" val="2781998046"/>
                    </a:ext>
                  </a:extLst>
                </a:gridCol>
                <a:gridCol w="5240094">
                  <a:extLst>
                    <a:ext uri="{9D8B030D-6E8A-4147-A177-3AD203B41FA5}">
                      <a16:colId xmlns:a16="http://schemas.microsoft.com/office/drawing/2014/main" val="1017096801"/>
                    </a:ext>
                  </a:extLst>
                </a:gridCol>
              </a:tblGrid>
              <a:tr h="1397377">
                <a:tc>
                  <a:txBody>
                    <a:bodyPr/>
                    <a:lstStyle/>
                    <a:p>
                      <a:pPr marL="0" algn="l" rtl="0" eaLnBrk="1" latinLnBrk="0" hangingPunct="1"/>
                      <a:r>
                        <a:rPr kumimoji="0" lang="tr-TR" kern="1200" dirty="0">
                          <a:solidFill>
                            <a:schemeClr val="accent5">
                              <a:lumMod val="75000"/>
                            </a:schemeClr>
                          </a:solidFill>
                          <a:effectLst/>
                          <a:latin typeface="+mn-lt"/>
                          <a:ea typeface="+mn-ea"/>
                          <a:cs typeface="+mn-cs"/>
                        </a:rPr>
                        <a:t>Tehlikeli tesis yerinin seçimi ve kontrollerin artırılması</a:t>
                      </a:r>
                    </a:p>
                  </a:txBody>
                  <a:tcPr marL="95250" marR="95250" marT="95250" marB="9525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marL="0" algn="l" rtl="0" eaLnBrk="1" latinLnBrk="0" hangingPunct="1"/>
                      <a:r>
                        <a:rPr kumimoji="0" lang="tr-TR" kern="1200" dirty="0">
                          <a:solidFill>
                            <a:schemeClr val="accent5">
                              <a:lumMod val="75000"/>
                            </a:schemeClr>
                          </a:solidFill>
                          <a:effectLst/>
                          <a:latin typeface="+mn-lt"/>
                          <a:ea typeface="+mn-ea"/>
                          <a:cs typeface="+mn-cs"/>
                        </a:rPr>
                        <a:t>Fabrika yerleşim yerinin çok yakınındaydı. Bu tür tesislere yer seçiminin önemi gündeme geldi.</a:t>
                      </a:r>
                    </a:p>
                  </a:txBody>
                  <a:tcPr marL="95250" marR="95250" marT="95250" marB="9525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3870263071"/>
                  </a:ext>
                </a:extLst>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773098916"/>
              </p:ext>
            </p:extLst>
          </p:nvPr>
        </p:nvGraphicFramePr>
        <p:xfrm>
          <a:off x="611560" y="4615559"/>
          <a:ext cx="7776862" cy="1013460"/>
        </p:xfrm>
        <a:graphic>
          <a:graphicData uri="http://schemas.openxmlformats.org/drawingml/2006/table">
            <a:tbl>
              <a:tblPr/>
              <a:tblGrid>
                <a:gridCol w="2536769">
                  <a:extLst>
                    <a:ext uri="{9D8B030D-6E8A-4147-A177-3AD203B41FA5}">
                      <a16:colId xmlns:a16="http://schemas.microsoft.com/office/drawing/2014/main" val="3536663022"/>
                    </a:ext>
                  </a:extLst>
                </a:gridCol>
                <a:gridCol w="5240093">
                  <a:extLst>
                    <a:ext uri="{9D8B030D-6E8A-4147-A177-3AD203B41FA5}">
                      <a16:colId xmlns:a16="http://schemas.microsoft.com/office/drawing/2014/main" val="4233417625"/>
                    </a:ext>
                  </a:extLst>
                </a:gridCol>
              </a:tblGrid>
              <a:tr h="509403">
                <a:tc>
                  <a:txBody>
                    <a:bodyPr/>
                    <a:lstStyle/>
                    <a:p>
                      <a:pPr marL="0" algn="l" rtl="0" eaLnBrk="1" latinLnBrk="0" hangingPunct="1"/>
                      <a:r>
                        <a:rPr kumimoji="0" lang="tr-TR" kern="1200" dirty="0">
                          <a:solidFill>
                            <a:schemeClr val="accent5">
                              <a:lumMod val="75000"/>
                            </a:schemeClr>
                          </a:solidFill>
                          <a:effectLst/>
                          <a:latin typeface="+mn-lt"/>
                          <a:ea typeface="+mn-ea"/>
                          <a:cs typeface="+mn-cs"/>
                        </a:rPr>
                        <a:t/>
                      </a:r>
                      <a:br>
                        <a:rPr kumimoji="0" lang="tr-TR" kern="1200" dirty="0">
                          <a:solidFill>
                            <a:schemeClr val="accent5">
                              <a:lumMod val="75000"/>
                            </a:schemeClr>
                          </a:solidFill>
                          <a:effectLst/>
                          <a:latin typeface="+mn-lt"/>
                          <a:ea typeface="+mn-ea"/>
                          <a:cs typeface="+mn-cs"/>
                        </a:rPr>
                      </a:br>
                      <a:r>
                        <a:rPr kumimoji="0" lang="tr-TR" kern="1200" dirty="0">
                          <a:solidFill>
                            <a:schemeClr val="accent5">
                              <a:lumMod val="75000"/>
                            </a:schemeClr>
                          </a:solidFill>
                          <a:effectLst/>
                          <a:latin typeface="+mn-lt"/>
                          <a:ea typeface="+mn-ea"/>
                          <a:cs typeface="+mn-cs"/>
                        </a:rPr>
                        <a:t>Tehlikeli tesislerin yönetimi</a:t>
                      </a:r>
                    </a:p>
                  </a:txBody>
                  <a:tcPr marL="95250" marR="95250" marT="95250" marB="9525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marL="0" algn="l" rtl="0" eaLnBrk="1" latinLnBrk="0" hangingPunct="1"/>
                      <a:r>
                        <a:rPr kumimoji="0" lang="tr-TR" kern="1200" dirty="0">
                          <a:solidFill>
                            <a:schemeClr val="accent5">
                              <a:lumMod val="75000"/>
                            </a:schemeClr>
                          </a:solidFill>
                          <a:effectLst/>
                          <a:latin typeface="+mn-lt"/>
                          <a:ea typeface="+mn-ea"/>
                          <a:cs typeface="+mn-cs"/>
                        </a:rPr>
                        <a:t>Kazadan önce </a:t>
                      </a:r>
                      <a:r>
                        <a:rPr kumimoji="0" lang="tr-TR" kern="1200" dirty="0" err="1">
                          <a:solidFill>
                            <a:schemeClr val="accent5">
                              <a:lumMod val="75000"/>
                            </a:schemeClr>
                          </a:solidFill>
                          <a:effectLst/>
                          <a:latin typeface="+mn-lt"/>
                          <a:ea typeface="+mn-ea"/>
                          <a:cs typeface="+mn-cs"/>
                        </a:rPr>
                        <a:t>Bhopal</a:t>
                      </a:r>
                      <a:r>
                        <a:rPr kumimoji="0" lang="tr-TR" kern="1200" dirty="0">
                          <a:solidFill>
                            <a:schemeClr val="accent5">
                              <a:lumMod val="75000"/>
                            </a:schemeClr>
                          </a:solidFill>
                          <a:effectLst/>
                          <a:latin typeface="+mn-lt"/>
                          <a:ea typeface="+mn-ea"/>
                          <a:cs typeface="+mn-cs"/>
                        </a:rPr>
                        <a:t> fabrikasında yönetim değişikliği yapılmıştı. Yeni yönetim çok tehlikeli tesislerin işletimi konusunda deneyimsizdi.</a:t>
                      </a:r>
                    </a:p>
                  </a:txBody>
                  <a:tcPr marL="95250" marR="95250" marT="95250" marB="9525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2469865823"/>
                  </a:ext>
                </a:extLst>
              </a:tr>
            </a:tbl>
          </a:graphicData>
        </a:graphic>
      </p:graphicFrame>
    </p:spTree>
    <p:extLst>
      <p:ext uri="{BB962C8B-B14F-4D97-AF65-F5344CB8AC3E}">
        <p14:creationId xmlns:p14="http://schemas.microsoft.com/office/powerpoint/2010/main" val="150464380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1987137835"/>
              </p:ext>
            </p:extLst>
          </p:nvPr>
        </p:nvGraphicFramePr>
        <p:xfrm>
          <a:off x="395536" y="404664"/>
          <a:ext cx="8280920" cy="1287780"/>
        </p:xfrm>
        <a:graphic>
          <a:graphicData uri="http://schemas.openxmlformats.org/drawingml/2006/table">
            <a:tbl>
              <a:tblPr/>
              <a:tblGrid>
                <a:gridCol w="2701190">
                  <a:extLst>
                    <a:ext uri="{9D8B030D-6E8A-4147-A177-3AD203B41FA5}">
                      <a16:colId xmlns:a16="http://schemas.microsoft.com/office/drawing/2014/main" val="3744437713"/>
                    </a:ext>
                  </a:extLst>
                </a:gridCol>
                <a:gridCol w="5579730">
                  <a:extLst>
                    <a:ext uri="{9D8B030D-6E8A-4147-A177-3AD203B41FA5}">
                      <a16:colId xmlns:a16="http://schemas.microsoft.com/office/drawing/2014/main" val="2396085600"/>
                    </a:ext>
                  </a:extLst>
                </a:gridCol>
              </a:tblGrid>
              <a:tr h="0">
                <a:tc>
                  <a:txBody>
                    <a:bodyPr/>
                    <a:lstStyle/>
                    <a:p>
                      <a:pPr algn="l"/>
                      <a:r>
                        <a:rPr lang="tr-TR" dirty="0">
                          <a:solidFill>
                            <a:schemeClr val="accent5">
                              <a:lumMod val="75000"/>
                            </a:schemeClr>
                          </a:solidFill>
                          <a:effectLst/>
                        </a:rPr>
                        <a:t>Çok zehirli kimyasallar</a:t>
                      </a:r>
                    </a:p>
                  </a:txBody>
                  <a:tcPr marL="95250" marR="95250" marT="95250" marB="9525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tr-TR" dirty="0">
                          <a:solidFill>
                            <a:schemeClr val="accent5">
                              <a:lumMod val="75000"/>
                            </a:schemeClr>
                          </a:solidFill>
                          <a:effectLst/>
                        </a:rPr>
                        <a:t>MIC çok zehirli bir maddedir. Örneğin, klor, amonyak gibi çok zehirli gazlar kimya sanayisinde çok kullanılmaktadır. Ancak tehlikeleri yeteri kadar anlaşılamamıştır.</a:t>
                      </a:r>
                    </a:p>
                  </a:txBody>
                  <a:tcPr marL="95250" marR="95250" marT="95250" marB="9525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4283407518"/>
                  </a:ext>
                </a:extLst>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2307297094"/>
              </p:ext>
            </p:extLst>
          </p:nvPr>
        </p:nvGraphicFramePr>
        <p:xfrm>
          <a:off x="395536" y="1844824"/>
          <a:ext cx="8280919" cy="1013460"/>
        </p:xfrm>
        <a:graphic>
          <a:graphicData uri="http://schemas.openxmlformats.org/drawingml/2006/table">
            <a:tbl>
              <a:tblPr/>
              <a:tblGrid>
                <a:gridCol w="2701189">
                  <a:extLst>
                    <a:ext uri="{9D8B030D-6E8A-4147-A177-3AD203B41FA5}">
                      <a16:colId xmlns:a16="http://schemas.microsoft.com/office/drawing/2014/main" val="1962016108"/>
                    </a:ext>
                  </a:extLst>
                </a:gridCol>
                <a:gridCol w="5579730">
                  <a:extLst>
                    <a:ext uri="{9D8B030D-6E8A-4147-A177-3AD203B41FA5}">
                      <a16:colId xmlns:a16="http://schemas.microsoft.com/office/drawing/2014/main" val="3852412243"/>
                    </a:ext>
                  </a:extLst>
                </a:gridCol>
              </a:tblGrid>
              <a:tr h="0">
                <a:tc>
                  <a:txBody>
                    <a:bodyPr/>
                    <a:lstStyle/>
                    <a:p>
                      <a:pPr algn="l"/>
                      <a:r>
                        <a:rPr lang="tr-TR" dirty="0">
                          <a:solidFill>
                            <a:schemeClr val="accent5">
                              <a:lumMod val="75000"/>
                            </a:schemeClr>
                          </a:solidFill>
                          <a:effectLst/>
                        </a:rPr>
                        <a:t>Depolamada kontrolsüz tepkimeler</a:t>
                      </a:r>
                    </a:p>
                  </a:txBody>
                  <a:tcPr marL="95250" marR="95250" marT="95250" marB="9525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tr-TR" dirty="0">
                          <a:solidFill>
                            <a:schemeClr val="accent5">
                              <a:lumMod val="75000"/>
                            </a:schemeClr>
                          </a:solidFill>
                          <a:effectLst/>
                        </a:rPr>
                        <a:t>Reaktörlerdeki kontrolsüz tepkimeler bilinmekte, ancak depolama tanklarında da bu tür kontrolsüz tepkimelerin olabileceği anlaşılmıştır.</a:t>
                      </a:r>
                    </a:p>
                  </a:txBody>
                  <a:tcPr marL="95250" marR="95250" marT="95250" marB="9525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806728859"/>
                  </a:ext>
                </a:extLst>
              </a:tr>
            </a:tbl>
          </a:graphicData>
        </a:graphic>
      </p:graphicFrame>
      <p:graphicFrame>
        <p:nvGraphicFramePr>
          <p:cNvPr id="9" name="Tablo 8"/>
          <p:cNvGraphicFramePr>
            <a:graphicFrameLocks noGrp="1"/>
          </p:cNvGraphicFramePr>
          <p:nvPr>
            <p:extLst>
              <p:ext uri="{D42A27DB-BD31-4B8C-83A1-F6EECF244321}">
                <p14:modId xmlns:p14="http://schemas.microsoft.com/office/powerpoint/2010/main" val="3340383262"/>
              </p:ext>
            </p:extLst>
          </p:nvPr>
        </p:nvGraphicFramePr>
        <p:xfrm>
          <a:off x="395537" y="3010664"/>
          <a:ext cx="8280918" cy="2169035"/>
        </p:xfrm>
        <a:graphic>
          <a:graphicData uri="http://schemas.openxmlformats.org/drawingml/2006/table">
            <a:tbl>
              <a:tblPr/>
              <a:tblGrid>
                <a:gridCol w="2701189">
                  <a:extLst>
                    <a:ext uri="{9D8B030D-6E8A-4147-A177-3AD203B41FA5}">
                      <a16:colId xmlns:a16="http://schemas.microsoft.com/office/drawing/2014/main" val="3208704069"/>
                    </a:ext>
                  </a:extLst>
                </a:gridCol>
                <a:gridCol w="5579729">
                  <a:extLst>
                    <a:ext uri="{9D8B030D-6E8A-4147-A177-3AD203B41FA5}">
                      <a16:colId xmlns:a16="http://schemas.microsoft.com/office/drawing/2014/main" val="616621563"/>
                    </a:ext>
                  </a:extLst>
                </a:gridCol>
              </a:tblGrid>
              <a:tr h="2169035">
                <a:tc>
                  <a:txBody>
                    <a:bodyPr/>
                    <a:lstStyle/>
                    <a:p>
                      <a:pPr algn="l"/>
                      <a:r>
                        <a:rPr lang="tr-TR" dirty="0">
                          <a:solidFill>
                            <a:schemeClr val="accent5">
                              <a:lumMod val="75000"/>
                            </a:schemeClr>
                          </a:solidFill>
                          <a:effectLst/>
                        </a:rPr>
                        <a:t>Fabrikalarda suyun tehlikeleri</a:t>
                      </a:r>
                    </a:p>
                  </a:txBody>
                  <a:tcPr marL="95250" marR="95250" marT="95250" marB="9525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tr-TR" dirty="0">
                          <a:solidFill>
                            <a:schemeClr val="accent5">
                              <a:lumMod val="75000"/>
                            </a:schemeClr>
                          </a:solidFill>
                          <a:effectLst/>
                        </a:rPr>
                        <a:t>Fabrikalarda suyun tehlikeleri kısmen bilinmekteydi. Örneğin, suyun sıcak yağ hatlarına karıştığı zaman ani buharlaşma nedeniyle patlamaya neden olacağı biliniyordu. Bu kaza ile suyun kullanılan bir akışkan ile ısıveren (ekzotermik) bir tepkime verebileceği öğrenilmiştir.</a:t>
                      </a:r>
                    </a:p>
                  </a:txBody>
                  <a:tcPr marL="95250" marR="95250" marT="95250" marB="9525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662577535"/>
                  </a:ext>
                </a:extLst>
              </a:tr>
            </a:tbl>
          </a:graphicData>
        </a:graphic>
      </p:graphicFrame>
    </p:spTree>
    <p:extLst>
      <p:ext uri="{BB962C8B-B14F-4D97-AF65-F5344CB8AC3E}">
        <p14:creationId xmlns:p14="http://schemas.microsoft.com/office/powerpoint/2010/main" val="267914201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486262188"/>
              </p:ext>
            </p:extLst>
          </p:nvPr>
        </p:nvGraphicFramePr>
        <p:xfrm>
          <a:off x="1115616" y="548680"/>
          <a:ext cx="7416824" cy="1287780"/>
        </p:xfrm>
        <a:graphic>
          <a:graphicData uri="http://schemas.openxmlformats.org/drawingml/2006/table">
            <a:tbl>
              <a:tblPr/>
              <a:tblGrid>
                <a:gridCol w="2419326">
                  <a:extLst>
                    <a:ext uri="{9D8B030D-6E8A-4147-A177-3AD203B41FA5}">
                      <a16:colId xmlns:a16="http://schemas.microsoft.com/office/drawing/2014/main" val="3151694768"/>
                    </a:ext>
                  </a:extLst>
                </a:gridCol>
                <a:gridCol w="4997498">
                  <a:extLst>
                    <a:ext uri="{9D8B030D-6E8A-4147-A177-3AD203B41FA5}">
                      <a16:colId xmlns:a16="http://schemas.microsoft.com/office/drawing/2014/main" val="1711978802"/>
                    </a:ext>
                  </a:extLst>
                </a:gridCol>
              </a:tblGrid>
              <a:tr h="0">
                <a:tc>
                  <a:txBody>
                    <a:bodyPr/>
                    <a:lstStyle/>
                    <a:p>
                      <a:pPr algn="l"/>
                      <a:r>
                        <a:rPr lang="tr-TR" dirty="0">
                          <a:solidFill>
                            <a:schemeClr val="accent5">
                              <a:lumMod val="75000"/>
                            </a:schemeClr>
                          </a:solidFill>
                          <a:effectLst/>
                        </a:rPr>
                        <a:t>Depodaki ve kullanılan malzemelerin bağıl tehlikeleri</a:t>
                      </a:r>
                    </a:p>
                  </a:txBody>
                  <a:tcPr marL="95250" marR="95250" marT="95250" marB="9525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tr-TR" dirty="0">
                          <a:solidFill>
                            <a:schemeClr val="accent5">
                              <a:lumMod val="75000"/>
                            </a:schemeClr>
                          </a:solidFill>
                          <a:effectLst/>
                        </a:rPr>
                        <a:t>Genel olarak depolamadaki riskin, üretimdeki riske göre daha az olduğu düşünülür. Oysa depolardaki madde miktarı daha fazladır.</a:t>
                      </a:r>
                    </a:p>
                  </a:txBody>
                  <a:tcPr marL="95250" marR="95250" marT="95250" marB="9525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3072548055"/>
                  </a:ext>
                </a:extLst>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1854832879"/>
              </p:ext>
            </p:extLst>
          </p:nvPr>
        </p:nvGraphicFramePr>
        <p:xfrm>
          <a:off x="1115616" y="1988840"/>
          <a:ext cx="7416824" cy="1562100"/>
        </p:xfrm>
        <a:graphic>
          <a:graphicData uri="http://schemas.openxmlformats.org/drawingml/2006/table">
            <a:tbl>
              <a:tblPr/>
              <a:tblGrid>
                <a:gridCol w="2419326">
                  <a:extLst>
                    <a:ext uri="{9D8B030D-6E8A-4147-A177-3AD203B41FA5}">
                      <a16:colId xmlns:a16="http://schemas.microsoft.com/office/drawing/2014/main" val="811209161"/>
                    </a:ext>
                  </a:extLst>
                </a:gridCol>
                <a:gridCol w="4997498">
                  <a:extLst>
                    <a:ext uri="{9D8B030D-6E8A-4147-A177-3AD203B41FA5}">
                      <a16:colId xmlns:a16="http://schemas.microsoft.com/office/drawing/2014/main" val="1043780350"/>
                    </a:ext>
                  </a:extLst>
                </a:gridCol>
              </a:tblGrid>
              <a:tr h="0">
                <a:tc>
                  <a:txBody>
                    <a:bodyPr/>
                    <a:lstStyle/>
                    <a:p>
                      <a:pPr algn="l"/>
                      <a:r>
                        <a:rPr lang="tr-TR" dirty="0">
                          <a:solidFill>
                            <a:schemeClr val="accent5">
                              <a:lumMod val="75000"/>
                            </a:schemeClr>
                          </a:solidFill>
                          <a:effectLst/>
                        </a:rPr>
                        <a:t>Fabrika envanterinin sınırlandırılması</a:t>
                      </a:r>
                    </a:p>
                  </a:txBody>
                  <a:tcPr marL="95250" marR="95250" marT="95250" marB="9525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tr-TR" dirty="0" err="1">
                          <a:solidFill>
                            <a:schemeClr val="accent5">
                              <a:lumMod val="75000"/>
                            </a:schemeClr>
                          </a:solidFill>
                          <a:effectLst/>
                        </a:rPr>
                        <a:t>Bhopal</a:t>
                      </a:r>
                      <a:r>
                        <a:rPr lang="tr-TR" dirty="0">
                          <a:solidFill>
                            <a:schemeClr val="accent5">
                              <a:lumMod val="75000"/>
                            </a:schemeClr>
                          </a:solidFill>
                          <a:effectLst/>
                        </a:rPr>
                        <a:t> fabrikasının üretim süreci, şirketin ABD’deki fabrikası ile aynı olmasına rağmen depolarında aşırı miktarda MIC bulunduğunu, ABD’deki fabrikada bu stoklara asla ulaşılmadığını göstermiştir.</a:t>
                      </a:r>
                    </a:p>
                  </a:txBody>
                  <a:tcPr marL="95250" marR="95250" marT="95250" marB="9525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2566704961"/>
                  </a:ext>
                </a:extLst>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246161607"/>
              </p:ext>
            </p:extLst>
          </p:nvPr>
        </p:nvGraphicFramePr>
        <p:xfrm>
          <a:off x="1118862" y="3789040"/>
          <a:ext cx="7416824" cy="1013460"/>
        </p:xfrm>
        <a:graphic>
          <a:graphicData uri="http://schemas.openxmlformats.org/drawingml/2006/table">
            <a:tbl>
              <a:tblPr/>
              <a:tblGrid>
                <a:gridCol w="2419327">
                  <a:extLst>
                    <a:ext uri="{9D8B030D-6E8A-4147-A177-3AD203B41FA5}">
                      <a16:colId xmlns:a16="http://schemas.microsoft.com/office/drawing/2014/main" val="2839552338"/>
                    </a:ext>
                  </a:extLst>
                </a:gridCol>
                <a:gridCol w="4997497">
                  <a:extLst>
                    <a:ext uri="{9D8B030D-6E8A-4147-A177-3AD203B41FA5}">
                      <a16:colId xmlns:a16="http://schemas.microsoft.com/office/drawing/2014/main" val="2593050465"/>
                    </a:ext>
                  </a:extLst>
                </a:gridCol>
              </a:tblGrid>
              <a:tr h="0">
                <a:tc>
                  <a:txBody>
                    <a:bodyPr/>
                    <a:lstStyle/>
                    <a:p>
                      <a:pPr algn="l"/>
                      <a:r>
                        <a:rPr lang="tr-TR" dirty="0">
                          <a:solidFill>
                            <a:schemeClr val="accent5">
                              <a:lumMod val="75000"/>
                            </a:schemeClr>
                          </a:solidFill>
                          <a:effectLst/>
                        </a:rPr>
                        <a:t>Boşaltma(Tahliye) vanaları ayar değerleri</a:t>
                      </a:r>
                    </a:p>
                  </a:txBody>
                  <a:tcPr marL="95250" marR="95250" marT="95250" marB="9525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tr-TR" dirty="0">
                          <a:solidFill>
                            <a:schemeClr val="accent5">
                              <a:lumMod val="75000"/>
                            </a:schemeClr>
                          </a:solidFill>
                          <a:effectLst/>
                        </a:rPr>
                        <a:t>Özellikle kontrolsüz tepkime olasılıklarında boşaltma vana değerleri kontrolsüz basınç artış hızı göz önüne alınarak ayarlanmalıdır.</a:t>
                      </a:r>
                    </a:p>
                  </a:txBody>
                  <a:tcPr marL="95250" marR="95250" marT="95250" marB="9525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3237233175"/>
                  </a:ext>
                </a:extLst>
              </a:tr>
            </a:tbl>
          </a:graphicData>
        </a:graphic>
      </p:graphicFrame>
    </p:spTree>
    <p:extLst>
      <p:ext uri="{BB962C8B-B14F-4D97-AF65-F5344CB8AC3E}">
        <p14:creationId xmlns:p14="http://schemas.microsoft.com/office/powerpoint/2010/main" val="43491080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664124347"/>
              </p:ext>
            </p:extLst>
          </p:nvPr>
        </p:nvGraphicFramePr>
        <p:xfrm>
          <a:off x="827584" y="620688"/>
          <a:ext cx="7560840" cy="1287780"/>
        </p:xfrm>
        <a:graphic>
          <a:graphicData uri="http://schemas.openxmlformats.org/drawingml/2006/table">
            <a:tbl>
              <a:tblPr/>
              <a:tblGrid>
                <a:gridCol w="2372560">
                  <a:extLst>
                    <a:ext uri="{9D8B030D-6E8A-4147-A177-3AD203B41FA5}">
                      <a16:colId xmlns:a16="http://schemas.microsoft.com/office/drawing/2014/main" val="2916451010"/>
                    </a:ext>
                  </a:extLst>
                </a:gridCol>
                <a:gridCol w="5188280">
                  <a:extLst>
                    <a:ext uri="{9D8B030D-6E8A-4147-A177-3AD203B41FA5}">
                      <a16:colId xmlns:a16="http://schemas.microsoft.com/office/drawing/2014/main" val="4122150530"/>
                    </a:ext>
                  </a:extLst>
                </a:gridCol>
              </a:tblGrid>
              <a:tr h="936104">
                <a:tc>
                  <a:txBody>
                    <a:bodyPr/>
                    <a:lstStyle/>
                    <a:p>
                      <a:pPr algn="l"/>
                      <a:r>
                        <a:rPr lang="tr-TR">
                          <a:solidFill>
                            <a:schemeClr val="accent5">
                              <a:lumMod val="75000"/>
                            </a:schemeClr>
                          </a:solidFill>
                          <a:effectLst/>
                        </a:rPr>
                        <a:t>Koruyucu sistemlerin devreden çıkarılması</a:t>
                      </a:r>
                    </a:p>
                  </a:txBody>
                  <a:tcPr marL="95250" marR="95250" marT="95250" marB="9525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tr-TR" dirty="0">
                          <a:solidFill>
                            <a:schemeClr val="accent5">
                              <a:lumMod val="75000"/>
                            </a:schemeClr>
                          </a:solidFill>
                          <a:effectLst/>
                        </a:rPr>
                        <a:t>Son yakma (</a:t>
                      </a:r>
                      <a:r>
                        <a:rPr lang="tr-TR" dirty="0" err="1">
                          <a:solidFill>
                            <a:schemeClr val="accent5">
                              <a:lumMod val="75000"/>
                            </a:schemeClr>
                          </a:solidFill>
                          <a:effectLst/>
                        </a:rPr>
                        <a:t>flare</a:t>
                      </a:r>
                      <a:r>
                        <a:rPr lang="tr-TR" dirty="0">
                          <a:solidFill>
                            <a:schemeClr val="accent5">
                              <a:lumMod val="75000"/>
                            </a:schemeClr>
                          </a:solidFill>
                          <a:effectLst/>
                        </a:rPr>
                        <a:t>) kulesi bu tür tesislerde önemli bir koruyucu sistemdir. Bu kaza öncesi devreden çıkarılmıştır.</a:t>
                      </a:r>
                    </a:p>
                  </a:txBody>
                  <a:tcPr marL="95250" marR="95250" marT="95250" marB="9525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446739468"/>
                  </a:ext>
                </a:extLst>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1071448615"/>
              </p:ext>
            </p:extLst>
          </p:nvPr>
        </p:nvGraphicFramePr>
        <p:xfrm>
          <a:off x="827584" y="2204864"/>
          <a:ext cx="7560840" cy="739140"/>
        </p:xfrm>
        <a:graphic>
          <a:graphicData uri="http://schemas.openxmlformats.org/drawingml/2006/table">
            <a:tbl>
              <a:tblPr/>
              <a:tblGrid>
                <a:gridCol w="2466303">
                  <a:extLst>
                    <a:ext uri="{9D8B030D-6E8A-4147-A177-3AD203B41FA5}">
                      <a16:colId xmlns:a16="http://schemas.microsoft.com/office/drawing/2014/main" val="583547328"/>
                    </a:ext>
                  </a:extLst>
                </a:gridCol>
                <a:gridCol w="5094537">
                  <a:extLst>
                    <a:ext uri="{9D8B030D-6E8A-4147-A177-3AD203B41FA5}">
                      <a16:colId xmlns:a16="http://schemas.microsoft.com/office/drawing/2014/main" val="2063580317"/>
                    </a:ext>
                  </a:extLst>
                </a:gridCol>
              </a:tblGrid>
              <a:tr h="0">
                <a:tc>
                  <a:txBody>
                    <a:bodyPr/>
                    <a:lstStyle/>
                    <a:p>
                      <a:pPr algn="l"/>
                      <a:r>
                        <a:rPr lang="tr-TR" dirty="0">
                          <a:solidFill>
                            <a:schemeClr val="accent5">
                              <a:lumMod val="75000"/>
                            </a:schemeClr>
                          </a:solidFill>
                          <a:effectLst/>
                        </a:rPr>
                        <a:t>Makine ve </a:t>
                      </a:r>
                      <a:r>
                        <a:rPr lang="tr-TR" dirty="0" err="1">
                          <a:solidFill>
                            <a:schemeClr val="accent5">
                              <a:lumMod val="75000"/>
                            </a:schemeClr>
                          </a:solidFill>
                          <a:effectLst/>
                        </a:rPr>
                        <a:t>teçhizatların</a:t>
                      </a:r>
                      <a:r>
                        <a:rPr lang="tr-TR" dirty="0">
                          <a:solidFill>
                            <a:schemeClr val="accent5">
                              <a:lumMod val="75000"/>
                            </a:schemeClr>
                          </a:solidFill>
                          <a:effectLst/>
                        </a:rPr>
                        <a:t> bakımı</a:t>
                      </a:r>
                    </a:p>
                  </a:txBody>
                  <a:tcPr marL="95250" marR="95250" marT="95250" marB="9525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tr-TR" dirty="0">
                          <a:solidFill>
                            <a:schemeClr val="accent5">
                              <a:lumMod val="75000"/>
                            </a:schemeClr>
                          </a:solidFill>
                          <a:effectLst/>
                        </a:rPr>
                        <a:t>1982 de UCC güvenlik ekibi bakım eksikliği ve hızı konusunda ilgilileri uyarmıştı.</a:t>
                      </a:r>
                    </a:p>
                  </a:txBody>
                  <a:tcPr marL="95250" marR="95250" marT="95250" marB="9525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4219021928"/>
                  </a:ext>
                </a:extLst>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3763745132"/>
              </p:ext>
            </p:extLst>
          </p:nvPr>
        </p:nvGraphicFramePr>
        <p:xfrm>
          <a:off x="827584" y="3233098"/>
          <a:ext cx="7560840" cy="1013460"/>
        </p:xfrm>
        <a:graphic>
          <a:graphicData uri="http://schemas.openxmlformats.org/drawingml/2006/table">
            <a:tbl>
              <a:tblPr/>
              <a:tblGrid>
                <a:gridCol w="2466304">
                  <a:extLst>
                    <a:ext uri="{9D8B030D-6E8A-4147-A177-3AD203B41FA5}">
                      <a16:colId xmlns:a16="http://schemas.microsoft.com/office/drawing/2014/main" val="2752804858"/>
                    </a:ext>
                  </a:extLst>
                </a:gridCol>
                <a:gridCol w="5094536">
                  <a:extLst>
                    <a:ext uri="{9D8B030D-6E8A-4147-A177-3AD203B41FA5}">
                      <a16:colId xmlns:a16="http://schemas.microsoft.com/office/drawing/2014/main" val="3155123128"/>
                    </a:ext>
                  </a:extLst>
                </a:gridCol>
              </a:tblGrid>
              <a:tr h="0">
                <a:tc>
                  <a:txBody>
                    <a:bodyPr/>
                    <a:lstStyle/>
                    <a:p>
                      <a:pPr algn="l"/>
                      <a:r>
                        <a:rPr lang="tr-TR" dirty="0">
                          <a:solidFill>
                            <a:schemeClr val="accent5">
                              <a:lumMod val="75000"/>
                            </a:schemeClr>
                          </a:solidFill>
                          <a:effectLst/>
                        </a:rPr>
                        <a:t>Bakım için ayırma (izolasyon) prosedürleri</a:t>
                      </a:r>
                    </a:p>
                  </a:txBody>
                  <a:tcPr marL="95250" marR="95250" marT="95250" marB="9525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tr-TR" dirty="0">
                          <a:solidFill>
                            <a:schemeClr val="accent5">
                              <a:lumMod val="75000"/>
                            </a:schemeClr>
                          </a:solidFill>
                          <a:effectLst/>
                        </a:rPr>
                        <a:t>Bakım yapılacak makine ve kısımlara giriş/kaçaklar engellenmelidir.</a:t>
                      </a:r>
                    </a:p>
                  </a:txBody>
                  <a:tcPr marL="95250" marR="95250" marT="95250" marB="9525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2035160391"/>
                  </a:ext>
                </a:extLst>
              </a:tr>
            </a:tbl>
          </a:graphicData>
        </a:graphic>
      </p:graphicFrame>
      <p:graphicFrame>
        <p:nvGraphicFramePr>
          <p:cNvPr id="7" name="Tablo 6"/>
          <p:cNvGraphicFramePr>
            <a:graphicFrameLocks noGrp="1"/>
          </p:cNvGraphicFramePr>
          <p:nvPr>
            <p:extLst>
              <p:ext uri="{D42A27DB-BD31-4B8C-83A1-F6EECF244321}">
                <p14:modId xmlns:p14="http://schemas.microsoft.com/office/powerpoint/2010/main" val="2005229685"/>
              </p:ext>
            </p:extLst>
          </p:nvPr>
        </p:nvGraphicFramePr>
        <p:xfrm>
          <a:off x="829004" y="4535652"/>
          <a:ext cx="7560840" cy="1013460"/>
        </p:xfrm>
        <a:graphic>
          <a:graphicData uri="http://schemas.openxmlformats.org/drawingml/2006/table">
            <a:tbl>
              <a:tblPr/>
              <a:tblGrid>
                <a:gridCol w="2466304">
                  <a:extLst>
                    <a:ext uri="{9D8B030D-6E8A-4147-A177-3AD203B41FA5}">
                      <a16:colId xmlns:a16="http://schemas.microsoft.com/office/drawing/2014/main" val="1958801801"/>
                    </a:ext>
                  </a:extLst>
                </a:gridCol>
                <a:gridCol w="5094536">
                  <a:extLst>
                    <a:ext uri="{9D8B030D-6E8A-4147-A177-3AD203B41FA5}">
                      <a16:colId xmlns:a16="http://schemas.microsoft.com/office/drawing/2014/main" val="3895058417"/>
                    </a:ext>
                  </a:extLst>
                </a:gridCol>
              </a:tblGrid>
              <a:tr h="0">
                <a:tc>
                  <a:txBody>
                    <a:bodyPr/>
                    <a:lstStyle/>
                    <a:p>
                      <a:pPr algn="l"/>
                      <a:r>
                        <a:rPr lang="tr-TR" dirty="0" smtClean="0">
                          <a:solidFill>
                            <a:schemeClr val="accent5">
                              <a:lumMod val="75000"/>
                            </a:schemeClr>
                          </a:solidFill>
                          <a:effectLst/>
                        </a:rPr>
                        <a:t>Fabrika </a:t>
                      </a:r>
                      <a:r>
                        <a:rPr lang="tr-TR" dirty="0">
                          <a:solidFill>
                            <a:schemeClr val="accent5">
                              <a:lumMod val="75000"/>
                            </a:schemeClr>
                          </a:solidFill>
                          <a:effectLst/>
                        </a:rPr>
                        <a:t>ve süreç değişikliklerinin kontrolü</a:t>
                      </a:r>
                    </a:p>
                  </a:txBody>
                  <a:tcPr marL="95250" marR="95250" marT="95250" marB="9525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tr-TR" dirty="0">
                          <a:solidFill>
                            <a:schemeClr val="accent5">
                              <a:lumMod val="75000"/>
                            </a:schemeClr>
                          </a:solidFill>
                          <a:effectLst/>
                        </a:rPr>
                        <a:t>Fabrikada zaman içinde yapılan değişiklikler iyi yönetilmemiştir.</a:t>
                      </a:r>
                    </a:p>
                  </a:txBody>
                  <a:tcPr marL="95250" marR="95250" marT="95250" marB="9525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286551227"/>
                  </a:ext>
                </a:extLst>
              </a:tr>
            </a:tbl>
          </a:graphicData>
        </a:graphic>
      </p:graphicFrame>
    </p:spTree>
    <p:extLst>
      <p:ext uri="{BB962C8B-B14F-4D97-AF65-F5344CB8AC3E}">
        <p14:creationId xmlns:p14="http://schemas.microsoft.com/office/powerpoint/2010/main" val="179906264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866969410"/>
              </p:ext>
            </p:extLst>
          </p:nvPr>
        </p:nvGraphicFramePr>
        <p:xfrm>
          <a:off x="683568" y="548680"/>
          <a:ext cx="7560840" cy="1013460"/>
        </p:xfrm>
        <a:graphic>
          <a:graphicData uri="http://schemas.openxmlformats.org/drawingml/2006/table">
            <a:tbl>
              <a:tblPr/>
              <a:tblGrid>
                <a:gridCol w="2466304">
                  <a:extLst>
                    <a:ext uri="{9D8B030D-6E8A-4147-A177-3AD203B41FA5}">
                      <a16:colId xmlns:a16="http://schemas.microsoft.com/office/drawing/2014/main" val="2746019268"/>
                    </a:ext>
                  </a:extLst>
                </a:gridCol>
                <a:gridCol w="5094536">
                  <a:extLst>
                    <a:ext uri="{9D8B030D-6E8A-4147-A177-3AD203B41FA5}">
                      <a16:colId xmlns:a16="http://schemas.microsoft.com/office/drawing/2014/main" val="1953228940"/>
                    </a:ext>
                  </a:extLst>
                </a:gridCol>
              </a:tblGrid>
              <a:tr h="0">
                <a:tc>
                  <a:txBody>
                    <a:bodyPr/>
                    <a:lstStyle/>
                    <a:p>
                      <a:pPr algn="l"/>
                      <a:r>
                        <a:rPr lang="tr-TR" dirty="0">
                          <a:solidFill>
                            <a:schemeClr val="accent5">
                              <a:lumMod val="75000"/>
                            </a:schemeClr>
                          </a:solidFill>
                          <a:effectLst/>
                        </a:rPr>
                        <a:t>Yetkililerin ve halkın bilgilendirilmesi</a:t>
                      </a:r>
                    </a:p>
                  </a:txBody>
                  <a:tcPr marL="95250" marR="95250" marT="95250" marB="9525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tr-TR" dirty="0">
                          <a:solidFill>
                            <a:schemeClr val="accent5">
                              <a:lumMod val="75000"/>
                            </a:schemeClr>
                          </a:solidFill>
                          <a:effectLst/>
                        </a:rPr>
                        <a:t>Çalışanlara, yetkililere ve yöre halkına kimyasallar hakkında hiçbir bilgi verilmemiştir.</a:t>
                      </a:r>
                    </a:p>
                  </a:txBody>
                  <a:tcPr marL="95250" marR="95250" marT="95250" marB="9525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2674402696"/>
                  </a:ext>
                </a:extLst>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1300303127"/>
              </p:ext>
            </p:extLst>
          </p:nvPr>
        </p:nvGraphicFramePr>
        <p:xfrm>
          <a:off x="683568" y="1844824"/>
          <a:ext cx="7560840" cy="739140"/>
        </p:xfrm>
        <a:graphic>
          <a:graphicData uri="http://schemas.openxmlformats.org/drawingml/2006/table">
            <a:tbl>
              <a:tblPr/>
              <a:tblGrid>
                <a:gridCol w="2466304">
                  <a:extLst>
                    <a:ext uri="{9D8B030D-6E8A-4147-A177-3AD203B41FA5}">
                      <a16:colId xmlns:a16="http://schemas.microsoft.com/office/drawing/2014/main" val="3265527791"/>
                    </a:ext>
                  </a:extLst>
                </a:gridCol>
                <a:gridCol w="5094536">
                  <a:extLst>
                    <a:ext uri="{9D8B030D-6E8A-4147-A177-3AD203B41FA5}">
                      <a16:colId xmlns:a16="http://schemas.microsoft.com/office/drawing/2014/main" val="1334282342"/>
                    </a:ext>
                  </a:extLst>
                </a:gridCol>
              </a:tblGrid>
              <a:tr h="0">
                <a:tc>
                  <a:txBody>
                    <a:bodyPr/>
                    <a:lstStyle/>
                    <a:p>
                      <a:pPr algn="l"/>
                      <a:r>
                        <a:rPr lang="tr-TR" dirty="0">
                          <a:solidFill>
                            <a:schemeClr val="accent5">
                              <a:lumMod val="75000"/>
                            </a:schemeClr>
                          </a:solidFill>
                          <a:effectLst/>
                        </a:rPr>
                        <a:t>Acil durum planlaması</a:t>
                      </a:r>
                    </a:p>
                  </a:txBody>
                  <a:tcPr marL="95250" marR="95250" marT="95250" marB="9525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a:r>
                        <a:rPr lang="nn-NO" dirty="0">
                          <a:solidFill>
                            <a:schemeClr val="accent5">
                              <a:lumMod val="75000"/>
                            </a:schemeClr>
                          </a:solidFill>
                          <a:effectLst/>
                        </a:rPr>
                        <a:t>Şirketin ve yetkililerin hiçbir planı yoktur.</a:t>
                      </a:r>
                    </a:p>
                  </a:txBody>
                  <a:tcPr marL="95250" marR="95250" marT="95250" marB="9525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344225907"/>
                  </a:ext>
                </a:extLst>
              </a:tr>
            </a:tbl>
          </a:graphicData>
        </a:graphic>
      </p:graphicFrame>
    </p:spTree>
    <p:extLst>
      <p:ext uri="{BB962C8B-B14F-4D97-AF65-F5344CB8AC3E}">
        <p14:creationId xmlns:p14="http://schemas.microsoft.com/office/powerpoint/2010/main" val="31730681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AZF  </a:t>
            </a:r>
            <a:r>
              <a:rPr lang="tr-TR" dirty="0" err="1" smtClean="0"/>
              <a:t>Toulouse</a:t>
            </a:r>
            <a:r>
              <a:rPr lang="tr-TR" dirty="0" smtClean="0"/>
              <a:t> Fransa</a:t>
            </a:r>
            <a:endParaRPr lang="tr-TR" dirty="0"/>
          </a:p>
        </p:txBody>
      </p:sp>
      <p:sp>
        <p:nvSpPr>
          <p:cNvPr id="3" name="2 İçerik Yer Tutucusu"/>
          <p:cNvSpPr>
            <a:spLocks noGrp="1"/>
          </p:cNvSpPr>
          <p:nvPr>
            <p:ph idx="1"/>
          </p:nvPr>
        </p:nvSpPr>
        <p:spPr/>
        <p:txBody>
          <a:bodyPr/>
          <a:lstStyle/>
          <a:p>
            <a:pPr>
              <a:lnSpc>
                <a:spcPct val="150000"/>
              </a:lnSpc>
            </a:pPr>
            <a:r>
              <a:rPr lang="tr-TR" dirty="0" smtClean="0">
                <a:latin typeface="Times New Roman" panose="02020603050405020304" pitchFamily="18" charset="0"/>
                <a:cs typeface="Times New Roman" panose="02020603050405020304" pitchFamily="18" charset="0"/>
              </a:rPr>
              <a:t>300 ton Amonyum Nitrat patlaması sonucu 40 ölü 4500 yaralı olmuştur.</a:t>
            </a:r>
          </a:p>
          <a:p>
            <a:pPr>
              <a:lnSpc>
                <a:spcPct val="150000"/>
              </a:lnSpc>
            </a:pPr>
            <a:r>
              <a:rPr lang="tr-TR" dirty="0" smtClean="0">
                <a:latin typeface="Times New Roman" panose="02020603050405020304" pitchFamily="18" charset="0"/>
                <a:cs typeface="Times New Roman" panose="02020603050405020304" pitchFamily="18" charset="0"/>
              </a:rPr>
              <a:t>2001 yılındaki patlama kraterler oluşturmuştur.</a:t>
            </a:r>
            <a:endParaRPr lang="tr-TR"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836712"/>
            <a:ext cx="8229600" cy="5618096"/>
          </a:xfrm>
        </p:spPr>
        <p:txBody>
          <a:bodyPr>
            <a:normAutofit/>
          </a:bodyPr>
          <a:lstStyle/>
          <a:p>
            <a:pPr>
              <a:lnSpc>
                <a:spcPct val="150000"/>
              </a:lnSpc>
              <a:buNone/>
            </a:pPr>
            <a:r>
              <a:rPr lang="tr-TR" dirty="0" smtClean="0">
                <a:latin typeface="Times New Roman" pitchFamily="18" charset="0"/>
                <a:cs typeface="Times New Roman" pitchFamily="18" charset="0"/>
              </a:rPr>
              <a:t>Tesislerdeki 8 adet</a:t>
            </a:r>
          </a:p>
          <a:p>
            <a:pPr>
              <a:lnSpc>
                <a:spcPct val="150000"/>
              </a:lnSpc>
              <a:buNone/>
            </a:pPr>
            <a:r>
              <a:rPr lang="tr-TR" dirty="0" smtClean="0">
                <a:latin typeface="Times New Roman" pitchFamily="18" charset="0"/>
                <a:cs typeface="Times New Roman" pitchFamily="18" charset="0"/>
              </a:rPr>
              <a:t> 100'er tonluk </a:t>
            </a:r>
          </a:p>
          <a:p>
            <a:pPr>
              <a:lnSpc>
                <a:spcPct val="150000"/>
              </a:lnSpc>
              <a:buNone/>
            </a:pPr>
            <a:r>
              <a:rPr lang="tr-TR" dirty="0" smtClean="0">
                <a:latin typeface="Times New Roman" pitchFamily="18" charset="0"/>
                <a:cs typeface="Times New Roman" pitchFamily="18" charset="0"/>
              </a:rPr>
              <a:t>LPG tankının patlaması</a:t>
            </a:r>
          </a:p>
          <a:p>
            <a:pPr>
              <a:lnSpc>
                <a:spcPct val="150000"/>
              </a:lnSpc>
              <a:buNone/>
            </a:pPr>
            <a:r>
              <a:rPr lang="tr-TR" dirty="0" smtClean="0">
                <a:latin typeface="Times New Roman" pitchFamily="18" charset="0"/>
                <a:cs typeface="Times New Roman" pitchFamily="18" charset="0"/>
              </a:rPr>
              <a:t> sebebiyle büyük bir yangın</a:t>
            </a:r>
          </a:p>
          <a:p>
            <a:pPr>
              <a:lnSpc>
                <a:spcPct val="150000"/>
              </a:lnSpc>
              <a:buNone/>
            </a:pPr>
            <a:r>
              <a:rPr lang="tr-TR" dirty="0" smtClean="0">
                <a:latin typeface="Times New Roman" pitchFamily="18" charset="0"/>
                <a:cs typeface="Times New Roman" pitchFamily="18" charset="0"/>
              </a:rPr>
              <a:t>meydana gelmiştir. </a:t>
            </a:r>
          </a:p>
          <a:p>
            <a:pPr>
              <a:lnSpc>
                <a:spcPct val="150000"/>
              </a:lnSpc>
              <a:buNone/>
            </a:pPr>
            <a:r>
              <a:rPr lang="tr-TR" dirty="0" smtClean="0">
                <a:latin typeface="Times New Roman" pitchFamily="18" charset="0"/>
                <a:cs typeface="Times New Roman" pitchFamily="18" charset="0"/>
              </a:rPr>
              <a:t>2 milyar tona yakın yanıcı ve zehirli gazın depolandığı tesisler büyük bir felaketin eşiğinden döndü.</a:t>
            </a:r>
          </a:p>
          <a:p>
            <a:pPr>
              <a:lnSpc>
                <a:spcPct val="150000"/>
              </a:lnSpc>
              <a:buNone/>
            </a:pPr>
            <a:r>
              <a:rPr lang="tr-TR" b="1" dirty="0" smtClean="0">
                <a:latin typeface="Times New Roman" pitchFamily="18" charset="0"/>
                <a:cs typeface="Times New Roman" pitchFamily="18" charset="0"/>
              </a:rPr>
              <a:t>3 trilyon lira </a:t>
            </a:r>
            <a:r>
              <a:rPr lang="tr-TR" dirty="0" smtClean="0">
                <a:latin typeface="Times New Roman" pitchFamily="18" charset="0"/>
                <a:cs typeface="Times New Roman" pitchFamily="18" charset="0"/>
              </a:rPr>
              <a:t>zarar meydana gelmiştir.</a:t>
            </a:r>
            <a:endParaRPr lang="tr-TR" dirty="0">
              <a:latin typeface="Times New Roman" pitchFamily="18" charset="0"/>
              <a:cs typeface="Times New Roman" pitchFamily="18" charset="0"/>
            </a:endParaRPr>
          </a:p>
        </p:txBody>
      </p:sp>
      <p:pic>
        <p:nvPicPr>
          <p:cNvPr id="3074" name="Picture 2" descr="http://t2.gstatic.com/images?q=tbn:ANd9GcQcVJrvTYJyogY5mI3CaatvI7PM7dUCXWXwPIJroTffWyDEPG04"/>
          <p:cNvPicPr>
            <a:picLocks noChangeAspect="1" noChangeArrowheads="1"/>
          </p:cNvPicPr>
          <p:nvPr/>
        </p:nvPicPr>
        <p:blipFill>
          <a:blip r:embed="rId2" cstate="print"/>
          <a:srcRect/>
          <a:stretch>
            <a:fillRect/>
          </a:stretch>
        </p:blipFill>
        <p:spPr bwMode="auto">
          <a:xfrm>
            <a:off x="5148064" y="404664"/>
            <a:ext cx="3995936" cy="28083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par>
                                <p:cTn id="12" presetID="41" presetClass="entr" presetSubtype="0" fill="hold" nodeType="withEffect">
                                  <p:stCondLst>
                                    <p:cond delay="0"/>
                                  </p:stCondLst>
                                  <p:iterate type="lt">
                                    <p:tmPct val="10000"/>
                                  </p:iterate>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xEl>
                                              <p:pRg st="1" end="1"/>
                                            </p:txEl>
                                          </p:spTgt>
                                        </p:tgtEl>
                                      </p:cBhvr>
                                    </p:animEffect>
                                  </p:childTnLst>
                                </p:cTn>
                              </p:par>
                              <p:par>
                                <p:cTn id="19" presetID="41" presetClass="entr" presetSubtype="0" fill="hold" nodeType="withEffect">
                                  <p:stCondLst>
                                    <p:cond delay="0"/>
                                  </p:stCondLst>
                                  <p:iterate type="lt">
                                    <p:tmPct val="10000"/>
                                  </p:iterate>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3"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
                                            <p:txEl>
                                              <p:pRg st="2" end="2"/>
                                            </p:txEl>
                                          </p:spTgt>
                                        </p:tgtEl>
                                      </p:cBhvr>
                                    </p:animEffect>
                                  </p:childTnLst>
                                </p:cTn>
                              </p:par>
                              <p:par>
                                <p:cTn id="26" presetID="41" presetClass="entr" presetSubtype="0" fill="hold" nodeType="withEffect">
                                  <p:stCondLst>
                                    <p:cond delay="0"/>
                                  </p:stCondLst>
                                  <p:iterate type="lt">
                                    <p:tmPct val="10000"/>
                                  </p:iterate>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0"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3">
                                            <p:txEl>
                                              <p:pRg st="3" end="3"/>
                                            </p:txEl>
                                          </p:spTgt>
                                        </p:tgtEl>
                                      </p:cBhvr>
                                    </p:animEffect>
                                  </p:childTnLst>
                                </p:cTn>
                              </p:par>
                              <p:par>
                                <p:cTn id="33" presetID="41" presetClass="entr" presetSubtype="0" fill="hold" nodeType="withEffect">
                                  <p:stCondLst>
                                    <p:cond delay="0"/>
                                  </p:stCondLst>
                                  <p:iterate type="lt">
                                    <p:tmPct val="10000"/>
                                  </p:iterate>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37"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3">
                                            <p:txEl>
                                              <p:pRg st="4" end="4"/>
                                            </p:txEl>
                                          </p:spTgt>
                                        </p:tgtEl>
                                      </p:cBhvr>
                                    </p:animEffect>
                                  </p:childTnLst>
                                </p:cTn>
                              </p:par>
                              <p:par>
                                <p:cTn id="40" presetID="41" presetClass="entr" presetSubtype="0" fill="hold" nodeType="withEffect">
                                  <p:stCondLst>
                                    <p:cond delay="0"/>
                                  </p:stCondLst>
                                  <p:iterate type="lt">
                                    <p:tmPct val="10000"/>
                                  </p:iterate>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44" dur="50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3">
                                            <p:txEl>
                                              <p:pRg st="5" end="5"/>
                                            </p:txEl>
                                          </p:spTgt>
                                        </p:tgtEl>
                                      </p:cBhvr>
                                    </p:animEffect>
                                  </p:childTnLst>
                                </p:cTn>
                              </p:par>
                              <p:par>
                                <p:cTn id="47" presetID="41" presetClass="entr" presetSubtype="0" fill="hold" nodeType="withEffect">
                                  <p:stCondLst>
                                    <p:cond delay="0"/>
                                  </p:stCondLst>
                                  <p:iterate type="lt">
                                    <p:tmPct val="10000"/>
                                  </p:iterate>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51" dur="500" fill="hold"/>
                                        <p:tgtEl>
                                          <p:spTgt spid="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3">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9" presetClass="entr" presetSubtype="0" fill="hold" nodeType="clickEffect">
                                  <p:stCondLst>
                                    <p:cond delay="0"/>
                                  </p:stCondLst>
                                  <p:childTnLst>
                                    <p:set>
                                      <p:cBhvr>
                                        <p:cTn id="57" dur="1" fill="hold">
                                          <p:stCondLst>
                                            <p:cond delay="0"/>
                                          </p:stCondLst>
                                        </p:cTn>
                                        <p:tgtEl>
                                          <p:spTgt spid="3074"/>
                                        </p:tgtEl>
                                        <p:attrNameLst>
                                          <p:attrName>style.visibility</p:attrName>
                                        </p:attrNameLst>
                                      </p:cBhvr>
                                      <p:to>
                                        <p:strVal val="visible"/>
                                      </p:to>
                                    </p:set>
                                    <p:anim calcmode="lin" valueType="num">
                                      <p:cBhvr>
                                        <p:cTn id="58" dur="1000" fill="hold"/>
                                        <p:tgtEl>
                                          <p:spTgt spid="3074"/>
                                        </p:tgtEl>
                                        <p:attrNameLst>
                                          <p:attrName>ppt_x</p:attrName>
                                        </p:attrNameLst>
                                      </p:cBhvr>
                                      <p:tavLst>
                                        <p:tav tm="0">
                                          <p:val>
                                            <p:strVal val="#ppt_x-.2"/>
                                          </p:val>
                                        </p:tav>
                                        <p:tav tm="100000">
                                          <p:val>
                                            <p:strVal val="#ppt_x"/>
                                          </p:val>
                                        </p:tav>
                                      </p:tavLst>
                                    </p:anim>
                                    <p:anim calcmode="lin" valueType="num">
                                      <p:cBhvr>
                                        <p:cTn id="59" dur="1000" fill="hold"/>
                                        <p:tgtEl>
                                          <p:spTgt spid="3074"/>
                                        </p:tgtEl>
                                        <p:attrNameLst>
                                          <p:attrName>ppt_y</p:attrName>
                                        </p:attrNameLst>
                                      </p:cBhvr>
                                      <p:tavLst>
                                        <p:tav tm="0">
                                          <p:val>
                                            <p:strVal val="#ppt_y"/>
                                          </p:val>
                                        </p:tav>
                                        <p:tav tm="100000">
                                          <p:val>
                                            <p:strVal val="#ppt_y"/>
                                          </p:val>
                                        </p:tav>
                                      </p:tavLst>
                                    </p:anim>
                                    <p:animEffect transition="in" filter="wipe(right)" prLst="gradientSize: 0.1">
                                      <p:cBhvr>
                                        <p:cTn id="60"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1412776"/>
          </a:xfrm>
        </p:spPr>
        <p:txBody>
          <a:bodyPr>
            <a:normAutofit/>
          </a:bodyPr>
          <a:lstStyle/>
          <a:p>
            <a:r>
              <a:rPr lang="tr-TR" dirty="0" smtClean="0"/>
              <a:t>50 metre çapındaki tankın bir bölümü erimiştir.</a:t>
            </a:r>
            <a:endParaRPr lang="tr-TR" dirty="0"/>
          </a:p>
        </p:txBody>
      </p:sp>
      <p:sp>
        <p:nvSpPr>
          <p:cNvPr id="3" name="2 İçerik Yer Tutucusu"/>
          <p:cNvSpPr>
            <a:spLocks noGrp="1"/>
          </p:cNvSpPr>
          <p:nvPr>
            <p:ph idx="1"/>
          </p:nvPr>
        </p:nvSpPr>
        <p:spPr/>
        <p:txBody>
          <a:bodyPr/>
          <a:lstStyle/>
          <a:p>
            <a:endParaRPr lang="tr-TR"/>
          </a:p>
        </p:txBody>
      </p:sp>
      <p:pic>
        <p:nvPicPr>
          <p:cNvPr id="82946" name="Picture 2" descr="http://t1.gstatic.com/images?q=tbn:ANd9GcQyD8cF4WOgG1L6q_wSdLdrBc934Xm1s1a8Sa3VNIK4TB-JbMbj"/>
          <p:cNvPicPr>
            <a:picLocks noChangeAspect="1" noChangeArrowheads="1"/>
          </p:cNvPicPr>
          <p:nvPr/>
        </p:nvPicPr>
        <p:blipFill>
          <a:blip r:embed="rId2" cstate="print"/>
          <a:srcRect/>
          <a:stretch>
            <a:fillRect/>
          </a:stretch>
        </p:blipFill>
        <p:spPr bwMode="auto">
          <a:xfrm>
            <a:off x="0" y="1412776"/>
            <a:ext cx="9144000" cy="544522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82946"/>
                                        </p:tgtEl>
                                        <p:attrNameLst>
                                          <p:attrName>style.visibility</p:attrName>
                                        </p:attrNameLst>
                                      </p:cBhvr>
                                      <p:to>
                                        <p:strVal val="visible"/>
                                      </p:to>
                                    </p:set>
                                    <p:animEffect transition="in" filter="wedge">
                                      <p:cBhvr>
                                        <p:cTn id="7" dur="3000"/>
                                        <p:tgtEl>
                                          <p:spTgt spid="82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653</TotalTime>
  <Words>7231</Words>
  <Application>Microsoft Office PowerPoint</Application>
  <PresentationFormat>Ekran Gösterisi (4:3)</PresentationFormat>
  <Paragraphs>856</Paragraphs>
  <Slides>224</Slides>
  <Notes>2</Notes>
  <HiddenSlides>0</HiddenSlides>
  <MMClips>0</MMClips>
  <ScaleCrop>false</ScaleCrop>
  <HeadingPairs>
    <vt:vector size="6" baseType="variant">
      <vt:variant>
        <vt:lpstr>Kullanılan Yazı Tipleri</vt:lpstr>
      </vt:variant>
      <vt:variant>
        <vt:i4>13</vt:i4>
      </vt:variant>
      <vt:variant>
        <vt:lpstr>Tema</vt:lpstr>
      </vt:variant>
      <vt:variant>
        <vt:i4>1</vt:i4>
      </vt:variant>
      <vt:variant>
        <vt:lpstr>Slayt Başlıkları</vt:lpstr>
      </vt:variant>
      <vt:variant>
        <vt:i4>224</vt:i4>
      </vt:variant>
    </vt:vector>
  </HeadingPairs>
  <TitlesOfParts>
    <vt:vector size="238" baseType="lpstr">
      <vt:lpstr>MS Mincho</vt:lpstr>
      <vt:lpstr>SimSun-ExtB</vt:lpstr>
      <vt:lpstr>Angsana New</vt:lpstr>
      <vt:lpstr>Arial</vt:lpstr>
      <vt:lpstr>Arial Narrow</vt:lpstr>
      <vt:lpstr>Calibri</vt:lpstr>
      <vt:lpstr>Century Gothic</vt:lpstr>
      <vt:lpstr>Comic Sans MS</vt:lpstr>
      <vt:lpstr>Symbol</vt:lpstr>
      <vt:lpstr>Tahoma</vt:lpstr>
      <vt:lpstr>Times New Roman</vt:lpstr>
      <vt:lpstr>Wingdings</vt:lpstr>
      <vt:lpstr>Wingdings 3</vt:lpstr>
      <vt:lpstr>İyon</vt:lpstr>
      <vt:lpstr>PowerPoint Sunusu</vt:lpstr>
      <vt:lpstr>MADDE </vt:lpstr>
      <vt:lpstr>MADDE </vt:lpstr>
      <vt:lpstr>PowerPoint Sunusu</vt:lpstr>
      <vt:lpstr>Madde tabiatta üç hâlde bulunabilir. </vt:lpstr>
      <vt:lpstr>PowerPoint Sunusu</vt:lpstr>
      <vt:lpstr>PowerPoint Sunusu</vt:lpstr>
      <vt:lpstr>PowerPoint Sunusu</vt:lpstr>
      <vt:lpstr>MOL KAVRAMI </vt:lpstr>
      <vt:lpstr>PowerPoint Sunusu</vt:lpstr>
      <vt:lpstr>Tanecikler Arası Etkileşimler </vt:lpstr>
      <vt:lpstr>PowerPoint Sunusu</vt:lpstr>
      <vt:lpstr>PowerPoint Sunusu</vt:lpstr>
      <vt:lpstr>PowerPoint Sunusu</vt:lpstr>
      <vt:lpstr>PowerPoint Sunusu</vt:lpstr>
      <vt:lpstr>PowerPoint Sunusu</vt:lpstr>
      <vt:lpstr>Ders İçeriği</vt:lpstr>
      <vt:lpstr>Neden Tehlikeli Maddeler Dersi Bilinmelidir?</vt:lpstr>
      <vt:lpstr>Teknolojik Gelişmeler</vt:lpstr>
      <vt:lpstr>İnsanların ihtiyaçlarını karşılamak için kullanılan kimyasal çeşitliliğinin artması</vt:lpstr>
      <vt:lpstr>Ulaşım ağında meydana gelebilecek kazalara müdahale</vt:lpstr>
      <vt:lpstr>Tüketiciye ürünleri daha hızlı ulaştırmak için depoların şehir merkezlerine yakın yerde olması.</vt:lpstr>
      <vt:lpstr>KAZANIMLARIMIZ</vt:lpstr>
      <vt:lpstr>KAZANIMLAR</vt:lpstr>
      <vt:lpstr>TEHLİKELİ MADDELERİ TANIMA</vt:lpstr>
      <vt:lpstr>Tehlikeli Madde Nedir???</vt:lpstr>
      <vt:lpstr>Üretim, Transfer ve Depolama Tehlikeli Maddeler için en önemli parametrelerdir.</vt:lpstr>
      <vt:lpstr>TEHLİKELİ MADDELER İÇİN ÖNEMLİ KODLAR </vt:lpstr>
      <vt:lpstr>“R” Risk kodları </vt:lpstr>
      <vt:lpstr>PowerPoint Sunusu</vt:lpstr>
      <vt:lpstr>PowerPoint Sunusu</vt:lpstr>
      <vt:lpstr>PowerPoint Sunusu</vt:lpstr>
      <vt:lpstr>PowerPoint Sunusu</vt:lpstr>
      <vt:lpstr>PowerPoint Sunusu</vt:lpstr>
      <vt:lpstr>“S” Güvenlik kodları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Tehlikeli Maddelerin Sınıflandırılması</vt:lpstr>
      <vt:lpstr>PowerPoint Sunusu</vt:lpstr>
      <vt:lpstr>PowerPoint Sunusu</vt:lpstr>
      <vt:lpstr>1-PATLAYICILAR</vt:lpstr>
      <vt:lpstr>PowerPoint Sunusu</vt:lpstr>
      <vt:lpstr>PowerPoint Sunusu</vt:lpstr>
      <vt:lpstr>PowerPoint Sunusu</vt:lpstr>
      <vt:lpstr>PowerPoint Sunusu</vt:lpstr>
      <vt:lpstr>PowerPoint Sunusu</vt:lpstr>
      <vt:lpstr>PowerPoint Sunusu</vt:lpstr>
      <vt:lpstr>1.1 Kütle Halinde Patlama Tehlikesi Olan Patlayıcılar </vt:lpstr>
      <vt:lpstr>PowerPoint Sunusu</vt:lpstr>
      <vt:lpstr>PowerPoint Sunusu</vt:lpstr>
      <vt:lpstr>PowerPoint Sunusu</vt:lpstr>
      <vt:lpstr>PowerPoint Sunusu</vt:lpstr>
      <vt:lpstr>PowerPoint Sunusu</vt:lpstr>
      <vt:lpstr>1.2 Parça Tesiri Tehlikesi Olan Patlayıcı</vt:lpstr>
      <vt:lpstr>PowerPoint Sunusu</vt:lpstr>
      <vt:lpstr>PowerPoint Sunusu</vt:lpstr>
      <vt:lpstr>1.3 Yangın ve Küçük Patlama   şoku Tehlikesi olan Patlayıcılar  </vt:lpstr>
      <vt:lpstr>PowerPoint Sunusu</vt:lpstr>
      <vt:lpstr>1.4 Patlama Olasılığı Düşük Patlayıcılar</vt:lpstr>
      <vt:lpstr>PowerPoint Sunusu</vt:lpstr>
      <vt:lpstr>PowerPoint Sunusu</vt:lpstr>
      <vt:lpstr>PowerPoint Sunusu</vt:lpstr>
      <vt:lpstr>PowerPoint Sunusu</vt:lpstr>
      <vt:lpstr>PowerPoint Sunusu</vt:lpstr>
      <vt:lpstr>Hollanda’da bir havai fişek fabrikasında patlama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1966 Feyzin Felaketi</vt:lpstr>
      <vt:lpstr>1974 Flixborough Felaketi</vt:lpstr>
      <vt:lpstr>PowerPoint Sunusu</vt:lpstr>
      <vt:lpstr>1984 Bhopal Felaketi</vt:lpstr>
      <vt:lpstr>Bhopal’dan Çıkarılan dersler  </vt:lpstr>
      <vt:lpstr>PowerPoint Sunusu</vt:lpstr>
      <vt:lpstr>PowerPoint Sunusu</vt:lpstr>
      <vt:lpstr>PowerPoint Sunusu</vt:lpstr>
      <vt:lpstr>PowerPoint Sunusu</vt:lpstr>
      <vt:lpstr>AZF  Toulouse Fransa</vt:lpstr>
      <vt:lpstr>PowerPoint Sunusu</vt:lpstr>
      <vt:lpstr>50 metre çapındaki tankın bir bölümü erimiştir.</vt:lpstr>
      <vt:lpstr>PowerPoint Sunusu</vt:lpstr>
      <vt:lpstr>             2- GAZLAR</vt:lpstr>
      <vt:lpstr>PowerPoint Sunusu</vt:lpstr>
      <vt:lpstr>PowerPoint Sunusu</vt:lpstr>
      <vt:lpstr>2.1 Alevlenir Gazlar</vt:lpstr>
      <vt:lpstr>Peki Doğalgaz Nasıl Bir Gazdır?</vt:lpstr>
      <vt:lpstr>Peki doğalgaz zehirli midir?</vt:lpstr>
      <vt:lpstr>2.2 Alevlenmeyen ve Toksin olmayan Gazlar</vt:lpstr>
      <vt:lpstr>2.2 Alevlenmeyen ve Toksin olmayan Gazlar</vt:lpstr>
      <vt:lpstr>PowerPoint Sunusu</vt:lpstr>
      <vt:lpstr>PowerPoint Sunusu</vt:lpstr>
      <vt:lpstr>PowerPoint Sunusu</vt:lpstr>
      <vt:lpstr>PowerPoint Sunusu</vt:lpstr>
      <vt:lpstr>2.3 Toksik(Zehirleyici) Gazlar</vt:lpstr>
      <vt:lpstr>PowerPoint Sunusu</vt:lpstr>
      <vt:lpstr>PowerPoint Sunusu</vt:lpstr>
      <vt:lpstr>PowerPoint Sunusu</vt:lpstr>
      <vt:lpstr>PowerPoint Sunusu</vt:lpstr>
      <vt:lpstr>PowerPoint Sunusu</vt:lpstr>
      <vt:lpstr>PowerPoint Sunusu</vt:lpstr>
      <vt:lpstr>PowerPoint Sunusu</vt:lpstr>
      <vt:lpstr>Dikkat Edilmesi Gerekenler </vt:lpstr>
      <vt:lpstr>Yapılması Gerekenler </vt:lpstr>
      <vt:lpstr>Toksik(zehirleyici)Gazlardan en çok bilinenleri  FOSGEN </vt:lpstr>
      <vt:lpstr>Temel Özellikleri</vt:lpstr>
      <vt:lpstr>PowerPoint Sunusu</vt:lpstr>
      <vt:lpstr>SARİN GAZI</vt:lpstr>
      <vt:lpstr>PowerPoint Sunusu</vt:lpstr>
      <vt:lpstr>PowerPoint Sunusu</vt:lpstr>
      <vt:lpstr>PowerPoint Sunusu</vt:lpstr>
      <vt:lpstr>PowerPoint Sunusu</vt:lpstr>
      <vt:lpstr>3- YANICI SIVILAR</vt:lpstr>
      <vt:lpstr>PowerPoint Sunusu</vt:lpstr>
      <vt:lpstr>PowerPoint Sunusu</vt:lpstr>
      <vt:lpstr>PowerPoint Sunusu</vt:lpstr>
      <vt:lpstr>Yanıcı sıvılar için dikkat edilmesi gereken hususlar; </vt:lpstr>
      <vt:lpstr>Yanıcı sıvılarla çalışmaya yönelik dikkat edilmesi gereken temel noktalar aşağıda özetlenmektedir: </vt:lpstr>
      <vt:lpstr>Yanıcı sıvılarla çalışmaya yönelik dikkat edilmesi gereken temel noktalar aşağıda özetlenmektedir: </vt:lpstr>
      <vt:lpstr>Yanıcı sıvılarla çalışmaya yönelik dikkat edilmesi gereken temel noktalar aşağıda özetlenmektedir: </vt:lpstr>
      <vt:lpstr>        4- KATILAR</vt:lpstr>
      <vt:lpstr>PowerPoint Sunusu</vt:lpstr>
      <vt:lpstr>PowerPoint Sunusu</vt:lpstr>
      <vt:lpstr>PowerPoint Sunusu</vt:lpstr>
      <vt:lpstr>PowerPoint Sunusu</vt:lpstr>
      <vt:lpstr>4.1  Alevlenir Katı Maddeler </vt:lpstr>
      <vt:lpstr>PowerPoint Sunusu</vt:lpstr>
      <vt:lpstr>4.2 Kendiliğinden Tutuşabilen Maddeler </vt:lpstr>
      <vt:lpstr>PowerPoint Sunusu</vt:lpstr>
      <vt:lpstr>4.3 Islak Halde Tehlikeli Maddeler  </vt:lpstr>
      <vt:lpstr>PowerPoint Sunusu</vt:lpstr>
      <vt:lpstr>PowerPoint Sunusu</vt:lpstr>
      <vt:lpstr>PowerPoint Sunusu</vt:lpstr>
      <vt:lpstr>PowerPoint Sunusu</vt:lpstr>
      <vt:lpstr>5- OKSİTLEYİCİLER VE ORGANİK PEROKSİTLER</vt:lpstr>
      <vt:lpstr>PowerPoint Sunusu</vt:lpstr>
      <vt:lpstr>PowerPoint Sunusu</vt:lpstr>
      <vt:lpstr>PowerPoint Sunusu</vt:lpstr>
      <vt:lpstr>PowerPoint Sunusu</vt:lpstr>
      <vt:lpstr>PowerPoint Sunusu</vt:lpstr>
      <vt:lpstr>PowerPoint Sunusu</vt:lpstr>
      <vt:lpstr>Bu maddelerin bulunduğu olaylarda yapılması gerekenler ise; </vt:lpstr>
      <vt:lpstr>6-ZEHİRLEYİCİ ( TOKSİK ) VE BULAŞICI MADDELER</vt:lpstr>
      <vt:lpstr>YER:( 3 Aralık 1984 - Bhopal, Hindistan) </vt:lpstr>
      <vt:lpstr>PowerPoint Sunusu</vt:lpstr>
      <vt:lpstr>6.1 Toksik (zehirli) Maddeler</vt:lpstr>
      <vt:lpstr>PowerPoint Sunusu</vt:lpstr>
      <vt:lpstr>Zehirli maddelere şöyle örnek verebiliriz; </vt:lpstr>
      <vt:lpstr>PowerPoint Sunusu</vt:lpstr>
      <vt:lpstr>PowerPoint Sunusu</vt:lpstr>
      <vt:lpstr>PowerPoint Sunusu</vt:lpstr>
      <vt:lpstr>PowerPoint Sunusu</vt:lpstr>
      <vt:lpstr>PowerPoint Sunusu</vt:lpstr>
      <vt:lpstr>PowerPoint Sunusu</vt:lpstr>
      <vt:lpstr>PowerPoint Sunusu</vt:lpstr>
      <vt:lpstr>6.2  Bulaşıcı Maddeler</vt:lpstr>
      <vt:lpstr>Bulaşıcı Hastalıklar ise; </vt:lpstr>
      <vt:lpstr>PowerPoint Sunusu</vt:lpstr>
      <vt:lpstr>PowerPoint Sunusu</vt:lpstr>
      <vt:lpstr>PowerPoint Sunusu</vt:lpstr>
      <vt:lpstr>PowerPoint Sunusu</vt:lpstr>
      <vt:lpstr>PowerPoint Sunusu</vt:lpstr>
      <vt:lpstr>PowerPoint Sunusu</vt:lpstr>
      <vt:lpstr>Zehirli ve Bulaşıcı Maddelerin karıştığı yangınlarda yapılması gerekenler; </vt:lpstr>
      <vt:lpstr>Şarbon </vt:lpstr>
      <vt:lpstr>PowerPoint Sunusu</vt:lpstr>
      <vt:lpstr>PowerPoint Sunusu</vt:lpstr>
      <vt:lpstr>PowerPoint Sunusu</vt:lpstr>
      <vt:lpstr>7- Radyoaktif  Maddeler</vt:lpstr>
      <vt:lpstr>PowerPoint Sunusu</vt:lpstr>
      <vt:lpstr>7.1  Nerelerde Radyoaktif Işınlar Vardır ? </vt:lpstr>
      <vt:lpstr>PowerPoint Sunusu</vt:lpstr>
      <vt:lpstr>PowerPoint Sunusu</vt:lpstr>
      <vt:lpstr>7.2 Radyoaktif Etiketlendirme</vt:lpstr>
      <vt:lpstr>Radyoaktif Etiketlendirme </vt:lpstr>
      <vt:lpstr>PowerPoint Sunusu</vt:lpstr>
      <vt:lpstr>7.3 Radyoaktif Işınımlara Bir Göz Atalım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7.4 Radyoaktif Maddelerin İnsan Sağlığına Zararları </vt:lpstr>
      <vt:lpstr>PowerPoint Sunusu</vt:lpstr>
      <vt:lpstr>PowerPoint Sunusu</vt:lpstr>
      <vt:lpstr>LATENT DÖNEM ÖLÜMLE SONUÇLANIYOR </vt:lpstr>
      <vt:lpstr>ÇERNOBİL TİROİT KANSERİNİ YÜZ KAT ARTIRDI </vt:lpstr>
      <vt:lpstr>PowerPoint Sunusu</vt:lpstr>
      <vt:lpstr>8-KOROZİF MADDELER</vt:lpstr>
      <vt:lpstr>PowerPoint Sunusu</vt:lpstr>
      <vt:lpstr>Korozif Etki Gösteren Maddeler</vt:lpstr>
      <vt:lpstr>8.1 Dikkat Edilmesi Gerekenler </vt:lpstr>
      <vt:lpstr>9-MUHTELİF MADDELER</vt:lpstr>
      <vt:lpstr>Muhtelif Maddelerin Olaylarında Gerekenler </vt:lpstr>
      <vt:lpstr>Tehlikeli Madde İşaretleri</vt:lpstr>
      <vt:lpstr>YANICI OLMAYAN SIKIŞTIRILMIŞ GAZ</vt:lpstr>
      <vt:lpstr>PowerPoint Sunusu</vt:lpstr>
      <vt:lpstr>Kendi kendine yanabilen katılar </vt:lpstr>
      <vt:lpstr>Oksitleyici maddeler </vt:lpstr>
      <vt:lpstr>Zehirli maddeler </vt:lpstr>
      <vt:lpstr>              Radyoaktif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BÜYÜKŞEHİR BELEDİYESİ İTFAİYE DAİRESİ BAŞKANLIĞI HİZMETİÇİ EĞİTİM</dc:title>
  <dc:creator>itfaiye</dc:creator>
  <cp:lastModifiedBy>PC</cp:lastModifiedBy>
  <cp:revision>94</cp:revision>
  <dcterms:created xsi:type="dcterms:W3CDTF">2013-01-15T07:02:11Z</dcterms:created>
  <dcterms:modified xsi:type="dcterms:W3CDTF">2019-03-26T11:41:25Z</dcterms:modified>
</cp:coreProperties>
</file>