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68" r:id="rId4"/>
    <p:sldId id="301" r:id="rId5"/>
    <p:sldId id="334" r:id="rId6"/>
    <p:sldId id="335" r:id="rId7"/>
    <p:sldId id="337" r:id="rId8"/>
    <p:sldId id="336" r:id="rId9"/>
    <p:sldId id="339" r:id="rId10"/>
    <p:sldId id="351" r:id="rId11"/>
    <p:sldId id="341" r:id="rId12"/>
    <p:sldId id="343" r:id="rId13"/>
    <p:sldId id="344" r:id="rId14"/>
    <p:sldId id="345" r:id="rId15"/>
    <p:sldId id="346" r:id="rId16"/>
    <p:sldId id="347" r:id="rId17"/>
    <p:sldId id="340" r:id="rId18"/>
    <p:sldId id="348" r:id="rId19"/>
    <p:sldId id="372" r:id="rId20"/>
    <p:sldId id="371" r:id="rId21"/>
    <p:sldId id="349" r:id="rId22"/>
    <p:sldId id="350" r:id="rId23"/>
    <p:sldId id="355" r:id="rId24"/>
    <p:sldId id="354" r:id="rId25"/>
    <p:sldId id="358" r:id="rId26"/>
    <p:sldId id="357" r:id="rId27"/>
    <p:sldId id="356" r:id="rId28"/>
    <p:sldId id="361" r:id="rId29"/>
    <p:sldId id="362" r:id="rId30"/>
    <p:sldId id="363" r:id="rId31"/>
    <p:sldId id="365" r:id="rId32"/>
    <p:sldId id="367" r:id="rId33"/>
    <p:sldId id="369" r:id="rId34"/>
    <p:sldId id="332" r:id="rId35"/>
    <p:sldId id="370" r:id="rId36"/>
    <p:sldId id="25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üler Demir" initials="GD" lastIdx="1" clrIdx="0">
    <p:extLst>
      <p:ext uri="{19B8F6BF-5375-455C-9EA6-DF929625EA0E}">
        <p15:presenceInfo xmlns:p15="http://schemas.microsoft.com/office/powerpoint/2012/main" userId="51ad5cf4d18398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8" autoAdjust="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ER DEMIR" userId="fd11c474-b5f6-4369-b88b-5b53ab0cabe3" providerId="ADAL" clId="{B9C0D254-0E46-4927-96B3-32F0B7530234}"/>
    <pc:docChg chg="modSld">
      <pc:chgData name="GULER DEMIR" userId="fd11c474-b5f6-4369-b88b-5b53ab0cabe3" providerId="ADAL" clId="{B9C0D254-0E46-4927-96B3-32F0B7530234}" dt="2026-05-14T15:53:45.778" v="17" actId="1076"/>
      <pc:docMkLst>
        <pc:docMk/>
      </pc:docMkLst>
      <pc:sldChg chg="modSp mod">
        <pc:chgData name="GULER DEMIR" userId="fd11c474-b5f6-4369-b88b-5b53ab0cabe3" providerId="ADAL" clId="{B9C0D254-0E46-4927-96B3-32F0B7530234}" dt="2026-05-14T15:53:45.778" v="17" actId="1076"/>
        <pc:sldMkLst>
          <pc:docMk/>
          <pc:sldMk cId="951358384" sldId="256"/>
        </pc:sldMkLst>
        <pc:spChg chg="mod">
          <ac:chgData name="GULER DEMIR" userId="fd11c474-b5f6-4369-b88b-5b53ab0cabe3" providerId="ADAL" clId="{B9C0D254-0E46-4927-96B3-32F0B7530234}" dt="2026-05-14T15:53:45.778" v="17" actId="1076"/>
          <ac:spMkLst>
            <pc:docMk/>
            <pc:sldMk cId="951358384" sldId="256"/>
            <ac:spMk id="2" creationId="{00000000-0000-0000-0000-000000000000}"/>
          </ac:spMkLst>
        </pc:spChg>
      </pc:sldChg>
      <pc:sldChg chg="modSp mod">
        <pc:chgData name="GULER DEMIR" userId="fd11c474-b5f6-4369-b88b-5b53ab0cabe3" providerId="ADAL" clId="{B9C0D254-0E46-4927-96B3-32F0B7530234}" dt="2026-05-14T15:49:18.179" v="3" actId="12"/>
        <pc:sldMkLst>
          <pc:docMk/>
          <pc:sldMk cId="2061416298" sldId="339"/>
        </pc:sldMkLst>
        <pc:spChg chg="mod">
          <ac:chgData name="GULER DEMIR" userId="fd11c474-b5f6-4369-b88b-5b53ab0cabe3" providerId="ADAL" clId="{B9C0D254-0E46-4927-96B3-32F0B7530234}" dt="2026-05-14T15:49:18.179" v="3" actId="12"/>
          <ac:spMkLst>
            <pc:docMk/>
            <pc:sldMk cId="2061416298" sldId="339"/>
            <ac:spMk id="3" creationId="{AAFDF6B6-CDA1-901C-C332-14BC3A3157D6}"/>
          </ac:spMkLst>
        </pc:spChg>
      </pc:sldChg>
      <pc:sldChg chg="modSp mod">
        <pc:chgData name="GULER DEMIR" userId="fd11c474-b5f6-4369-b88b-5b53ab0cabe3" providerId="ADAL" clId="{B9C0D254-0E46-4927-96B3-32F0B7530234}" dt="2026-05-14T15:49:49.310" v="4" actId="6549"/>
        <pc:sldMkLst>
          <pc:docMk/>
          <pc:sldMk cId="251872695" sldId="345"/>
        </pc:sldMkLst>
        <pc:spChg chg="mod">
          <ac:chgData name="GULER DEMIR" userId="fd11c474-b5f6-4369-b88b-5b53ab0cabe3" providerId="ADAL" clId="{B9C0D254-0E46-4927-96B3-32F0B7530234}" dt="2026-05-14T15:49:49.310" v="4" actId="6549"/>
          <ac:spMkLst>
            <pc:docMk/>
            <pc:sldMk cId="251872695" sldId="345"/>
            <ac:spMk id="3" creationId="{AAFDF6B6-CDA1-901C-C332-14BC3A3157D6}"/>
          </ac:spMkLst>
        </pc:spChg>
      </pc:sldChg>
      <pc:sldChg chg="modSp mod">
        <pc:chgData name="GULER DEMIR" userId="fd11c474-b5f6-4369-b88b-5b53ab0cabe3" providerId="ADAL" clId="{B9C0D254-0E46-4927-96B3-32F0B7530234}" dt="2026-05-14T15:50:10.457" v="5" actId="20577"/>
        <pc:sldMkLst>
          <pc:docMk/>
          <pc:sldMk cId="2328304576" sldId="348"/>
        </pc:sldMkLst>
        <pc:spChg chg="mod">
          <ac:chgData name="GULER DEMIR" userId="fd11c474-b5f6-4369-b88b-5b53ab0cabe3" providerId="ADAL" clId="{B9C0D254-0E46-4927-96B3-32F0B7530234}" dt="2026-05-14T15:50:10.457" v="5" actId="20577"/>
          <ac:spMkLst>
            <pc:docMk/>
            <pc:sldMk cId="2328304576" sldId="348"/>
            <ac:spMk id="3" creationId="{AAFDF6B6-CDA1-901C-C332-14BC3A3157D6}"/>
          </ac:spMkLst>
        </pc:spChg>
      </pc:sldChg>
      <pc:sldChg chg="modSp mod">
        <pc:chgData name="GULER DEMIR" userId="fd11c474-b5f6-4369-b88b-5b53ab0cabe3" providerId="ADAL" clId="{B9C0D254-0E46-4927-96B3-32F0B7530234}" dt="2026-05-14T15:51:19.735" v="14" actId="20577"/>
        <pc:sldMkLst>
          <pc:docMk/>
          <pc:sldMk cId="3910493608" sldId="365"/>
        </pc:sldMkLst>
        <pc:spChg chg="mod">
          <ac:chgData name="GULER DEMIR" userId="fd11c474-b5f6-4369-b88b-5b53ab0cabe3" providerId="ADAL" clId="{B9C0D254-0E46-4927-96B3-32F0B7530234}" dt="2026-05-14T15:51:19.735" v="14" actId="20577"/>
          <ac:spMkLst>
            <pc:docMk/>
            <pc:sldMk cId="3910493608" sldId="365"/>
            <ac:spMk id="3" creationId="{AAFDF6B6-CDA1-901C-C332-14BC3A3157D6}"/>
          </ac:spMkLst>
        </pc:spChg>
      </pc:sldChg>
      <pc:sldChg chg="modSp mod">
        <pc:chgData name="GULER DEMIR" userId="fd11c474-b5f6-4369-b88b-5b53ab0cabe3" providerId="ADAL" clId="{B9C0D254-0E46-4927-96B3-32F0B7530234}" dt="2026-05-14T15:50:16.880" v="6" actId="20577"/>
        <pc:sldMkLst>
          <pc:docMk/>
          <pc:sldMk cId="1996491286" sldId="372"/>
        </pc:sldMkLst>
        <pc:spChg chg="mod">
          <ac:chgData name="GULER DEMIR" userId="fd11c474-b5f6-4369-b88b-5b53ab0cabe3" providerId="ADAL" clId="{B9C0D254-0E46-4927-96B3-32F0B7530234}" dt="2026-05-14T15:50:16.880" v="6" actId="20577"/>
          <ac:spMkLst>
            <pc:docMk/>
            <pc:sldMk cId="1996491286" sldId="372"/>
            <ac:spMk id="3" creationId="{AAFDF6B6-CDA1-901C-C332-14BC3A3157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5/14/2026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okusplus.com/tarih/antik-dunyanin-en-buyugu-olan-iskenderiye-kutuphanesi-hakkinda-ne-biliyoruz" TargetMode="External"/><Relationship Id="rId2" Type="http://schemas.openxmlformats.org/officeDocument/2006/relationships/hyperlink" Target="https://www.lisedunetwork.com/library-management/" TargetMode="External"/><Relationship Id="rId1" Type="http://schemas.openxmlformats.org/officeDocument/2006/relationships/slideLayout" Target="../slideLayouts/slideLayout2.xml"/><Relationship Id="rId4" Type="http://schemas.openxmlformats.org/officeDocument/2006/relationships/hyperlink" Target="https://princh.com/blog-the-history-of-libraries-middle-ages-and-renaissa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3006" y="838529"/>
            <a:ext cx="8443843" cy="3309479"/>
          </a:xfrm>
        </p:spPr>
        <p:txBody>
          <a:bodyPr/>
          <a:lstStyle/>
          <a:p>
            <a:pPr algn="ctr"/>
            <a:r>
              <a:rPr lang="tr-TR" sz="2800" b="1" dirty="0">
                <a:solidFill>
                  <a:schemeClr val="tx1"/>
                </a:solidFill>
              </a:rPr>
              <a:t>BİLGİ VE BELGE MERKEZLERİ YÖNETİMİ</a:t>
            </a:r>
            <a:br>
              <a:rPr lang="tr-TR" sz="2800" b="1" dirty="0">
                <a:solidFill>
                  <a:schemeClr val="tx1"/>
                </a:solidFill>
              </a:rPr>
            </a:br>
            <a:r>
              <a:rPr lang="tr-TR" sz="2800" b="1" dirty="0">
                <a:solidFill>
                  <a:schemeClr val="tx1"/>
                </a:solidFill>
              </a:rPr>
              <a:t>7. HAFTA </a:t>
            </a:r>
            <a:br>
              <a:rPr lang="tr-TR" sz="2800" b="1" dirty="0">
                <a:solidFill>
                  <a:schemeClr val="tx1"/>
                </a:solidFill>
              </a:rPr>
            </a:br>
            <a:br>
              <a:rPr lang="tr-TR" sz="2800" b="1" dirty="0">
                <a:solidFill>
                  <a:schemeClr val="tx1"/>
                </a:solidFill>
              </a:rPr>
            </a:br>
            <a:r>
              <a:rPr lang="tr-TR" sz="2800" b="1" dirty="0">
                <a:solidFill>
                  <a:schemeClr val="tx1"/>
                </a:solidFill>
              </a:rPr>
              <a:t>Kütüphane/Bilgi ve Belge Merkezlerinin Yönetimsel Gelişimi, Tarihsel Dönüşüm ve Modern Yaklaşımlar</a:t>
            </a:r>
            <a:br>
              <a:rPr lang="tr-TR" sz="3200" b="1" dirty="0">
                <a:solidFill>
                  <a:schemeClr val="tx1"/>
                </a:solidFill>
              </a:rPr>
            </a:br>
            <a:endParaRPr lang="en-US" sz="36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a:t>
            </a:r>
            <a:r>
              <a:rPr lang="tr-TR" sz="2000" b="1" dirty="0">
                <a:solidFill>
                  <a:schemeClr val="tx1"/>
                </a:solidFill>
              </a:rPr>
              <a:t>ORTA DOĞU VE MEZOPOTAMYA </a:t>
            </a:r>
            <a:br>
              <a:rPr lang="tr-TR" sz="2000" b="1" u="sng" dirty="0"/>
            </a:b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71696" y="1136073"/>
            <a:ext cx="9438005" cy="4710546"/>
          </a:xfrm>
        </p:spPr>
        <p:txBody>
          <a:bodyPr>
            <a:noAutofit/>
          </a:bodyPr>
          <a:lstStyle/>
          <a:p>
            <a:pPr algn="just"/>
            <a:r>
              <a:rPr lang="tr-TR" sz="1900" b="1" dirty="0"/>
              <a:t>Mezopotamya'da kütüphanelerin ve arşivlerinin ortaya çıkışı, bilim, dil, matematik, astronomi ve diğer bilgi alanlarında bilişsel yeteneklerin gelişmesine katkıda bulunmuştur. </a:t>
            </a:r>
          </a:p>
          <a:p>
            <a:pPr algn="just"/>
            <a:r>
              <a:rPr lang="tr-TR" sz="1900" b="1" dirty="0"/>
              <a:t>Kütüphanelerin ve arşivlerinin incelenmesi, Mezopotamya'nın eğitim sisteminin erken dönemlerindeki önemini ortaya koymaktadır; zira katipler her alanda katkıda bulunmuştur. </a:t>
            </a:r>
          </a:p>
          <a:p>
            <a:pPr algn="just"/>
            <a:r>
              <a:rPr lang="tr-TR" sz="1900" b="1" dirty="0"/>
              <a:t>Yazının kullanıldığı yaşam alanları arasında resmi (idari) ve özel katipler, yazarlar, bilginler ve diğerleri yer almıştır. </a:t>
            </a:r>
          </a:p>
          <a:p>
            <a:pPr algn="just"/>
            <a:r>
              <a:rPr lang="tr-TR" sz="1900" b="1" dirty="0"/>
              <a:t>Arkeolojik kazılar, Mezopotamya'nın antik kentlerinde </a:t>
            </a:r>
            <a:r>
              <a:rPr lang="tr-TR" sz="1900" b="1" dirty="0" err="1"/>
              <a:t>Spar</a:t>
            </a:r>
            <a:r>
              <a:rPr lang="tr-TR" sz="1900" b="1" dirty="0"/>
              <a:t>, </a:t>
            </a:r>
            <a:r>
              <a:rPr lang="tr-TR" sz="1900" b="1" dirty="0" err="1"/>
              <a:t>Kiş</a:t>
            </a:r>
            <a:r>
              <a:rPr lang="tr-TR" sz="1900" b="1" dirty="0"/>
              <a:t> ve Uruk kütüphaneleri de dahil olmak üzere birçok kütüphanenin varlığını ortaya koymuştur.</a:t>
            </a:r>
          </a:p>
          <a:p>
            <a:pPr algn="just"/>
            <a:r>
              <a:rPr lang="tr-TR" sz="1900" b="1" dirty="0"/>
              <a:t>İlk olarak tapınakların içinde ortaya çıkıp gelişen bu kurumlar, daha sonra bağımsız binalarda kurulmaya başlandı </a:t>
            </a:r>
            <a:r>
              <a:rPr lang="tr-TR" sz="1500" b="1" dirty="0"/>
              <a:t>(Al </a:t>
            </a:r>
            <a:r>
              <a:rPr lang="tr-TR" sz="1500" b="1" dirty="0" err="1"/>
              <a:t>Ardhi</a:t>
            </a:r>
            <a:r>
              <a:rPr lang="tr-TR" sz="1500" b="1" dirty="0"/>
              <a:t> ve Al-</a:t>
            </a:r>
            <a:r>
              <a:rPr lang="tr-TR" sz="1500" b="1" dirty="0" err="1"/>
              <a:t>Kalabi</a:t>
            </a:r>
            <a:r>
              <a:rPr lang="tr-TR" sz="1500" b="1" dirty="0"/>
              <a:t>, 2024, s. 540). </a:t>
            </a:r>
          </a:p>
        </p:txBody>
      </p:sp>
    </p:spTree>
    <p:extLst>
      <p:ext uri="{BB962C8B-B14F-4D97-AF65-F5344CB8AC3E}">
        <p14:creationId xmlns:p14="http://schemas.microsoft.com/office/powerpoint/2010/main" val="30761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DOĞU VE MEZOPOTAMYA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57843" y="1149927"/>
            <a:ext cx="9438005" cy="4613564"/>
          </a:xfrm>
        </p:spPr>
        <p:txBody>
          <a:bodyPr>
            <a:noAutofit/>
          </a:bodyPr>
          <a:lstStyle/>
          <a:p>
            <a:pPr marL="0" indent="0" algn="just">
              <a:buNone/>
            </a:pPr>
            <a:r>
              <a:rPr lang="tr-TR" sz="1700" b="1" u="sng" dirty="0"/>
              <a:t>Kütüphane ve Arşivlerin Temel Amacı</a:t>
            </a:r>
          </a:p>
          <a:p>
            <a:pPr algn="just"/>
            <a:r>
              <a:rPr lang="tr-TR" sz="1700" b="1" dirty="0"/>
              <a:t>Bilgi ve kültürel mirasın korunması, organize edilmesi ve erişiminin sağlanması</a:t>
            </a:r>
          </a:p>
          <a:p>
            <a:pPr algn="just"/>
            <a:r>
              <a:rPr lang="tr-TR" sz="1700" b="1" dirty="0"/>
              <a:t>Eserlerin, yazılı belgelerin ve bilgilerinin sistemli şekilde saklanması (Al </a:t>
            </a:r>
            <a:r>
              <a:rPr lang="tr-TR" sz="1700" b="1" dirty="0" err="1"/>
              <a:t>Ardhi</a:t>
            </a:r>
            <a:r>
              <a:rPr lang="tr-TR" sz="1700" b="1" dirty="0"/>
              <a:t> ve Al-</a:t>
            </a:r>
            <a:r>
              <a:rPr lang="tr-TR" sz="1700" b="1" dirty="0" err="1"/>
              <a:t>Kalabi</a:t>
            </a:r>
            <a:r>
              <a:rPr lang="tr-TR" sz="1700" b="1" dirty="0"/>
              <a:t>, 2024). </a:t>
            </a:r>
          </a:p>
          <a:p>
            <a:pPr marL="0" indent="0" algn="just">
              <a:buNone/>
            </a:pPr>
            <a:r>
              <a:rPr lang="tr-TR" sz="1700" b="1" u="sng" dirty="0"/>
              <a:t>İşlemler</a:t>
            </a:r>
          </a:p>
          <a:p>
            <a:pPr algn="just"/>
            <a:r>
              <a:rPr lang="tr-TR" sz="1700" b="1" dirty="0"/>
              <a:t>Kral ve rahipler, kil tabletleri üzerine yazılar toplardı. Bu tabletler kilin pişirilmesiyle yapılırdı.</a:t>
            </a:r>
          </a:p>
          <a:p>
            <a:pPr algn="just"/>
            <a:r>
              <a:rPr lang="tr-TR" sz="1700" b="1" dirty="0"/>
              <a:t>Eserler çoğunlukla savaşlar sonucu ya da elçiler tarafından hediye olarak alınırdı.</a:t>
            </a:r>
          </a:p>
          <a:p>
            <a:pPr algn="just"/>
            <a:r>
              <a:rPr lang="tr-TR" sz="1700" b="1" dirty="0"/>
              <a:t>Kütüphaneciler (yazıcılar): </a:t>
            </a:r>
          </a:p>
          <a:p>
            <a:pPr lvl="1" algn="just">
              <a:buFont typeface="Wingdings" panose="05000000000000000000" pitchFamily="2" charset="2"/>
              <a:buChar char="v"/>
            </a:pPr>
            <a:r>
              <a:rPr lang="tr-TR" sz="1700" b="1" dirty="0"/>
              <a:t>Yazıları çevirir, kopyalar, düzenler ve kutulara yerleştirirdi.</a:t>
            </a:r>
          </a:p>
          <a:p>
            <a:pPr lvl="1" algn="just">
              <a:buFont typeface="Wingdings" panose="05000000000000000000" pitchFamily="2" charset="2"/>
              <a:buChar char="v"/>
            </a:pPr>
            <a:r>
              <a:rPr lang="tr-TR" sz="1700" b="1" dirty="0"/>
              <a:t>Kitapların içeriğini listeleyen kataloglar tutar, eserleri korur ve muhafaza ederdi.</a:t>
            </a:r>
          </a:p>
          <a:p>
            <a:pPr algn="just"/>
            <a:r>
              <a:rPr lang="tr-TR" sz="1700" b="1" dirty="0"/>
              <a:t>Örnek: Asur Kütüphanesi (</a:t>
            </a:r>
            <a:r>
              <a:rPr lang="tr-TR" sz="1700" b="1" dirty="0" err="1"/>
              <a:t>Ashurbanipal’in</a:t>
            </a:r>
            <a:r>
              <a:rPr lang="tr-TR" sz="1700" b="1" dirty="0"/>
              <a:t> kütüphanesi) (</a:t>
            </a:r>
            <a:r>
              <a:rPr lang="tr-TR" sz="1700" b="1" dirty="0" err="1"/>
              <a:t>Făgărășan</a:t>
            </a:r>
            <a:r>
              <a:rPr lang="tr-TR" sz="1700" b="1" dirty="0"/>
              <a:t>, 2017, s. 47).</a:t>
            </a:r>
          </a:p>
        </p:txBody>
      </p:sp>
    </p:spTree>
    <p:extLst>
      <p:ext uri="{BB962C8B-B14F-4D97-AF65-F5344CB8AC3E}">
        <p14:creationId xmlns:p14="http://schemas.microsoft.com/office/powerpoint/2010/main" val="42693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DOĞU VE MEZOPOTAMYA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433454"/>
          </a:xfrm>
        </p:spPr>
        <p:txBody>
          <a:bodyPr>
            <a:noAutofit/>
          </a:bodyPr>
          <a:lstStyle/>
          <a:p>
            <a:pPr marL="0" indent="0" algn="ctr">
              <a:buNone/>
            </a:pPr>
            <a:r>
              <a:rPr lang="tr-TR" sz="2000" b="1" u="sng" dirty="0"/>
              <a:t>Yönetim ve Organizasyon Yapısı</a:t>
            </a:r>
          </a:p>
          <a:p>
            <a:pPr marL="0" indent="0">
              <a:buNone/>
            </a:pPr>
            <a:r>
              <a:rPr lang="tr-TR" sz="2000" b="1" u="sng" dirty="0"/>
              <a:t>Yöneticiler ve görevliler:</a:t>
            </a:r>
          </a:p>
          <a:p>
            <a:pPr algn="just"/>
            <a:r>
              <a:rPr lang="tr-TR" sz="2000" b="1" dirty="0"/>
              <a:t>Kütüphanelerde genellikle kral, rahip veya görevliler yönetiyordu.</a:t>
            </a:r>
          </a:p>
          <a:p>
            <a:pPr algn="just"/>
            <a:r>
              <a:rPr lang="tr-TR" sz="2000" b="1" dirty="0"/>
              <a:t>Bu kişiler, eserlerin toplanması, düzenlenmesi ve korunmasından sorumluydu.</a:t>
            </a:r>
          </a:p>
          <a:p>
            <a:pPr marL="0" indent="0" algn="just">
              <a:buNone/>
            </a:pPr>
            <a:r>
              <a:rPr lang="tr-TR" sz="2000" b="1" dirty="0"/>
              <a:t>Bazı durumlarda, köleler veya özel eğitilmiş görevliler bu işleri yürütürdü. </a:t>
            </a:r>
          </a:p>
          <a:p>
            <a:pPr marL="0" indent="0" algn="just">
              <a:buNone/>
            </a:pPr>
            <a:r>
              <a:rPr lang="tr-TR" sz="2000" b="1" u="sng" dirty="0"/>
              <a:t>Kütüphane görevlileri:</a:t>
            </a:r>
          </a:p>
          <a:p>
            <a:pPr algn="just"/>
            <a:r>
              <a:rPr lang="tr-TR" sz="2000" b="1" dirty="0"/>
              <a:t>Yazıcılar ve kütüphane görevlileri, eserleri kopyalar, kataloglar hazırlar ve düzenlerdi.</a:t>
            </a:r>
          </a:p>
          <a:p>
            <a:pPr algn="just"/>
            <a:r>
              <a:rPr lang="tr-TR" sz="2000" b="1" dirty="0"/>
              <a:t>Eserlerin içeriğine göre kataloglar ve envanter listeleri tutulurdu </a:t>
            </a:r>
            <a:r>
              <a:rPr lang="tr-TR" sz="1500" b="1" dirty="0"/>
              <a:t>(Al </a:t>
            </a:r>
            <a:r>
              <a:rPr lang="tr-TR" sz="1500" b="1" dirty="0" err="1"/>
              <a:t>Ardhi</a:t>
            </a:r>
            <a:r>
              <a:rPr lang="tr-TR" sz="1500" b="1" dirty="0"/>
              <a:t> ve Al-</a:t>
            </a:r>
            <a:r>
              <a:rPr lang="tr-TR" sz="1500" b="1" dirty="0" err="1"/>
              <a:t>Kalabi</a:t>
            </a:r>
            <a:r>
              <a:rPr lang="tr-TR" sz="1500" b="1" dirty="0"/>
              <a:t>, 2024). </a:t>
            </a:r>
            <a:endParaRPr lang="tr-TR" sz="2200" b="1" dirty="0"/>
          </a:p>
        </p:txBody>
      </p:sp>
    </p:spTree>
    <p:extLst>
      <p:ext uri="{BB962C8B-B14F-4D97-AF65-F5344CB8AC3E}">
        <p14:creationId xmlns:p14="http://schemas.microsoft.com/office/powerpoint/2010/main" val="134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DOĞU VE MEZOPOTAMYA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1108364"/>
            <a:ext cx="9438005" cy="4572000"/>
          </a:xfrm>
        </p:spPr>
        <p:txBody>
          <a:bodyPr>
            <a:noAutofit/>
          </a:bodyPr>
          <a:lstStyle/>
          <a:p>
            <a:pPr marL="0" indent="0" algn="just">
              <a:buNone/>
            </a:pPr>
            <a:r>
              <a:rPr lang="tr-TR" sz="1700" b="1" u="sng" dirty="0"/>
              <a:t>Eserlerin Toplanması ve Koleksiyonların Oluşumu/Kaynaklar:</a:t>
            </a:r>
          </a:p>
          <a:p>
            <a:pPr algn="just"/>
            <a:r>
              <a:rPr lang="tr-TR" sz="1700" b="1" dirty="0"/>
              <a:t>Savaşlar ve seferler sonucu ele geçirilen eserler</a:t>
            </a:r>
          </a:p>
          <a:p>
            <a:pPr algn="just"/>
            <a:r>
              <a:rPr lang="tr-TR" sz="1700" b="1" dirty="0"/>
              <a:t>Elçiler ve hükümetler tarafından hediye edilen yazılı materyaller</a:t>
            </a:r>
          </a:p>
          <a:p>
            <a:pPr algn="just"/>
            <a:r>
              <a:rPr lang="tr-TR" sz="1700" b="1" dirty="0"/>
              <a:t>Eserler, genellikle kil tabletleri veya </a:t>
            </a:r>
            <a:r>
              <a:rPr lang="tr-TR" sz="1700" b="1" dirty="0" err="1"/>
              <a:t>papyrus</a:t>
            </a:r>
            <a:r>
              <a:rPr lang="tr-TR" sz="1700" b="1" dirty="0"/>
              <a:t> gibi malzemelere yazılırdı.</a:t>
            </a:r>
          </a:p>
          <a:p>
            <a:pPr marL="0" indent="0" algn="just">
              <a:buNone/>
            </a:pPr>
            <a:r>
              <a:rPr lang="tr-TR" sz="1700" b="1" u="sng" dirty="0"/>
              <a:t>Koleksiyonların büyütülmesi:</a:t>
            </a:r>
          </a:p>
          <a:p>
            <a:pPr algn="just"/>
            <a:r>
              <a:rPr lang="tr-TR" sz="1700" b="1" dirty="0"/>
              <a:t>Krallar veya devletler, büyük kütüphaneler kurarak koleksiyonlarını genişletirdi.</a:t>
            </a:r>
          </a:p>
          <a:p>
            <a:pPr algn="just"/>
            <a:r>
              <a:rPr lang="tr-TR" sz="1700" b="1" dirty="0"/>
              <a:t>Bu koleksiyonlar, sadece belirli bir dil veya kültüre ait olabilirdi.</a:t>
            </a:r>
          </a:p>
          <a:p>
            <a:pPr marL="0" indent="0" algn="just">
              <a:buNone/>
            </a:pPr>
            <a:r>
              <a:rPr lang="tr-TR" sz="1700" b="1" u="sng" dirty="0"/>
              <a:t>Koruma ve Bakım/Koruma yöntemleri:</a:t>
            </a:r>
          </a:p>
          <a:p>
            <a:pPr algn="just"/>
            <a:r>
              <a:rPr lang="tr-TR" sz="1700" b="1" dirty="0"/>
              <a:t>Eserlerin bozulmaması için çeşitli önlemler alınırdı.</a:t>
            </a:r>
          </a:p>
          <a:p>
            <a:pPr algn="just"/>
            <a:r>
              <a:rPr lang="tr-TR" sz="1700" b="1" dirty="0"/>
              <a:t>Kil tabletler pişirilerek dayanıklı hale getirilirdi.</a:t>
            </a:r>
          </a:p>
          <a:p>
            <a:pPr algn="just"/>
            <a:r>
              <a:rPr lang="tr-TR" sz="1700" b="1" dirty="0"/>
              <a:t>Eserler düzenli olarak bakım ve onarım görürdü </a:t>
            </a:r>
            <a:r>
              <a:rPr lang="tr-TR" sz="1500" b="1" dirty="0"/>
              <a:t>(Al </a:t>
            </a:r>
            <a:r>
              <a:rPr lang="tr-TR" sz="1500" b="1" dirty="0" err="1"/>
              <a:t>Ardhi</a:t>
            </a:r>
            <a:r>
              <a:rPr lang="tr-TR" sz="1500" b="1" dirty="0"/>
              <a:t> ve Al-</a:t>
            </a:r>
            <a:r>
              <a:rPr lang="tr-TR" sz="1500" b="1" dirty="0" err="1"/>
              <a:t>Kalabi</a:t>
            </a:r>
            <a:r>
              <a:rPr lang="tr-TR" sz="1500" b="1" dirty="0"/>
              <a:t>, 2024). </a:t>
            </a:r>
            <a:endParaRPr lang="tr-TR" sz="2200" b="1" dirty="0"/>
          </a:p>
        </p:txBody>
      </p:sp>
    </p:spTree>
    <p:extLst>
      <p:ext uri="{BB962C8B-B14F-4D97-AF65-F5344CB8AC3E}">
        <p14:creationId xmlns:p14="http://schemas.microsoft.com/office/powerpoint/2010/main" val="255549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DOĞU VE MEZOPOTAMYA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16278" y="1149927"/>
            <a:ext cx="9438005" cy="4641273"/>
          </a:xfrm>
        </p:spPr>
        <p:txBody>
          <a:bodyPr>
            <a:noAutofit/>
          </a:bodyPr>
          <a:lstStyle/>
          <a:p>
            <a:pPr marL="0" indent="0" algn="just">
              <a:buNone/>
            </a:pPr>
            <a:r>
              <a:rPr lang="tr-TR" sz="1700" b="1" u="sng" dirty="0"/>
              <a:t>Saklama ve düzenleme:</a:t>
            </a:r>
          </a:p>
          <a:p>
            <a:pPr algn="just"/>
            <a:r>
              <a:rPr lang="tr-TR" sz="1700" b="1" dirty="0"/>
              <a:t>Eserler kutulara veya raflara düzgünce yerleştirilirdi.</a:t>
            </a:r>
          </a:p>
          <a:p>
            <a:pPr algn="just"/>
            <a:r>
              <a:rPr lang="tr-TR" sz="1700" b="1" dirty="0"/>
              <a:t>Eserlerin düzenli olması ve bulunabilirliği için kataloglar tutulurdu.</a:t>
            </a:r>
          </a:p>
          <a:p>
            <a:pPr algn="just"/>
            <a:r>
              <a:rPr lang="tr-TR" sz="1700" b="1" dirty="0"/>
              <a:t>Alfabetik veya konuya göre düzenleme teknikleri kullanılırdı.</a:t>
            </a:r>
          </a:p>
          <a:p>
            <a:pPr marL="0" indent="0" algn="just">
              <a:buNone/>
            </a:pPr>
            <a:r>
              <a:rPr lang="tr-TR" sz="1700" b="1" u="sng" dirty="0"/>
              <a:t>Kataloglama ve Envanter Yönetimi/Kataloglar:</a:t>
            </a:r>
          </a:p>
          <a:p>
            <a:pPr algn="just"/>
            <a:r>
              <a:rPr lang="tr-TR" sz="1700" b="1" dirty="0"/>
              <a:t>Eserlerin içeriği ve yeri hakkında kayıtlar tutulurdu.</a:t>
            </a:r>
          </a:p>
          <a:p>
            <a:pPr algn="just"/>
            <a:r>
              <a:rPr lang="tr-TR" sz="1700" b="1" dirty="0"/>
              <a:t>Bu kataloglar, eserlerin kolayca bulunmasını sağlardı.</a:t>
            </a:r>
          </a:p>
          <a:p>
            <a:pPr algn="just"/>
            <a:r>
              <a:rPr lang="tr-TR" sz="1700" b="1" dirty="0"/>
              <a:t>Bazı kütüphanelerde, eserlerin yerini belirlemek için detaylı envanter listeleri hazırlanırdı.</a:t>
            </a:r>
          </a:p>
          <a:p>
            <a:pPr marL="0" indent="0" algn="just">
              <a:buNone/>
            </a:pPr>
            <a:r>
              <a:rPr lang="tr-TR" sz="1700" b="1" u="sng" dirty="0"/>
              <a:t>Kataloglama ve Envanter Yönetimi/ Düzen ve Sıralama:</a:t>
            </a:r>
          </a:p>
          <a:p>
            <a:pPr algn="just"/>
            <a:r>
              <a:rPr lang="tr-TR" sz="1700" b="1" dirty="0"/>
              <a:t>Alfabetik sıralama veya konu başlıklarına göre organize edilirdi.</a:t>
            </a:r>
          </a:p>
          <a:p>
            <a:pPr algn="just"/>
            <a:r>
              <a:rPr lang="tr-TR" sz="1700" b="1" dirty="0"/>
              <a:t>Bu sayede, bilgiye ulaşım daha hızlı ve sistemli hale gelirdi </a:t>
            </a:r>
            <a:r>
              <a:rPr lang="tr-TR" sz="1500" b="1" dirty="0"/>
              <a:t>(Al </a:t>
            </a:r>
            <a:r>
              <a:rPr lang="tr-TR" sz="1500" b="1" dirty="0" err="1"/>
              <a:t>Ardhi</a:t>
            </a:r>
            <a:r>
              <a:rPr lang="tr-TR" sz="1500" b="1" dirty="0"/>
              <a:t> ve Al-</a:t>
            </a:r>
            <a:r>
              <a:rPr lang="tr-TR" sz="1500" b="1" dirty="0" err="1"/>
              <a:t>Kalabi</a:t>
            </a:r>
            <a:r>
              <a:rPr lang="tr-TR" sz="1500" b="1" dirty="0"/>
              <a:t>, 2024).</a:t>
            </a:r>
            <a:endParaRPr lang="tr-TR" sz="2200" b="1" dirty="0"/>
          </a:p>
        </p:txBody>
      </p:sp>
    </p:spTree>
    <p:extLst>
      <p:ext uri="{BB962C8B-B14F-4D97-AF65-F5344CB8AC3E}">
        <p14:creationId xmlns:p14="http://schemas.microsoft.com/office/powerpoint/2010/main" val="25187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DOĞU VE MEZOPOTAMYA </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16279" y="1011382"/>
            <a:ext cx="9438005" cy="4530436"/>
          </a:xfrm>
        </p:spPr>
        <p:txBody>
          <a:bodyPr>
            <a:noAutofit/>
          </a:bodyPr>
          <a:lstStyle/>
          <a:p>
            <a:pPr marL="0" indent="0" algn="just">
              <a:buNone/>
            </a:pPr>
            <a:r>
              <a:rPr lang="tr-TR" sz="1700" b="1" u="sng" dirty="0"/>
              <a:t>Eserlerin Çoğaltılması ve Kopyalanması/Kopyalama işlemi:</a:t>
            </a:r>
          </a:p>
          <a:p>
            <a:pPr algn="just"/>
            <a:r>
              <a:rPr lang="tr-TR" sz="1700" b="1" dirty="0"/>
              <a:t>Metinlerin doğru ve güvenilir kopyaları yapılırdı.</a:t>
            </a:r>
          </a:p>
          <a:p>
            <a:pPr algn="just"/>
            <a:r>
              <a:rPr lang="tr-TR" sz="1700" b="1" dirty="0"/>
              <a:t>Bu sayede, orijinal eserlerin kaybolması veya zarar görmesi durumunda diğer kopyalar korunurdu.</a:t>
            </a:r>
          </a:p>
          <a:p>
            <a:pPr algn="just"/>
            <a:r>
              <a:rPr lang="tr-TR" sz="1700" b="1" dirty="0"/>
              <a:t>Bu faaliyet, yazma ustalarının ve rahiplerin göreviydi.</a:t>
            </a:r>
          </a:p>
          <a:p>
            <a:pPr marL="0" indent="0" algn="just">
              <a:buNone/>
            </a:pPr>
            <a:r>
              <a:rPr lang="tr-TR" sz="1700" b="1" u="sng" dirty="0"/>
              <a:t>Eserlerin Korunması ve Güvenliği/Güvenlik önlemleri:</a:t>
            </a:r>
          </a:p>
          <a:p>
            <a:pPr algn="just"/>
            <a:r>
              <a:rPr lang="tr-TR" sz="1700" b="1" dirty="0"/>
              <a:t>Eserlerin çalınmasını veya zarar görmesini önlemek için çeşitli önlemler alınırdı.</a:t>
            </a:r>
          </a:p>
          <a:p>
            <a:pPr algn="just"/>
            <a:r>
              <a:rPr lang="tr-TR" sz="1700" b="1" dirty="0"/>
              <a:t>Bazı kütüphanelerde görevliler veya muhafızlar bulunurdu </a:t>
            </a:r>
          </a:p>
          <a:p>
            <a:pPr marL="0" indent="0" algn="just">
              <a:buNone/>
            </a:pPr>
            <a:r>
              <a:rPr lang="tr-TR" sz="1700" b="1" u="sng" dirty="0"/>
              <a:t>İletişim ve Bilgi Paylaşımı/Kütüphaneler Arası Ödünç Verme:</a:t>
            </a:r>
          </a:p>
          <a:p>
            <a:pPr algn="just"/>
            <a:r>
              <a:rPr lang="tr-TR" sz="1700" b="1" dirty="0"/>
              <a:t>Bazı durumlarda eserler, farklı kütüphaneler arasında ödünç verilirdi.</a:t>
            </a:r>
          </a:p>
          <a:p>
            <a:pPr algn="just"/>
            <a:r>
              <a:rPr lang="tr-TR" sz="1700" b="1" dirty="0"/>
              <a:t>Bu, kültürel ve bilimsel bilgi akışını sağlar ve eserlerin yaygınlaşmasına katkıda bulunurdu </a:t>
            </a:r>
            <a:r>
              <a:rPr lang="tr-TR" sz="1500" b="1" dirty="0"/>
              <a:t>(Al </a:t>
            </a:r>
            <a:r>
              <a:rPr lang="tr-TR" sz="1500" b="1" dirty="0" err="1"/>
              <a:t>Ardhi</a:t>
            </a:r>
            <a:r>
              <a:rPr lang="tr-TR" sz="1500" b="1" dirty="0"/>
              <a:t> ve Al-</a:t>
            </a:r>
            <a:r>
              <a:rPr lang="tr-TR" sz="1500" b="1" dirty="0" err="1"/>
              <a:t>Kalabi</a:t>
            </a:r>
            <a:r>
              <a:rPr lang="tr-TR" sz="1500" b="1" dirty="0"/>
              <a:t>, 2024). </a:t>
            </a:r>
            <a:endParaRPr lang="tr-TR" sz="2200" b="1" dirty="0"/>
          </a:p>
        </p:txBody>
      </p:sp>
    </p:spTree>
    <p:extLst>
      <p:ext uri="{BB962C8B-B14F-4D97-AF65-F5344CB8AC3E}">
        <p14:creationId xmlns:p14="http://schemas.microsoft.com/office/powerpoint/2010/main" val="294791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İLK KÜTÜPHANELER (M.Ö. 3000)</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3990109"/>
          </a:xfrm>
        </p:spPr>
        <p:txBody>
          <a:bodyPr>
            <a:noAutofit/>
          </a:bodyPr>
          <a:lstStyle/>
          <a:p>
            <a:pPr marL="0" indent="0" algn="ctr">
              <a:buNone/>
            </a:pPr>
            <a:r>
              <a:rPr lang="tr-TR" sz="1700" b="1" u="sng" dirty="0"/>
              <a:t>Orta Doğu ve Mezopotamya</a:t>
            </a:r>
          </a:p>
          <a:p>
            <a:pPr marL="0" indent="0" algn="just">
              <a:buNone/>
            </a:pPr>
            <a:r>
              <a:rPr lang="tr-TR" sz="2200" b="1" dirty="0"/>
              <a:t>Mezopotamya ve Orta Doğu’daki kütüphane ve arşivlerin yönetimi, temel olarak eseri toplama, düzenleme, koruma, kataloglama ve erişim süreçlerinden oluşmuştur. </a:t>
            </a:r>
          </a:p>
          <a:p>
            <a:pPr marL="0" indent="0" algn="just">
              <a:buNone/>
            </a:pPr>
            <a:r>
              <a:rPr lang="tr-TR" sz="2200" b="1" dirty="0"/>
              <a:t>Bu süreçler, bilgi ve kültürel mirasın uzun süre korunması ve kullanılabilir olması için büyük önem taşımıştır. </a:t>
            </a:r>
          </a:p>
          <a:p>
            <a:pPr marL="0" indent="0" algn="just">
              <a:buNone/>
            </a:pPr>
            <a:r>
              <a:rPr lang="tr-TR" sz="2200" b="1" dirty="0"/>
              <a:t>Ayrıca, bu yönetim sistemleri, zamanla alfabe kullanımı ve kataloglama tekniklerinin gelişmesiyle daha sistematik hale gelmiştir </a:t>
            </a:r>
            <a:r>
              <a:rPr lang="tr-TR" sz="1500" b="1" dirty="0"/>
              <a:t>(Al </a:t>
            </a:r>
            <a:r>
              <a:rPr lang="tr-TR" sz="1500" b="1" dirty="0" err="1"/>
              <a:t>Ardhi</a:t>
            </a:r>
            <a:r>
              <a:rPr lang="tr-TR" sz="1500" b="1" dirty="0"/>
              <a:t> ve Al-</a:t>
            </a:r>
            <a:r>
              <a:rPr lang="tr-TR" sz="1500" b="1" dirty="0" err="1"/>
              <a:t>Kalabi</a:t>
            </a:r>
            <a:r>
              <a:rPr lang="tr-TR" sz="1500" b="1" dirty="0"/>
              <a:t>, 2024). </a:t>
            </a:r>
            <a:endParaRPr lang="tr-TR" sz="2200" b="1" dirty="0"/>
          </a:p>
        </p:txBody>
      </p:sp>
    </p:spTree>
    <p:extLst>
      <p:ext uri="{BB962C8B-B14F-4D97-AF65-F5344CB8AC3E}">
        <p14:creationId xmlns:p14="http://schemas.microsoft.com/office/powerpoint/2010/main" val="51991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ANTİK MISIR VE YUNANİSTAN</a:t>
            </a:r>
            <a:br>
              <a:rPr lang="tr-TR" sz="2200" b="1" u="sng" dirty="0"/>
            </a:b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932218"/>
          </a:xfrm>
        </p:spPr>
        <p:txBody>
          <a:bodyPr>
            <a:noAutofit/>
          </a:bodyPr>
          <a:lstStyle/>
          <a:p>
            <a:pPr marL="0" indent="0" algn="just">
              <a:buNone/>
            </a:pPr>
            <a:r>
              <a:rPr lang="tr-TR" sz="2200" b="1" u="sng" dirty="0"/>
              <a:t>Mısır:</a:t>
            </a:r>
          </a:p>
          <a:p>
            <a:pPr algn="just"/>
            <a:r>
              <a:rPr lang="tr-TR" sz="2200" b="1" dirty="0" err="1"/>
              <a:t>Papyrus</a:t>
            </a:r>
            <a:r>
              <a:rPr lang="tr-TR" sz="2200" b="1" dirty="0"/>
              <a:t> adlı kağıt benzeri malzeme kullanılırdı, ancak bozulma oranı yüksekti.</a:t>
            </a:r>
          </a:p>
          <a:p>
            <a:pPr algn="just"/>
            <a:r>
              <a:rPr lang="tr-TR" sz="2200" b="1" dirty="0"/>
              <a:t>Kütüphaneler, “</a:t>
            </a:r>
            <a:r>
              <a:rPr lang="tr-TR" sz="2200" b="1" i="1" dirty="0"/>
              <a:t>Ruhun Temizlenme Yeri</a:t>
            </a:r>
            <a:r>
              <a:rPr lang="tr-TR" sz="2200" b="1" dirty="0"/>
              <a:t>” (</a:t>
            </a:r>
            <a:r>
              <a:rPr lang="en-US" sz="2200" b="1" i="1" dirty="0"/>
              <a:t>The place of soul</a:t>
            </a:r>
            <a:r>
              <a:rPr lang="tr-TR" sz="2200" b="1" i="1" dirty="0"/>
              <a:t> </a:t>
            </a:r>
            <a:r>
              <a:rPr lang="en-US" sz="2200" b="1" i="1" dirty="0"/>
              <a:t>cleansing</a:t>
            </a:r>
            <a:r>
              <a:rPr lang="tr-TR" sz="2200" b="1" dirty="0"/>
              <a:t>) gibi kutsal mekanlar olarak görülürdü.</a:t>
            </a:r>
          </a:p>
          <a:p>
            <a:pPr marL="0" indent="0" algn="just">
              <a:buNone/>
            </a:pPr>
            <a:r>
              <a:rPr lang="tr-TR" sz="2200" b="1" u="sng" dirty="0"/>
              <a:t>Yunanistan:</a:t>
            </a:r>
          </a:p>
          <a:p>
            <a:pPr algn="just"/>
            <a:r>
              <a:rPr lang="tr-TR" sz="2200" b="1" dirty="0"/>
              <a:t>Birçok kütüphane bulunurdu.</a:t>
            </a:r>
          </a:p>
          <a:p>
            <a:pPr algn="just"/>
            <a:r>
              <a:rPr lang="tr-TR" sz="2200" b="1" dirty="0"/>
              <a:t>Aristoteles: Kendi kütüphanesini düzenleyen sistem geliştirdi, bu sistem daha sonra başkaları tarafından da kullanıldı.</a:t>
            </a:r>
          </a:p>
          <a:p>
            <a:pPr algn="just"/>
            <a:r>
              <a:rPr lang="tr-TR" sz="2200" b="1" dirty="0"/>
              <a:t>Önemli gelişme: Alfabe kullanımıyla düzenleme ve bilgiler daha kolay erişilebilir hale geldi </a:t>
            </a:r>
            <a:r>
              <a:rPr lang="tr-TR" sz="1500" b="1" dirty="0"/>
              <a:t>(</a:t>
            </a:r>
            <a:r>
              <a:rPr lang="tr-TR" sz="1500" b="1" dirty="0" err="1"/>
              <a:t>Făgărășan</a:t>
            </a:r>
            <a:r>
              <a:rPr lang="tr-TR" sz="1500" b="1" dirty="0"/>
              <a:t>, 2017, </a:t>
            </a:r>
            <a:r>
              <a:rPr lang="tr-TR" sz="1500" b="1" dirty="0" err="1"/>
              <a:t>ss</a:t>
            </a:r>
            <a:r>
              <a:rPr lang="tr-TR" sz="1500" b="1" dirty="0"/>
              <a:t>. 47-48).</a:t>
            </a:r>
          </a:p>
        </p:txBody>
      </p:sp>
    </p:spTree>
    <p:extLst>
      <p:ext uri="{BB962C8B-B14F-4D97-AF65-F5344CB8AC3E}">
        <p14:creationId xmlns:p14="http://schemas.microsoft.com/office/powerpoint/2010/main" val="72660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ANTİK MISIR VE YUNANİSTAN</a:t>
            </a:r>
            <a:br>
              <a:rPr lang="tr-TR" sz="2200" b="1" u="sng" dirty="0"/>
            </a:b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16278" y="1025236"/>
            <a:ext cx="9438005" cy="5375563"/>
          </a:xfrm>
        </p:spPr>
        <p:txBody>
          <a:bodyPr>
            <a:noAutofit/>
          </a:bodyPr>
          <a:lstStyle/>
          <a:p>
            <a:pPr marL="0" indent="0" algn="just">
              <a:buNone/>
            </a:pPr>
            <a:r>
              <a:rPr lang="tr-TR" b="1" u="sng" dirty="0"/>
              <a:t>İskenderiye (Alexandria) Kütüphanesi (M.Ö. 3. yüzyıl):</a:t>
            </a:r>
            <a:r>
              <a:rPr lang="tr-TR" b="1" dirty="0"/>
              <a:t> </a:t>
            </a:r>
          </a:p>
          <a:p>
            <a:pPr algn="just"/>
            <a:r>
              <a:rPr lang="tr-TR" b="1" dirty="0"/>
              <a:t>Antik İskenderiye Kütüphanesi, yaklaşık 2.300 yıl önce, Mısır’da Büyük İskender’in halefleri tarafından bilim ve kültür merkezi olarak kuruldu. </a:t>
            </a:r>
          </a:p>
          <a:p>
            <a:pPr algn="just"/>
            <a:r>
              <a:rPr lang="tr-TR" b="1" dirty="0"/>
              <a:t>Dünyanın en büyük kitap koleksiyonuna sahip olan bu kütüphane, Ptolemaios Hanedanı döneminde, çeşitli el yazmaları ve kopyalar toplayarak 700 bine ulaştı ve birçok önemli bilim insanına ev sahipliği yaptı. </a:t>
            </a:r>
          </a:p>
          <a:p>
            <a:pPr algn="just"/>
            <a:r>
              <a:rPr lang="tr-TR" b="1" dirty="0"/>
              <a:t>Yunan filozofları ve kaşifler, burada büyük keşifler yaptı ve bilimin gelişmesine katkıda bulundu. V. Ptolemaios döneminde önemli bir bilgi merkezi olarak konumunu korumak için tekelci bir politika izledi. </a:t>
            </a:r>
          </a:p>
          <a:p>
            <a:pPr algn="just"/>
            <a:r>
              <a:rPr lang="tr-TR" b="1" dirty="0"/>
              <a:t>Bu politikalardan biri, o dönemde yazı yazmak için yaygın olarak kullanılan papirüsün ihracatını yasaklamaktı. </a:t>
            </a:r>
          </a:p>
          <a:p>
            <a:pPr algn="just"/>
            <a:r>
              <a:rPr lang="tr-TR" b="1" dirty="0"/>
              <a:t>Bu yasağın amacı Anadolu’daki (şimdiki İzmir) </a:t>
            </a:r>
            <a:r>
              <a:rPr lang="tr-TR" b="1" dirty="0" err="1"/>
              <a:t>Pergamon</a:t>
            </a:r>
            <a:r>
              <a:rPr lang="tr-TR" b="1" dirty="0"/>
              <a:t> Kütüphanesi’nin (Bergama) papirüs elde etmesini engellemek ve böylece rekabet gücünü azaltmaktı. </a:t>
            </a:r>
          </a:p>
          <a:p>
            <a:pPr algn="just"/>
            <a:r>
              <a:rPr lang="tr-TR" b="1" dirty="0"/>
              <a:t>Bu yasağın bir sonucu olarak, Bergama sakinleri papirüse alternatif olarak hayvan derisinden yapılan bir kağıt olan parşömeni kullanmaya başladı </a:t>
            </a:r>
            <a:r>
              <a:rPr lang="tr-TR" sz="1500" b="1" dirty="0"/>
              <a:t>(Fatih, 2025).</a:t>
            </a:r>
          </a:p>
        </p:txBody>
      </p:sp>
    </p:spTree>
    <p:extLst>
      <p:ext uri="{BB962C8B-B14F-4D97-AF65-F5344CB8AC3E}">
        <p14:creationId xmlns:p14="http://schemas.microsoft.com/office/powerpoint/2010/main" val="232830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ANTİK MISIR VE YUNANİSTAN</a:t>
            </a:r>
            <a:br>
              <a:rPr lang="tr-TR" sz="2200" b="1" u="sng" dirty="0"/>
            </a:b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16278" y="1025237"/>
            <a:ext cx="9438005" cy="1884218"/>
          </a:xfrm>
        </p:spPr>
        <p:txBody>
          <a:bodyPr>
            <a:noAutofit/>
          </a:bodyPr>
          <a:lstStyle/>
          <a:p>
            <a:pPr marL="0" indent="0" algn="just">
              <a:spcBef>
                <a:spcPts val="0"/>
              </a:spcBef>
              <a:buNone/>
            </a:pPr>
            <a:r>
              <a:rPr lang="tr-TR" sz="1700" b="1" dirty="0"/>
              <a:t>Bu yeniliğin büyük bir etkisi oldu, parşömen birçok kültürde önemli bir yazı malzemesi haline geldi ve İngilizce parşömen (</a:t>
            </a:r>
            <a:r>
              <a:rPr lang="tr-TR" sz="1700" b="1" dirty="0" err="1"/>
              <a:t>parchment</a:t>
            </a:r>
            <a:r>
              <a:rPr lang="tr-TR" sz="1700" b="1" dirty="0"/>
              <a:t>) kelimesinin temelini oluşturdu. </a:t>
            </a:r>
          </a:p>
          <a:p>
            <a:pPr marL="0" indent="0" algn="just">
              <a:spcBef>
                <a:spcPts val="0"/>
              </a:spcBef>
              <a:buNone/>
            </a:pPr>
            <a:r>
              <a:rPr lang="tr-TR" sz="1700" b="1" dirty="0"/>
              <a:t>Kütüphane, önemli bir tercüme ve kültürel merkezdi; </a:t>
            </a:r>
            <a:r>
              <a:rPr lang="tr-TR" sz="1700" b="1" dirty="0" err="1"/>
              <a:t>papirus</a:t>
            </a:r>
            <a:r>
              <a:rPr lang="tr-TR" sz="1700" b="1" dirty="0"/>
              <a:t> yasağı ve dini değişiklikler nedeniyle zamanla yok oldu. 2002’de yeniden inşa edilerek, araştırma ve kültürel alanda önemli bir merkez haline geldi. Dijital projeler, sergiler ve uluslararası işbirlikleriyle eski mirasını yaşatmayı sürdüren bu kütüphane, bilgi ve kültür merkezi olma görevini devam ettirmektedir </a:t>
            </a:r>
            <a:r>
              <a:rPr lang="tr-TR" sz="1500" b="1" dirty="0"/>
              <a:t>(Fatih, 2025).</a:t>
            </a:r>
          </a:p>
        </p:txBody>
      </p:sp>
      <p:pic>
        <p:nvPicPr>
          <p:cNvPr id="4" name="Resim 3">
            <a:extLst>
              <a:ext uri="{FF2B5EF4-FFF2-40B4-BE49-F238E27FC236}">
                <a16:creationId xmlns:a16="http://schemas.microsoft.com/office/drawing/2014/main" id="{919E8ECB-C02A-DB2E-89B4-1608FC782BD5}"/>
              </a:ext>
            </a:extLst>
          </p:cNvPr>
          <p:cNvPicPr>
            <a:picLocks noChangeAspect="1"/>
          </p:cNvPicPr>
          <p:nvPr/>
        </p:nvPicPr>
        <p:blipFill>
          <a:blip r:embed="rId2"/>
          <a:stretch>
            <a:fillRect/>
          </a:stretch>
        </p:blipFill>
        <p:spPr>
          <a:xfrm>
            <a:off x="2465919" y="3078420"/>
            <a:ext cx="6683303" cy="3114562"/>
          </a:xfrm>
          <a:prstGeom prst="rect">
            <a:avLst/>
          </a:prstGeom>
        </p:spPr>
      </p:pic>
      <p:sp>
        <p:nvSpPr>
          <p:cNvPr id="6" name="Metin kutusu 5">
            <a:extLst>
              <a:ext uri="{FF2B5EF4-FFF2-40B4-BE49-F238E27FC236}">
                <a16:creationId xmlns:a16="http://schemas.microsoft.com/office/drawing/2014/main" id="{1518F079-DD0F-26E1-B76D-041CEA90BDC1}"/>
              </a:ext>
            </a:extLst>
          </p:cNvPr>
          <p:cNvSpPr txBox="1"/>
          <p:nvPr/>
        </p:nvSpPr>
        <p:spPr>
          <a:xfrm>
            <a:off x="5109647" y="6208058"/>
            <a:ext cx="1395845" cy="307777"/>
          </a:xfrm>
          <a:prstGeom prst="rect">
            <a:avLst/>
          </a:prstGeom>
          <a:noFill/>
        </p:spPr>
        <p:txBody>
          <a:bodyPr wrap="square">
            <a:spAutoFit/>
          </a:bodyPr>
          <a:lstStyle/>
          <a:p>
            <a:r>
              <a:rPr lang="tr-TR" sz="1400" b="1" dirty="0"/>
              <a:t>(Fatih, 2025)</a:t>
            </a:r>
          </a:p>
        </p:txBody>
      </p:sp>
    </p:spTree>
    <p:extLst>
      <p:ext uri="{BB962C8B-B14F-4D97-AF65-F5344CB8AC3E}">
        <p14:creationId xmlns:p14="http://schemas.microsoft.com/office/powerpoint/2010/main" val="199649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7826-6C80-63D1-4804-1FE4915CE18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012D5E7-EBA5-E55E-0988-F80FDBD22514}"/>
              </a:ext>
            </a:extLst>
          </p:cNvPr>
          <p:cNvSpPr>
            <a:spLocks noGrp="1"/>
          </p:cNvSpPr>
          <p:nvPr>
            <p:ph type="title"/>
          </p:nvPr>
        </p:nvSpPr>
        <p:spPr>
          <a:xfrm>
            <a:off x="1898373" y="249387"/>
            <a:ext cx="6531131" cy="576409"/>
          </a:xfrm>
        </p:spPr>
        <p:txBody>
          <a:bodyPr>
            <a:normAutofit/>
          </a:bodyPr>
          <a:lstStyle/>
          <a:p>
            <a:pPr algn="ctr"/>
            <a:r>
              <a:rPr lang="tr-TR" sz="2800" b="1" dirty="0">
                <a:solidFill>
                  <a:schemeClr val="tx1"/>
                </a:solidFill>
              </a:rPr>
              <a:t>KAPSAM</a:t>
            </a:r>
            <a:endParaRPr lang="en-US" sz="2800" b="1" dirty="0"/>
          </a:p>
        </p:txBody>
      </p:sp>
      <p:sp>
        <p:nvSpPr>
          <p:cNvPr id="3" name="İçerik Yer Tutucusu 2">
            <a:extLst>
              <a:ext uri="{FF2B5EF4-FFF2-40B4-BE49-F238E27FC236}">
                <a16:creationId xmlns:a16="http://schemas.microsoft.com/office/drawing/2014/main" id="{7FC17C9F-157F-D631-C5BF-63FD6CD26138}"/>
              </a:ext>
            </a:extLst>
          </p:cNvPr>
          <p:cNvSpPr>
            <a:spLocks noGrp="1"/>
          </p:cNvSpPr>
          <p:nvPr>
            <p:ph idx="1"/>
          </p:nvPr>
        </p:nvSpPr>
        <p:spPr>
          <a:xfrm>
            <a:off x="1058517" y="825795"/>
            <a:ext cx="9235110" cy="5491877"/>
          </a:xfrm>
        </p:spPr>
        <p:txBody>
          <a:bodyPr>
            <a:noAutofit/>
          </a:bodyPr>
          <a:lstStyle/>
          <a:p>
            <a:pPr algn="just"/>
            <a:r>
              <a:rPr lang="tr-TR" b="1" dirty="0"/>
              <a:t>Giriş</a:t>
            </a:r>
          </a:p>
          <a:p>
            <a:pPr algn="just"/>
            <a:r>
              <a:rPr lang="tr-TR" b="1" dirty="0"/>
              <a:t>Yönetim Kavramı ve Temel İlkeleri</a:t>
            </a:r>
          </a:p>
          <a:p>
            <a:pPr algn="just"/>
            <a:r>
              <a:rPr lang="tr-TR" b="1" dirty="0"/>
              <a:t>Modern Yönetim Anlayışları ve Gelişimi</a:t>
            </a:r>
          </a:p>
          <a:p>
            <a:pPr algn="just"/>
            <a:r>
              <a:rPr lang="tr-TR" b="1" dirty="0"/>
              <a:t>Bilgi ve Belge Merkezlerinin Yönetimi: Tarihsel Süreç</a:t>
            </a:r>
          </a:p>
          <a:p>
            <a:pPr lvl="1" algn="just">
              <a:buFont typeface="Wingdings" panose="05000000000000000000" pitchFamily="2" charset="2"/>
              <a:buChar char="v"/>
            </a:pPr>
            <a:r>
              <a:rPr lang="tr-TR" b="1" dirty="0"/>
              <a:t>İlk Kütüphaneler ve Yönetim Yaklaşımları</a:t>
            </a:r>
          </a:p>
          <a:p>
            <a:pPr lvl="1" algn="just">
              <a:buFont typeface="Wingdings" panose="05000000000000000000" pitchFamily="2" charset="2"/>
              <a:buChar char="v"/>
            </a:pPr>
            <a:r>
              <a:rPr lang="tr-TR" b="1" dirty="0"/>
              <a:t>Antik Dönem Kütüphaneleri ve Yönetim Özellikleri</a:t>
            </a:r>
          </a:p>
          <a:p>
            <a:pPr lvl="1" algn="just">
              <a:buFont typeface="Wingdings" panose="05000000000000000000" pitchFamily="2" charset="2"/>
              <a:buChar char="v"/>
            </a:pPr>
            <a:r>
              <a:rPr lang="tr-TR" b="1" dirty="0"/>
              <a:t>Orta Doğu ve Mezopotamya Dönemi Yönetim Sistemleri</a:t>
            </a:r>
          </a:p>
          <a:p>
            <a:pPr lvl="1" algn="just">
              <a:buFont typeface="Wingdings" panose="05000000000000000000" pitchFamily="2" charset="2"/>
              <a:buChar char="v"/>
            </a:pPr>
            <a:r>
              <a:rPr lang="tr-TR" b="1" dirty="0"/>
              <a:t>Antik Mısır ve Yunanistan Dönemi Yönetim Sistemleri </a:t>
            </a:r>
          </a:p>
          <a:p>
            <a:pPr lvl="1" algn="just">
              <a:buFont typeface="Wingdings" panose="05000000000000000000" pitchFamily="2" charset="2"/>
              <a:buChar char="v"/>
            </a:pPr>
            <a:r>
              <a:rPr lang="tr-TR" b="1" dirty="0"/>
              <a:t>Roma ve Orta Çağ Kütüphaneleri</a:t>
            </a:r>
          </a:p>
          <a:p>
            <a:pPr lvl="1" algn="just">
              <a:buFont typeface="Wingdings" panose="05000000000000000000" pitchFamily="2" charset="2"/>
              <a:buChar char="v"/>
            </a:pPr>
            <a:r>
              <a:rPr lang="tr-TR" b="1" dirty="0"/>
              <a:t>Rönesans ve Matbaa Dönemi Değişimleri</a:t>
            </a:r>
          </a:p>
          <a:p>
            <a:pPr lvl="1" algn="just">
              <a:buFont typeface="Wingdings" panose="05000000000000000000" pitchFamily="2" charset="2"/>
              <a:buChar char="v"/>
            </a:pPr>
            <a:r>
              <a:rPr lang="tr-TR" b="1" dirty="0"/>
              <a:t>19. ve 20. Yüzyıl Yönetimsel Dönüşümleri</a:t>
            </a:r>
          </a:p>
          <a:p>
            <a:pPr lvl="1" algn="just">
              <a:buFont typeface="Wingdings" panose="05000000000000000000" pitchFamily="2" charset="2"/>
              <a:buChar char="v"/>
            </a:pPr>
            <a:r>
              <a:rPr lang="tr-TR" b="1" dirty="0"/>
              <a:t>Günümüzde Bilgi ve Belge Merkezleri Yönetimi</a:t>
            </a:r>
          </a:p>
          <a:p>
            <a:pPr algn="just"/>
            <a:r>
              <a:rPr lang="tr-TR" b="1" dirty="0"/>
              <a:t>Sonuç ve Değerlendirme</a:t>
            </a:r>
          </a:p>
          <a:p>
            <a:pPr algn="just"/>
            <a:r>
              <a:rPr lang="tr-TR" b="1" dirty="0"/>
              <a:t>Kaynakça</a:t>
            </a:r>
          </a:p>
        </p:txBody>
      </p:sp>
    </p:spTree>
    <p:extLst>
      <p:ext uri="{BB962C8B-B14F-4D97-AF65-F5344CB8AC3E}">
        <p14:creationId xmlns:p14="http://schemas.microsoft.com/office/powerpoint/2010/main" val="14973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ANTİK MISIR VE YUNANİSTAN</a:t>
            </a:r>
            <a:br>
              <a:rPr lang="tr-TR" sz="2200" b="1" u="sng" dirty="0"/>
            </a:b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16278" y="1025237"/>
            <a:ext cx="9438005" cy="4807527"/>
          </a:xfrm>
        </p:spPr>
        <p:txBody>
          <a:bodyPr>
            <a:noAutofit/>
          </a:bodyPr>
          <a:lstStyle/>
          <a:p>
            <a:pPr algn="just"/>
            <a:r>
              <a:rPr lang="tr-TR" b="1" dirty="0"/>
              <a:t>Antik kütüphanenin gelişimi, MÖ üçüncü yüzyıldan kalma ünlü İskenderiye Kütüphanesi ile doruk noktasına ulaştı; kütüphane yöneticileri kapsamlı sorumluluklar üstlendi.</a:t>
            </a:r>
          </a:p>
          <a:p>
            <a:pPr marL="0" indent="0" algn="just">
              <a:buNone/>
            </a:pPr>
            <a:r>
              <a:rPr lang="tr-TR" sz="1700" b="1" u="sng" dirty="0"/>
              <a:t>Görevleri:</a:t>
            </a:r>
          </a:p>
          <a:p>
            <a:pPr algn="just"/>
            <a:r>
              <a:rPr lang="tr-TR" sz="1700" b="1" dirty="0"/>
              <a:t>Yunan dilinde eserleri toplamak</a:t>
            </a:r>
          </a:p>
          <a:p>
            <a:pPr algn="just"/>
            <a:r>
              <a:rPr lang="tr-TR" sz="1700" b="1" dirty="0"/>
              <a:t>Bilginlere erişim sağlamak</a:t>
            </a:r>
          </a:p>
          <a:p>
            <a:pPr marL="0" indent="0" algn="just">
              <a:buNone/>
            </a:pPr>
            <a:r>
              <a:rPr lang="tr-TR" sz="1700" b="1" u="sng" dirty="0"/>
              <a:t>Yöneticiler:</a:t>
            </a:r>
          </a:p>
          <a:p>
            <a:pPr algn="just"/>
            <a:r>
              <a:rPr lang="tr-TR" sz="1700" b="1" dirty="0"/>
              <a:t>Muhtemelen köleler yönetirdi.</a:t>
            </a:r>
          </a:p>
          <a:p>
            <a:pPr algn="just"/>
            <a:r>
              <a:rPr lang="tr-TR" sz="1700" b="1" dirty="0"/>
              <a:t>Çocuklara eğitim verilirdi.</a:t>
            </a:r>
          </a:p>
          <a:p>
            <a:pPr marL="0" indent="0" algn="just">
              <a:buNone/>
            </a:pPr>
            <a:r>
              <a:rPr lang="tr-TR" sz="1700" b="1" u="sng" dirty="0"/>
              <a:t>İnovasyonlar:</a:t>
            </a:r>
          </a:p>
          <a:p>
            <a:pPr algn="just"/>
            <a:r>
              <a:rPr lang="tr-TR" sz="1700" b="1" dirty="0"/>
              <a:t>Alfabetik sıralama kullanıldı.</a:t>
            </a:r>
          </a:p>
          <a:p>
            <a:pPr algn="just"/>
            <a:r>
              <a:rPr lang="tr-TR" sz="1700" b="1" dirty="0"/>
              <a:t>Eserlerin yazıldığı parşömenlerin kullanımını ve saklanmasını kolaylaştıran yöntemler geliştirildi (</a:t>
            </a:r>
            <a:r>
              <a:rPr lang="tr-TR" sz="1700" b="1" dirty="0" err="1"/>
              <a:t>Făgărășan</a:t>
            </a:r>
            <a:r>
              <a:rPr lang="tr-TR" sz="1700" b="1" dirty="0"/>
              <a:t>, 2017, s. 48).</a:t>
            </a:r>
          </a:p>
        </p:txBody>
      </p:sp>
    </p:spTree>
    <p:extLst>
      <p:ext uri="{BB962C8B-B14F-4D97-AF65-F5344CB8AC3E}">
        <p14:creationId xmlns:p14="http://schemas.microsoft.com/office/powerpoint/2010/main" val="310877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ROMA DÖNEMİ</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213261" y="1274618"/>
            <a:ext cx="9438005" cy="3726873"/>
          </a:xfrm>
        </p:spPr>
        <p:txBody>
          <a:bodyPr>
            <a:noAutofit/>
          </a:bodyPr>
          <a:lstStyle/>
          <a:p>
            <a:pPr algn="just"/>
            <a:r>
              <a:rPr lang="tr-TR" sz="2000" b="1" u="sng" dirty="0"/>
              <a:t>Kütüphane yöneticisi</a:t>
            </a:r>
            <a:r>
              <a:rPr lang="tr-TR" sz="2000" b="1" dirty="0"/>
              <a:t>: "</a:t>
            </a:r>
            <a:r>
              <a:rPr lang="tr-TR" sz="2000" b="1" dirty="0" err="1"/>
              <a:t>Bibliothecarius</a:t>
            </a:r>
            <a:r>
              <a:rPr lang="tr-TR" sz="2000" b="1" dirty="0"/>
              <a:t> </a:t>
            </a:r>
            <a:r>
              <a:rPr lang="tr-TR" sz="2000" b="1" dirty="0" err="1"/>
              <a:t>Procurator</a:t>
            </a:r>
            <a:r>
              <a:rPr lang="tr-TR" sz="2000" b="1" dirty="0"/>
              <a:t>" adıyla, bütçe yönetimi, eser alımı ve personel sorumluluğu vardı.</a:t>
            </a:r>
          </a:p>
          <a:p>
            <a:pPr marL="0" indent="0" algn="just">
              <a:buNone/>
            </a:pPr>
            <a:r>
              <a:rPr lang="tr-TR" sz="2000" b="1" u="sng" dirty="0"/>
              <a:t>Yazı şekli değişimi</a:t>
            </a:r>
            <a:r>
              <a:rPr lang="tr-TR" sz="2000" b="1" dirty="0"/>
              <a:t>:</a:t>
            </a:r>
          </a:p>
          <a:p>
            <a:pPr algn="just"/>
            <a:r>
              <a:rPr lang="tr-TR" sz="2000" b="1" dirty="0"/>
              <a:t>Papirüs yerine </a:t>
            </a:r>
            <a:r>
              <a:rPr lang="tr-TR" sz="2000" b="1" dirty="0" err="1"/>
              <a:t>Codex</a:t>
            </a:r>
            <a:r>
              <a:rPr lang="tr-TR" sz="2000" b="1" dirty="0"/>
              <a:t> (kitaba benzeyen parşömen) kullanıldı.</a:t>
            </a:r>
          </a:p>
          <a:p>
            <a:pPr algn="just"/>
            <a:r>
              <a:rPr lang="tr-TR" sz="2000" b="1" dirty="0"/>
              <a:t>Bu, yönetimi kolaylaştırdı: Sayfalar arasında gezinmek daha pratik oldu.</a:t>
            </a:r>
          </a:p>
          <a:p>
            <a:pPr marL="0" indent="0" algn="just">
              <a:buNone/>
            </a:pPr>
            <a:r>
              <a:rPr lang="tr-TR" sz="2000" b="1" u="sng" dirty="0"/>
              <a:t>Gerileme ve sonu</a:t>
            </a:r>
            <a:r>
              <a:rPr lang="tr-TR" sz="2000" b="1" dirty="0"/>
              <a:t>:</a:t>
            </a:r>
          </a:p>
          <a:p>
            <a:pPr algn="just"/>
            <a:r>
              <a:rPr lang="tr-TR" sz="2000" b="1" dirty="0"/>
              <a:t>Roma İmparatorluğu çökünce, kütüphaneler doğuda varlığını sürdürdü (İstanbul ve Hristiyan manastırları gibi) </a:t>
            </a:r>
            <a:r>
              <a:rPr lang="tr-TR" sz="1500" b="1" dirty="0"/>
              <a:t>(</a:t>
            </a:r>
            <a:r>
              <a:rPr lang="tr-TR" sz="1500" b="1" dirty="0" err="1"/>
              <a:t>Făgărășan</a:t>
            </a:r>
            <a:r>
              <a:rPr lang="tr-TR" sz="1500" b="1" dirty="0"/>
              <a:t>, 2017, s. 48).</a:t>
            </a:r>
            <a:endParaRPr lang="tr-TR" sz="1700" b="1" dirty="0"/>
          </a:p>
        </p:txBody>
      </p:sp>
    </p:spTree>
    <p:extLst>
      <p:ext uri="{BB962C8B-B14F-4D97-AF65-F5344CB8AC3E}">
        <p14:creationId xmlns:p14="http://schemas.microsoft.com/office/powerpoint/2010/main" val="374544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ÇAĞ VE SONRASI</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787249" cy="5690000"/>
          </a:xfrm>
        </p:spPr>
        <p:txBody>
          <a:bodyPr>
            <a:noAutofit/>
          </a:bodyPr>
          <a:lstStyle/>
          <a:p>
            <a:pPr marL="0" indent="0" algn="just">
              <a:buNone/>
            </a:pPr>
            <a:r>
              <a:rPr lang="tr-TR" sz="1700" b="1" u="sng" dirty="0" err="1"/>
              <a:t>Monastik</a:t>
            </a:r>
            <a:r>
              <a:rPr lang="tr-TR" sz="1700" b="1" u="sng" dirty="0"/>
              <a:t> Dönem (6. yüzyıl - 12. yüzyıl):</a:t>
            </a:r>
          </a:p>
          <a:p>
            <a:pPr algn="just"/>
            <a:r>
              <a:rPr lang="tr-TR" sz="1500" b="1" u="sng" dirty="0"/>
              <a:t>Kuruluş ve Amaç</a:t>
            </a:r>
            <a:r>
              <a:rPr lang="tr-TR" sz="1500" b="1" dirty="0"/>
              <a:t>: Manastırla, dini ve kültürel bilgi birikimini koruma ve aktarma amacıyla kütüphaneler kurdu. </a:t>
            </a:r>
          </a:p>
          <a:p>
            <a:pPr algn="just"/>
            <a:r>
              <a:rPr lang="tr-TR" sz="1500" b="1" u="sng" dirty="0"/>
              <a:t>Çalışanlar</a:t>
            </a:r>
            <a:r>
              <a:rPr lang="tr-TR" sz="1500" b="1" dirty="0"/>
              <a:t>: </a:t>
            </a:r>
            <a:r>
              <a:rPr lang="tr-TR" sz="1500" b="1" dirty="0" err="1"/>
              <a:t>Bibliothecarius</a:t>
            </a:r>
            <a:r>
              <a:rPr lang="tr-TR" sz="1500" b="1" dirty="0"/>
              <a:t> (kütüphane görevlisi) ve </a:t>
            </a:r>
            <a:r>
              <a:rPr lang="tr-TR" sz="1500" b="1" dirty="0" err="1"/>
              <a:t>scriptoria</a:t>
            </a:r>
            <a:r>
              <a:rPr lang="tr-TR" sz="1500" b="1" dirty="0"/>
              <a:t> çalışanları</a:t>
            </a:r>
          </a:p>
          <a:p>
            <a:pPr algn="just"/>
            <a:r>
              <a:rPr lang="tr-TR" sz="1500" b="1" u="sng" dirty="0" err="1"/>
              <a:t>Scriptoria</a:t>
            </a:r>
            <a:r>
              <a:rPr lang="tr-TR" sz="1500" b="1" dirty="0"/>
              <a:t>: Manastırlardaki yazı odaları (</a:t>
            </a:r>
            <a:r>
              <a:rPr lang="tr-TR" sz="1500" b="1" dirty="0" err="1"/>
              <a:t>scriptoria</a:t>
            </a:r>
            <a:r>
              <a:rPr lang="tr-TR" sz="1500" b="1" dirty="0"/>
              <a:t>) kitapların çoğaltılması ve korunması için merkeziydi. </a:t>
            </a:r>
          </a:p>
          <a:p>
            <a:pPr algn="just"/>
            <a:r>
              <a:rPr lang="tr-TR" sz="1500" b="1" u="sng" dirty="0"/>
              <a:t>Koleksiyonlar</a:t>
            </a:r>
            <a:r>
              <a:rPr lang="tr-TR" sz="1500" b="1" dirty="0"/>
              <a:t>: Kitaplar, </a:t>
            </a:r>
            <a:r>
              <a:rPr lang="tr-TR" sz="1500" b="1" dirty="0" err="1"/>
              <a:t>liturjik</a:t>
            </a:r>
            <a:r>
              <a:rPr lang="tr-TR" sz="1500" b="1" dirty="0"/>
              <a:t>/ayinsel (</a:t>
            </a:r>
            <a:r>
              <a:rPr lang="tr-TR" sz="1500" b="1" dirty="0" err="1"/>
              <a:t>liturgical</a:t>
            </a:r>
            <a:r>
              <a:rPr lang="tr-TR" sz="1500" b="1" dirty="0"/>
              <a:t>) amaçlar, azizlerin hayatları ve şehitlerin yaşamlarını ve çektikleri acıları konu alan kilise tarihi eserleri (</a:t>
            </a:r>
            <a:r>
              <a:rPr lang="tr-TR" sz="1500" b="1" dirty="0" err="1"/>
              <a:t>martyrologies</a:t>
            </a:r>
            <a:r>
              <a:rPr lang="tr-TR" sz="1500" b="1" dirty="0"/>
              <a:t>) gibi dini metinler ön plandaydı.</a:t>
            </a:r>
          </a:p>
          <a:p>
            <a:pPr algn="just"/>
            <a:r>
              <a:rPr lang="tr-TR" sz="1500" b="1" u="sng" dirty="0"/>
              <a:t>Koruma ve Erişim</a:t>
            </a:r>
            <a:r>
              <a:rPr lang="tr-TR" sz="1500" b="1" dirty="0"/>
              <a:t>: Kitaplar genellikle «</a:t>
            </a:r>
            <a:r>
              <a:rPr lang="tr-TR" sz="1500" b="1" dirty="0" err="1"/>
              <a:t>armarium</a:t>
            </a:r>
            <a:r>
              <a:rPr lang="tr-TR" sz="1500" b="1" dirty="0"/>
              <a:t>» (sandık, dolap veya oda) içinde saklanırdı. Kütüphane erişimi sınırlıydı ve sadece görevlendirilmiş rahipler veya rahibeler erişebilirdi.</a:t>
            </a:r>
          </a:p>
          <a:p>
            <a:pPr algn="just"/>
            <a:r>
              <a:rPr lang="tr-TR" sz="1500" b="1" u="sng" dirty="0"/>
              <a:t>Organizasyon</a:t>
            </a:r>
            <a:r>
              <a:rPr lang="tr-TR" sz="1500" b="1" dirty="0"/>
              <a:t>: Kitaplar, kullanım sıklığı ve içeriğine göre düzenlenirdi; kitapların kişisel koleksiyonlara katılması mümkün olsa da, büyük koleksiyonlar manastırların içindeydi.</a:t>
            </a:r>
          </a:p>
          <a:p>
            <a:pPr algn="just"/>
            <a:r>
              <a:rPr lang="tr-TR" sz="1500" b="1" u="sng" dirty="0"/>
              <a:t>Kapsam</a:t>
            </a:r>
            <a:r>
              <a:rPr lang="tr-TR" sz="1500" b="1" dirty="0"/>
              <a:t>: </a:t>
            </a:r>
            <a:r>
              <a:rPr lang="tr-TR" sz="1500" b="1" dirty="0" err="1"/>
              <a:t>Monastik</a:t>
            </a:r>
            <a:r>
              <a:rPr lang="tr-TR" sz="1500" b="1" dirty="0"/>
              <a:t> kütüphaneler sadece dini metinler değil, aynı zamanda tarih, felsefe, tıp ve matematik gibi alanlara da yayıldı </a:t>
            </a:r>
            <a:r>
              <a:rPr lang="tr-TR" sz="1400" b="1" dirty="0"/>
              <a:t>(</a:t>
            </a:r>
            <a:r>
              <a:rPr lang="tr-TR" sz="1400" b="1" dirty="0" err="1"/>
              <a:t>Malesevic</a:t>
            </a:r>
            <a:r>
              <a:rPr lang="tr-TR" sz="1400" b="1" dirty="0"/>
              <a:t>, 2024).</a:t>
            </a:r>
          </a:p>
          <a:p>
            <a:pPr algn="just"/>
            <a:r>
              <a:rPr lang="tr-TR" sz="1500" b="1" u="sng" dirty="0"/>
              <a:t>Kurallar</a:t>
            </a:r>
            <a:r>
              <a:rPr lang="tr-TR" sz="1500" b="1" dirty="0"/>
              <a:t>: Kütüphaneci, kitapları çoğaltmak, korumak ve yazar isimlerini bilmek zorundaydı.</a:t>
            </a:r>
          </a:p>
          <a:p>
            <a:pPr algn="just"/>
            <a:r>
              <a:rPr lang="tr-TR" sz="1500" b="1" u="sng" dirty="0"/>
              <a:t>Sessizlik ve düzen</a:t>
            </a:r>
            <a:r>
              <a:rPr lang="tr-TR" sz="1500" b="1" dirty="0"/>
              <a:t>: Ortak kurallar ve sessiz ortam ilk kez 7. yüzyılda ortaya çıktı.</a:t>
            </a:r>
          </a:p>
          <a:p>
            <a:pPr algn="just"/>
            <a:r>
              <a:rPr lang="tr-TR" sz="1500" b="1" u="sng" dirty="0"/>
              <a:t>İlk kataloglar</a:t>
            </a:r>
            <a:r>
              <a:rPr lang="tr-TR" sz="1500" b="1" dirty="0"/>
              <a:t>: 15. yüzyıl civarında, İngiltere’de Aziz Augustin tarikatı ilk kapsamlı katalogları hazırladı </a:t>
            </a:r>
            <a:r>
              <a:rPr lang="tr-TR" sz="1400" b="1" dirty="0"/>
              <a:t>(</a:t>
            </a:r>
            <a:r>
              <a:rPr lang="tr-TR" sz="1400" b="1" dirty="0" err="1"/>
              <a:t>Făgărășan</a:t>
            </a:r>
            <a:r>
              <a:rPr lang="tr-TR" sz="1400" b="1" dirty="0"/>
              <a:t>, 2017, s. 48).</a:t>
            </a:r>
            <a:endParaRPr lang="tr-TR" sz="1600" b="1" dirty="0"/>
          </a:p>
        </p:txBody>
      </p:sp>
    </p:spTree>
    <p:extLst>
      <p:ext uri="{BB962C8B-B14F-4D97-AF65-F5344CB8AC3E}">
        <p14:creationId xmlns:p14="http://schemas.microsoft.com/office/powerpoint/2010/main" val="49371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ORTA ÇAĞ VE SONRASI</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475018"/>
          </a:xfrm>
        </p:spPr>
        <p:txBody>
          <a:bodyPr>
            <a:noAutofit/>
          </a:bodyPr>
          <a:lstStyle/>
          <a:p>
            <a:pPr marL="0" indent="0" algn="just">
              <a:buNone/>
            </a:pPr>
            <a:r>
              <a:rPr lang="tr-TR" sz="1700" b="1" u="sng" dirty="0"/>
              <a:t>12. Yüzyıl ve Sonrası:</a:t>
            </a:r>
          </a:p>
          <a:p>
            <a:pPr algn="just"/>
            <a:r>
              <a:rPr lang="tr-TR" sz="1700" b="1" u="sng" dirty="0"/>
              <a:t>Hegemonya Kaybı</a:t>
            </a:r>
            <a:r>
              <a:rPr lang="tr-TR" sz="1700" b="1" dirty="0"/>
              <a:t>: 12. yüzyıldan itibaren, manastırların kitapların üretimi, toplanması ve dolaşımı üzerindeki hegemonyası çözülmeye başladı.</a:t>
            </a:r>
          </a:p>
          <a:p>
            <a:pPr algn="just"/>
            <a:r>
              <a:rPr lang="tr-TR" sz="1700" b="1" u="sng" dirty="0"/>
              <a:t>Katedral ve Üniversite Kütüphaneleri</a:t>
            </a:r>
            <a:r>
              <a:rPr lang="tr-TR" sz="1700" b="1" dirty="0"/>
              <a:t>: İtalya, Fransa, Almanya ve İngiltere'nin kent topluluklarında kurulan katedral meclisleri ve kolejleri manastırların konumunu zorlamaya başladı. Manastırların durgunluğu, özellikle on ikinci ve on üçüncü yüzyılların sonlarında Bologna, Paris ve Oxford gibi kent merkezlerinde kurulan üniversitelerin gelişmesine yol açtı </a:t>
            </a:r>
          </a:p>
          <a:p>
            <a:pPr algn="just"/>
            <a:r>
              <a:rPr lang="tr-TR" sz="1700" b="1" u="sng" dirty="0"/>
              <a:t>Kütüphanelerin Gelişimi</a:t>
            </a:r>
            <a:r>
              <a:rPr lang="tr-TR" sz="1700" b="1" dirty="0"/>
              <a:t>: Katedral kütüphaneleri, akademisyenlerin çalışabileceği kürsüler ve sıralarla donatılmış alanlar sağladı. </a:t>
            </a:r>
          </a:p>
          <a:p>
            <a:pPr algn="just"/>
            <a:r>
              <a:rPr lang="tr-TR" sz="1700" b="1" dirty="0"/>
              <a:t>Kitaplar artık sandıklarda veya dolaplarda saklanmıyordu; bunun yerine, kütüphane içinde açıkça sergileniyordu (</a:t>
            </a:r>
            <a:r>
              <a:rPr lang="tr-TR" sz="1700" b="1" dirty="0" err="1"/>
              <a:t>Malesevic</a:t>
            </a:r>
            <a:r>
              <a:rPr lang="tr-TR" sz="1700" b="1" dirty="0"/>
              <a:t>, 2024, s. 5).</a:t>
            </a:r>
            <a:endParaRPr lang="tr-TR" sz="1700" b="1" u="sng" dirty="0"/>
          </a:p>
        </p:txBody>
      </p:sp>
    </p:spTree>
    <p:extLst>
      <p:ext uri="{BB962C8B-B14F-4D97-AF65-F5344CB8AC3E}">
        <p14:creationId xmlns:p14="http://schemas.microsoft.com/office/powerpoint/2010/main" val="309531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100" b="1" dirty="0">
                <a:solidFill>
                  <a:schemeClr val="tx1"/>
                </a:solidFill>
              </a:rPr>
              <a:t>TARİHSEL ÇERÇEVE: RÖNESANS DÖNEMİ (14. YÜZYIL - 17. YÜZYIL)</a:t>
            </a:r>
            <a:endParaRPr lang="en-US" sz="21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5166616"/>
          </a:xfrm>
        </p:spPr>
        <p:txBody>
          <a:bodyPr>
            <a:noAutofit/>
          </a:bodyPr>
          <a:lstStyle/>
          <a:p>
            <a:pPr algn="just"/>
            <a:r>
              <a:rPr lang="tr-TR" sz="1700" b="1" dirty="0"/>
              <a:t>Rönesans öncesi karanlık çağların sona ermesiyle birlikte, Orta Çağ’ın son döneminde Avrupa’da kütüphane ve bilgi ortamında önemli gelişmeler yaşandı. </a:t>
            </a:r>
          </a:p>
          <a:p>
            <a:pPr algn="just"/>
            <a:r>
              <a:rPr lang="tr-TR" sz="1700" b="1" dirty="0"/>
              <a:t>Üniversitelerin kurulmasıyla birlikte, manastır kütüphanelerinin yanı sıra, akademik araştırmalar için yeni kütüphaneler ortaya çıktı. </a:t>
            </a:r>
          </a:p>
          <a:p>
            <a:pPr algn="just"/>
            <a:r>
              <a:rPr lang="tr-TR" sz="1700" b="1" dirty="0"/>
              <a:t>Bu kütüphaneler, kitapların değerli ve pahalı olması nedeniyle, özel koleksiyonların yaygınlaşmadığı, halka açık olmayan kurumlar olarak hizmet verdi. </a:t>
            </a:r>
          </a:p>
          <a:p>
            <a:pPr algn="just"/>
            <a:r>
              <a:rPr lang="tr-TR" sz="1700" b="1" dirty="0"/>
              <a:t>İnsanların okuma alışkanlığı gelişirken, özellikle 12. yüzyılda okuma, entelektüel bir etkinlik haline geldi ve sessiz okuma yaygınlaştı. </a:t>
            </a:r>
          </a:p>
          <a:p>
            <a:pPr algn="just"/>
            <a:r>
              <a:rPr lang="tr-TR" sz="1700" b="1" dirty="0"/>
              <a:t>Kitapların yapısı değişerek, bölümlere ayrıldı, içerik tabloları ve başlıklar eklendi, bu da sistematikleşmesini kolaylaştırdı. </a:t>
            </a:r>
          </a:p>
          <a:p>
            <a:pPr algn="just"/>
            <a:r>
              <a:rPr lang="tr-TR" sz="1700" b="1" dirty="0"/>
              <a:t>14. yüzyılda </a:t>
            </a:r>
            <a:r>
              <a:rPr lang="tr-TR" sz="1700" b="1" dirty="0" err="1"/>
              <a:t>humanist</a:t>
            </a:r>
            <a:r>
              <a:rPr lang="tr-TR" sz="1700" b="1" dirty="0"/>
              <a:t> hareketler, dini olmayan kütüphanelerin kurulmasına zemin hazırladı. </a:t>
            </a:r>
          </a:p>
          <a:p>
            <a:pPr algn="just"/>
            <a:r>
              <a:rPr lang="tr-TR" sz="1700" b="1" dirty="0"/>
              <a:t>Bu kütüphaneler, filozoflar, matematikçiler ve bilim insanlarının çalışmalarını içeriyordu ve genellikle zengin aristokrasi ve üst sınıf tarafından erişilebilirdi. </a:t>
            </a:r>
          </a:p>
          <a:p>
            <a:pPr algn="just"/>
            <a:r>
              <a:rPr lang="tr-TR" sz="1700" b="1" dirty="0"/>
              <a:t>Ayrıca, kütüphane görevlisi (kütüphaneci) rolü yeniden tanımlandı </a:t>
            </a:r>
            <a:r>
              <a:rPr lang="tr-TR" sz="1500" b="1" dirty="0"/>
              <a:t>(</a:t>
            </a:r>
            <a:r>
              <a:rPr lang="tr-TR" sz="1500" b="1" dirty="0" err="1"/>
              <a:t>Gombos</a:t>
            </a:r>
            <a:r>
              <a:rPr lang="tr-TR" sz="1500" b="1" dirty="0"/>
              <a:t>, 2026).</a:t>
            </a:r>
          </a:p>
        </p:txBody>
      </p:sp>
    </p:spTree>
    <p:extLst>
      <p:ext uri="{BB962C8B-B14F-4D97-AF65-F5344CB8AC3E}">
        <p14:creationId xmlns:p14="http://schemas.microsoft.com/office/powerpoint/2010/main" val="207781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RÖNESANS DÖNEMİ (14. YÜZYIL - 17. YÜZYIL)</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488872"/>
          </a:xfrm>
        </p:spPr>
        <p:txBody>
          <a:bodyPr>
            <a:noAutofit/>
          </a:bodyPr>
          <a:lstStyle/>
          <a:p>
            <a:pPr algn="just"/>
            <a:r>
              <a:rPr lang="tr-TR" sz="1700" b="1" dirty="0"/>
              <a:t>Rönesans’la birlikte, özel koleksiyonlar artmaya başladı ve kitaplar, güç ve zenginlik göstergesi oldu. </a:t>
            </a:r>
          </a:p>
          <a:p>
            <a:pPr algn="just"/>
            <a:r>
              <a:rPr lang="tr-TR" sz="1700" b="1" dirty="0"/>
              <a:t>Özellikle </a:t>
            </a:r>
            <a:r>
              <a:rPr lang="tr-TR" sz="1700" b="1" dirty="0" err="1"/>
              <a:t>Matyas</a:t>
            </a:r>
            <a:r>
              <a:rPr lang="tr-TR" sz="1700" b="1" dirty="0"/>
              <a:t> </a:t>
            </a:r>
            <a:r>
              <a:rPr lang="tr-TR" sz="1700" b="1" dirty="0" err="1"/>
              <a:t>Hunyadi</a:t>
            </a:r>
            <a:r>
              <a:rPr lang="tr-TR" sz="1700" b="1" dirty="0"/>
              <a:t> gibi krallar, büyük koleksiyonlar kurdu. </a:t>
            </a:r>
          </a:p>
          <a:p>
            <a:pPr algn="just"/>
            <a:r>
              <a:rPr lang="tr-TR" sz="1700" b="1" dirty="0"/>
              <a:t>Gutenberg’in matbaayı icat etmesiyle kitapların yaygınlığı ve erişimi daha da arttı, böylece kütüphane kurulması ve literatür üretimi hızlandı. </a:t>
            </a:r>
          </a:p>
          <a:p>
            <a:pPr algn="just"/>
            <a:r>
              <a:rPr lang="tr-TR" sz="1700" b="1" dirty="0"/>
              <a:t>Dini bakış açısının zayıflamasıyla, klasik antik metinler yeniden araştırıldı, çevrildi ve ilham kaynağı oldu. </a:t>
            </a:r>
          </a:p>
          <a:p>
            <a:pPr algn="just"/>
            <a:r>
              <a:rPr lang="tr-TR" sz="1700" b="1" dirty="0"/>
              <a:t>Bu dönemde kütüphane yönetiminde, edebi ve bilimsel eserlerin organizasyonu, koleksiyonların büyütülmesi ve erişimin genişletilmesi önem kazandı. </a:t>
            </a:r>
          </a:p>
          <a:p>
            <a:pPr algn="just"/>
            <a:r>
              <a:rPr lang="tr-TR" sz="1700" b="1" dirty="0"/>
              <a:t>Ayrıca, kütüphaneler, eğitim ve bilgi üretim merkezleri olarak yeniden değer kazandı.  </a:t>
            </a:r>
          </a:p>
          <a:p>
            <a:pPr algn="just"/>
            <a:r>
              <a:rPr lang="tr-TR" sz="1700" b="1" u="sng" dirty="0"/>
              <a:t>Özetle</a:t>
            </a:r>
            <a:r>
              <a:rPr lang="tr-TR" sz="1700" b="1" dirty="0"/>
              <a:t>, Rönesans dönemi kütüphaneleri, bilgiye erişimin artması, koleksiyonların genişlemesi ve kütüphanecilik mesleğinin yeniden doğuşu ile modern anlamda kütüphane yönetiminin temellerinin atıldığı dönemdir </a:t>
            </a:r>
            <a:r>
              <a:rPr lang="tr-TR" sz="1500" b="1" dirty="0"/>
              <a:t>(</a:t>
            </a:r>
            <a:r>
              <a:rPr lang="tr-TR" sz="1500" b="1" dirty="0" err="1"/>
              <a:t>Gombos</a:t>
            </a:r>
            <a:r>
              <a:rPr lang="tr-TR" sz="1500" b="1" dirty="0"/>
              <a:t>, 2026).</a:t>
            </a:r>
            <a:endParaRPr lang="tr-TR" sz="1700" b="1" dirty="0"/>
          </a:p>
        </p:txBody>
      </p:sp>
    </p:spTree>
    <p:extLst>
      <p:ext uri="{BB962C8B-B14F-4D97-AF65-F5344CB8AC3E}">
        <p14:creationId xmlns:p14="http://schemas.microsoft.com/office/powerpoint/2010/main" val="1333789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RÖNESANS DÖNEMİ (14. YÜZYIL - 17. YÜZYIL)</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738254"/>
          </a:xfrm>
        </p:spPr>
        <p:txBody>
          <a:bodyPr>
            <a:noAutofit/>
          </a:bodyPr>
          <a:lstStyle/>
          <a:p>
            <a:pPr marL="0" indent="0" algn="ctr">
              <a:buNone/>
            </a:pPr>
            <a:r>
              <a:rPr lang="tr-TR" sz="2000" b="1" u="sng" dirty="0"/>
              <a:t>GENEL ÇERÇEVE</a:t>
            </a:r>
          </a:p>
          <a:p>
            <a:pPr algn="just"/>
            <a:r>
              <a:rPr lang="tr-TR" sz="2000" b="1" u="sng" dirty="0"/>
              <a:t>Koleksiyonların Artması</a:t>
            </a:r>
            <a:r>
              <a:rPr lang="tr-TR" sz="2000" b="1" dirty="0"/>
              <a:t>: Şehir devletleri ve soylular, büyük ve elit koleksiyonlar oluşturdu. </a:t>
            </a:r>
          </a:p>
          <a:p>
            <a:pPr algn="just"/>
            <a:r>
              <a:rPr lang="tr-TR" sz="2000" b="1" u="sng" dirty="0"/>
              <a:t>Kişisel Koleksiyonlar</a:t>
            </a:r>
            <a:r>
              <a:rPr lang="tr-TR" sz="2000" b="1" dirty="0"/>
              <a:t>: Kral ve prensler, geniş kitap koleksiyonları topladı; bunlar gösteriş ve kültürel prestij aracıydı.</a:t>
            </a:r>
          </a:p>
          <a:p>
            <a:pPr algn="just"/>
            <a:r>
              <a:rPr lang="tr-TR" sz="2000" b="1" u="sng" dirty="0"/>
              <a:t>İstanbul ve Floransa Örnekleri</a:t>
            </a:r>
            <a:r>
              <a:rPr lang="tr-TR" sz="2000" b="1" dirty="0"/>
              <a:t>: </a:t>
            </a:r>
            <a:r>
              <a:rPr lang="tr-TR" sz="2000" b="1" dirty="0" err="1"/>
              <a:t>Niccolò</a:t>
            </a:r>
            <a:r>
              <a:rPr lang="tr-TR" sz="2000" b="1" dirty="0"/>
              <a:t> de’ </a:t>
            </a:r>
            <a:r>
              <a:rPr lang="tr-TR" sz="2000" b="1" dirty="0" err="1"/>
              <a:t>Niccoli</a:t>
            </a:r>
            <a:r>
              <a:rPr lang="tr-TR" sz="2000" b="1" dirty="0"/>
              <a:t> ve Medici ailesi gibi zenginler, büyük koleksiyonlar ve okuma odaları inşa etti.</a:t>
            </a:r>
          </a:p>
          <a:p>
            <a:pPr algn="just"/>
            <a:r>
              <a:rPr lang="tr-TR" sz="2000" b="1" u="sng" dirty="0"/>
              <a:t>Kütüphane Mimarisinde Yenilik</a:t>
            </a:r>
            <a:r>
              <a:rPr lang="tr-TR" sz="2000" b="1" dirty="0"/>
              <a:t>: San </a:t>
            </a:r>
            <a:r>
              <a:rPr lang="tr-TR" sz="2000" b="1" dirty="0" err="1"/>
              <a:t>Marco</a:t>
            </a:r>
            <a:r>
              <a:rPr lang="tr-TR" sz="2000" b="1" dirty="0"/>
              <a:t> ve diğer yapılarda, kitap koleksiyonlarını barındırmak için özel odalar ve okuma salonları tasarlandı.</a:t>
            </a:r>
          </a:p>
          <a:p>
            <a:pPr algn="just"/>
            <a:r>
              <a:rPr lang="tr-TR" sz="2000" b="1" u="sng" dirty="0" err="1"/>
              <a:t>Greek</a:t>
            </a:r>
            <a:r>
              <a:rPr lang="tr-TR" sz="2000" b="1" u="sng" dirty="0"/>
              <a:t> ve Latin </a:t>
            </a:r>
            <a:r>
              <a:rPr lang="tr-TR" sz="2000" b="1" u="sng" dirty="0" err="1"/>
              <a:t>Manuskriptler</a:t>
            </a:r>
            <a:r>
              <a:rPr lang="tr-TR" sz="2000" b="1" dirty="0"/>
              <a:t>: Yunan ve Latin el yazmaları büyük önem kazandı ve koleksiyonlara eklendi </a:t>
            </a:r>
            <a:r>
              <a:rPr lang="tr-TR" sz="1500" b="1" dirty="0"/>
              <a:t>(</a:t>
            </a:r>
            <a:r>
              <a:rPr lang="tr-TR" sz="1500" b="1" dirty="0" err="1"/>
              <a:t>Malesevic</a:t>
            </a:r>
            <a:r>
              <a:rPr lang="tr-TR" sz="1500" b="1" dirty="0"/>
              <a:t>, 2024, </a:t>
            </a:r>
            <a:r>
              <a:rPr lang="tr-TR" sz="1500" b="1" dirty="0" err="1"/>
              <a:t>ss</a:t>
            </a:r>
            <a:r>
              <a:rPr lang="tr-TR" sz="1500" b="1" dirty="0"/>
              <a:t>. 5-6). </a:t>
            </a:r>
          </a:p>
        </p:txBody>
      </p:sp>
    </p:spTree>
    <p:extLst>
      <p:ext uri="{BB962C8B-B14F-4D97-AF65-F5344CB8AC3E}">
        <p14:creationId xmlns:p14="http://schemas.microsoft.com/office/powerpoint/2010/main" val="300997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MATBAANIN GELİŞİ (15. YÜZYIL)</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835236"/>
          </a:xfrm>
        </p:spPr>
        <p:txBody>
          <a:bodyPr>
            <a:noAutofit/>
          </a:bodyPr>
          <a:lstStyle/>
          <a:p>
            <a:pPr algn="just"/>
            <a:r>
              <a:rPr lang="tr-TR" sz="2000" b="1" u="sng" dirty="0"/>
              <a:t>Matbaanın İcadı</a:t>
            </a:r>
            <a:r>
              <a:rPr lang="tr-TR" sz="2000" b="1" dirty="0"/>
              <a:t>: Johannes Gutenberg'in matbaası, kitapların seri üretimini sağladı ve bilgiye erişimi kolaylaştırdı. Kitapların çoğaltılması ve satışı kolaylaştı. Kitaplar daha ucuz ve düzenli hale geldi.</a:t>
            </a:r>
          </a:p>
          <a:p>
            <a:pPr algn="just"/>
            <a:r>
              <a:rPr lang="tr-TR" sz="2000" b="1" u="sng" dirty="0"/>
              <a:t>Kişisel ve Kurumsal Koleksiyonlar</a:t>
            </a:r>
            <a:r>
              <a:rPr lang="tr-TR" sz="2000" b="1" dirty="0"/>
              <a:t>: Bireyler ve kurumlar, kendi kütüphanelerini kurmaya başladı.</a:t>
            </a:r>
          </a:p>
          <a:p>
            <a:pPr algn="just"/>
            <a:r>
              <a:rPr lang="tr-TR" sz="2000" b="1" u="sng" dirty="0"/>
              <a:t>Kütüphane İşlevi Değişimi</a:t>
            </a:r>
            <a:r>
              <a:rPr lang="tr-TR" sz="2000" b="1" dirty="0"/>
              <a:t>: Artık kitaplar sadece dini veya akademik değil, aynı zamanda kişisel zenginlik ve prestij göstergesi haline geldi.</a:t>
            </a:r>
          </a:p>
          <a:p>
            <a:pPr algn="just"/>
            <a:r>
              <a:rPr lang="tr-TR" sz="2000" b="1" u="sng" dirty="0"/>
              <a:t>Düzenleme</a:t>
            </a:r>
            <a:r>
              <a:rPr lang="tr-TR" sz="2000" b="1" dirty="0"/>
              <a:t>: Artık sadece kopyalamak değil, satın alma, düzenleme ve yönetim önemliydi. </a:t>
            </a:r>
          </a:p>
          <a:p>
            <a:pPr algn="just"/>
            <a:r>
              <a:rPr lang="tr-TR" sz="2000" b="1" u="sng" dirty="0"/>
              <a:t>İndeksler ve Yasaklı Kitaplar</a:t>
            </a:r>
            <a:r>
              <a:rPr lang="tr-TR" sz="2000" b="1" dirty="0"/>
              <a:t>: 16. yüzyılda, dini ve siyasi baskılarla birlikte, yasaklı kitap listeleri ve indeksler (örneğin, 1559 Index </a:t>
            </a:r>
            <a:r>
              <a:rPr lang="tr-TR" sz="2000" b="1" dirty="0" err="1"/>
              <a:t>Librorum</a:t>
            </a:r>
            <a:r>
              <a:rPr lang="tr-TR" sz="2000" b="1" dirty="0"/>
              <a:t> </a:t>
            </a:r>
            <a:r>
              <a:rPr lang="tr-TR" sz="2000" b="1" dirty="0" err="1"/>
              <a:t>Prohibitorum</a:t>
            </a:r>
            <a:r>
              <a:rPr lang="tr-TR" sz="2000" b="1" dirty="0"/>
              <a:t>) ortaya çıktı. Bu, kontrol mekanizmasının yeni bir boyutu oldu </a:t>
            </a:r>
            <a:r>
              <a:rPr lang="tr-TR" sz="1500" b="1" dirty="0"/>
              <a:t>(</a:t>
            </a:r>
            <a:r>
              <a:rPr lang="tr-TR" sz="1500" b="1" dirty="0" err="1"/>
              <a:t>Făgărășan</a:t>
            </a:r>
            <a:r>
              <a:rPr lang="tr-TR" sz="1500" b="1" dirty="0"/>
              <a:t>, 2017, s. 47; </a:t>
            </a:r>
            <a:r>
              <a:rPr lang="tr-TR" sz="1500" b="1" dirty="0" err="1"/>
              <a:t>Malesevic</a:t>
            </a:r>
            <a:r>
              <a:rPr lang="tr-TR" sz="1500" b="1" dirty="0"/>
              <a:t>, 2024, </a:t>
            </a:r>
            <a:r>
              <a:rPr lang="tr-TR" sz="1500" b="1" dirty="0" err="1"/>
              <a:t>ss</a:t>
            </a:r>
            <a:r>
              <a:rPr lang="tr-TR" sz="1500" b="1" dirty="0"/>
              <a:t>. 6-7).</a:t>
            </a:r>
          </a:p>
        </p:txBody>
      </p:sp>
    </p:spTree>
    <p:extLst>
      <p:ext uri="{BB962C8B-B14F-4D97-AF65-F5344CB8AC3E}">
        <p14:creationId xmlns:p14="http://schemas.microsoft.com/office/powerpoint/2010/main" val="350722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MATBAANIN GELİŞİ (15. YÜZYIL)</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2"/>
            <a:ext cx="9438005" cy="5098473"/>
          </a:xfrm>
        </p:spPr>
        <p:txBody>
          <a:bodyPr>
            <a:noAutofit/>
          </a:bodyPr>
          <a:lstStyle/>
          <a:p>
            <a:pPr marL="0" indent="0" algn="ctr">
              <a:buNone/>
            </a:pPr>
            <a:r>
              <a:rPr lang="tr-TR" sz="1700" b="1" u="sng" dirty="0"/>
              <a:t>GENEL ÇERÇEVE</a:t>
            </a:r>
          </a:p>
          <a:p>
            <a:pPr marL="0" indent="0" algn="just">
              <a:spcBef>
                <a:spcPts val="0"/>
              </a:spcBef>
              <a:buNone/>
            </a:pPr>
            <a:r>
              <a:rPr lang="tr-TR" sz="1600" b="1" dirty="0"/>
              <a:t>Matbaanın icadıyla birlikte bilgi belge merkezleri ve kütüphaneler, daha erişilebilir, organize ve geniş koleksiyonlara sahip hale geldi. Bu gelişmeler, bilginin yayılmasını hızlandırarak, bilimsel, kültürel ve eğitimsel ilerlemeleri destekledi.</a:t>
            </a:r>
          </a:p>
          <a:p>
            <a:pPr algn="just">
              <a:spcBef>
                <a:spcPts val="0"/>
              </a:spcBef>
            </a:pPr>
            <a:r>
              <a:rPr lang="tr-TR" sz="1600" b="1" u="sng" dirty="0"/>
              <a:t>Bilgiye Erişimin Artması</a:t>
            </a:r>
            <a:r>
              <a:rPr lang="tr-TR" sz="1600" b="1" dirty="0"/>
              <a:t>: Matbaanın geliştirilmesiyle birlikte kitapların üretimi hızlandı ve maliyetler düştü. Bu, daha fazla kişinin ve kurumun kitaplara ve bilgilere ulaşmasını sağladı. Kütüphaneler, daha geniş ve çeşitli koleksiyonlar oluşturdu.</a:t>
            </a:r>
          </a:p>
          <a:p>
            <a:pPr algn="just">
              <a:spcBef>
                <a:spcPts val="0"/>
              </a:spcBef>
            </a:pPr>
            <a:r>
              <a:rPr lang="tr-TR" sz="1600" b="1" u="sng" dirty="0"/>
              <a:t>Bilgi Yayılımının Hızlanması</a:t>
            </a:r>
            <a:r>
              <a:rPr lang="tr-TR" sz="1600" b="1" dirty="0"/>
              <a:t>: Kitapların seri üretimi, bilgilerin hızla yayılmasını mümkün kıldı. </a:t>
            </a:r>
          </a:p>
          <a:p>
            <a:pPr algn="just">
              <a:spcBef>
                <a:spcPts val="0"/>
              </a:spcBef>
            </a:pPr>
            <a:r>
              <a:rPr lang="tr-TR" sz="1600" b="1" dirty="0"/>
              <a:t>Bu durum, bilimsel ve kültürel gelişmeleri hızlandırdı ve bilgi paylaşımını kolaylaştırdı.</a:t>
            </a:r>
          </a:p>
          <a:p>
            <a:pPr algn="just">
              <a:spcBef>
                <a:spcPts val="0"/>
              </a:spcBef>
            </a:pPr>
            <a:r>
              <a:rPr lang="tr-TR" sz="1600" b="1" u="sng" dirty="0"/>
              <a:t>Kütüphane Yönetiminde Değişiklikler</a:t>
            </a:r>
            <a:r>
              <a:rPr lang="tr-TR" sz="1600" b="1" dirty="0"/>
              <a:t>: Artan koleksiyonlar ve kitap sayısı nedeniyle kütüphane yönetimi daha organize ve sistematik hale geldi. </a:t>
            </a:r>
          </a:p>
          <a:p>
            <a:pPr algn="just">
              <a:spcBef>
                <a:spcPts val="0"/>
              </a:spcBef>
            </a:pPr>
            <a:r>
              <a:rPr lang="tr-TR" sz="1600" b="1" u="sng" dirty="0"/>
              <a:t>Kataloglama, sınıflandırma ve erişim düzenleri gelişti</a:t>
            </a:r>
            <a:r>
              <a:rPr lang="tr-TR" sz="1600" b="1" dirty="0"/>
              <a:t>; kütüphaneler bilgi yönetimi konusunda daha sistemli çalışmaya başladı.</a:t>
            </a:r>
          </a:p>
          <a:p>
            <a:pPr algn="just">
              <a:spcBef>
                <a:spcPts val="0"/>
              </a:spcBef>
            </a:pPr>
            <a:r>
              <a:rPr lang="tr-TR" sz="1600" b="1" u="sng" dirty="0"/>
              <a:t>Eğitim ve Araştırmanın Gelişimi</a:t>
            </a:r>
            <a:r>
              <a:rPr lang="tr-TR" sz="1600" b="1" dirty="0"/>
              <a:t>: Ulaşılabilen bilgi artınca, eğitim ve araştırma faaliyetleri güçlendi. </a:t>
            </a:r>
          </a:p>
          <a:p>
            <a:pPr algn="just">
              <a:spcBef>
                <a:spcPts val="0"/>
              </a:spcBef>
            </a:pPr>
            <a:r>
              <a:rPr lang="tr-TR" sz="1600" b="1" dirty="0"/>
              <a:t>Kütüphaneler, öğrenci ve araştırmacıların gereksinimlerini karşılayan bilgi merkezleri haline geldi.</a:t>
            </a:r>
          </a:p>
          <a:p>
            <a:pPr algn="just">
              <a:spcBef>
                <a:spcPts val="0"/>
              </a:spcBef>
            </a:pPr>
            <a:r>
              <a:rPr lang="tr-TR" sz="1600" b="1" u="sng" dirty="0"/>
              <a:t>Kütüphanecilik Mesleğinin Yeniden Yapılanması</a:t>
            </a:r>
            <a:r>
              <a:rPr lang="tr-TR" sz="1600" b="1" dirty="0"/>
              <a:t>: Kitapların çoğalmasıyla, kütüphanecilik mesleği yeniden şekillendi. Kütüphaneciler, kataloglama, sınıflandırma ve erişim sistemleri konusunda uzmanlaşmaya başladı.</a:t>
            </a:r>
          </a:p>
        </p:txBody>
      </p:sp>
    </p:spTree>
    <p:extLst>
      <p:ext uri="{BB962C8B-B14F-4D97-AF65-F5344CB8AC3E}">
        <p14:creationId xmlns:p14="http://schemas.microsoft.com/office/powerpoint/2010/main" val="398298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19. VE 20. YÜZYILLAR</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835236"/>
          </a:xfrm>
        </p:spPr>
        <p:txBody>
          <a:bodyPr>
            <a:noAutofit/>
          </a:bodyPr>
          <a:lstStyle/>
          <a:p>
            <a:pPr marL="0" indent="0" algn="just">
              <a:buNone/>
            </a:pPr>
            <a:r>
              <a:rPr lang="tr-TR" sz="2000" b="1" u="sng" dirty="0"/>
              <a:t>19. Yüzyıl ve Ulusal Kütüphaneler: </a:t>
            </a:r>
          </a:p>
          <a:p>
            <a:pPr algn="just"/>
            <a:r>
              <a:rPr lang="tr-TR" sz="2000" b="1" u="sng" dirty="0"/>
              <a:t>Fransa</a:t>
            </a:r>
            <a:r>
              <a:rPr lang="tr-TR" sz="2000" b="1" dirty="0"/>
              <a:t>: Fransız Devrimi sonrası kurulan </a:t>
            </a:r>
            <a:r>
              <a:rPr lang="tr-TR" sz="2000" b="1" dirty="0" err="1"/>
              <a:t>Bibliothèque</a:t>
            </a:r>
            <a:r>
              <a:rPr lang="tr-TR" sz="2000" b="1" dirty="0"/>
              <a:t> </a:t>
            </a:r>
            <a:r>
              <a:rPr lang="tr-TR" sz="2000" b="1" dirty="0" err="1"/>
              <a:t>Nationale</a:t>
            </a:r>
            <a:r>
              <a:rPr lang="tr-TR" sz="2000" b="1" dirty="0"/>
              <a:t> gibi büyük kütüphaneler ortaya çıktı.</a:t>
            </a:r>
          </a:p>
          <a:p>
            <a:pPr algn="just"/>
            <a:r>
              <a:rPr lang="tr-TR" sz="2000" b="1" u="sng" dirty="0"/>
              <a:t>Yöneticiler</a:t>
            </a:r>
            <a:r>
              <a:rPr lang="tr-TR" sz="2000" b="1" dirty="0"/>
              <a:t>:</a:t>
            </a:r>
          </a:p>
          <a:p>
            <a:pPr lvl="1" algn="just">
              <a:buFont typeface="Wingdings" panose="05000000000000000000" pitchFamily="2" charset="2"/>
              <a:buChar char="v"/>
            </a:pPr>
            <a:r>
              <a:rPr lang="tr-TR" sz="1800" b="1" dirty="0"/>
              <a:t>Kitapların yönetimi, katalogların geliştirilmesi ve fonların sağlanması önemliydi.</a:t>
            </a:r>
          </a:p>
          <a:p>
            <a:pPr lvl="1" algn="just">
              <a:buFont typeface="Wingdings" panose="05000000000000000000" pitchFamily="2" charset="2"/>
              <a:buChar char="v"/>
            </a:pPr>
            <a:r>
              <a:rPr lang="tr-TR" sz="1800" b="1" u="sng" dirty="0"/>
              <a:t>Örnek</a:t>
            </a:r>
            <a:r>
              <a:rPr lang="tr-TR" sz="1800" b="1" dirty="0"/>
              <a:t>: İngiliz Kütüphanesi müdürü </a:t>
            </a:r>
            <a:r>
              <a:rPr lang="tr-TR" sz="1800" b="1" dirty="0" err="1"/>
              <a:t>Sir</a:t>
            </a:r>
            <a:r>
              <a:rPr lang="tr-TR" sz="1800" b="1" dirty="0"/>
              <a:t> Antonio </a:t>
            </a:r>
            <a:r>
              <a:rPr lang="tr-TR" sz="1800" b="1" dirty="0" err="1"/>
              <a:t>Panizzi</a:t>
            </a:r>
            <a:r>
              <a:rPr lang="tr-TR" sz="1800" b="1" dirty="0"/>
              <a:t>, kataloglar ve fon sağlama konusunda öncü oldu.</a:t>
            </a:r>
          </a:p>
          <a:p>
            <a:pPr algn="just"/>
            <a:r>
              <a:rPr lang="tr-TR" sz="2000" b="1" u="sng" dirty="0"/>
              <a:t>Profesyonelleşme</a:t>
            </a:r>
            <a:r>
              <a:rPr lang="tr-TR" sz="2000" b="1" dirty="0"/>
              <a:t>:</a:t>
            </a:r>
          </a:p>
          <a:p>
            <a:pPr lvl="1" algn="just">
              <a:buFont typeface="Wingdings" panose="05000000000000000000" pitchFamily="2" charset="2"/>
              <a:buChar char="v"/>
            </a:pPr>
            <a:r>
              <a:rPr lang="tr-TR" sz="1800" b="1" dirty="0"/>
              <a:t>ABD’de 1880’lerde </a:t>
            </a:r>
            <a:r>
              <a:rPr lang="tr-TR" sz="1800" b="1" dirty="0" err="1"/>
              <a:t>American</a:t>
            </a:r>
            <a:r>
              <a:rPr lang="tr-TR" sz="1800" b="1" dirty="0"/>
              <a:t> Library </a:t>
            </a:r>
            <a:r>
              <a:rPr lang="tr-TR" sz="1800" b="1" dirty="0" err="1"/>
              <a:t>Association</a:t>
            </a:r>
            <a:r>
              <a:rPr lang="tr-TR" sz="1800" b="1" dirty="0"/>
              <a:t> kuruldu.</a:t>
            </a:r>
          </a:p>
          <a:p>
            <a:pPr lvl="1" algn="just">
              <a:buFont typeface="Wingdings" panose="05000000000000000000" pitchFamily="2" charset="2"/>
              <a:buChar char="v"/>
            </a:pPr>
            <a:r>
              <a:rPr lang="tr-TR" sz="1800" b="1" dirty="0"/>
              <a:t>Mesleki eğitimler ve okullar açıldı.</a:t>
            </a:r>
          </a:p>
          <a:p>
            <a:pPr algn="just"/>
            <a:r>
              <a:rPr lang="tr-TR" sz="2000" b="1" u="sng" dirty="0"/>
              <a:t>Hedefler</a:t>
            </a:r>
            <a:r>
              <a:rPr lang="tr-TR" sz="2000" b="1" dirty="0"/>
              <a:t>: Halkın eğitimi, demokratik haklar ve göçmenlerin entegrasyonu </a:t>
            </a:r>
            <a:r>
              <a:rPr lang="tr-TR" sz="1500" b="1" dirty="0"/>
              <a:t>(</a:t>
            </a:r>
            <a:r>
              <a:rPr lang="tr-TR" sz="1500" b="1" dirty="0" err="1"/>
              <a:t>Făgărășan</a:t>
            </a:r>
            <a:r>
              <a:rPr lang="tr-TR" sz="1500" b="1" dirty="0"/>
              <a:t>, 2017, s. 48-49).</a:t>
            </a:r>
          </a:p>
        </p:txBody>
      </p:sp>
    </p:spTree>
    <p:extLst>
      <p:ext uri="{BB962C8B-B14F-4D97-AF65-F5344CB8AC3E}">
        <p14:creationId xmlns:p14="http://schemas.microsoft.com/office/powerpoint/2010/main" val="383100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667500" y="209631"/>
            <a:ext cx="9744860" cy="762000"/>
          </a:xfrm>
        </p:spPr>
        <p:txBody>
          <a:bodyPr>
            <a:normAutofit/>
          </a:bodyPr>
          <a:lstStyle/>
          <a:p>
            <a:pPr algn="ctr"/>
            <a:r>
              <a:rPr lang="tr-TR" b="1" dirty="0">
                <a:solidFill>
                  <a:schemeClr val="tx1"/>
                </a:solidFill>
              </a:rPr>
              <a:t>GİRİŞ</a:t>
            </a:r>
            <a:endParaRPr lang="en-US"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820927" y="879101"/>
            <a:ext cx="9438005" cy="4621154"/>
          </a:xfrm>
        </p:spPr>
        <p:txBody>
          <a:bodyPr>
            <a:noAutofit/>
          </a:bodyPr>
          <a:lstStyle/>
          <a:p>
            <a:pPr marL="0" indent="0" algn="just">
              <a:buNone/>
            </a:pPr>
            <a:r>
              <a:rPr lang="tr-TR" b="1" dirty="0"/>
              <a:t>Bilgi çağında yaşadığımız günümüzde, bilgi ve belge merkezlerinin yönetimi, toplumsal, teknolojik ve kültürel gelişmelerle birlikte sürekli olarak evrim geçirmiştir. </a:t>
            </a:r>
          </a:p>
          <a:p>
            <a:pPr marL="0" indent="0" algn="just">
              <a:buNone/>
            </a:pPr>
            <a:r>
              <a:rPr lang="tr-TR" b="1" dirty="0"/>
              <a:t>Bu gelişim, ilk çağlardan itibaren bilgi ve kaynakların toplanması, korunması ve erişilebilir kılınması temel amacıyla başlamış, zamanla teknolojik yenilikler ve toplumsal gereksinimler doğrultusunda daha sistematik ve karmaşık duruma gelmiştir. </a:t>
            </a:r>
          </a:p>
          <a:p>
            <a:pPr marL="0" indent="0" algn="just">
              <a:buNone/>
            </a:pPr>
            <a:r>
              <a:rPr lang="tr-TR" b="1" dirty="0"/>
              <a:t>Başlangıçta dini ve eğitim amaçlı, sınırlı erişimli ve geleneksel yöntemlerle yönetilerek yürütülen kütüphane ve arşivler; modern çağda bilimsel, teknolojik ve kullanıcı odaklı yaklaşımlarla yeni bir boyut kazanmıştır. </a:t>
            </a:r>
          </a:p>
          <a:p>
            <a:pPr marL="0" indent="0" algn="just">
              <a:buNone/>
            </a:pPr>
            <a:r>
              <a:rPr lang="tr-TR" b="1" dirty="0"/>
              <a:t>Bu süreçte, yönetim kavramının temel ilkeleri, modern bilimsel yaklaşımlar ve teknolojik gelişmelerle şekillenmiş ve kütüphane yönetimi, toplumların bilgi üretimi, paylaşımı ve korunmasında merkezi bir rol üstlenmiştir. </a:t>
            </a:r>
          </a:p>
          <a:p>
            <a:pPr marL="0" indent="0" algn="just">
              <a:buNone/>
            </a:pPr>
            <a:r>
              <a:rPr lang="tr-TR" b="1" dirty="0"/>
              <a:t>Bu derste, kütüphane, bilgi ve bilgi belge merkezlerinin tarihsel gelişimi, yönetim anlayışlarındaki evrimi ve günümüz modern yönetim uygulamaları ayrıntılı bir şekilde ele alınmaktadır.</a:t>
            </a:r>
          </a:p>
        </p:txBody>
      </p:sp>
    </p:spTree>
    <p:extLst>
      <p:ext uri="{BB962C8B-B14F-4D97-AF65-F5344CB8AC3E}">
        <p14:creationId xmlns:p14="http://schemas.microsoft.com/office/powerpoint/2010/main" val="408861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19. VE 20. YÜZYILLAR</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5223164"/>
          </a:xfrm>
        </p:spPr>
        <p:txBody>
          <a:bodyPr>
            <a:noAutofit/>
          </a:bodyPr>
          <a:lstStyle/>
          <a:p>
            <a:pPr marL="0" indent="0" algn="just">
              <a:buNone/>
            </a:pPr>
            <a:r>
              <a:rPr lang="tr-TR" sz="2000" b="1" u="sng" dirty="0"/>
              <a:t>20. Yüzyıl ve Zorluklar</a:t>
            </a:r>
            <a:r>
              <a:rPr lang="tr-TR" sz="2000" b="1" dirty="0"/>
              <a:t>:</a:t>
            </a:r>
          </a:p>
          <a:p>
            <a:pPr algn="just"/>
            <a:r>
              <a:rPr lang="tr-TR" sz="2000" b="1" u="sng" dirty="0"/>
              <a:t>Avrupa</a:t>
            </a:r>
            <a:r>
              <a:rPr lang="tr-TR" sz="2000" b="1" dirty="0"/>
              <a:t>:</a:t>
            </a:r>
          </a:p>
          <a:p>
            <a:pPr lvl="1" algn="just">
              <a:buFont typeface="Wingdings" panose="05000000000000000000" pitchFamily="2" charset="2"/>
              <a:buChar char="v"/>
            </a:pPr>
            <a:r>
              <a:rPr lang="tr-TR" sz="2000" b="1" dirty="0"/>
              <a:t>İki dünya savaşı, ekonomik krizler ve yıkım nedeniyle yönetim zorlaştı.</a:t>
            </a:r>
          </a:p>
          <a:p>
            <a:pPr lvl="1" algn="just">
              <a:buFont typeface="Wingdings" panose="05000000000000000000" pitchFamily="2" charset="2"/>
              <a:buChar char="v"/>
            </a:pPr>
            <a:r>
              <a:rPr lang="tr-TR" sz="2000" b="1" dirty="0"/>
              <a:t>Bazı ülkelerde, kütüphaneler bilgi kontrolü ve propaganda amacıyla kullanıldı.</a:t>
            </a:r>
          </a:p>
          <a:p>
            <a:pPr algn="just"/>
            <a:r>
              <a:rPr lang="tr-TR" sz="2000" b="1" u="sng" dirty="0"/>
              <a:t>ABD</a:t>
            </a:r>
            <a:r>
              <a:rPr lang="tr-TR" sz="2000" b="1" dirty="0"/>
              <a:t>:</a:t>
            </a:r>
          </a:p>
          <a:p>
            <a:pPr lvl="1" algn="just">
              <a:buFont typeface="Wingdings" panose="05000000000000000000" pitchFamily="2" charset="2"/>
              <a:buChar char="v"/>
            </a:pPr>
            <a:r>
              <a:rPr lang="tr-TR" sz="2000" b="1" dirty="0"/>
              <a:t>Ekonomik krizlere rağmen  (Great </a:t>
            </a:r>
            <a:r>
              <a:rPr lang="tr-TR" sz="2000" b="1" dirty="0" err="1"/>
              <a:t>Depression</a:t>
            </a:r>
            <a:r>
              <a:rPr lang="tr-TR" sz="2000" b="1" dirty="0"/>
              <a:t>/1929-1933) </a:t>
            </a:r>
            <a:r>
              <a:rPr lang="tr-TR" sz="2000" b="1" dirty="0" err="1"/>
              <a:t>mikroformlar</a:t>
            </a:r>
            <a:r>
              <a:rPr lang="tr-TR" sz="2000" b="1" dirty="0"/>
              <a:t> (</a:t>
            </a:r>
            <a:r>
              <a:rPr lang="en-US" sz="2000" b="1" dirty="0"/>
              <a:t>microformat storage</a:t>
            </a:r>
            <a:r>
              <a:rPr lang="tr-TR" sz="2000" b="1" dirty="0"/>
              <a:t>), ortak/birlikte satın alma (</a:t>
            </a:r>
            <a:r>
              <a:rPr lang="en-US" sz="2000" b="1" dirty="0"/>
              <a:t>cooperative purchasing</a:t>
            </a:r>
            <a:r>
              <a:rPr lang="tr-TR" sz="2000" b="1" dirty="0"/>
              <a:t>)</a:t>
            </a:r>
            <a:r>
              <a:rPr lang="en-US" sz="2000" b="1" dirty="0"/>
              <a:t> </a:t>
            </a:r>
            <a:r>
              <a:rPr lang="tr-TR" sz="2000" b="1" dirty="0"/>
              <a:t>ve </a:t>
            </a:r>
            <a:r>
              <a:rPr lang="tr-TR" sz="2000" b="1" dirty="0" err="1"/>
              <a:t>kütüphanelerarası</a:t>
            </a:r>
            <a:r>
              <a:rPr lang="tr-TR" sz="2000" b="1" dirty="0"/>
              <a:t> ödünç sistemi (</a:t>
            </a:r>
            <a:r>
              <a:rPr lang="en-US" sz="2000" b="1" dirty="0"/>
              <a:t>interlibrary loan system</a:t>
            </a:r>
            <a:r>
              <a:rPr lang="tr-TR" sz="2000" b="1" dirty="0"/>
              <a:t>)</a:t>
            </a:r>
            <a:r>
              <a:rPr lang="en-US" sz="2000" b="1" dirty="0"/>
              <a:t> </a:t>
            </a:r>
            <a:r>
              <a:rPr lang="tr-TR" sz="2000" b="1" dirty="0"/>
              <a:t>geliştirilerek yönetim iyileştirildi.</a:t>
            </a:r>
          </a:p>
          <a:p>
            <a:pPr algn="just"/>
            <a:r>
              <a:rPr lang="tr-TR" sz="2000" b="1" u="sng" dirty="0"/>
              <a:t>II. Dünya Savaşı sonrası</a:t>
            </a:r>
            <a:r>
              <a:rPr lang="tr-TR" sz="2000" b="1" dirty="0"/>
              <a:t>:</a:t>
            </a:r>
          </a:p>
          <a:p>
            <a:pPr lvl="1" algn="just"/>
            <a:r>
              <a:rPr lang="tr-TR" sz="2000" b="1" dirty="0"/>
              <a:t>Askeri gazilere eğitim olanağı sağlayan G.I. Bill ile kütüphaneler yeni bir görev üstlendi </a:t>
            </a:r>
            <a:r>
              <a:rPr lang="tr-TR" sz="1500" b="1" dirty="0"/>
              <a:t>(</a:t>
            </a:r>
            <a:r>
              <a:rPr lang="tr-TR" sz="1500" b="1" dirty="0" err="1"/>
              <a:t>Făgărășan</a:t>
            </a:r>
            <a:r>
              <a:rPr lang="tr-TR" sz="1500" b="1" dirty="0"/>
              <a:t>, 2017, s. 48-49).</a:t>
            </a:r>
          </a:p>
        </p:txBody>
      </p:sp>
    </p:spTree>
    <p:extLst>
      <p:ext uri="{BB962C8B-B14F-4D97-AF65-F5344CB8AC3E}">
        <p14:creationId xmlns:p14="http://schemas.microsoft.com/office/powerpoint/2010/main" val="73791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19. VE 20. YÜZYILLAR</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4572000"/>
          </a:xfrm>
        </p:spPr>
        <p:txBody>
          <a:bodyPr>
            <a:noAutofit/>
          </a:bodyPr>
          <a:lstStyle/>
          <a:p>
            <a:pPr algn="just"/>
            <a:r>
              <a:rPr lang="tr-TR" sz="1900" b="1" dirty="0"/>
              <a:t>Artık kütüphaneler, elitlerin değil, toplumun geneline hizmet eden kurumlar durumuna geldi (</a:t>
            </a:r>
            <a:r>
              <a:rPr lang="tr-TR" sz="1900" b="1" dirty="0" err="1"/>
              <a:t>Făgărășan</a:t>
            </a:r>
            <a:r>
              <a:rPr lang="tr-TR" sz="1900" b="1" dirty="0"/>
              <a:t>, 2017, s. 48-49).</a:t>
            </a:r>
          </a:p>
          <a:p>
            <a:pPr algn="just"/>
            <a:r>
              <a:rPr lang="tr-TR" sz="1700" b="1" dirty="0"/>
              <a:t>G.I. Bill, II. Dünya Savaşı sonrası ABD'de yürürlüğe giren ve savaş sonrası askerlerin eğitim ve sağlık hizmetlerinden yararlanmasını sağlayan bir yasa veya programdır. Türkçede "G.I. Yasası" veya "G.I. Fonu" olarak da bilinir.</a:t>
            </a:r>
          </a:p>
          <a:p>
            <a:pPr algn="just"/>
            <a:r>
              <a:rPr lang="tr-TR" sz="1700" b="1" dirty="0"/>
              <a:t>Bu yasa sayesinde, savaş sonrası askerler üniversite ve diğer eğitim kurumlarında eğitim alma hakkı kazandı. </a:t>
            </a:r>
          </a:p>
          <a:p>
            <a:pPr algn="just"/>
            <a:r>
              <a:rPr lang="tr-TR" sz="1700" b="1" dirty="0"/>
              <a:t>Bu program, büyük sayıda asker ve savaş gazisinin yüksek öğrenim görmesini teşvik etti ve bu da eğitim kurumları ile kütüphaneler üzerinde yeni yönetsel ve organizasyonel zorluklar yarattı.</a:t>
            </a:r>
          </a:p>
          <a:p>
            <a:pPr algn="just"/>
            <a:r>
              <a:rPr lang="tr-TR" sz="1700" b="1" dirty="0"/>
              <a:t>Özetle, G.I. Bill, savaş sonrası askerlerin eğitim almasını kolaylaştıran ve toplumda büyük bir eğitim seferberliği başlatan bir yasa veya programdır. Bu, kütüphanelerin ve eğitim kurumlarının, genişleyen öğrenci kitleleri için yeni bir yönetim ve hizmet anlayışı geliştirmesini zorunlu kıldı.</a:t>
            </a:r>
          </a:p>
        </p:txBody>
      </p:sp>
    </p:spTree>
    <p:extLst>
      <p:ext uri="{BB962C8B-B14F-4D97-AF65-F5344CB8AC3E}">
        <p14:creationId xmlns:p14="http://schemas.microsoft.com/office/powerpoint/2010/main" val="391049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ÖZET</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5278582"/>
          </a:xfrm>
        </p:spPr>
        <p:txBody>
          <a:bodyPr>
            <a:noAutofit/>
          </a:bodyPr>
          <a:lstStyle/>
          <a:p>
            <a:pPr marL="0" indent="0" algn="just">
              <a:buNone/>
            </a:pPr>
            <a:r>
              <a:rPr lang="tr-TR" sz="1700" b="1" u="sng" dirty="0"/>
              <a:t>Başlangıçta</a:t>
            </a:r>
            <a:r>
              <a:rPr lang="tr-TR" sz="1700" b="1" dirty="0"/>
              <a:t>: Manastırlarda, dini ve eğitim amaçlı, sınırlı erişimli ve sıkı denetim altında</a:t>
            </a:r>
          </a:p>
          <a:p>
            <a:pPr marL="0" indent="0" algn="just">
              <a:buNone/>
            </a:pPr>
            <a:r>
              <a:rPr lang="tr-TR" sz="1700" b="1" u="sng" dirty="0"/>
              <a:t>Sonradan</a:t>
            </a:r>
            <a:r>
              <a:rPr lang="tr-TR" sz="1700" b="1" dirty="0"/>
              <a:t>: Şehir merkezli, daha erişilebilir hale gelen, katalog ve indeksleme teknikleri gelişen, kişisel ve kurumsal koleksiyonların artmasıyla karmaşık ve sistematik hale gelen bir yapıya evrildi.</a:t>
            </a:r>
          </a:p>
          <a:p>
            <a:pPr marL="0" indent="0" algn="just">
              <a:buNone/>
            </a:pPr>
            <a:r>
              <a:rPr lang="tr-TR" sz="1700" b="1" dirty="0"/>
              <a:t>Bu sistematik gelişim, kütüphanelerin hem kültürel hem de politik güç araçları olarak kullanımını da beraberinde getirdi </a:t>
            </a:r>
            <a:r>
              <a:rPr lang="tr-TR" sz="1500" b="1" dirty="0"/>
              <a:t>(</a:t>
            </a:r>
            <a:r>
              <a:rPr lang="tr-TR" sz="1500" b="1" dirty="0" err="1"/>
              <a:t>Malesevic</a:t>
            </a:r>
            <a:r>
              <a:rPr lang="tr-TR" sz="1500" b="1" dirty="0"/>
              <a:t>, 2024).</a:t>
            </a:r>
          </a:p>
          <a:p>
            <a:pPr marL="0" indent="0" algn="just">
              <a:buNone/>
            </a:pPr>
            <a:r>
              <a:rPr lang="tr-TR" sz="1700" b="1" dirty="0"/>
              <a:t>İlk çağlardan günümüze kadar kütüphane ve bilgi-belge merkezlerinin yönetim anlamındaki tarihsel gelişimi şu şekilde özetlenebilir:</a:t>
            </a:r>
          </a:p>
          <a:p>
            <a:pPr algn="just"/>
            <a:r>
              <a:rPr lang="tr-TR" sz="1700" b="1" u="sng" dirty="0"/>
              <a:t>İlk Çağlar ve Sembolik/Manuel Yöntemler</a:t>
            </a:r>
            <a:r>
              <a:rPr lang="tr-TR" sz="1700" b="1" dirty="0"/>
              <a:t>: Antik Mısır, Mezopotamya ve Yunanistan'da kütüphaneler genellikle rahipler ve bilginler tarafından yönetiliyor, bilgi kaydı el yazmalarıyla tutuluyordu. Yönetim daha çok kişisel ve gelenekseldi.</a:t>
            </a:r>
          </a:p>
          <a:p>
            <a:pPr algn="just"/>
            <a:r>
              <a:rPr lang="tr-TR" sz="1700" b="1" u="sng" dirty="0"/>
              <a:t>Orta Çağ ve Manastır Kütüphaneleri</a:t>
            </a:r>
            <a:r>
              <a:rPr lang="tr-TR" sz="1700" b="1" dirty="0"/>
              <a:t>: Kilise ve manastırlarda kütüphaneler dini ve eğitim amaçlı kullanılırken, kayıt ve envanter sistemleri yavaş yavaş gelişti. Yönetim merkezi otoriteye bağlıydı.</a:t>
            </a:r>
          </a:p>
          <a:p>
            <a:pPr algn="just"/>
            <a:r>
              <a:rPr lang="tr-TR" sz="1700" b="1" u="sng" dirty="0"/>
              <a:t>Rönesans ve Matbaanın İcadı</a:t>
            </a:r>
            <a:r>
              <a:rPr lang="tr-TR" sz="1700" b="1" dirty="0"/>
              <a:t>: Matbaanın yaygınlaşmasıyla bilgiye erişim arttı, kütüphane yönetimi de kataloglama ve sınıflandırma sistemleriyle organize olmaya başladı.</a:t>
            </a:r>
          </a:p>
        </p:txBody>
      </p:sp>
    </p:spTree>
    <p:extLst>
      <p:ext uri="{BB962C8B-B14F-4D97-AF65-F5344CB8AC3E}">
        <p14:creationId xmlns:p14="http://schemas.microsoft.com/office/powerpoint/2010/main" val="230236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130133" y="184327"/>
            <a:ext cx="9260776"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ÖZET</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2"/>
            <a:ext cx="9438005" cy="5167745"/>
          </a:xfrm>
        </p:spPr>
        <p:txBody>
          <a:bodyPr>
            <a:noAutofit/>
          </a:bodyPr>
          <a:lstStyle/>
          <a:p>
            <a:pPr algn="just">
              <a:spcBef>
                <a:spcPts val="600"/>
              </a:spcBef>
            </a:pPr>
            <a:r>
              <a:rPr lang="tr-TR" b="1" u="sng" dirty="0"/>
              <a:t>Modern Dönem ve Bilimsel Yönetim Yaklaşımları</a:t>
            </a:r>
            <a:r>
              <a:rPr lang="tr-TR" b="1" dirty="0"/>
              <a:t>: 19. yüzyılda kütüphanelerde profesyonel yönetim anlayışları başladı. Kataloglama sistemleri, katalog ve envanter yönetimi gelişti.</a:t>
            </a:r>
          </a:p>
          <a:p>
            <a:pPr algn="just">
              <a:spcBef>
                <a:spcPts val="600"/>
              </a:spcBef>
            </a:pPr>
            <a:r>
              <a:rPr lang="tr-TR" b="1" u="sng" dirty="0"/>
              <a:t>20. Yüzyıl ve Teknolojik Dönüşüm</a:t>
            </a:r>
            <a:r>
              <a:rPr lang="tr-TR" b="1" dirty="0"/>
              <a:t>: Bilgisayar ve dijital teknolojilerin kullanımıyla kütüphane yönetimi daha etkin ve erişilebilir hale geldi. Akıllı kataloglar, otomasyon sistemleri ve bilgi yönetim stratejileri gelişti.</a:t>
            </a:r>
          </a:p>
          <a:p>
            <a:pPr algn="just">
              <a:spcBef>
                <a:spcPts val="600"/>
              </a:spcBef>
            </a:pPr>
            <a:r>
              <a:rPr lang="tr-TR" b="1" u="sng" dirty="0"/>
              <a:t>Günümüz</a:t>
            </a:r>
            <a:r>
              <a:rPr lang="tr-TR" b="1" dirty="0"/>
              <a:t>: Bilgi çağında, dijitalleşme ve erişim odaklı yönetim anlayışları öne çıktı. Kütüphane yönetimi, kullanıcı odaklı, erişilebilir ve sürdürülebilir hizmetler sunmaya yönelmiştir.</a:t>
            </a:r>
          </a:p>
          <a:p>
            <a:pPr marL="0" indent="0" algn="just">
              <a:spcBef>
                <a:spcPts val="600"/>
              </a:spcBef>
              <a:buNone/>
            </a:pPr>
            <a:r>
              <a:rPr lang="tr-TR" b="1" u="sng" dirty="0"/>
              <a:t>Kısaca</a:t>
            </a:r>
            <a:r>
              <a:rPr lang="tr-TR" b="1" dirty="0"/>
              <a:t>,</a:t>
            </a:r>
          </a:p>
          <a:p>
            <a:pPr algn="just">
              <a:spcBef>
                <a:spcPts val="600"/>
              </a:spcBef>
            </a:pPr>
            <a:r>
              <a:rPr lang="tr-TR" b="1" dirty="0"/>
              <a:t>Kütüphanelerin gelişimi, başlangıçta bilgi ve belgeleri kayıt altına alma ve koruma amacıyla taş, papirüs ve parşömenle başladı. Sonra kataloglama, alfabetik düzen ve kitapların çoğaltılmasıyla daha düzenli hale geldi. Zaman içinde yönetim şekilleri değişti, teknolojik gelişmeler ve toplumsal gereksinimler doğrultusunda kütüphaneler büyüdü, çeşitlendi ve toplumların bilgi, eğitim ve kültür hayatında önemli rol oynamaya başladı.</a:t>
            </a:r>
            <a:endParaRPr lang="tr-TR" sz="1700" b="1" dirty="0"/>
          </a:p>
        </p:txBody>
      </p:sp>
    </p:spTree>
    <p:extLst>
      <p:ext uri="{BB962C8B-B14F-4D97-AF65-F5344CB8AC3E}">
        <p14:creationId xmlns:p14="http://schemas.microsoft.com/office/powerpoint/2010/main" val="20566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39"/>
            <a:ext cx="9438005" cy="4316143"/>
          </a:xfrm>
        </p:spPr>
        <p:txBody>
          <a:bodyPr>
            <a:noAutofit/>
          </a:bodyPr>
          <a:lstStyle/>
          <a:p>
            <a:pPr marL="0" indent="0" algn="just">
              <a:buNone/>
            </a:pPr>
            <a:r>
              <a:rPr lang="tr-TR" b="1" dirty="0"/>
              <a:t>Tarihsel süreçte, kütüphane ve bilgi merkezlerinin yönetimi, başlangıçta dini ve sınırlı erişimli yapıdan, zamanla şehir odaklı, kataloglama teknikleri gelişmiş, koleksiyonlar genişlemiş ve teknolojik yeniliklerle sürekli değişmiş bir yapıya dönüşmüştür. </a:t>
            </a:r>
          </a:p>
          <a:p>
            <a:pPr marL="0" indent="0" algn="just">
              <a:buNone/>
            </a:pPr>
            <a:r>
              <a:rPr lang="tr-TR" b="1" dirty="0"/>
              <a:t>Orta Çağdan başlayarak, matbaanın icadı ve Rönesans ile bilgiye erişim artmış, koleksiyonlar büyümüş, yönetim sistemleri sistematikleşmiş ve meslek anlayışı yeniden şekillenmiştir. </a:t>
            </a:r>
          </a:p>
          <a:p>
            <a:pPr marL="0" indent="0" algn="just">
              <a:buNone/>
            </a:pPr>
            <a:r>
              <a:rPr lang="tr-TR" b="1" dirty="0"/>
              <a:t>19. ve 20. yüzyıllarda ise, bilimsel yaklaşımlar ve teknolojik gelişmeler sayesinde yönetim daha etkin ve kullanıcı odaklı hale gelmiştir. </a:t>
            </a:r>
          </a:p>
          <a:p>
            <a:pPr marL="0" indent="0" algn="just">
              <a:buNone/>
            </a:pPr>
            <a:r>
              <a:rPr lang="tr-TR" b="1" dirty="0"/>
              <a:t>Günümüzde ise, dijital teknolojiler ve kullanıcı taleplerine göre, bilgi merkezleri sürdürülebilir, erişilebilir ve dinamik hizmetler sunmaya devam etmektedir. </a:t>
            </a:r>
          </a:p>
          <a:p>
            <a:pPr marL="0" indent="0" algn="just">
              <a:buNone/>
            </a:pPr>
            <a:r>
              <a:rPr lang="tr-TR" b="1" dirty="0"/>
              <a:t>Bu gelişmeler, bilgi ve belge yönetiminin toplumsal gelişim ve kültürel hafızanın korunmasında hayati önemi olduğunu göstermektedir.</a:t>
            </a:r>
          </a:p>
        </p:txBody>
      </p:sp>
    </p:spTree>
    <p:extLst>
      <p:ext uri="{BB962C8B-B14F-4D97-AF65-F5344CB8AC3E}">
        <p14:creationId xmlns:p14="http://schemas.microsoft.com/office/powerpoint/2010/main" val="388527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6C880-5DDF-5FD2-5644-F95ED28A45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B5203C4-3EB4-4007-D87E-EC61788EB36B}"/>
              </a:ext>
            </a:extLst>
          </p:cNvPr>
          <p:cNvSpPr>
            <a:spLocks noGrp="1"/>
          </p:cNvSpPr>
          <p:nvPr>
            <p:ph type="title"/>
          </p:nvPr>
        </p:nvSpPr>
        <p:spPr>
          <a:xfrm>
            <a:off x="667499" y="234478"/>
            <a:ext cx="10215849" cy="575561"/>
          </a:xfrm>
        </p:spPr>
        <p:txBody>
          <a:bodyPr>
            <a:normAutofit/>
          </a:bodyPr>
          <a:lstStyle/>
          <a:p>
            <a:pPr algn="ctr"/>
            <a:r>
              <a:rPr lang="tr-TR" sz="2800" b="1" dirty="0">
                <a:solidFill>
                  <a:schemeClr val="tx1"/>
                </a:solidFill>
              </a:rPr>
              <a:t>SONUÇ VE DEĞERLENDİRME</a:t>
            </a:r>
            <a:endParaRPr lang="en-US" sz="2800" b="1" dirty="0"/>
          </a:p>
        </p:txBody>
      </p:sp>
      <p:sp>
        <p:nvSpPr>
          <p:cNvPr id="3" name="İçerik Yer Tutucusu 2">
            <a:extLst>
              <a:ext uri="{FF2B5EF4-FFF2-40B4-BE49-F238E27FC236}">
                <a16:creationId xmlns:a16="http://schemas.microsoft.com/office/drawing/2014/main" id="{B8220ED5-3E48-8977-88BA-EE54F5206141}"/>
              </a:ext>
            </a:extLst>
          </p:cNvPr>
          <p:cNvSpPr>
            <a:spLocks noGrp="1"/>
          </p:cNvSpPr>
          <p:nvPr>
            <p:ph idx="1"/>
          </p:nvPr>
        </p:nvSpPr>
        <p:spPr>
          <a:xfrm>
            <a:off x="865653" y="810039"/>
            <a:ext cx="9438005" cy="5369087"/>
          </a:xfrm>
        </p:spPr>
        <p:txBody>
          <a:bodyPr>
            <a:noAutofit/>
          </a:bodyPr>
          <a:lstStyle/>
          <a:p>
            <a:pPr marL="0" indent="0" algn="just">
              <a:buNone/>
            </a:pPr>
            <a:r>
              <a:rPr lang="tr-TR" b="1" dirty="0"/>
              <a:t>Tarih boyunca kütüphane ve bilgi hizmetleri, bilgi ve kültürel mirasın korunması, düzenlenmesi ve erişiminin sağlanması amacıyla evrim geçirmiştir. </a:t>
            </a:r>
          </a:p>
          <a:p>
            <a:pPr marL="0" indent="0" algn="just">
              <a:buNone/>
            </a:pPr>
            <a:r>
              <a:rPr lang="tr-TR" b="1" dirty="0"/>
              <a:t>İlk çağlardan itibaren dini ve eğitim amaçlı kullanılan kütüphaneler, zamanla teknolojik gelişmelerle kataloglama, sınıflandırma ve otomasyon tekniklerini benimseyerek toplumların bilgiye erişimlerini kolaylaştırmıştır. </a:t>
            </a:r>
          </a:p>
          <a:p>
            <a:pPr marL="0" indent="0" algn="just">
              <a:buNone/>
            </a:pPr>
            <a:r>
              <a:rPr lang="tr-TR" b="1" dirty="0"/>
              <a:t>Modern yönetim anlayışlarıyla birlikte, kütüphane hizmetleri kullanıcı odaklı, teknolojik altyapılarla desteklenen ve sürdürülebilir sistemler haline gelmiştir. </a:t>
            </a:r>
          </a:p>
          <a:p>
            <a:pPr marL="0" indent="0" algn="just">
              <a:buNone/>
            </a:pPr>
            <a:r>
              <a:rPr lang="tr-TR" b="1" dirty="0"/>
              <a:t>Bu süreçte, yönetim hem bilimsel hem de sanatsal unsurları içermekte olup, bilgi merkezlerinin etkinliği ve erişilebilirliği, bilgi çağında rekabet avantajı ve toplumsal gelişmişlik açısından kritik önem taşımaktadır. </a:t>
            </a:r>
          </a:p>
          <a:p>
            <a:pPr marL="0" indent="0" algn="just">
              <a:buNone/>
            </a:pPr>
            <a:r>
              <a:rPr lang="tr-TR" b="1" dirty="0"/>
              <a:t>Böylece, kütüphaneler ve bilgi merkezleri, bilgi ve kültürün yayılmasında temel yapıtaşları olmayı sürdürmektedir.</a:t>
            </a:r>
          </a:p>
          <a:p>
            <a:pPr marL="0" indent="0" algn="just">
              <a:buNone/>
            </a:pPr>
            <a:r>
              <a:rPr lang="tr-TR" b="1" dirty="0"/>
              <a:t>Bu ders kapsamında, bilgi ve belge merkezlerinin tarihsel gelişimi, yönetim anlayışlarındaki evrim ve modern yönetim uygulamaları ayrıntılı şekilde ele alınmıştır.</a:t>
            </a:r>
          </a:p>
          <a:p>
            <a:pPr marL="0" indent="0" algn="just">
              <a:buNone/>
            </a:pPr>
            <a:r>
              <a:rPr lang="tr-TR" b="1" dirty="0"/>
              <a:t> Ayrıca, bilgi ve belge merkezlerinin yönetim süreçleri ve teknolojik değişimlerin etkisi üzerinde durulmuştur.</a:t>
            </a:r>
          </a:p>
        </p:txBody>
      </p:sp>
    </p:spTree>
    <p:extLst>
      <p:ext uri="{BB962C8B-B14F-4D97-AF65-F5344CB8AC3E}">
        <p14:creationId xmlns:p14="http://schemas.microsoft.com/office/powerpoint/2010/main" val="3432112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7881" y="0"/>
            <a:ext cx="8596668" cy="703006"/>
          </a:xfrm>
        </p:spPr>
        <p:txBody>
          <a:bodyPr/>
          <a:lstStyle/>
          <a:p>
            <a:pPr algn="ctr"/>
            <a:r>
              <a:rPr lang="tr-TR" b="1" dirty="0"/>
              <a:t>Kaynakça</a:t>
            </a:r>
            <a:endParaRPr lang="en-US" b="1" dirty="0"/>
          </a:p>
        </p:txBody>
      </p:sp>
      <p:sp>
        <p:nvSpPr>
          <p:cNvPr id="3" name="İçerik Yer Tutucusu 2"/>
          <p:cNvSpPr>
            <a:spLocks noGrp="1"/>
          </p:cNvSpPr>
          <p:nvPr>
            <p:ph idx="1"/>
          </p:nvPr>
        </p:nvSpPr>
        <p:spPr>
          <a:xfrm>
            <a:off x="711747" y="835743"/>
            <a:ext cx="9180398" cy="4719930"/>
          </a:xfrm>
        </p:spPr>
        <p:txBody>
          <a:bodyPr>
            <a:noAutofit/>
          </a:bodyPr>
          <a:lstStyle/>
          <a:p>
            <a:pPr algn="just"/>
            <a:r>
              <a:rPr lang="tr-TR" sz="1400" b="1" dirty="0">
                <a:solidFill>
                  <a:schemeClr val="tx1"/>
                </a:solidFill>
              </a:rPr>
              <a:t>Al </a:t>
            </a:r>
            <a:r>
              <a:rPr lang="tr-TR" sz="1400" b="1" dirty="0" err="1">
                <a:solidFill>
                  <a:schemeClr val="tx1"/>
                </a:solidFill>
              </a:rPr>
              <a:t>Ardhi</a:t>
            </a:r>
            <a:r>
              <a:rPr lang="tr-TR" sz="1400" b="1" dirty="0">
                <a:solidFill>
                  <a:schemeClr val="tx1"/>
                </a:solidFill>
              </a:rPr>
              <a:t>, H. ve Al-</a:t>
            </a:r>
            <a:r>
              <a:rPr lang="tr-TR" sz="1400" b="1" dirty="0" err="1">
                <a:solidFill>
                  <a:schemeClr val="tx1"/>
                </a:solidFill>
              </a:rPr>
              <a:t>Kalabi</a:t>
            </a:r>
            <a:r>
              <a:rPr lang="tr-TR" sz="1400" b="1" dirty="0">
                <a:solidFill>
                  <a:schemeClr val="tx1"/>
                </a:solidFill>
              </a:rPr>
              <a:t>, F. (2024). Libraries </a:t>
            </a:r>
            <a:r>
              <a:rPr lang="tr-TR" sz="1400" b="1" dirty="0" err="1">
                <a:solidFill>
                  <a:schemeClr val="tx1"/>
                </a:solidFill>
              </a:rPr>
              <a:t>and</a:t>
            </a:r>
            <a:r>
              <a:rPr lang="tr-TR" sz="1400" b="1" dirty="0">
                <a:solidFill>
                  <a:schemeClr val="tx1"/>
                </a:solidFill>
              </a:rPr>
              <a:t> </a:t>
            </a:r>
            <a:r>
              <a:rPr lang="tr-TR" sz="1400" b="1" dirty="0" err="1">
                <a:solidFill>
                  <a:schemeClr val="tx1"/>
                </a:solidFill>
              </a:rPr>
              <a:t>archives</a:t>
            </a:r>
            <a:r>
              <a:rPr lang="tr-TR" sz="1400" b="1" dirty="0">
                <a:solidFill>
                  <a:schemeClr val="tx1"/>
                </a:solidFill>
              </a:rPr>
              <a:t> in </a:t>
            </a:r>
            <a:r>
              <a:rPr lang="tr-TR" sz="1400" b="1" dirty="0" err="1">
                <a:solidFill>
                  <a:schemeClr val="tx1"/>
                </a:solidFill>
              </a:rPr>
              <a:t>Mesopotamian</a:t>
            </a:r>
            <a:r>
              <a:rPr lang="tr-TR" sz="1400" b="1" dirty="0">
                <a:solidFill>
                  <a:schemeClr val="tx1"/>
                </a:solidFill>
              </a:rPr>
              <a:t> </a:t>
            </a:r>
            <a:r>
              <a:rPr lang="tr-TR" sz="1400" b="1" dirty="0" err="1">
                <a:solidFill>
                  <a:schemeClr val="tx1"/>
                </a:solidFill>
              </a:rPr>
              <a:t>civilization</a:t>
            </a:r>
            <a:r>
              <a:rPr lang="tr-TR" sz="1400" b="1" dirty="0">
                <a:solidFill>
                  <a:schemeClr val="tx1"/>
                </a:solidFill>
              </a:rPr>
              <a:t> in </a:t>
            </a:r>
            <a:r>
              <a:rPr lang="tr-TR" sz="1400" b="1" dirty="0" err="1">
                <a:solidFill>
                  <a:schemeClr val="tx1"/>
                </a:solidFill>
              </a:rPr>
              <a:t>light</a:t>
            </a:r>
            <a:r>
              <a:rPr lang="tr-TR" sz="1400" b="1" dirty="0">
                <a:solidFill>
                  <a:schemeClr val="tx1"/>
                </a:solidFill>
              </a:rPr>
              <a:t> of </a:t>
            </a:r>
            <a:r>
              <a:rPr lang="tr-TR" sz="1400" b="1" dirty="0" err="1">
                <a:solidFill>
                  <a:schemeClr val="tx1"/>
                </a:solidFill>
              </a:rPr>
              <a:t>archaeological</a:t>
            </a:r>
            <a:r>
              <a:rPr lang="tr-TR" sz="1400" b="1" dirty="0">
                <a:solidFill>
                  <a:schemeClr val="tx1"/>
                </a:solidFill>
              </a:rPr>
              <a:t> data. </a:t>
            </a:r>
            <a:r>
              <a:rPr lang="tr-TR" sz="1400" b="1" i="1" dirty="0" err="1">
                <a:solidFill>
                  <a:schemeClr val="tx1"/>
                </a:solidFill>
              </a:rPr>
              <a:t>Journal</a:t>
            </a:r>
            <a:r>
              <a:rPr lang="tr-TR" sz="1400" b="1" i="1" dirty="0">
                <a:solidFill>
                  <a:schemeClr val="tx1"/>
                </a:solidFill>
              </a:rPr>
              <a:t> of </a:t>
            </a:r>
            <a:r>
              <a:rPr lang="tr-TR" sz="1400" b="1" i="1" dirty="0" err="1">
                <a:solidFill>
                  <a:schemeClr val="tx1"/>
                </a:solidFill>
              </a:rPr>
              <a:t>Kufa</a:t>
            </a:r>
            <a:r>
              <a:rPr lang="tr-TR" sz="1400" b="1" i="1" dirty="0">
                <a:solidFill>
                  <a:schemeClr val="tx1"/>
                </a:solidFill>
              </a:rPr>
              <a:t> </a:t>
            </a:r>
            <a:r>
              <a:rPr lang="tr-TR" sz="1400" b="1" i="1" dirty="0" err="1">
                <a:solidFill>
                  <a:schemeClr val="tx1"/>
                </a:solidFill>
              </a:rPr>
              <a:t>Studies</a:t>
            </a:r>
            <a:r>
              <a:rPr lang="tr-TR" sz="1400" b="1" i="1" dirty="0">
                <a:solidFill>
                  <a:schemeClr val="tx1"/>
                </a:solidFill>
              </a:rPr>
              <a:t> Center</a:t>
            </a:r>
            <a:r>
              <a:rPr lang="tr-TR" sz="1400" b="1" dirty="0">
                <a:solidFill>
                  <a:schemeClr val="tx1"/>
                </a:solidFill>
              </a:rPr>
              <a:t>, 1(73(A), 539–565. doi:10.36322/jksc.v1i73(A).16811.</a:t>
            </a:r>
          </a:p>
          <a:p>
            <a:pPr algn="just"/>
            <a:r>
              <a:rPr lang="en-US" sz="1400" b="1" dirty="0" err="1">
                <a:solidFill>
                  <a:schemeClr val="tx1"/>
                </a:solidFill>
              </a:rPr>
              <a:t>Ashikuzzaman</a:t>
            </a:r>
            <a:r>
              <a:rPr lang="en-US" sz="1400" b="1" dirty="0">
                <a:solidFill>
                  <a:schemeClr val="tx1"/>
                </a:solidFill>
              </a:rPr>
              <a:t>, M. (2013, 1 </a:t>
            </a:r>
            <a:r>
              <a:rPr lang="en-US" sz="1400" b="1" dirty="0" err="1">
                <a:solidFill>
                  <a:schemeClr val="tx1"/>
                </a:solidFill>
              </a:rPr>
              <a:t>Ekim</a:t>
            </a:r>
            <a:r>
              <a:rPr lang="en-US" sz="1400" b="1" dirty="0">
                <a:solidFill>
                  <a:schemeClr val="tx1"/>
                </a:solidFill>
              </a:rPr>
              <a:t>).  </a:t>
            </a:r>
            <a:r>
              <a:rPr lang="en-US" sz="1400" b="1" i="1" dirty="0">
                <a:solidFill>
                  <a:schemeClr val="tx1"/>
                </a:solidFill>
              </a:rPr>
              <a:t>What is library management? : Core objectives, components &amp; challenges</a:t>
            </a:r>
            <a:r>
              <a:rPr lang="en-US" sz="1400" b="1" dirty="0">
                <a:solidFill>
                  <a:schemeClr val="tx1"/>
                </a:solidFill>
              </a:rPr>
              <a:t>. </a:t>
            </a:r>
            <a:r>
              <a:rPr lang="en-US" sz="1400" b="1" dirty="0">
                <a:solidFill>
                  <a:schemeClr val="tx1"/>
                </a:solidFill>
                <a:hlinkClick r:id="rId2"/>
              </a:rPr>
              <a:t>https://www.lisedunetwork.com/library-management/</a:t>
            </a:r>
            <a:endParaRPr lang="tr-TR" sz="1400" b="1" dirty="0">
              <a:solidFill>
                <a:schemeClr val="tx1"/>
              </a:solidFill>
            </a:endParaRPr>
          </a:p>
          <a:p>
            <a:pPr algn="just"/>
            <a:r>
              <a:rPr lang="tr-TR" sz="1400" b="1" dirty="0" err="1">
                <a:solidFill>
                  <a:schemeClr val="tx1"/>
                </a:solidFill>
              </a:rPr>
              <a:t>Făgărășan</a:t>
            </a:r>
            <a:r>
              <a:rPr lang="tr-TR" sz="1400" b="1" dirty="0">
                <a:solidFill>
                  <a:schemeClr val="tx1"/>
                </a:solidFill>
              </a:rPr>
              <a:t>, C. (2017).  </a:t>
            </a:r>
            <a:r>
              <a:rPr lang="en-US" sz="1400" b="1" dirty="0">
                <a:solidFill>
                  <a:schemeClr val="tx1"/>
                </a:solidFill>
              </a:rPr>
              <a:t>Library </a:t>
            </a:r>
            <a:r>
              <a:rPr lang="tr-TR" sz="1400" b="1" dirty="0">
                <a:solidFill>
                  <a:schemeClr val="tx1"/>
                </a:solidFill>
              </a:rPr>
              <a:t>m</a:t>
            </a:r>
            <a:r>
              <a:rPr lang="en-US" sz="1400" b="1" dirty="0" err="1">
                <a:solidFill>
                  <a:schemeClr val="tx1"/>
                </a:solidFill>
              </a:rPr>
              <a:t>anagement</a:t>
            </a:r>
            <a:r>
              <a:rPr lang="en-US" sz="1400" b="1" dirty="0">
                <a:solidFill>
                  <a:schemeClr val="tx1"/>
                </a:solidFill>
              </a:rPr>
              <a:t>:</a:t>
            </a:r>
            <a:r>
              <a:rPr lang="tr-TR" sz="1400" b="1" dirty="0">
                <a:solidFill>
                  <a:schemeClr val="tx1"/>
                </a:solidFill>
              </a:rPr>
              <a:t> A</a:t>
            </a:r>
            <a:r>
              <a:rPr lang="en-US" sz="1400" b="1" dirty="0">
                <a:solidFill>
                  <a:schemeClr val="tx1"/>
                </a:solidFill>
              </a:rPr>
              <a:t>n overview of its past, present, and future</a:t>
            </a:r>
            <a:r>
              <a:rPr lang="tr-TR" sz="1400" b="1" dirty="0">
                <a:solidFill>
                  <a:schemeClr val="tx1"/>
                </a:solidFill>
              </a:rPr>
              <a:t>. </a:t>
            </a:r>
            <a:r>
              <a:rPr lang="tr-TR" sz="1400" b="1" i="1" dirty="0" err="1">
                <a:solidFill>
                  <a:schemeClr val="tx1"/>
                </a:solidFill>
              </a:rPr>
              <a:t>Revista</a:t>
            </a:r>
            <a:r>
              <a:rPr lang="tr-TR" sz="1400" b="1" i="1" dirty="0">
                <a:solidFill>
                  <a:schemeClr val="tx1"/>
                </a:solidFill>
              </a:rPr>
              <a:t> </a:t>
            </a:r>
            <a:r>
              <a:rPr lang="tr-TR" sz="1400" b="1" i="1" dirty="0" err="1">
                <a:solidFill>
                  <a:schemeClr val="tx1"/>
                </a:solidFill>
              </a:rPr>
              <a:t>Română</a:t>
            </a:r>
            <a:r>
              <a:rPr lang="tr-TR" sz="1400" b="1" i="1" dirty="0">
                <a:solidFill>
                  <a:schemeClr val="tx1"/>
                </a:solidFill>
              </a:rPr>
              <a:t> de </a:t>
            </a:r>
            <a:r>
              <a:rPr lang="tr-TR" sz="1400" b="1" i="1" dirty="0" err="1">
                <a:solidFill>
                  <a:schemeClr val="tx1"/>
                </a:solidFill>
              </a:rPr>
              <a:t>Biblioteconomie</a:t>
            </a:r>
            <a:r>
              <a:rPr lang="tr-TR" sz="1400" b="1" i="1" dirty="0">
                <a:solidFill>
                  <a:schemeClr val="tx1"/>
                </a:solidFill>
              </a:rPr>
              <a:t> </a:t>
            </a:r>
            <a:r>
              <a:rPr lang="tr-TR" sz="1400" b="1" i="1" dirty="0" err="1">
                <a:solidFill>
                  <a:schemeClr val="tx1"/>
                </a:solidFill>
              </a:rPr>
              <a:t>și</a:t>
            </a:r>
            <a:r>
              <a:rPr lang="tr-TR" sz="1400" b="1" i="1" dirty="0">
                <a:solidFill>
                  <a:schemeClr val="tx1"/>
                </a:solidFill>
              </a:rPr>
              <a:t> </a:t>
            </a:r>
            <a:r>
              <a:rPr lang="tr-TR" sz="1400" b="1" i="1" dirty="0" err="1">
                <a:solidFill>
                  <a:schemeClr val="tx1"/>
                </a:solidFill>
              </a:rPr>
              <a:t>Știința</a:t>
            </a:r>
            <a:r>
              <a:rPr lang="tr-TR" sz="1400" b="1" i="1" dirty="0">
                <a:solidFill>
                  <a:schemeClr val="tx1"/>
                </a:solidFill>
              </a:rPr>
              <a:t> </a:t>
            </a:r>
            <a:r>
              <a:rPr lang="tr-TR" sz="1400" b="1" i="1" dirty="0" err="1">
                <a:solidFill>
                  <a:schemeClr val="tx1"/>
                </a:solidFill>
              </a:rPr>
              <a:t>Informării</a:t>
            </a:r>
            <a:r>
              <a:rPr lang="tr-TR" sz="1400" b="1" i="1" dirty="0">
                <a:solidFill>
                  <a:schemeClr val="tx1"/>
                </a:solidFill>
              </a:rPr>
              <a:t>,</a:t>
            </a:r>
            <a:r>
              <a:rPr lang="tr-TR" sz="1400" b="1" dirty="0">
                <a:solidFill>
                  <a:schemeClr val="tx1"/>
                </a:solidFill>
              </a:rPr>
              <a:t> 13. 47-52. 10.26660/rrbsi.2017.13.2.47. </a:t>
            </a:r>
          </a:p>
          <a:p>
            <a:pPr algn="just"/>
            <a:r>
              <a:rPr lang="tr-TR" sz="1400" b="1" dirty="0">
                <a:solidFill>
                  <a:schemeClr val="tx1"/>
                </a:solidFill>
              </a:rPr>
              <a:t>Fatih, J. (2025, 1 Eylül). </a:t>
            </a:r>
            <a:r>
              <a:rPr lang="tr-TR" sz="1400" b="1" i="1" dirty="0">
                <a:solidFill>
                  <a:schemeClr val="tx1"/>
                </a:solidFill>
              </a:rPr>
              <a:t>Antik dünyanın en büyüğü olan İskenderiye Kütüphanesi hakkında ne biliyoruz?</a:t>
            </a:r>
            <a:r>
              <a:rPr lang="tr-TR" sz="1400" b="1" dirty="0">
                <a:solidFill>
                  <a:schemeClr val="tx1"/>
                </a:solidFill>
              </a:rPr>
              <a:t> </a:t>
            </a:r>
            <a:r>
              <a:rPr lang="tr-TR" sz="1400" b="1" dirty="0">
                <a:solidFill>
                  <a:schemeClr val="tx1"/>
                </a:solidFill>
                <a:hlinkClick r:id="rId3"/>
              </a:rPr>
              <a:t>https://www.fokusplus.com/tarih/antik-dunyanin-en-buyugu-olan-iskenderiye-kutuphanesi-hakkinda-ne-biliyoruz</a:t>
            </a:r>
            <a:endParaRPr lang="tr-TR" sz="1400" b="1" dirty="0">
              <a:solidFill>
                <a:schemeClr val="tx1"/>
              </a:solidFill>
            </a:endParaRPr>
          </a:p>
          <a:p>
            <a:pPr algn="just"/>
            <a:r>
              <a:rPr lang="tr-TR" sz="1400" b="1" dirty="0" err="1">
                <a:solidFill>
                  <a:schemeClr val="tx1"/>
                </a:solidFill>
              </a:rPr>
              <a:t>Gombos</a:t>
            </a:r>
            <a:r>
              <a:rPr lang="tr-TR" sz="1400" b="1" dirty="0">
                <a:solidFill>
                  <a:schemeClr val="tx1"/>
                </a:solidFill>
              </a:rPr>
              <a:t>, L. A. (2026). </a:t>
            </a:r>
            <a:r>
              <a:rPr lang="en-US" sz="1400" b="1" i="1" dirty="0">
                <a:solidFill>
                  <a:schemeClr val="tx1"/>
                </a:solidFill>
              </a:rPr>
              <a:t>The history of libraries II. Middle Ages </a:t>
            </a:r>
            <a:r>
              <a:rPr lang="tr-TR" sz="1400" b="1" i="1" dirty="0">
                <a:solidFill>
                  <a:schemeClr val="tx1"/>
                </a:solidFill>
              </a:rPr>
              <a:t>a</a:t>
            </a:r>
            <a:r>
              <a:rPr lang="en-US" sz="1400" b="1" i="1" dirty="0" err="1">
                <a:solidFill>
                  <a:schemeClr val="tx1"/>
                </a:solidFill>
              </a:rPr>
              <a:t>nd</a:t>
            </a:r>
            <a:r>
              <a:rPr lang="en-US" sz="1400" b="1" i="1" dirty="0">
                <a:solidFill>
                  <a:schemeClr val="tx1"/>
                </a:solidFill>
              </a:rPr>
              <a:t> Renaissance</a:t>
            </a:r>
            <a:r>
              <a:rPr lang="tr-TR" sz="1400" b="1" dirty="0">
                <a:solidFill>
                  <a:schemeClr val="tx1"/>
                </a:solidFill>
              </a:rPr>
              <a:t>. </a:t>
            </a:r>
            <a:r>
              <a:rPr lang="tr-TR" sz="1400" b="1" dirty="0">
                <a:solidFill>
                  <a:schemeClr val="tx1"/>
                </a:solidFill>
                <a:hlinkClick r:id="rId4"/>
              </a:rPr>
              <a:t>https://princh.com/blog-the-history-of-libraries-middle-ages-and-renaissance/</a:t>
            </a:r>
            <a:endParaRPr lang="tr-TR" sz="1400" b="1" dirty="0">
              <a:solidFill>
                <a:schemeClr val="tx1"/>
              </a:solidFill>
            </a:endParaRPr>
          </a:p>
          <a:p>
            <a:pPr algn="just"/>
            <a:r>
              <a:rPr lang="en-US" sz="1400" b="1" dirty="0" err="1">
                <a:solidFill>
                  <a:schemeClr val="tx1"/>
                </a:solidFill>
              </a:rPr>
              <a:t>Malesevic</a:t>
            </a:r>
            <a:r>
              <a:rPr lang="tr-TR" sz="1400" b="1" dirty="0">
                <a:solidFill>
                  <a:schemeClr val="tx1"/>
                </a:solidFill>
              </a:rPr>
              <a:t>, F. (2024). </a:t>
            </a:r>
            <a:r>
              <a:rPr lang="en-US" sz="1400" b="1" dirty="0">
                <a:solidFill>
                  <a:schemeClr val="tx1"/>
                </a:solidFill>
              </a:rPr>
              <a:t>Libraries </a:t>
            </a:r>
            <a:r>
              <a:rPr lang="tr-TR" sz="1400" b="1" dirty="0">
                <a:solidFill>
                  <a:schemeClr val="tx1"/>
                </a:solidFill>
              </a:rPr>
              <a:t>f</a:t>
            </a:r>
            <a:r>
              <a:rPr lang="en-US" sz="1400" b="1" dirty="0">
                <a:solidFill>
                  <a:schemeClr val="tx1"/>
                </a:solidFill>
              </a:rPr>
              <a:t>rom the Middle Ages to the Renaissance</a:t>
            </a:r>
            <a:r>
              <a:rPr lang="tr-TR" sz="1400" b="1" dirty="0">
                <a:solidFill>
                  <a:schemeClr val="tx1"/>
                </a:solidFill>
              </a:rPr>
              <a:t>. </a:t>
            </a:r>
            <a:r>
              <a:rPr lang="en-US" sz="1400" b="1" i="1" dirty="0">
                <a:solidFill>
                  <a:schemeClr val="tx1"/>
                </a:solidFill>
              </a:rPr>
              <a:t>Encyclopedia of Libraries, Librarianship, and Information Science </a:t>
            </a:r>
            <a:r>
              <a:rPr lang="en-US" sz="1400" b="1" dirty="0">
                <a:solidFill>
                  <a:schemeClr val="tx1"/>
                </a:solidFill>
              </a:rPr>
              <a:t>doi:10.1016/B978-0-323-95689-5.00231-5</a:t>
            </a:r>
          </a:p>
          <a:p>
            <a:pPr algn="just"/>
            <a:r>
              <a:rPr lang="en-US" sz="1400" b="1" dirty="0" err="1">
                <a:solidFill>
                  <a:schemeClr val="tx1"/>
                </a:solidFill>
              </a:rPr>
              <a:t>Thanuskodi</a:t>
            </a:r>
            <a:r>
              <a:rPr lang="en-US" sz="1400" b="1" dirty="0">
                <a:solidFill>
                  <a:schemeClr val="tx1"/>
                </a:solidFill>
              </a:rPr>
              <a:t>, S. (2019). </a:t>
            </a:r>
            <a:r>
              <a:rPr lang="en-US" sz="1400" b="1" i="1" dirty="0">
                <a:solidFill>
                  <a:schemeClr val="tx1"/>
                </a:solidFill>
              </a:rPr>
              <a:t>Literacy skill development for library science professionals</a:t>
            </a:r>
            <a:r>
              <a:rPr lang="en-US" sz="1400" b="1" dirty="0">
                <a:solidFill>
                  <a:schemeClr val="tx1"/>
                </a:solidFill>
              </a:rPr>
              <a:t>. IGI Global</a:t>
            </a:r>
            <a:endParaRPr lang="tr-TR" sz="1400" b="1" dirty="0">
              <a:solidFill>
                <a:schemeClr val="tx1"/>
              </a:solidFill>
            </a:endParaRPr>
          </a:p>
          <a:p>
            <a:pPr algn="just"/>
            <a:r>
              <a:rPr lang="en-US" sz="1400" b="1" dirty="0">
                <a:solidFill>
                  <a:schemeClr val="tx1"/>
                </a:solidFill>
              </a:rPr>
              <a:t>Tyagi, S. </a:t>
            </a:r>
            <a:r>
              <a:rPr lang="en-US" sz="1400" b="1" dirty="0" err="1">
                <a:solidFill>
                  <a:schemeClr val="tx1"/>
                </a:solidFill>
              </a:rPr>
              <a:t>ve</a:t>
            </a:r>
            <a:r>
              <a:rPr lang="en-US" sz="1400" b="1" dirty="0">
                <a:solidFill>
                  <a:schemeClr val="tx1"/>
                </a:solidFill>
              </a:rPr>
              <a:t> Thakur, S. (2023). Management of libraries and information </a:t>
            </a:r>
            <a:r>
              <a:rPr lang="en-US" sz="1400" b="1" dirty="0" err="1">
                <a:solidFill>
                  <a:schemeClr val="tx1"/>
                </a:solidFill>
              </a:rPr>
              <a:t>centres</a:t>
            </a:r>
            <a:r>
              <a:rPr lang="en-US" sz="1400" b="1" dirty="0">
                <a:solidFill>
                  <a:schemeClr val="tx1"/>
                </a:solidFill>
              </a:rPr>
              <a:t>. </a:t>
            </a:r>
            <a:r>
              <a:rPr lang="en-US" sz="1400" b="1" i="1" dirty="0">
                <a:solidFill>
                  <a:schemeClr val="tx1"/>
                </a:solidFill>
              </a:rPr>
              <a:t>International Journal of Novel Research and Development</a:t>
            </a:r>
            <a:r>
              <a:rPr lang="en-US" sz="1400" b="1" dirty="0">
                <a:solidFill>
                  <a:schemeClr val="tx1"/>
                </a:solidFill>
              </a:rPr>
              <a:t>, 8(12), 60-189.</a:t>
            </a:r>
            <a:endParaRPr lang="tr-TR" sz="1400" b="1" dirty="0">
              <a:solidFill>
                <a:schemeClr val="tx1"/>
              </a:solidFill>
            </a:endParaRPr>
          </a:p>
        </p:txBody>
      </p:sp>
    </p:spTree>
    <p:extLst>
      <p:ext uri="{BB962C8B-B14F-4D97-AF65-F5344CB8AC3E}">
        <p14:creationId xmlns:p14="http://schemas.microsoft.com/office/powerpoint/2010/main" val="20536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633091"/>
          </a:xfrm>
        </p:spPr>
        <p:txBody>
          <a:bodyPr>
            <a:noAutofit/>
          </a:bodyPr>
          <a:lstStyle/>
          <a:p>
            <a:pPr algn="ctr"/>
            <a:r>
              <a:rPr lang="tr-TR" sz="2800" b="1" dirty="0">
                <a:solidFill>
                  <a:schemeClr val="tx1"/>
                </a:solidFill>
              </a:rPr>
              <a:t>YÖNETİM: GENEL ÇERÇEVE</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991588" y="929384"/>
            <a:ext cx="9438005" cy="5194325"/>
          </a:xfrm>
        </p:spPr>
        <p:txBody>
          <a:bodyPr>
            <a:noAutofit/>
          </a:bodyPr>
          <a:lstStyle/>
          <a:p>
            <a:pPr marL="0" indent="0" algn="just">
              <a:spcBef>
                <a:spcPts val="400"/>
              </a:spcBef>
              <a:buNone/>
            </a:pPr>
            <a:r>
              <a:rPr lang="tr-TR" sz="1900" b="1" dirty="0"/>
              <a:t>Evrensel olarak kabul görmüş bir yönetim tanımı olmadığından tanımlanması zor bir kavram olsa da üzerinde uzlaşılan tanım: </a:t>
            </a:r>
          </a:p>
          <a:p>
            <a:pPr algn="just">
              <a:spcBef>
                <a:spcPts val="400"/>
              </a:spcBef>
            </a:pPr>
            <a:r>
              <a:rPr lang="tr-TR" sz="1900" b="1" dirty="0"/>
              <a:t>Belirlenen amaçlar doğrultusunda kaynakların en etkin ve verimli biçimde kullanılmasıdır. </a:t>
            </a:r>
          </a:p>
          <a:p>
            <a:pPr algn="just">
              <a:spcBef>
                <a:spcPts val="400"/>
              </a:spcBef>
            </a:pPr>
            <a:r>
              <a:rPr lang="tr-TR" sz="1900" b="1" dirty="0"/>
              <a:t>Yönetim, hem bilgi edinmeyi hem de bilginin uygulanmasını içerir.</a:t>
            </a:r>
          </a:p>
          <a:p>
            <a:pPr algn="just">
              <a:spcBef>
                <a:spcPts val="400"/>
              </a:spcBef>
            </a:pPr>
            <a:r>
              <a:rPr lang="tr-TR" sz="1900" b="1" dirty="0"/>
              <a:t>Sağduyunun bir uzantısı olarak düşünülse de, yalnızca sezgi veya pratik kurallarla işlemez.</a:t>
            </a:r>
          </a:p>
          <a:p>
            <a:pPr algn="just">
              <a:spcBef>
                <a:spcPts val="400"/>
              </a:spcBef>
            </a:pPr>
            <a:r>
              <a:rPr lang="tr-TR" sz="1900" b="1" dirty="0"/>
              <a:t>Bu nedenle, yönetim hem bir sanat hem de bir bilimin birleşimidir.</a:t>
            </a:r>
          </a:p>
          <a:p>
            <a:pPr algn="just">
              <a:spcBef>
                <a:spcPts val="400"/>
              </a:spcBef>
            </a:pPr>
            <a:r>
              <a:rPr lang="tr-TR" sz="1900" b="1" dirty="0"/>
              <a:t>Bilimsel yaklaşım, karar verme, planlama ve teknolojinin uygun kullanımında yatmaktadır.</a:t>
            </a:r>
          </a:p>
          <a:p>
            <a:pPr algn="just">
              <a:spcBef>
                <a:spcPts val="400"/>
              </a:spcBef>
            </a:pPr>
            <a:r>
              <a:rPr lang="tr-TR" sz="1900" b="1" dirty="0"/>
              <a:t>Hedef belirleme, liderlik ve iletişim alanlarında ise sanatsal yönetim belirgindir.</a:t>
            </a:r>
          </a:p>
          <a:p>
            <a:pPr marL="0" indent="0" algn="just">
              <a:spcBef>
                <a:spcPts val="400"/>
              </a:spcBef>
              <a:buNone/>
            </a:pPr>
            <a:r>
              <a:rPr lang="tr-TR" sz="1900" b="1" u="sng" dirty="0"/>
              <a:t>KISACA</a:t>
            </a:r>
          </a:p>
          <a:p>
            <a:pPr algn="just">
              <a:spcBef>
                <a:spcPts val="400"/>
              </a:spcBef>
            </a:pPr>
            <a:r>
              <a:rPr lang="tr-TR" sz="1900" b="1" dirty="0"/>
              <a:t>Bilimsel yönü: Sistematik planlama, organizasyon ve denetim</a:t>
            </a:r>
          </a:p>
          <a:p>
            <a:pPr algn="just">
              <a:spcBef>
                <a:spcPts val="400"/>
              </a:spcBef>
            </a:pPr>
            <a:r>
              <a:rPr lang="tr-TR" sz="1900" b="1" dirty="0"/>
              <a:t>Sanatsal yönü: Liderlik, iletişim ve motivasyon  </a:t>
            </a:r>
            <a:r>
              <a:rPr lang="tr-TR" sz="1500" b="1" dirty="0"/>
              <a:t>(</a:t>
            </a:r>
            <a:r>
              <a:rPr lang="tr-TR" sz="1500" b="1" dirty="0" err="1"/>
              <a:t>Tyagi</a:t>
            </a:r>
            <a:r>
              <a:rPr lang="tr-TR" sz="1500" b="1" dirty="0"/>
              <a:t> ve </a:t>
            </a:r>
            <a:r>
              <a:rPr lang="tr-TR" sz="1500" b="1" dirty="0" err="1"/>
              <a:t>Thakur</a:t>
            </a:r>
            <a:r>
              <a:rPr lang="tr-TR" sz="1500" b="1" dirty="0"/>
              <a:t>, 2023, s. 60). </a:t>
            </a:r>
            <a:endParaRPr lang="tr-TR" sz="1700" b="1" dirty="0"/>
          </a:p>
        </p:txBody>
      </p:sp>
    </p:spTree>
    <p:extLst>
      <p:ext uri="{BB962C8B-B14F-4D97-AF65-F5344CB8AC3E}">
        <p14:creationId xmlns:p14="http://schemas.microsoft.com/office/powerpoint/2010/main" val="233262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633091"/>
          </a:xfrm>
        </p:spPr>
        <p:txBody>
          <a:bodyPr>
            <a:noAutofit/>
          </a:bodyPr>
          <a:lstStyle/>
          <a:p>
            <a:pPr algn="ctr"/>
            <a:r>
              <a:rPr lang="tr-TR" sz="2800" b="1" dirty="0">
                <a:solidFill>
                  <a:schemeClr val="tx1"/>
                </a:solidFill>
              </a:rPr>
              <a:t>MODERN YÖNETİM</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991588" y="929383"/>
            <a:ext cx="9438005" cy="5332871"/>
          </a:xfrm>
        </p:spPr>
        <p:txBody>
          <a:bodyPr>
            <a:noAutofit/>
          </a:bodyPr>
          <a:lstStyle/>
          <a:p>
            <a:pPr marL="0" indent="0" algn="just">
              <a:spcBef>
                <a:spcPts val="600"/>
              </a:spcBef>
              <a:buNone/>
            </a:pPr>
            <a:r>
              <a:rPr lang="tr-TR" sz="1700" b="1" dirty="0"/>
              <a:t>Modern yönetim, bilimsel bir yaklaşımla karakterize edilir. Bu yaklaşıma göre öne çıkanlar;</a:t>
            </a:r>
          </a:p>
          <a:p>
            <a:pPr algn="just">
              <a:spcBef>
                <a:spcPts val="600"/>
              </a:spcBef>
            </a:pPr>
            <a:r>
              <a:rPr lang="tr-TR" sz="1700" b="1" dirty="0"/>
              <a:t>Yönetimsel işlevlerde ve sorunlarda bilimsel analiz ve tekniklerin kullanımı</a:t>
            </a:r>
          </a:p>
          <a:p>
            <a:pPr algn="just">
              <a:spcBef>
                <a:spcPts val="600"/>
              </a:spcBef>
            </a:pPr>
            <a:r>
              <a:rPr lang="tr-TR" sz="1700" b="1" dirty="0"/>
              <a:t>Çeşitli bağlamlarda davranışsal analiz ve psikolojik araştırmalara dayalı olarak yönetimde insan faktörünün dikkatli bir şekilde değerlendirilmesi</a:t>
            </a:r>
          </a:p>
          <a:p>
            <a:pPr algn="just">
              <a:spcBef>
                <a:spcPts val="600"/>
              </a:spcBef>
            </a:pPr>
            <a:r>
              <a:rPr lang="tr-TR" sz="1700" b="1" dirty="0"/>
              <a:t>Yönetimin tüm işlevlerine eşit dikkat gösterilmesi</a:t>
            </a:r>
          </a:p>
          <a:p>
            <a:pPr algn="just">
              <a:spcBef>
                <a:spcPts val="600"/>
              </a:spcBef>
            </a:pPr>
            <a:r>
              <a:rPr lang="tr-TR" sz="1700" b="1" dirty="0"/>
              <a:t>Analiz ve çalışmalar için bilgisayarlar ve teknolojinin kullanımı</a:t>
            </a:r>
          </a:p>
          <a:p>
            <a:pPr marL="0" indent="0" algn="ctr">
              <a:spcBef>
                <a:spcPts val="600"/>
              </a:spcBef>
              <a:buNone/>
            </a:pPr>
            <a:r>
              <a:rPr lang="tr-TR" sz="1700" b="1" u="sng" dirty="0"/>
              <a:t>GELİŞMELER</a:t>
            </a:r>
          </a:p>
          <a:p>
            <a:pPr algn="just">
              <a:spcBef>
                <a:spcPts val="600"/>
              </a:spcBef>
            </a:pPr>
            <a:r>
              <a:rPr lang="tr-TR" sz="1700" b="1" dirty="0"/>
              <a:t>20. yüzyılın ellili yıllarından itibaren, yönetim alanına matematik, istatistik ve ekonomi gibi disiplinler aracılığıyla katkılar sağlanmıştır.</a:t>
            </a:r>
          </a:p>
          <a:p>
            <a:pPr algn="just">
              <a:spcBef>
                <a:spcPts val="600"/>
              </a:spcBef>
            </a:pPr>
            <a:r>
              <a:rPr lang="tr-TR" sz="1700" b="1" dirty="0"/>
              <a:t>Planlama, karar verme ve öngörüde bulunmada kullanılmak üzere matematiksel modeller tasarlanmış ve oluşturulmuştur.</a:t>
            </a:r>
          </a:p>
          <a:p>
            <a:pPr algn="just">
              <a:spcBef>
                <a:spcPts val="600"/>
              </a:spcBef>
            </a:pPr>
            <a:r>
              <a:rPr lang="tr-TR" sz="1700" b="1" dirty="0"/>
              <a:t>Operasyonel verimlilik için operasyonel araştırma çalışmaları ve maliyet-fayda ve etkinlik için ekonometrik analiz, yönetim işlevlerine uygulanan diğer bilimsel yöntemlerden bazılarıdır.</a:t>
            </a:r>
          </a:p>
          <a:p>
            <a:pPr algn="just">
              <a:spcBef>
                <a:spcPts val="600"/>
              </a:spcBef>
            </a:pPr>
            <a:r>
              <a:rPr lang="tr-TR" sz="1700" b="1" dirty="0"/>
              <a:t>Bilgisayarların ve iletişim teknolojilerinin ortaya çıkışı, araştırmacılara yönetim bilgi sisteminin geliştirilmesinde yardımcı olmuştur. Bunlar, bilimsel yönetimde hayati bileşenler durumuna gelmiştir (</a:t>
            </a:r>
            <a:r>
              <a:rPr lang="tr-TR" sz="1700" b="1" dirty="0" err="1"/>
              <a:t>Tyagi</a:t>
            </a:r>
            <a:r>
              <a:rPr lang="tr-TR" sz="1700" b="1" dirty="0"/>
              <a:t> ve </a:t>
            </a:r>
            <a:r>
              <a:rPr lang="tr-TR" sz="1700" b="1" dirty="0" err="1"/>
              <a:t>Thakur</a:t>
            </a:r>
            <a:r>
              <a:rPr lang="tr-TR" sz="1700" b="1" dirty="0"/>
              <a:t>, 2023, s. 61). </a:t>
            </a:r>
          </a:p>
        </p:txBody>
      </p:sp>
    </p:spTree>
    <p:extLst>
      <p:ext uri="{BB962C8B-B14F-4D97-AF65-F5344CB8AC3E}">
        <p14:creationId xmlns:p14="http://schemas.microsoft.com/office/powerpoint/2010/main" val="304454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633091"/>
          </a:xfrm>
        </p:spPr>
        <p:txBody>
          <a:bodyPr>
            <a:noAutofit/>
          </a:bodyPr>
          <a:lstStyle/>
          <a:p>
            <a:pPr algn="ctr"/>
            <a:r>
              <a:rPr lang="tr-TR" sz="2800" b="1" dirty="0">
                <a:solidFill>
                  <a:schemeClr val="tx1"/>
                </a:solidFill>
              </a:rPr>
              <a:t>BİLGİ VE BELGE MERKEZLERİNİN YÖNETİMİ</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991588" y="929384"/>
            <a:ext cx="9438005" cy="4002834"/>
          </a:xfrm>
        </p:spPr>
        <p:txBody>
          <a:bodyPr>
            <a:noAutofit/>
          </a:bodyPr>
          <a:lstStyle/>
          <a:p>
            <a:pPr algn="just"/>
            <a:r>
              <a:rPr lang="tr-TR" sz="1900" b="1" dirty="0"/>
              <a:t>Yönetim, bir organizasyondaki çeşitli faaliyetlerin ve insanların organizasyonu ve yönetimi için bir dizi işlevi ifade eder. </a:t>
            </a:r>
          </a:p>
          <a:p>
            <a:pPr algn="just"/>
            <a:r>
              <a:rPr lang="tr-TR" sz="1900" b="1" dirty="0"/>
              <a:t>Yönetim, her tür organizasyon için gerekli olduğu gibi bilgi ve belge merkezleri de buna dahildir.</a:t>
            </a:r>
          </a:p>
          <a:p>
            <a:pPr algn="just"/>
            <a:r>
              <a:rPr lang="tr-TR" sz="1900" b="1" dirty="0"/>
              <a:t>Bilgi ve belge merkezleri, boyut, amaç, yapısal model, mali kaynaklar, personel ve diğer birçok özellik bakımından farklılık gösterir. </a:t>
            </a:r>
          </a:p>
          <a:p>
            <a:pPr algn="just"/>
            <a:r>
              <a:rPr lang="tr-TR" sz="1900" b="1" dirty="0"/>
              <a:t>Yönetim açısından bakıldığında, bu farklılıklar yönetim tarzı, personel morali, yenilik ortamı vb. açılardan da kendini gösterir. </a:t>
            </a:r>
          </a:p>
          <a:p>
            <a:pPr algn="just"/>
            <a:r>
              <a:rPr lang="tr-TR" sz="1900" b="1" dirty="0"/>
              <a:t>Günümüzde kütüphane hizmetlerini ve operasyonlarını iyileştirmek için çeşitli bilgi ve iletişim teknolojileri mevcuttur </a:t>
            </a:r>
            <a:r>
              <a:rPr lang="tr-TR" sz="1500" b="1" dirty="0"/>
              <a:t>(</a:t>
            </a:r>
            <a:r>
              <a:rPr lang="tr-TR" sz="1500" b="1" dirty="0" err="1"/>
              <a:t>Thanuskodi</a:t>
            </a:r>
            <a:r>
              <a:rPr lang="tr-TR" sz="1500" b="1" dirty="0"/>
              <a:t>, 2019, s. 145). </a:t>
            </a:r>
            <a:endParaRPr lang="tr-TR" sz="1700" b="1" dirty="0"/>
          </a:p>
        </p:txBody>
      </p:sp>
    </p:spTree>
    <p:extLst>
      <p:ext uri="{BB962C8B-B14F-4D97-AF65-F5344CB8AC3E}">
        <p14:creationId xmlns:p14="http://schemas.microsoft.com/office/powerpoint/2010/main" val="414016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633091"/>
          </a:xfrm>
        </p:spPr>
        <p:txBody>
          <a:bodyPr>
            <a:noAutofit/>
          </a:bodyPr>
          <a:lstStyle/>
          <a:p>
            <a:pPr algn="ctr"/>
            <a:r>
              <a:rPr lang="tr-TR" sz="2800" b="1" dirty="0">
                <a:solidFill>
                  <a:schemeClr val="tx1"/>
                </a:solidFill>
              </a:rPr>
              <a:t>BİLGİ VE BELGE MERKEZLERİNİN YÖNETİMİ</a:t>
            </a:r>
            <a:endParaRPr lang="en-US" sz="28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991588" y="929383"/>
            <a:ext cx="9438005" cy="5319017"/>
          </a:xfrm>
        </p:spPr>
        <p:txBody>
          <a:bodyPr>
            <a:noAutofit/>
          </a:bodyPr>
          <a:lstStyle/>
          <a:p>
            <a:pPr algn="just"/>
            <a:r>
              <a:rPr lang="tr-TR" sz="1700" b="1" dirty="0"/>
              <a:t>Kütüphane yönetimi, kütüphanenin kullanıcı topluluğuna etkili bir şekilde hizmet verebilmesi için günlük operasyonlarını denetleme ve kolaylaştırma sürecinin tamamını kapsar. </a:t>
            </a:r>
          </a:p>
          <a:p>
            <a:pPr algn="just"/>
            <a:r>
              <a:rPr lang="tr-TR" sz="1700" b="1" dirty="0"/>
              <a:t>Bu idari uygulama, çeşitli gereksinimleri karşılamak üzere kütüphane koleksiyonunu geliştirme ve sürdürme, kolay erişim için kataloglama ve sınıflandırma yoluyla materyalleri düzenleme ve ödünç verme ve iadeleri takip ederek dolaşımı yönetme gibi sorumlulukları içerir. Kaynaklar, teknoloji ve personel için bütçeleme içerdiğinden, mali yönetim de çok önemlidir. </a:t>
            </a:r>
          </a:p>
          <a:p>
            <a:pPr algn="just"/>
            <a:r>
              <a:rPr lang="tr-TR" sz="1700" b="1" dirty="0"/>
              <a:t>Kütüphane yönetimi, personel alımı ve eğitimi, uygun bir fiziksel ve dijital ortamın korunması ve kullanıcı erişimini ve katılımını artırmak için teknoloji çözümlerinin uygulanmasını da kapsar. </a:t>
            </a:r>
          </a:p>
          <a:p>
            <a:pPr algn="just"/>
            <a:r>
              <a:rPr lang="tr-TR" sz="1700" b="1" dirty="0"/>
              <a:t>Ayrıca, kütüphane kullanıcılarının eğitim ve eğlence deneyimlerini zenginleştirmeye yönelik referans yardımı, bilgi okuryazarlığı programları ve toplulukla iletişim gibi kullanıcı hizmetlerinin sunulmasını da içerir. </a:t>
            </a:r>
          </a:p>
          <a:p>
            <a:pPr algn="just"/>
            <a:r>
              <a:rPr lang="tr-TR" sz="1700" b="1" dirty="0"/>
              <a:t>Bu dinamik alan, kütüphanelerin topluluklarında ilgili ve hayati kaynaklar olarak kalmasını sağlayarak, teknolojik değişikliklere, kullanıcı beklentilerine ve eğitim gereksinimlerine sürekli olarak uyum sağlar </a:t>
            </a:r>
            <a:r>
              <a:rPr lang="tr-TR" sz="1500" b="1" dirty="0"/>
              <a:t>(</a:t>
            </a:r>
            <a:r>
              <a:rPr lang="en-US" sz="1500" b="1" dirty="0" err="1"/>
              <a:t>Ashikuzzaman</a:t>
            </a:r>
            <a:r>
              <a:rPr lang="en-US" sz="1500" b="1" dirty="0"/>
              <a:t>, </a:t>
            </a:r>
            <a:r>
              <a:rPr lang="tr-TR" sz="1500" b="1" dirty="0"/>
              <a:t>2</a:t>
            </a:r>
            <a:r>
              <a:rPr lang="en-US" sz="1500" b="1" dirty="0"/>
              <a:t>013).  </a:t>
            </a:r>
            <a:endParaRPr lang="tr-TR" sz="1500" b="1" dirty="0"/>
          </a:p>
        </p:txBody>
      </p:sp>
    </p:spTree>
    <p:extLst>
      <p:ext uri="{BB962C8B-B14F-4D97-AF65-F5344CB8AC3E}">
        <p14:creationId xmlns:p14="http://schemas.microsoft.com/office/powerpoint/2010/main" val="321697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3"/>
            <a:ext cx="9438005" cy="5195454"/>
          </a:xfrm>
        </p:spPr>
        <p:txBody>
          <a:bodyPr>
            <a:noAutofit/>
          </a:bodyPr>
          <a:lstStyle/>
          <a:p>
            <a:pPr algn="just"/>
            <a:r>
              <a:rPr lang="tr-TR" sz="1900" b="1" dirty="0"/>
              <a:t>Zaman içinde kütüphanecilerin yönetsel bağlamda sorumlulukları ve yöntemleri değişmiştir: </a:t>
            </a:r>
          </a:p>
          <a:p>
            <a:pPr lvl="1" algn="just">
              <a:buFont typeface="Wingdings" panose="05000000000000000000" pitchFamily="2" charset="2"/>
              <a:buChar char="v"/>
            </a:pPr>
            <a:r>
              <a:rPr lang="tr-TR" sz="1900" b="1" dirty="0"/>
              <a:t>En iyi olasılıkla rafların listelerini yapan ve tabletlerin korunması için farklı tanrılara yalvaran eski kütüphaneci, </a:t>
            </a:r>
          </a:p>
          <a:p>
            <a:pPr lvl="1" algn="just">
              <a:buFont typeface="Wingdings" panose="05000000000000000000" pitchFamily="2" charset="2"/>
              <a:buChar char="v"/>
            </a:pPr>
            <a:r>
              <a:rPr lang="tr-TR" sz="1900" b="1" dirty="0"/>
              <a:t>Katalog derleyen ve kitapları kütüphane masalarına zincirleyen Orta Çağ kütüphanecisi ve </a:t>
            </a:r>
          </a:p>
          <a:p>
            <a:pPr lvl="1" algn="just">
              <a:buFont typeface="Wingdings" panose="05000000000000000000" pitchFamily="2" charset="2"/>
              <a:buChar char="v"/>
            </a:pPr>
            <a:r>
              <a:rPr lang="tr-TR" sz="1900" b="1" dirty="0"/>
              <a:t>Çevrimiçi kataloglama ve hırsızlık önleme sistemleri kurma yükümlülüğü altında olan 21. yüzyıl kütüphanecisi </a:t>
            </a:r>
          </a:p>
          <a:p>
            <a:pPr algn="just"/>
            <a:r>
              <a:rPr lang="tr-TR" sz="1900" b="1" dirty="0"/>
              <a:t>Ancak tüm çağlardaki kütüphanecilerin ortak noktası, "bilgi ve kaynakların düzenlenmesi, korunması ve erişilebilir </a:t>
            </a:r>
            <a:r>
              <a:rPr lang="tr-TR" sz="1900" b="1" dirty="0" err="1"/>
              <a:t>kılınması"dır</a:t>
            </a:r>
            <a:r>
              <a:rPr lang="tr-TR" sz="1900" b="1" dirty="0"/>
              <a:t>. </a:t>
            </a:r>
          </a:p>
          <a:p>
            <a:pPr algn="just"/>
            <a:r>
              <a:rPr lang="tr-TR" sz="1900" b="1" dirty="0"/>
              <a:t>Bu temel amaç, zamanla kullanılan teknolojiler ve yönetim yaklaşımları değişse de, değişmeyen temel görevdir. </a:t>
            </a:r>
          </a:p>
          <a:p>
            <a:pPr algn="just"/>
            <a:r>
              <a:rPr lang="tr-TR" sz="1900" b="1" dirty="0"/>
              <a:t>Kütüphane yönetimindeki en önemli değişiklik, içe dönük bir odaktan dışa dönük bir odağa, bireysel liderlikten kolektif liderliğe geçiştir </a:t>
            </a:r>
            <a:r>
              <a:rPr lang="tr-TR" sz="1500" b="1" dirty="0"/>
              <a:t>(</a:t>
            </a:r>
            <a:r>
              <a:rPr lang="tr-TR" sz="1500" b="1" dirty="0" err="1"/>
              <a:t>Făgărășan</a:t>
            </a:r>
            <a:r>
              <a:rPr lang="tr-TR" sz="1500" b="1" dirty="0"/>
              <a:t>, 2017, s. 47).</a:t>
            </a:r>
          </a:p>
        </p:txBody>
      </p:sp>
    </p:spTree>
    <p:extLst>
      <p:ext uri="{BB962C8B-B14F-4D97-AF65-F5344CB8AC3E}">
        <p14:creationId xmlns:p14="http://schemas.microsoft.com/office/powerpoint/2010/main" val="192350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4DE-99A2-907B-A2E5-7A6ED372F2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5BB4CA4-C09E-3792-84F6-34DAC8750030}"/>
              </a:ext>
            </a:extLst>
          </p:cNvPr>
          <p:cNvSpPr>
            <a:spLocks noGrp="1"/>
          </p:cNvSpPr>
          <p:nvPr>
            <p:ph type="title"/>
          </p:nvPr>
        </p:nvSpPr>
        <p:spPr>
          <a:xfrm>
            <a:off x="1451113" y="184327"/>
            <a:ext cx="8518957" cy="799346"/>
          </a:xfrm>
        </p:spPr>
        <p:txBody>
          <a:bodyPr>
            <a:noAutofit/>
          </a:bodyPr>
          <a:lstStyle/>
          <a:p>
            <a:pPr algn="ctr"/>
            <a:r>
              <a:rPr lang="tr-TR" sz="2300" b="1" dirty="0">
                <a:solidFill>
                  <a:schemeClr val="tx1"/>
                </a:solidFill>
              </a:rPr>
              <a:t>BİLGİ VE BELGE MERKEZLERİNİN YÖNETİMİ: </a:t>
            </a:r>
            <a:br>
              <a:rPr lang="tr-TR" sz="2200" b="1" dirty="0">
                <a:solidFill>
                  <a:schemeClr val="tx1"/>
                </a:solidFill>
              </a:rPr>
            </a:br>
            <a:r>
              <a:rPr lang="tr-TR" sz="2200" b="1" dirty="0">
                <a:solidFill>
                  <a:schemeClr val="tx1"/>
                </a:solidFill>
              </a:rPr>
              <a:t>TARİHSEL ÇERÇEVE: İLK KÜTÜPHANELER (M.Ö. 3000)</a:t>
            </a:r>
            <a:endParaRPr lang="en-US" sz="2200" b="1" dirty="0">
              <a:solidFill>
                <a:schemeClr val="tx1"/>
              </a:solidFill>
            </a:endParaRPr>
          </a:p>
        </p:txBody>
      </p:sp>
      <p:sp>
        <p:nvSpPr>
          <p:cNvPr id="3" name="İçerik Yer Tutucusu 2">
            <a:extLst>
              <a:ext uri="{FF2B5EF4-FFF2-40B4-BE49-F238E27FC236}">
                <a16:creationId xmlns:a16="http://schemas.microsoft.com/office/drawing/2014/main" id="{AAFDF6B6-CDA1-901C-C332-14BC3A3157D6}"/>
              </a:ext>
            </a:extLst>
          </p:cNvPr>
          <p:cNvSpPr>
            <a:spLocks noGrp="1"/>
          </p:cNvSpPr>
          <p:nvPr>
            <p:ph idx="1"/>
          </p:nvPr>
        </p:nvSpPr>
        <p:spPr>
          <a:xfrm>
            <a:off x="1130133" y="983672"/>
            <a:ext cx="9438005" cy="5209309"/>
          </a:xfrm>
        </p:spPr>
        <p:txBody>
          <a:bodyPr>
            <a:noAutofit/>
          </a:bodyPr>
          <a:lstStyle/>
          <a:p>
            <a:pPr marL="0" indent="0" algn="just">
              <a:buNone/>
            </a:pPr>
            <a:r>
              <a:rPr lang="tr-TR" sz="1700" b="1" dirty="0"/>
              <a:t>İlk kütüphaneleri ve arşivleri genellikle MÖ 3000 ve sonrası olarak sınıflandırmak doğru olur. Bu sınıflandırma, yazılı kültürün ortaya çıkması ve organize edilmesinin başlangıcıyla ilişkilidir.  </a:t>
            </a:r>
          </a:p>
          <a:p>
            <a:pPr algn="just"/>
            <a:r>
              <a:rPr lang="tr-TR" sz="1700" b="1" u="sng" dirty="0"/>
              <a:t>MÖ 3000 öncesi</a:t>
            </a:r>
            <a:r>
              <a:rPr lang="tr-TR" sz="1700" b="1" dirty="0"/>
              <a:t>: Yazının bulunmadığı veya henüz gelişmediği, dolayısıyla kütüphane veya arşivlerin varlığına dair kesin kanıtların olmadığı dönemler.</a:t>
            </a:r>
          </a:p>
          <a:p>
            <a:pPr lvl="1" algn="just">
              <a:buFont typeface="Wingdings" panose="05000000000000000000" pitchFamily="2" charset="2"/>
              <a:buChar char="v"/>
            </a:pPr>
            <a:r>
              <a:rPr lang="tr-TR" sz="1500" b="1" dirty="0"/>
              <a:t>Bu dönemler, özellikle Mezopotamya’daki kil tabletleri ve yazının ilk kullanıldığı zamanlardır.</a:t>
            </a:r>
          </a:p>
          <a:p>
            <a:pPr lvl="1" algn="just">
              <a:buFont typeface="Wingdings" panose="05000000000000000000" pitchFamily="2" charset="2"/>
              <a:buChar char="v"/>
            </a:pPr>
            <a:r>
              <a:rPr lang="tr-TR" sz="1500" b="1" dirty="0"/>
              <a:t>Bu çağda kütüphane ve arşiv yönetimi çok temel ve pratik düzeydeydi.</a:t>
            </a:r>
          </a:p>
          <a:p>
            <a:pPr lvl="1" algn="just">
              <a:buFont typeface="Wingdings" panose="05000000000000000000" pitchFamily="2" charset="2"/>
              <a:buChar char="v"/>
            </a:pPr>
            <a:r>
              <a:rPr lang="tr-TR" sz="1500" b="1" dirty="0"/>
              <a:t>Toplama, saklama ve koruma temel amaçtı.</a:t>
            </a:r>
          </a:p>
          <a:p>
            <a:pPr algn="just"/>
            <a:r>
              <a:rPr lang="tr-TR" sz="1700" b="1" u="sng" dirty="0"/>
              <a:t>MÖ 3000 ve sonrası</a:t>
            </a:r>
            <a:r>
              <a:rPr lang="tr-TR" sz="1700" b="1" dirty="0"/>
              <a:t>: İlk kütüphanelerin ve arşivlerin oluşmaya başladığı dönemler. Bu dönemlerde yazılı belgeler, tabletler ve temel saklama yöntemleri gelişmiştir.</a:t>
            </a:r>
          </a:p>
          <a:p>
            <a:pPr lvl="1" algn="just">
              <a:buFont typeface="Wingdings" panose="05000000000000000000" pitchFamily="2" charset="2"/>
              <a:buChar char="v"/>
            </a:pPr>
            <a:r>
              <a:rPr lang="tr-TR" sz="1500" b="1" dirty="0"/>
              <a:t>Özellikle Babil, Asur, Mısır, Yunan ve Roma dönemlerindeki kütüphane ve arşiv yönetim biçimleri </a:t>
            </a:r>
          </a:p>
          <a:p>
            <a:pPr lvl="1" algn="just">
              <a:buFont typeface="Wingdings" panose="05000000000000000000" pitchFamily="2" charset="2"/>
              <a:buChar char="v"/>
            </a:pPr>
            <a:r>
              <a:rPr lang="tr-TR" sz="1500" b="1" dirty="0"/>
              <a:t>Bu süreçler, yaklaşık M.Ö. 3000’den itibaren gelişen ve orta çağa kadar uzanan daha karmaşık ve organize sistemlerdir.</a:t>
            </a:r>
          </a:p>
          <a:p>
            <a:pPr lvl="1" algn="just">
              <a:buFont typeface="Wingdings" panose="05000000000000000000" pitchFamily="2" charset="2"/>
              <a:buChar char="v"/>
            </a:pPr>
            <a:r>
              <a:rPr lang="tr-TR" sz="1500" b="1" dirty="0"/>
              <a:t>Gelişmiş kütüphane sistemleri ve yönetim biçimleri doğar.</a:t>
            </a:r>
          </a:p>
        </p:txBody>
      </p:sp>
    </p:spTree>
    <p:extLst>
      <p:ext uri="{BB962C8B-B14F-4D97-AF65-F5344CB8AC3E}">
        <p14:creationId xmlns:p14="http://schemas.microsoft.com/office/powerpoint/2010/main" val="2061416298"/>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12176</TotalTime>
  <Words>4861</Words>
  <Application>Microsoft Office PowerPoint</Application>
  <PresentationFormat>Geniş ekran</PresentationFormat>
  <Paragraphs>304</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Trebuchet MS</vt:lpstr>
      <vt:lpstr>Wingdings</vt:lpstr>
      <vt:lpstr>Wingdings 3</vt:lpstr>
      <vt:lpstr>Yüzeyler</vt:lpstr>
      <vt:lpstr>BİLGİ VE BELGE MERKEZLERİ YÖNETİMİ 7. HAFTA   Kütüphane/Bilgi ve Belge Merkezlerinin Yönetimsel Gelişimi, Tarihsel Dönüşüm ve Modern Yaklaşımlar </vt:lpstr>
      <vt:lpstr>KAPSAM</vt:lpstr>
      <vt:lpstr>GİRİŞ</vt:lpstr>
      <vt:lpstr>YÖNETİM: GENEL ÇERÇEVE</vt:lpstr>
      <vt:lpstr>MODERN YÖNETİM</vt:lpstr>
      <vt:lpstr>BİLGİ VE BELGE MERKEZLERİNİN YÖNETİMİ</vt:lpstr>
      <vt:lpstr>BİLGİ VE BELGE MERKEZLERİNİN YÖNETİMİ</vt:lpstr>
      <vt:lpstr>BİLGİ VE BELGE MERKEZLERİNİN YÖNETİMİ:  TARİHSEL ÇERÇEVE</vt:lpstr>
      <vt:lpstr>BİLGİ VE BELGE MERKEZLERİNİN YÖNETİMİ:  TARİHSEL ÇERÇEVE: İLK KÜTÜPHANELER (M.Ö. 3000)</vt:lpstr>
      <vt:lpstr>BİLGİ VE BELGE MERKEZLERİNİN YÖNETİMİ:  TARİHSEL ÇERÇEVE: ORTA DOĞU VE MEZOPOTAMYA  </vt:lpstr>
      <vt:lpstr>BİLGİ VE BELGE MERKEZLERİNİN YÖNETİMİ:  TARİHSEL ÇERÇEVE: ORTA DOĞU VE MEZOPOTAMYA </vt:lpstr>
      <vt:lpstr>BİLGİ VE BELGE MERKEZLERİNİN YÖNETİMİ:  TARİHSEL ÇERÇEVE: ORTA DOĞU VE MEZOPOTAMYA </vt:lpstr>
      <vt:lpstr>BİLGİ VE BELGE MERKEZLERİNİN YÖNETİMİ:  TARİHSEL ÇERÇEVE: ORTA DOĞU VE MEZOPOTAMYA </vt:lpstr>
      <vt:lpstr>BİLGİ VE BELGE MERKEZLERİNİN YÖNETİMİ:  TARİHSEL ÇERÇEVE: ORTA DOĞU VE MEZOPOTAMYA </vt:lpstr>
      <vt:lpstr>BİLGİ VE BELGE MERKEZLERİNİN YÖNETİMİ:  TARİHSEL ÇERÇEVE: ORTA DOĞU VE MEZOPOTAMYA </vt:lpstr>
      <vt:lpstr>BİLGİ VE BELGE MERKEZLERİNİN YÖNETİMİ:  TARİHSEL ÇERÇEVE: İLK KÜTÜPHANELER (M.Ö. 3000)</vt:lpstr>
      <vt:lpstr>BİLGİ VE BELGE MERKEZLERİNİN YÖNETİMİ:  TARİHSEL ÇERÇEVE: ANTİK MISIR VE YUNANİSTAN </vt:lpstr>
      <vt:lpstr>BİLGİ VE BELGE MERKEZLERİNİN YÖNETİMİ:  TARİHSEL ÇERÇEVE: ANTİK MISIR VE YUNANİSTAN </vt:lpstr>
      <vt:lpstr>BİLGİ VE BELGE MERKEZLERİNİN YÖNETİMİ:  TARİHSEL ÇERÇEVE: ANTİK MISIR VE YUNANİSTAN </vt:lpstr>
      <vt:lpstr>BİLGİ VE BELGE MERKEZLERİNİN YÖNETİMİ:  TARİHSEL ÇERÇEVE: ANTİK MISIR VE YUNANİSTAN </vt:lpstr>
      <vt:lpstr>BİLGİ VE BELGE MERKEZLERİNİN YÖNETİMİ:  TARİHSEL ÇERÇEVE: ROMA DÖNEMİ</vt:lpstr>
      <vt:lpstr>BİLGİ VE BELGE MERKEZLERİNİN YÖNETİMİ:  TARİHSEL ÇERÇEVE: ORTA ÇAĞ VE SONRASI</vt:lpstr>
      <vt:lpstr>BİLGİ VE BELGE MERKEZLERİNİN YÖNETİMİ:  TARİHSEL ÇERÇEVE: ORTA ÇAĞ VE SONRASI</vt:lpstr>
      <vt:lpstr>BİLGİ VE BELGE MERKEZLERİNİN YÖNETİMİ:  TARİHSEL ÇERÇEVE: RÖNESANS DÖNEMİ (14. YÜZYIL - 17. YÜZYIL)</vt:lpstr>
      <vt:lpstr>BİLGİ VE BELGE MERKEZLERİNİN YÖNETİMİ:  TARİHSEL ÇERÇEVE: RÖNESANS DÖNEMİ (14. YÜZYIL - 17. YÜZYIL)</vt:lpstr>
      <vt:lpstr>BİLGİ VE BELGE MERKEZLERİNİN YÖNETİMİ:  TARİHSEL ÇERÇEVE: RÖNESANS DÖNEMİ (14. YÜZYIL - 17. YÜZYIL)</vt:lpstr>
      <vt:lpstr>BİLGİ VE BELGE MERKEZLERİNİN YÖNETİMİ:  TARİHSEL ÇERÇEVE: MATBAANIN GELİŞİ (15. YÜZYIL)</vt:lpstr>
      <vt:lpstr>BİLGİ VE BELGE MERKEZLERİNİN YÖNETİMİ:  TARİHSEL ÇERÇEVE: MATBAANIN GELİŞİ (15. YÜZYIL)</vt:lpstr>
      <vt:lpstr>BİLGİ VE BELGE MERKEZLERİNİN YÖNETİMİ:  TARİHSEL ÇERÇEVE: 19. VE 20. YÜZYILLAR</vt:lpstr>
      <vt:lpstr>BİLGİ VE BELGE MERKEZLERİNİN YÖNETİMİ:  TARİHSEL ÇERÇEVE: 19. VE 20. YÜZYILLAR</vt:lpstr>
      <vt:lpstr>BİLGİ VE BELGE MERKEZLERİNİN YÖNETİMİ:  TARİHSEL ÇERÇEVE: 19. VE 20. YÜZYILLAR</vt:lpstr>
      <vt:lpstr>BİLGİ VE BELGE MERKEZLERİNİN YÖNETİMİ:  TARİHSEL ÇERÇEVE: ÖZET</vt:lpstr>
      <vt:lpstr>BİLGİ VE BELGE MERKEZLERİNİN YÖNETİMİ:  TARİHSEL ÇERÇEVE: ÖZET</vt:lpstr>
      <vt:lpstr>SONUÇ VE DEĞERLENDİRME</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Yazar</cp:lastModifiedBy>
  <cp:revision>60</cp:revision>
  <dcterms:created xsi:type="dcterms:W3CDTF">2025-07-04T07:41:44Z</dcterms:created>
  <dcterms:modified xsi:type="dcterms:W3CDTF">2026-05-14T15:53:48Z</dcterms:modified>
</cp:coreProperties>
</file>