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566138" y="1321130"/>
            <a:ext cx="3059723" cy="1041713"/>
          </a:xfrm>
        </p:spPr>
        <p:txBody>
          <a:bodyPr>
            <a:normAutofit fontScale="90000"/>
          </a:bodyPr>
          <a:lstStyle/>
          <a:p>
            <a:r>
              <a:rPr lang="tr-TR" sz="6000" dirty="0"/>
              <a:t>1.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2844487" y="3159795"/>
            <a:ext cx="6503024" cy="538410"/>
          </a:xfrm>
        </p:spPr>
        <p:txBody>
          <a:bodyPr/>
          <a:lstStyle/>
          <a:p>
            <a:r>
              <a:rPr lang="tr-TR" sz="2400" b="1" dirty="0">
                <a:cs typeface="Times New Roman" panose="02020603050405020304" pitchFamily="18" charset="0"/>
              </a:rPr>
              <a:t>BİLİM VE BİLİMSEL ARAŞTIRMA KAVRAMLARI</a:t>
            </a: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07005" y="4998460"/>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alphaModFix amt="33000"/>
          </a:blip>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dirty="0"/>
              <a:t>Bilimsel Araştırma Yönteminin Esasları</a:t>
            </a:r>
          </a:p>
          <a:p>
            <a:pPr algn="just"/>
            <a:endParaRPr lang="tr-TR" sz="2800" dirty="0"/>
          </a:p>
          <a:p>
            <a:pPr algn="just"/>
            <a:r>
              <a:rPr lang="tr-TR" sz="2800" b="1" dirty="0"/>
              <a:t>Mantıksal Temel ve Uygunluk: </a:t>
            </a:r>
            <a:r>
              <a:rPr lang="tr-TR" sz="2800" dirty="0"/>
              <a:t>Araştırma tasarımı mantıksal bir altyapıya sahip olmalıdır. Seçilen veri toplama, ölçme ve istatistiksel analiz yöntemleri, araştırma problemine doğrudan hitap etmeli ve sorulan soruya tam uyum sağlamalıdır. Araştırmacı bu yöntemi uygulayabilecek yeterliliğe sahip olmalıdır.</a:t>
            </a:r>
          </a:p>
        </p:txBody>
      </p:sp>
    </p:spTree>
    <p:extLst>
      <p:ext uri="{BB962C8B-B14F-4D97-AF65-F5344CB8AC3E}">
        <p14:creationId xmlns:p14="http://schemas.microsoft.com/office/powerpoint/2010/main" val="533817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dirty="0" err="1"/>
              <a:t>Tekrarlanabilirlik</a:t>
            </a:r>
            <a:r>
              <a:rPr lang="tr-TR" sz="2800" b="1" dirty="0"/>
              <a:t> ve Şeffaflık:</a:t>
            </a:r>
            <a:r>
              <a:rPr lang="tr-TR" sz="2800" dirty="0"/>
              <a:t> Metodolojide kullanılan tüm teknikler ve veri analizi süreçleri, başkalarının da aynı araştırmayı tekrarlayabileceği kadar açık ve şeffaf anlatılmalıdır.</a:t>
            </a:r>
          </a:p>
          <a:p>
            <a:pPr algn="just"/>
            <a:endParaRPr lang="tr-TR" sz="2800" dirty="0"/>
          </a:p>
          <a:p>
            <a:pPr algn="just"/>
            <a:r>
              <a:rPr lang="tr-TR" sz="2800" b="1" dirty="0"/>
              <a:t>Gerekçelendirme:</a:t>
            </a:r>
            <a:r>
              <a:rPr lang="tr-TR" sz="2800" dirty="0"/>
              <a:t> Araştırma boyunca yöntemle ilgili yapılan tüm seçimlerin ve tercihlerin "nedenleri" rapor içinde net bir şekilde açıklanmalıdır.</a:t>
            </a:r>
          </a:p>
        </p:txBody>
      </p:sp>
    </p:spTree>
    <p:extLst>
      <p:ext uri="{BB962C8B-B14F-4D97-AF65-F5344CB8AC3E}">
        <p14:creationId xmlns:p14="http://schemas.microsoft.com/office/powerpoint/2010/main" val="950089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b="1" dirty="0"/>
              <a:t>Eleştirel Değerlendirmeye Açıklık:</a:t>
            </a:r>
            <a:r>
              <a:rPr lang="tr-TR" sz="2800" dirty="0"/>
              <a:t> Sürecin şeffaf aktarılması, çalışmanın sadece tekrarlanabilmesini değil, diğer bilim insanları tarafından sağlıklı bir şekilde eleştirilip değerlendirilmesini de sağlar.</a:t>
            </a:r>
          </a:p>
          <a:p>
            <a:pPr algn="just"/>
            <a:endParaRPr lang="tr-TR" sz="2800" dirty="0"/>
          </a:p>
          <a:p>
            <a:pPr algn="just"/>
            <a:r>
              <a:rPr lang="tr-TR" sz="2800" b="1" dirty="0"/>
              <a:t>Doğrulanabilir Sonuçlar:</a:t>
            </a:r>
            <a:r>
              <a:rPr lang="tr-TR" sz="2800" dirty="0"/>
              <a:t> Araştırma sorusu, veri ve teknikler arasında mantıklı bir akıl yürütme bağı kurulduğunda, elde edilen sonuçlar güvenilir ve doğrulanabilir olur.</a:t>
            </a:r>
          </a:p>
        </p:txBody>
      </p:sp>
    </p:spTree>
    <p:extLst>
      <p:ext uri="{BB962C8B-B14F-4D97-AF65-F5344CB8AC3E}">
        <p14:creationId xmlns:p14="http://schemas.microsoft.com/office/powerpoint/2010/main" val="4085760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a:solidFill>
                  <a:srgbClr val="333333"/>
                </a:solidFill>
              </a:rPr>
              <a:t>T</a:t>
            </a:r>
            <a:r>
              <a:rPr lang="tr-TR" sz="2800" b="0" i="0">
                <a:solidFill>
                  <a:srgbClr val="333333"/>
                </a:solidFill>
                <a:effectLst/>
              </a:rPr>
              <a:t>eknikleri. </a:t>
            </a:r>
            <a:r>
              <a:rPr lang="tr-TR" sz="2800" b="0" i="0" dirty="0">
                <a:solidFill>
                  <a:srgbClr val="333333"/>
                </a:solidFill>
                <a:effectLst/>
              </a:rPr>
              <a:t>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dirty="0"/>
              <a:t>Araştırma, insanların karşılaştığı problemlere çözüm bulmak amacıyla yapılan sistemli bir süreçtir. Bilimsel araştırma ise bilimsel bilgi elde etmek için planlı ve birbirini etkileyen aşamalardan oluşur. </a:t>
            </a:r>
          </a:p>
          <a:p>
            <a:pPr algn="just"/>
            <a:endParaRPr lang="tr-TR" sz="2800" dirty="0"/>
          </a:p>
          <a:p>
            <a:pPr algn="just"/>
            <a:r>
              <a:rPr lang="tr-TR" sz="2800" dirty="0"/>
              <a:t>Araştırma sürecinde belirli yöntemler izlenerek güvenilir ve geçerli sonuçlara ulaşılması hedeflenir. Araştırmayı daha iyi anlayabilmek için öncelikle bilim ve bilimsel yöntem kavramlarının bilinmesi gerekir. Bu nedenle bilim, bilimsel yöntem ve bilimsel araştırmanın temel özellikleri araştırmanın temel yapı taşlarını oluşturur.</a:t>
            </a:r>
          </a:p>
        </p:txBody>
      </p:sp>
    </p:spTree>
    <p:extLst>
      <p:ext uri="{BB962C8B-B14F-4D97-AF65-F5344CB8AC3E}">
        <p14:creationId xmlns:p14="http://schemas.microsoft.com/office/powerpoint/2010/main" val="1691747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dirty="0"/>
              <a:t>Bilim, modern toplumun en saygın kurumlarından biri olup, mantıksal ve olgusal açıdan birbiriyle ilişkili sistematik bilgiler bütünüdür. Ancak her bilgi türü bilim olarak kabul edilmez. Bu nedenle bilimin ne olduğunu anlayabilmek için öncelikle bilgi kavramının incelenmesi gerekir.</a:t>
            </a:r>
          </a:p>
          <a:p>
            <a:pPr algn="just"/>
            <a:endParaRPr lang="tr-TR" sz="2800" dirty="0"/>
          </a:p>
          <a:p>
            <a:pPr algn="just"/>
            <a:r>
              <a:rPr lang="tr-TR" sz="2800" dirty="0"/>
              <a:t>Bilinçli ve akıllı bir varlık olan insan, çevresindeki nesneleri ve olayları anlamaya çalışır. İnsan ile nesneler arasındaki etkileşim sonucunda elde edilen ürün </a:t>
            </a:r>
            <a:r>
              <a:rPr lang="tr-TR" sz="2800" b="1" dirty="0"/>
              <a:t>bilgi</a:t>
            </a:r>
            <a:r>
              <a:rPr lang="tr-TR" sz="2800" dirty="0"/>
              <a:t> olarak adlandırılır.</a:t>
            </a:r>
          </a:p>
        </p:txBody>
      </p:sp>
    </p:spTree>
    <p:extLst>
      <p:ext uri="{BB962C8B-B14F-4D97-AF65-F5344CB8AC3E}">
        <p14:creationId xmlns:p14="http://schemas.microsoft.com/office/powerpoint/2010/main" val="720648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dirty="0"/>
              <a:t>Bilgi; öğrenme, araştırma, gözlem ve deneyimler sonucunda elde edilen gerçekler ve anlamlı verilerdir. İnsanların çevrelerini anlaması, olayları yorumlaması ve doğru yargılara ulaşabilmesi için gerekli olan bilgi, düşünme ve toplumsal faaliyetlerin bir ürünü olarak sürekli gelişen bir olgudur.</a:t>
            </a:r>
          </a:p>
        </p:txBody>
      </p:sp>
    </p:spTree>
    <p:extLst>
      <p:ext uri="{BB962C8B-B14F-4D97-AF65-F5344CB8AC3E}">
        <p14:creationId xmlns:p14="http://schemas.microsoft.com/office/powerpoint/2010/main" val="1771386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b="1" dirty="0"/>
              <a:t>Bilgi Türleri;</a:t>
            </a:r>
          </a:p>
          <a:p>
            <a:pPr algn="just"/>
            <a:endParaRPr lang="tr-TR" sz="2800" dirty="0"/>
          </a:p>
          <a:p>
            <a:pPr algn="just"/>
            <a:r>
              <a:rPr lang="tr-TR" sz="2800" b="1" dirty="0"/>
              <a:t>Gündelik Bilgi: </a:t>
            </a:r>
            <a:r>
              <a:rPr lang="tr-TR" sz="2800" dirty="0"/>
              <a:t>Gündelik bilgi, insanların günlük yaşamda deneyim, gözlem ve duyular yoluyla elde ettikleri bilgidir. Bilimsel yöntemlerle test edilmediği için doğruluğu kesin değildir ve </a:t>
            </a:r>
            <a:r>
              <a:rPr lang="tr-TR" sz="2800" dirty="0" err="1"/>
              <a:t>genellenemez</a:t>
            </a:r>
            <a:r>
              <a:rPr lang="tr-TR" sz="2800" dirty="0"/>
              <a:t>. Bu bilgi türü belirli olaylara bağlı olarak ortaya çıkar ve çoğu zaman sıradan insanların günlük yaşamlarını sürdürmelerine yardımcı olur. Bilimsel bilginin oluşumunda ilk basamağı oluşturur.</a:t>
            </a:r>
          </a:p>
          <a:p>
            <a:pPr algn="just"/>
            <a:endParaRPr lang="tr-TR" sz="2800" dirty="0"/>
          </a:p>
        </p:txBody>
      </p:sp>
    </p:spTree>
    <p:extLst>
      <p:ext uri="{BB962C8B-B14F-4D97-AF65-F5344CB8AC3E}">
        <p14:creationId xmlns:p14="http://schemas.microsoft.com/office/powerpoint/2010/main" val="2002217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539430"/>
          </a:xfrm>
          <a:prstGeom prst="rect">
            <a:avLst/>
          </a:prstGeom>
          <a:noFill/>
        </p:spPr>
        <p:txBody>
          <a:bodyPr wrap="square" rtlCol="0">
            <a:spAutoFit/>
          </a:bodyPr>
          <a:lstStyle/>
          <a:p>
            <a:pPr algn="just"/>
            <a:r>
              <a:rPr lang="tr-TR" sz="2800" b="1" dirty="0"/>
              <a:t>Teknik Bilgi: </a:t>
            </a:r>
            <a:r>
              <a:rPr lang="tr-TR" sz="2800" dirty="0"/>
              <a:t>Teknik bilgi, insanların ihtiyaçlarını karşılamak, yaşamlarını kolaylaştırmak ve doğayı kendi yararına kullanmak amacıyla geliştirdikleri araç, gereç ve teknolojilerin üretilmesinde kullanılan bilgidir. Alet teknolojisinden makine teknolojisine, oradan da günümüzün otomasyon teknolojisine kadar gelişim göstermiştir.</a:t>
            </a:r>
          </a:p>
          <a:p>
            <a:pPr algn="just"/>
            <a:endParaRPr lang="tr-TR" sz="2800" dirty="0"/>
          </a:p>
        </p:txBody>
      </p:sp>
    </p:spTree>
    <p:extLst>
      <p:ext uri="{BB962C8B-B14F-4D97-AF65-F5344CB8AC3E}">
        <p14:creationId xmlns:p14="http://schemas.microsoft.com/office/powerpoint/2010/main" val="2542898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b="1" dirty="0"/>
              <a:t>Sanat Bilgisi: </a:t>
            </a:r>
            <a:r>
              <a:rPr lang="tr-TR" sz="2800" dirty="0"/>
              <a:t>Sanat bilgisi, sanatçının hayal gücü, duyguları ve estetik anlayışından doğan bilgidir. Amacı güzellik ve estetik değer üretmektir. Bilimsel veya somut verilere dayanma zorunluluğu yoktur.</a:t>
            </a:r>
          </a:p>
          <a:p>
            <a:pPr algn="just"/>
            <a:endParaRPr lang="tr-TR" sz="2800" dirty="0"/>
          </a:p>
          <a:p>
            <a:pPr algn="just"/>
            <a:r>
              <a:rPr lang="tr-TR" sz="2800" b="1" dirty="0"/>
              <a:t>Dinî Bilgi: </a:t>
            </a:r>
            <a:r>
              <a:rPr lang="tr-TR" sz="2800" dirty="0"/>
              <a:t>Dinî bilgi, insanın varoluşunu ve yaşamını açıklayan inanç sistemleri içerisinde yer alan bilgi türüdür. Kaynağını ilahi öğretilerden alır ve insanların yaşamlarını düzenleyen kurallar, değerler ve inançları kapsar.</a:t>
            </a:r>
          </a:p>
          <a:p>
            <a:pPr algn="just"/>
            <a:endParaRPr lang="tr-TR" sz="2800" dirty="0"/>
          </a:p>
        </p:txBody>
      </p:sp>
    </p:spTree>
    <p:extLst>
      <p:ext uri="{BB962C8B-B14F-4D97-AF65-F5344CB8AC3E}">
        <p14:creationId xmlns:p14="http://schemas.microsoft.com/office/powerpoint/2010/main" val="2298554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b="1" dirty="0"/>
              <a:t>Felsefi Bilgi: </a:t>
            </a:r>
            <a:r>
              <a:rPr lang="tr-TR" sz="2800" dirty="0"/>
              <a:t>Felsefi bilgi, varlığı, evreni ve insanı mantıksal düşünme yöntemleriyle sorgulayarak elde edilen bilgidir. Deney ve gözleme değil; akıl yürütme, analiz ve tutarlı düşünmeye dayanır.</a:t>
            </a:r>
          </a:p>
          <a:p>
            <a:pPr algn="just"/>
            <a:endParaRPr lang="tr-TR" sz="2800" dirty="0"/>
          </a:p>
          <a:p>
            <a:pPr algn="just"/>
            <a:r>
              <a:rPr lang="tr-TR" sz="2800" b="1" dirty="0"/>
              <a:t>Bilimsel Bilgi: </a:t>
            </a:r>
            <a:r>
              <a:rPr lang="tr-TR" sz="2800" dirty="0"/>
              <a:t>Bilimsel bilgi, nesne ve olaylar hakkında doğru ve güvenilir sonuçlara ulaşmak için gözlem, deney, araştırma ve sistematik yöntemler kullanılarak elde edilen bilgidir. Bilim, bu yöntemlerle üretilen doğrulanabilir bilgiler bütünüdür.</a:t>
            </a:r>
          </a:p>
          <a:p>
            <a:pPr algn="just"/>
            <a:endParaRPr lang="tr-TR" sz="2800" dirty="0"/>
          </a:p>
        </p:txBody>
      </p:sp>
    </p:spTree>
    <p:extLst>
      <p:ext uri="{BB962C8B-B14F-4D97-AF65-F5344CB8AC3E}">
        <p14:creationId xmlns:p14="http://schemas.microsoft.com/office/powerpoint/2010/main" val="29512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b="1" dirty="0"/>
              <a:t>Bilimsel araştırma,</a:t>
            </a:r>
            <a:r>
              <a:rPr lang="tr-TR" sz="2800" dirty="0"/>
              <a:t> problemlere güvenilir çözümler bulmak amacıyla verilerin planlı ve sistemli bir şekilde toplanması, analiz edilmesi, yorumlanması ve raporlanması sürecidir. Bilim ve teknolojideki gelişmeler, araştırmalar sonucunda elde edilen bilgilerin kullanılmasıyla gerçekleşir. Bilimsel araştırma; problemleri tanımlayan, veri toplayan, bu verileri analiz eden ve geçerli sonuçlara ulaşmayı sağlayan mantıksal ve yöntemli bir süreçtir.</a:t>
            </a:r>
          </a:p>
        </p:txBody>
      </p:sp>
    </p:spTree>
    <p:extLst>
      <p:ext uri="{BB962C8B-B14F-4D97-AF65-F5344CB8AC3E}">
        <p14:creationId xmlns:p14="http://schemas.microsoft.com/office/powerpoint/2010/main" val="281731820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81</TotalTime>
  <Words>659</Words>
  <Application>Microsoft Office PowerPoint</Application>
  <PresentationFormat>Geniş ekran</PresentationFormat>
  <Paragraphs>33</Paragraphs>
  <Slides>13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13</vt:i4>
      </vt:variant>
    </vt:vector>
  </HeadingPairs>
  <TitlesOfParts>
    <vt:vector size="18" baseType="lpstr">
      <vt:lpstr>Arial</vt:lpstr>
      <vt:lpstr>Calibri</vt:lpstr>
      <vt:lpstr>Century Gothic</vt:lpstr>
      <vt:lpstr>Wingdings 3</vt:lpstr>
      <vt:lpstr>Duman</vt:lpstr>
      <vt:lpstr>1.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16</cp:revision>
  <dcterms:created xsi:type="dcterms:W3CDTF">2026-06-18T10:15:39Z</dcterms:created>
  <dcterms:modified xsi:type="dcterms:W3CDTF">2026-06-28T05:30:22Z</dcterms:modified>
</cp:coreProperties>
</file>