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713" r:id="rId2"/>
  </p:sldMasterIdLst>
  <p:notesMasterIdLst>
    <p:notesMasterId r:id="rId13"/>
  </p:notesMasterIdLst>
  <p:sldIdLst>
    <p:sldId id="420" r:id="rId3"/>
    <p:sldId id="350" r:id="rId4"/>
    <p:sldId id="356" r:id="rId5"/>
    <p:sldId id="357" r:id="rId6"/>
    <p:sldId id="358" r:id="rId7"/>
    <p:sldId id="359" r:id="rId8"/>
    <p:sldId id="360" r:id="rId9"/>
    <p:sldId id="361" r:id="rId10"/>
    <p:sldId id="363" r:id="rId11"/>
    <p:sldId id="364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4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A0051-1B56-4ECA-80AA-75A7D7C1E334}" type="datetimeFigureOut">
              <a:rPr lang="tr-TR" smtClean="0"/>
              <a:t>16.09.2025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ECE0F-F16C-4A17-BAD3-7311596A6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803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eaLnBrk="0" hangingPunct="0">
              <a:spcBef>
                <a:spcPct val="50000"/>
              </a:spcBef>
            </a:pPr>
            <a:r>
              <a:rPr lang="en-AU" sz="1200" dirty="0" err="1">
                <a:solidFill>
                  <a:schemeClr val="bg1"/>
                </a:solidFill>
                <a:latin typeface="Arial" charset="0"/>
              </a:rPr>
              <a:t>Yangınlarda</a:t>
            </a:r>
            <a:r>
              <a:rPr lang="en-AU" sz="1200" dirty="0">
                <a:solidFill>
                  <a:schemeClr val="bg1"/>
                </a:solidFill>
                <a:latin typeface="Arial" charset="0"/>
              </a:rPr>
              <a:t> en </a:t>
            </a:r>
            <a:r>
              <a:rPr lang="en-AU" sz="1200" dirty="0" err="1">
                <a:solidFill>
                  <a:schemeClr val="bg1"/>
                </a:solidFill>
                <a:latin typeface="Arial" charset="0"/>
              </a:rPr>
              <a:t>büyük</a:t>
            </a:r>
            <a:r>
              <a:rPr lang="en-AU" sz="12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AU" sz="1200" dirty="0" err="1">
                <a:solidFill>
                  <a:schemeClr val="bg1"/>
                </a:solidFill>
                <a:latin typeface="Arial" charset="0"/>
              </a:rPr>
              <a:t>sıcaklık</a:t>
            </a:r>
            <a:r>
              <a:rPr lang="en-AU" sz="12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AU" sz="1200" dirty="0" err="1">
                <a:solidFill>
                  <a:schemeClr val="bg1"/>
                </a:solidFill>
                <a:latin typeface="Arial" charset="0"/>
              </a:rPr>
              <a:t>artışı</a:t>
            </a:r>
            <a:r>
              <a:rPr lang="tr-TR" sz="12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AU" sz="1200" dirty="0" err="1">
                <a:solidFill>
                  <a:schemeClr val="bg1"/>
                </a:solidFill>
                <a:latin typeface="Arial" charset="0"/>
              </a:rPr>
              <a:t>il</a:t>
            </a:r>
            <a:r>
              <a:rPr lang="tr-TR" sz="1200" dirty="0">
                <a:solidFill>
                  <a:schemeClr val="bg1"/>
                </a:solidFill>
                <a:latin typeface="Arial" charset="0"/>
              </a:rPr>
              <a:t>k</a:t>
            </a:r>
            <a:r>
              <a:rPr lang="tr-TR" sz="1200" baseline="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Arial" charset="0"/>
              </a:rPr>
              <a:t>üç</a:t>
            </a:r>
            <a:r>
              <a:rPr lang="en-AU" sz="12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AU" sz="1200" dirty="0" err="1">
                <a:solidFill>
                  <a:schemeClr val="bg1"/>
                </a:solidFill>
                <a:latin typeface="Arial" charset="0"/>
              </a:rPr>
              <a:t>dakika</a:t>
            </a:r>
            <a:r>
              <a:rPr lang="en-AU" sz="12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AU" sz="1200" dirty="0" err="1">
                <a:solidFill>
                  <a:schemeClr val="bg1"/>
                </a:solidFill>
                <a:latin typeface="Arial" charset="0"/>
              </a:rPr>
              <a:t>içinde</a:t>
            </a:r>
            <a:r>
              <a:rPr lang="tr-TR" sz="1200" dirty="0">
                <a:solidFill>
                  <a:schemeClr val="bg1"/>
                </a:solidFill>
                <a:latin typeface="Arial" charset="0"/>
              </a:rPr>
              <a:t> olur.</a:t>
            </a:r>
            <a:endParaRPr lang="en-US" sz="1200" dirty="0">
              <a:solidFill>
                <a:schemeClr val="bg1"/>
              </a:solidFill>
              <a:latin typeface="Arial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18446F-B4EF-4715-9156-B6484FA21EE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790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20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3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48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240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760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728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16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14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625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902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27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553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341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050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77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0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09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194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47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41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8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9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24A62E-0B02-416B-A8B5-0ECA4C1FF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T.C. </a:t>
            </a:r>
            <a:br>
              <a:rPr lang="tr-TR" dirty="0"/>
            </a:br>
            <a:r>
              <a:rPr lang="tr-TR" dirty="0"/>
              <a:t>KASTAMONU ÜNİVERSİTESİ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AC714E28-F5EE-43E4-AC27-36385A24F3C8}"/>
              </a:ext>
            </a:extLst>
          </p:cNvPr>
          <p:cNvSpPr txBox="1">
            <a:spLocks/>
          </p:cNvSpPr>
          <p:nvPr/>
        </p:nvSpPr>
        <p:spPr>
          <a:xfrm>
            <a:off x="1647514" y="2724737"/>
            <a:ext cx="6683765" cy="1614266"/>
          </a:xfrm>
          <a:prstGeom prst="rect">
            <a:avLst/>
          </a:prstGeom>
        </p:spPr>
        <p:txBody>
          <a:bodyPr vert="horz" lIns="68580" tIns="34290" rIns="68580" bIns="3429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TURİZM FAKÜLTESİ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GASTRONOMİ VE MUTFAK SANATLARI BÖLÜMÜ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83391738-7444-4F3E-A688-924FAB07C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549" y="4685262"/>
            <a:ext cx="7290055" cy="5294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1800" dirty="0" smtClean="0"/>
              <a:t>İŞ SAĞLIĞI VE GÜVENLİĞİ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25838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449825" y="381000"/>
            <a:ext cx="8229600" cy="52322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altLang="tr-TR" sz="2800" dirty="0">
                <a:solidFill>
                  <a:schemeClr val="bg1"/>
                </a:solidFill>
              </a:rPr>
              <a:t>6- SÖNDÜRME TEKNİKLERİ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629264" y="1143000"/>
            <a:ext cx="8069825" cy="12954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tr-TR" altLang="tr-TR" sz="2400" dirty="0">
                <a:solidFill>
                  <a:schemeClr val="tx1"/>
                </a:solidFill>
                <a:latin typeface="Arial" charset="0"/>
              </a:rPr>
              <a:t>   I- Soğutarak söndürme</a:t>
            </a:r>
          </a:p>
          <a:p>
            <a:pPr algn="just"/>
            <a:r>
              <a:rPr lang="tr-TR" altLang="tr-TR" sz="2400" dirty="0">
                <a:solidFill>
                  <a:schemeClr val="tx1"/>
                </a:solidFill>
                <a:latin typeface="Arial" charset="0"/>
              </a:rPr>
              <a:t>  II- Havayı kesme</a:t>
            </a:r>
          </a:p>
          <a:p>
            <a:r>
              <a:rPr lang="tr-TR" altLang="tr-TR" sz="2400" dirty="0">
                <a:solidFill>
                  <a:schemeClr val="tx1"/>
                </a:solidFill>
                <a:latin typeface="Arial" charset="0"/>
              </a:rPr>
              <a:t> III- Yanıcı maddenin ortadan kaldırılması</a:t>
            </a:r>
            <a:endParaRPr lang="en-US" altLang="tr-TR" sz="2400" dirty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6" name="Nesne 5"/>
          <p:cNvGraphicFramePr>
            <a:graphicFrameLocks noChangeAspect="1"/>
          </p:cNvGraphicFramePr>
          <p:nvPr>
            <p:extLst/>
          </p:nvPr>
        </p:nvGraphicFramePr>
        <p:xfrm>
          <a:off x="2590800" y="3429000"/>
          <a:ext cx="3602038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9" name="Clip" r:id="rId3" imgW="1767535" imgH="937260" progId="MS_ClipArt_Gallery.2">
                  <p:embed/>
                </p:oleObj>
              </mc:Choice>
              <mc:Fallback>
                <p:oleObj name="Clip" r:id="rId3" imgW="1767535" imgH="937260" progId="MS_ClipArt_Gallery.2">
                  <p:embed/>
                  <p:pic>
                    <p:nvPicPr>
                      <p:cNvPr id="6" name="Nesn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3429000"/>
                        <a:ext cx="3602038" cy="19050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444976" y="2971800"/>
            <a:ext cx="2438400" cy="4667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/>
            <a:r>
              <a:rPr lang="tr-TR" altLang="tr-TR" sz="2400" b="1" i="1" dirty="0">
                <a:latin typeface="Times New Roman" pitchFamily="18" charset="0"/>
              </a:rPr>
              <a:t>I- Yanıcı Madde</a:t>
            </a:r>
            <a:endParaRPr lang="en-US" altLang="tr-TR" sz="2400" b="1" i="1" dirty="0">
              <a:latin typeface="Times New Roman" pitchFamily="18" charset="0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5654776" y="5410200"/>
            <a:ext cx="1295400" cy="4667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/>
            <a:r>
              <a:rPr lang="tr-TR" altLang="tr-TR" sz="2400" b="1" i="1" dirty="0">
                <a:solidFill>
                  <a:schemeClr val="bg1"/>
                </a:solidFill>
                <a:latin typeface="Times New Roman" pitchFamily="18" charset="0"/>
              </a:rPr>
              <a:t>III- Isı</a:t>
            </a:r>
            <a:endParaRPr lang="en-US" altLang="tr-TR" sz="2400" b="1" i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1997176" y="5410200"/>
            <a:ext cx="1574800" cy="4667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eaLnBrk="0" hangingPunct="0"/>
            <a:r>
              <a:rPr lang="tr-TR" altLang="tr-TR" sz="2400" b="1" i="1">
                <a:latin typeface="Times New Roman" pitchFamily="18" charset="0"/>
              </a:rPr>
              <a:t>II- </a:t>
            </a:r>
            <a:r>
              <a:rPr lang="en-US" altLang="tr-TR" sz="2400" b="1" i="1">
                <a:latin typeface="Times New Roman" pitchFamily="18" charset="0"/>
              </a:rPr>
              <a:t>O</a:t>
            </a:r>
            <a:r>
              <a:rPr lang="tr-TR" altLang="tr-TR" sz="2400" b="1" i="1">
                <a:latin typeface="Times New Roman" pitchFamily="18" charset="0"/>
              </a:rPr>
              <a:t>ksijen</a:t>
            </a:r>
            <a:endParaRPr lang="en-US" altLang="tr-TR" sz="2400" b="1" i="1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45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47000">
              <a:srgbClr val="92D050"/>
            </a:gs>
            <a:gs pos="73000">
              <a:schemeClr val="bg1"/>
            </a:gs>
            <a:gs pos="100000">
              <a:srgbClr val="92D05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4000" dirty="0">
                <a:solidFill>
                  <a:schemeClr val="bg1"/>
                </a:solidFill>
                <a:latin typeface="Tahoma" pitchFamily="34" charset="0"/>
              </a:rPr>
              <a:t>YEŞİL</a:t>
            </a:r>
          </a:p>
        </p:txBody>
      </p:sp>
      <p:sp>
        <p:nvSpPr>
          <p:cNvPr id="5" name="Dikdörtgen 4"/>
          <p:cNvSpPr/>
          <p:nvPr/>
        </p:nvSpPr>
        <p:spPr>
          <a:xfrm>
            <a:off x="609600" y="1219200"/>
            <a:ext cx="7620000" cy="25545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KURTARMA LEVHALARI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- Emniyet durumu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- Kaçış yolları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- Acil durum çıkış yolları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- Acil durum duşları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- İlk yardım ve kurtarma istasyonları</a:t>
            </a:r>
          </a:p>
        </p:txBody>
      </p:sp>
      <p:pic>
        <p:nvPicPr>
          <p:cNvPr id="6" name="Picture 36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114800"/>
            <a:ext cx="1512888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7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116388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60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4000" dirty="0">
                <a:solidFill>
                  <a:schemeClr val="bg1"/>
                </a:solidFill>
                <a:latin typeface="Tahoma" pitchFamily="34" charset="0"/>
              </a:rPr>
              <a:t>YANGIN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457200" y="1295400"/>
            <a:ext cx="754380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2000" b="1" dirty="0"/>
              <a:t>Yangın Bileşenleri</a:t>
            </a:r>
          </a:p>
        </p:txBody>
      </p: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865531" y="2049725"/>
            <a:ext cx="7268298" cy="4228980"/>
            <a:chOff x="1248" y="1296"/>
            <a:chExt cx="3204" cy="1776"/>
          </a:xfrm>
        </p:grpSpPr>
        <p:sp>
          <p:nvSpPr>
            <p:cNvPr id="7" name="Text Box 33"/>
            <p:cNvSpPr txBox="1">
              <a:spLocks noChangeArrowheads="1"/>
            </p:cNvSpPr>
            <p:nvPr/>
          </p:nvSpPr>
          <p:spPr bwMode="auto">
            <a:xfrm>
              <a:off x="1824" y="2784"/>
              <a:ext cx="19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tr-TR" sz="2400">
                  <a:solidFill>
                    <a:srgbClr val="000066"/>
                  </a:solidFill>
                  <a:latin typeface="Verdana" pitchFamily="34" charset="0"/>
                </a:rPr>
                <a:t>YANICI MADDE</a:t>
              </a:r>
            </a:p>
          </p:txBody>
        </p:sp>
        <p:sp>
          <p:nvSpPr>
            <p:cNvPr id="8" name="Text Box 34"/>
            <p:cNvSpPr txBox="1">
              <a:spLocks noChangeArrowheads="1"/>
            </p:cNvSpPr>
            <p:nvPr/>
          </p:nvSpPr>
          <p:spPr bwMode="auto">
            <a:xfrm>
              <a:off x="1248" y="1776"/>
              <a:ext cx="12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tr-TR" sz="2400" dirty="0">
                  <a:solidFill>
                    <a:srgbClr val="000066"/>
                  </a:solidFill>
                  <a:latin typeface="Verdana" pitchFamily="34" charset="0"/>
                </a:rPr>
                <a:t>OKSİJEN</a:t>
              </a:r>
            </a:p>
          </p:txBody>
        </p:sp>
        <p:sp>
          <p:nvSpPr>
            <p:cNvPr id="9" name="Text Box 35"/>
            <p:cNvSpPr txBox="1">
              <a:spLocks noChangeArrowheads="1"/>
            </p:cNvSpPr>
            <p:nvPr/>
          </p:nvSpPr>
          <p:spPr bwMode="auto">
            <a:xfrm>
              <a:off x="3120" y="1824"/>
              <a:ext cx="13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tr-TR" sz="2400">
                  <a:solidFill>
                    <a:srgbClr val="000066"/>
                  </a:solidFill>
                  <a:latin typeface="Verdana" pitchFamily="34" charset="0"/>
                </a:rPr>
                <a:t>SICAKLIK</a:t>
              </a:r>
            </a:p>
          </p:txBody>
        </p:sp>
        <p:sp>
          <p:nvSpPr>
            <p:cNvPr id="10" name="Line 36"/>
            <p:cNvSpPr>
              <a:spLocks noChangeShapeType="1"/>
            </p:cNvSpPr>
            <p:nvPr/>
          </p:nvSpPr>
          <p:spPr bwMode="auto">
            <a:xfrm flipV="1">
              <a:off x="1920" y="1296"/>
              <a:ext cx="816" cy="1488"/>
            </a:xfrm>
            <a:prstGeom prst="line">
              <a:avLst/>
            </a:prstGeom>
            <a:noFill/>
            <a:ln w="1428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tr-TR"/>
            </a:p>
          </p:txBody>
        </p:sp>
        <p:sp>
          <p:nvSpPr>
            <p:cNvPr id="11" name="Line 37"/>
            <p:cNvSpPr>
              <a:spLocks noChangeShapeType="1"/>
            </p:cNvSpPr>
            <p:nvPr/>
          </p:nvSpPr>
          <p:spPr bwMode="auto">
            <a:xfrm>
              <a:off x="2736" y="1296"/>
              <a:ext cx="816" cy="1488"/>
            </a:xfrm>
            <a:prstGeom prst="line">
              <a:avLst/>
            </a:prstGeom>
            <a:noFill/>
            <a:ln w="1428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tr-TR"/>
            </a:p>
          </p:txBody>
        </p:sp>
        <p:sp>
          <p:nvSpPr>
            <p:cNvPr id="12" name="Line 38"/>
            <p:cNvSpPr>
              <a:spLocks noChangeShapeType="1"/>
            </p:cNvSpPr>
            <p:nvPr/>
          </p:nvSpPr>
          <p:spPr bwMode="auto">
            <a:xfrm>
              <a:off x="1920" y="2784"/>
              <a:ext cx="1632" cy="0"/>
            </a:xfrm>
            <a:prstGeom prst="line">
              <a:avLst/>
            </a:prstGeom>
            <a:noFill/>
            <a:ln w="142875">
              <a:solidFill>
                <a:srgbClr val="FFFF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tr-TR"/>
            </a:p>
          </p:txBody>
        </p:sp>
        <p:pic>
          <p:nvPicPr>
            <p:cNvPr id="13" name="Picture 3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8" y="1920"/>
              <a:ext cx="660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2783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457200" y="196645"/>
            <a:ext cx="8229600" cy="52322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altLang="tr-TR" sz="2800" dirty="0">
                <a:solidFill>
                  <a:schemeClr val="bg1"/>
                </a:solidFill>
              </a:rPr>
              <a:t>2- YANGIN</a:t>
            </a:r>
          </a:p>
        </p:txBody>
      </p:sp>
      <p:sp>
        <p:nvSpPr>
          <p:cNvPr id="5" name="Rectangle 9"/>
          <p:cNvSpPr txBox="1">
            <a:spLocks noChangeArrowheads="1"/>
          </p:cNvSpPr>
          <p:nvPr/>
        </p:nvSpPr>
        <p:spPr>
          <a:xfrm>
            <a:off x="618562" y="914401"/>
            <a:ext cx="8068238" cy="9906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sz="2400" dirty="0"/>
              <a:t>Yararlanmak amacıyla yakılan ateş dışında oluşan ve kontrol edilemeyen yanma olayına </a:t>
            </a:r>
            <a:r>
              <a:rPr lang="tr-TR" altLang="tr-TR" sz="2400" dirty="0">
                <a:solidFill>
                  <a:srgbClr val="FF0000"/>
                </a:solidFill>
              </a:rPr>
              <a:t>Yangın</a:t>
            </a:r>
            <a:r>
              <a:rPr lang="tr-TR" altLang="tr-TR" sz="2400" dirty="0"/>
              <a:t> denir.</a:t>
            </a:r>
            <a:endParaRPr lang="en-US" altLang="tr-TR" sz="2400" dirty="0"/>
          </a:p>
        </p:txBody>
      </p:sp>
      <p:pic>
        <p:nvPicPr>
          <p:cNvPr id="5122" name="Picture 2" descr="C:\Users\Polçev1\Desktop\e933d2e976yangin_sivil_sina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97" y="2342535"/>
            <a:ext cx="8146567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49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457200" y="196645"/>
            <a:ext cx="8229600" cy="52322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altLang="tr-TR" sz="2800" dirty="0">
                <a:solidFill>
                  <a:schemeClr val="bg1"/>
                </a:solidFill>
              </a:rPr>
              <a:t>3- YANGININ NEDENLERİ</a:t>
            </a:r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>
          <a:xfrm>
            <a:off x="609600" y="914400"/>
            <a:ext cx="7924800" cy="29718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tr-TR" altLang="tr-TR" sz="2400" dirty="0"/>
              <a:t>  Korunma Önlemlerinin Alınmaması 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tr-TR" altLang="tr-TR" sz="2400" dirty="0"/>
              <a:t>  Bilgisizlik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tr-TR" altLang="tr-TR" sz="2400" dirty="0"/>
              <a:t>  İhmal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tr-TR" altLang="tr-TR" sz="2400" dirty="0"/>
              <a:t>  Kazalar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tr-TR" altLang="tr-TR" sz="2400" dirty="0"/>
              <a:t>  Sıçrama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tr-TR" altLang="tr-TR" sz="2400" dirty="0"/>
              <a:t>  Sabotaj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tr-TR" altLang="tr-TR" sz="2400" dirty="0"/>
              <a:t>  Doğa olayları	</a:t>
            </a:r>
          </a:p>
        </p:txBody>
      </p:sp>
    </p:spTree>
    <p:extLst>
      <p:ext uri="{BB962C8B-B14F-4D97-AF65-F5344CB8AC3E}">
        <p14:creationId xmlns:p14="http://schemas.microsoft.com/office/powerpoint/2010/main" val="178952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457200" y="196645"/>
            <a:ext cx="8229600" cy="52322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altLang="tr-TR" sz="2800" dirty="0">
                <a:solidFill>
                  <a:schemeClr val="bg1"/>
                </a:solidFill>
              </a:rPr>
              <a:t>4- YANGININ SINIFLARI</a:t>
            </a:r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914400" y="1676400"/>
            <a:ext cx="2636427" cy="46230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tr-TR" sz="2400" dirty="0">
                <a:solidFill>
                  <a:schemeClr val="bg1"/>
                </a:solidFill>
                <a:latin typeface="Arial" charset="0"/>
              </a:rPr>
              <a:t>A  Sınıfı Yangınlar</a:t>
            </a: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5105400" y="2438400"/>
            <a:ext cx="2296206" cy="46230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tr-TR" sz="2400" dirty="0">
                <a:solidFill>
                  <a:schemeClr val="bg1"/>
                </a:solidFill>
                <a:latin typeface="Arial" charset="0"/>
              </a:rPr>
              <a:t>B </a:t>
            </a:r>
            <a:r>
              <a:rPr lang="tr-TR" altLang="tr-TR" sz="2400" dirty="0">
                <a:solidFill>
                  <a:schemeClr val="bg1"/>
                </a:solidFill>
              </a:rPr>
              <a:t>Sınıfı Yangınlar</a:t>
            </a:r>
          </a:p>
        </p:txBody>
      </p:sp>
      <p:sp>
        <p:nvSpPr>
          <p:cNvPr id="7" name="Rectangle 16"/>
          <p:cNvSpPr>
            <a:spLocks noChangeArrowheads="1"/>
          </p:cNvSpPr>
          <p:nvPr/>
        </p:nvSpPr>
        <p:spPr bwMode="auto">
          <a:xfrm>
            <a:off x="1085850" y="3962400"/>
            <a:ext cx="2313839" cy="46230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tr-TR" sz="2400" dirty="0">
                <a:solidFill>
                  <a:schemeClr val="bg1"/>
                </a:solidFill>
                <a:latin typeface="Arial" charset="0"/>
              </a:rPr>
              <a:t>C </a:t>
            </a:r>
            <a:r>
              <a:rPr lang="tr-TR" altLang="tr-TR" sz="2400" dirty="0">
                <a:solidFill>
                  <a:schemeClr val="bg1"/>
                </a:solidFill>
              </a:rPr>
              <a:t>Sınıfı Yangınlar</a:t>
            </a:r>
          </a:p>
        </p:txBody>
      </p:sp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5087937" y="5235677"/>
            <a:ext cx="2313839" cy="46230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tr-TR" altLang="tr-TR" sz="2400" dirty="0">
                <a:solidFill>
                  <a:schemeClr val="bg1"/>
                </a:solidFill>
                <a:latin typeface="Arial" charset="0"/>
              </a:rPr>
              <a:t>D </a:t>
            </a:r>
            <a:r>
              <a:rPr lang="tr-TR" altLang="tr-TR" sz="2400" dirty="0">
                <a:solidFill>
                  <a:schemeClr val="bg1"/>
                </a:solidFill>
              </a:rPr>
              <a:t>Sınıfı Yangınlar</a:t>
            </a:r>
          </a:p>
        </p:txBody>
      </p:sp>
    </p:spTree>
    <p:extLst>
      <p:ext uri="{BB962C8B-B14F-4D97-AF65-F5344CB8AC3E}">
        <p14:creationId xmlns:p14="http://schemas.microsoft.com/office/powerpoint/2010/main" val="385530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066800" y="228600"/>
            <a:ext cx="716280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400" dirty="0"/>
              <a:t>«A» SINIFI YANGINLAR</a:t>
            </a: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457200" y="914400"/>
            <a:ext cx="8229600" cy="8382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tr-TR" altLang="tr-TR" sz="1800" dirty="0">
                <a:solidFill>
                  <a:schemeClr val="bg1"/>
                </a:solidFill>
              </a:rPr>
              <a:t>Katı Madde (tahta, kağıt pamuk </a:t>
            </a:r>
            <a:r>
              <a:rPr lang="tr-TR" altLang="tr-TR" sz="1800" dirty="0" err="1">
                <a:solidFill>
                  <a:schemeClr val="bg1"/>
                </a:solidFill>
              </a:rPr>
              <a:t>v.s</a:t>
            </a:r>
            <a:r>
              <a:rPr lang="tr-TR" altLang="tr-TR" sz="1800" dirty="0">
                <a:solidFill>
                  <a:schemeClr val="bg1"/>
                </a:solidFill>
              </a:rPr>
              <a:t>. ) yangınlarıdır. </a:t>
            </a:r>
          </a:p>
          <a:p>
            <a:pPr>
              <a:buFont typeface="Wingdings" pitchFamily="2" charset="2"/>
              <a:buNone/>
            </a:pPr>
            <a:r>
              <a:rPr lang="tr-TR" altLang="tr-TR" sz="1800" dirty="0">
                <a:solidFill>
                  <a:schemeClr val="bg1"/>
                </a:solidFill>
              </a:rPr>
              <a:t>Soğutma ve yanıcı maddenin uzaklaştırılması ile söndürülür ve kontrol edilir.  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2353994" y="1976735"/>
            <a:ext cx="365760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400" dirty="0"/>
              <a:t>«B» SINIFI YANGINLAR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2385646" y="2646123"/>
            <a:ext cx="3657600" cy="3429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buNone/>
            </a:pPr>
            <a:r>
              <a:rPr lang="tr-TR" altLang="tr-TR" sz="1800" dirty="0">
                <a:solidFill>
                  <a:schemeClr val="bg1"/>
                </a:solidFill>
              </a:rPr>
              <a:t>Yanabilen sıvılar bu sınıfa girer </a:t>
            </a:r>
          </a:p>
          <a:p>
            <a:r>
              <a:rPr lang="tr-TR" altLang="tr-TR" sz="1800" dirty="0">
                <a:solidFill>
                  <a:schemeClr val="bg1"/>
                </a:solidFill>
              </a:rPr>
              <a:t>(Benzin, benzol, yağlar, yağlı boyalar, katran </a:t>
            </a:r>
            <a:r>
              <a:rPr lang="tr-TR" altLang="tr-TR" sz="1800" dirty="0" err="1">
                <a:solidFill>
                  <a:schemeClr val="bg1"/>
                </a:solidFill>
              </a:rPr>
              <a:t>v.s</a:t>
            </a:r>
            <a:r>
              <a:rPr lang="tr-TR" altLang="tr-TR" sz="1800" dirty="0">
                <a:solidFill>
                  <a:schemeClr val="bg1"/>
                </a:solidFill>
              </a:rPr>
              <a:t>.).</a:t>
            </a:r>
          </a:p>
          <a:p>
            <a:pPr>
              <a:buNone/>
            </a:pPr>
            <a:r>
              <a:rPr lang="tr-TR" altLang="tr-TR" sz="1800" dirty="0">
                <a:solidFill>
                  <a:schemeClr val="bg1"/>
                </a:solidFill>
              </a:rPr>
              <a:t>petrol türevleri, alkol, yağlı boya, tiner yangınları</a:t>
            </a:r>
          </a:p>
          <a:p>
            <a:r>
              <a:rPr lang="tr-TR" altLang="tr-TR" sz="1800" dirty="0">
                <a:solidFill>
                  <a:schemeClr val="bg1"/>
                </a:solidFill>
              </a:rPr>
              <a:t> Soğutma (sis halinde su), </a:t>
            </a:r>
          </a:p>
          <a:p>
            <a:r>
              <a:rPr lang="tr-TR" altLang="tr-TR" sz="1800" dirty="0">
                <a:solidFill>
                  <a:schemeClr val="bg1"/>
                </a:solidFill>
              </a:rPr>
              <a:t>boğma (karbondioksit, köpük, kuru kimyevi toz ) ile söndürülebilir.</a:t>
            </a:r>
          </a:p>
        </p:txBody>
      </p:sp>
    </p:spTree>
    <p:extLst>
      <p:ext uri="{BB962C8B-B14F-4D97-AF65-F5344CB8AC3E}">
        <p14:creationId xmlns:p14="http://schemas.microsoft.com/office/powerpoint/2010/main" val="337857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066800" y="228600"/>
            <a:ext cx="419100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400" dirty="0"/>
              <a:t>«C» SINIFI YANGINLAR</a:t>
            </a: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457200" y="914400"/>
            <a:ext cx="5372100" cy="24384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>
              <a:buNone/>
            </a:pPr>
            <a:r>
              <a:rPr lang="tr-TR" altLang="tr-TR" sz="1800" dirty="0">
                <a:solidFill>
                  <a:schemeClr val="bg1"/>
                </a:solidFill>
              </a:rPr>
              <a:t> Yanıcı gaz maddeler yangınıdır.</a:t>
            </a:r>
          </a:p>
          <a:p>
            <a:pPr algn="just">
              <a:buNone/>
            </a:pPr>
            <a:r>
              <a:rPr lang="tr-TR" altLang="tr-TR" sz="1800" dirty="0">
                <a:solidFill>
                  <a:schemeClr val="bg1"/>
                </a:solidFill>
              </a:rPr>
              <a:t>  (Metan, </a:t>
            </a:r>
            <a:r>
              <a:rPr lang="tr-TR" altLang="tr-TR" sz="1800" dirty="0" err="1">
                <a:solidFill>
                  <a:schemeClr val="bg1"/>
                </a:solidFill>
              </a:rPr>
              <a:t>propan</a:t>
            </a:r>
            <a:r>
              <a:rPr lang="tr-TR" altLang="tr-TR" sz="1800" dirty="0">
                <a:solidFill>
                  <a:schemeClr val="bg1"/>
                </a:solidFill>
              </a:rPr>
              <a:t>, LPG, asetilen havagazı </a:t>
            </a:r>
            <a:r>
              <a:rPr lang="tr-TR" altLang="tr-TR" sz="1800" dirty="0" err="1">
                <a:solidFill>
                  <a:schemeClr val="bg1"/>
                </a:solidFill>
              </a:rPr>
              <a:t>v.b</a:t>
            </a:r>
            <a:r>
              <a:rPr lang="tr-TR" altLang="tr-TR" sz="1800" dirty="0">
                <a:solidFill>
                  <a:schemeClr val="bg1"/>
                </a:solidFill>
              </a:rPr>
              <a:t>.). </a:t>
            </a:r>
          </a:p>
          <a:p>
            <a:pPr algn="just"/>
            <a:r>
              <a:rPr lang="tr-TR" altLang="tr-TR" sz="1800" dirty="0">
                <a:solidFill>
                  <a:schemeClr val="bg1"/>
                </a:solidFill>
              </a:rPr>
              <a:t>Kuru kimyevi tozlu, </a:t>
            </a:r>
          </a:p>
          <a:p>
            <a:pPr algn="just"/>
            <a:r>
              <a:rPr lang="tr-TR" altLang="tr-TR" sz="1800" dirty="0" err="1">
                <a:solidFill>
                  <a:schemeClr val="bg1"/>
                </a:solidFill>
              </a:rPr>
              <a:t>halon</a:t>
            </a:r>
            <a:r>
              <a:rPr lang="tr-TR" altLang="tr-TR" sz="1800" dirty="0">
                <a:solidFill>
                  <a:schemeClr val="bg1"/>
                </a:solidFill>
              </a:rPr>
              <a:t> gazlı,</a:t>
            </a:r>
          </a:p>
          <a:p>
            <a:pPr algn="just">
              <a:buNone/>
            </a:pPr>
            <a:r>
              <a:rPr lang="tr-TR" altLang="tr-TR" sz="1800" dirty="0">
                <a:solidFill>
                  <a:schemeClr val="bg1"/>
                </a:solidFill>
              </a:rPr>
              <a:t>Söndürme cihazı kullanılarak söndürme gerçekleşir.</a:t>
            </a:r>
          </a:p>
          <a:p>
            <a:pPr algn="just"/>
            <a:r>
              <a:rPr lang="tr-TR" altLang="tr-TR" sz="1800" dirty="0">
                <a:solidFill>
                  <a:schemeClr val="bg1"/>
                </a:solidFill>
              </a:rPr>
              <a:t>(</a:t>
            </a:r>
            <a:r>
              <a:rPr lang="tr-TR" altLang="tr-TR" sz="1800" dirty="0" err="1">
                <a:solidFill>
                  <a:schemeClr val="bg1"/>
                </a:solidFill>
              </a:rPr>
              <a:t>Elektirikli</a:t>
            </a:r>
            <a:r>
              <a:rPr lang="tr-TR" altLang="tr-TR" sz="1800" dirty="0">
                <a:solidFill>
                  <a:schemeClr val="bg1"/>
                </a:solidFill>
              </a:rPr>
              <a:t> makine ve hassas cihazlar) </a:t>
            </a:r>
          </a:p>
          <a:p>
            <a:pPr algn="just">
              <a:buNone/>
            </a:pPr>
            <a:r>
              <a:rPr lang="tr-TR" altLang="tr-TR" sz="1800" dirty="0">
                <a:solidFill>
                  <a:schemeClr val="bg1"/>
                </a:solidFill>
              </a:rPr>
              <a:t>yangınlarını da bu sınıfa dahil edebiliriz. 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838200" y="3812232"/>
            <a:ext cx="739140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400" dirty="0"/>
              <a:t>«D» SINIFI YANGINLAR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495300" y="4495800"/>
            <a:ext cx="8343900" cy="1905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>
              <a:spcBef>
                <a:spcPct val="30000"/>
              </a:spcBef>
            </a:pPr>
            <a:r>
              <a:rPr lang="tr-TR" altLang="tr-TR" sz="1800" dirty="0">
                <a:solidFill>
                  <a:schemeClr val="bg1"/>
                </a:solidFill>
              </a:rPr>
              <a:t>Yanabilen hafif metal yangınları bu sınıfa girer</a:t>
            </a:r>
          </a:p>
          <a:p>
            <a:pPr algn="just">
              <a:spcBef>
                <a:spcPct val="30000"/>
              </a:spcBef>
            </a:pPr>
            <a:r>
              <a:rPr lang="tr-TR" altLang="tr-TR" sz="1800" dirty="0">
                <a:solidFill>
                  <a:schemeClr val="bg1"/>
                </a:solidFill>
              </a:rPr>
              <a:t> (Sodyum, Potasyum, Titanyum, Magnezyum gibi). </a:t>
            </a:r>
          </a:p>
          <a:p>
            <a:pPr algn="just">
              <a:spcBef>
                <a:spcPct val="30000"/>
              </a:spcBef>
              <a:buFontTx/>
              <a:buChar char="•"/>
            </a:pPr>
            <a:r>
              <a:rPr lang="tr-TR" altLang="tr-TR" sz="1800" dirty="0">
                <a:solidFill>
                  <a:schemeClr val="bg1"/>
                </a:solidFill>
              </a:rPr>
              <a:t> Kuru kimyevi tozlar bu yangınları söndürmede kullanılır. </a:t>
            </a:r>
          </a:p>
          <a:p>
            <a:pPr algn="just">
              <a:spcBef>
                <a:spcPct val="30000"/>
              </a:spcBef>
            </a:pPr>
            <a:r>
              <a:rPr lang="tr-TR" altLang="tr-TR" sz="1800" dirty="0">
                <a:solidFill>
                  <a:schemeClr val="bg1"/>
                </a:solidFill>
              </a:rPr>
              <a:t>  	Elektrik yangınları ayrı bir sınıf olarak düşünülmemektedir. </a:t>
            </a:r>
          </a:p>
          <a:p>
            <a:pPr algn="just">
              <a:spcBef>
                <a:spcPct val="30000"/>
              </a:spcBef>
              <a:buFontTx/>
              <a:buChar char="•"/>
            </a:pPr>
            <a:r>
              <a:rPr lang="tr-TR" altLang="tr-TR" sz="1800" dirty="0">
                <a:solidFill>
                  <a:schemeClr val="bg1"/>
                </a:solidFill>
              </a:rPr>
              <a:t>Elektrik akımı kesilerek yangına müdahale edilmelidir. </a:t>
            </a:r>
          </a:p>
        </p:txBody>
      </p:sp>
      <p:pic>
        <p:nvPicPr>
          <p:cNvPr id="8" name="Picture 10" descr="16 FIRININ YANINDA TÜ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253" y="456974"/>
            <a:ext cx="2885753" cy="237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7205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449825" y="381000"/>
            <a:ext cx="8229600" cy="52322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altLang="tr-TR" sz="2800" dirty="0">
                <a:solidFill>
                  <a:schemeClr val="bg1"/>
                </a:solidFill>
              </a:rPr>
              <a:t>5- SÖNDÜRME NEDİR?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-34413" y="4156587"/>
            <a:ext cx="9144000" cy="26670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tr-TR" altLang="tr-TR" sz="2400" dirty="0">
                <a:solidFill>
                  <a:schemeClr val="tx1"/>
                </a:solidFill>
                <a:latin typeface="Arial" charset="0"/>
              </a:rPr>
              <a:t>     </a:t>
            </a:r>
          </a:p>
          <a:p>
            <a:pPr algn="just">
              <a:lnSpc>
                <a:spcPct val="50000"/>
              </a:lnSpc>
            </a:pPr>
            <a:endParaRPr lang="tr-TR" altLang="tr-TR" sz="2400" dirty="0">
              <a:solidFill>
                <a:schemeClr val="tx1"/>
              </a:solidFill>
              <a:latin typeface="Arial" charset="0"/>
            </a:endParaRPr>
          </a:p>
          <a:p>
            <a:pPr algn="just"/>
            <a:r>
              <a:rPr lang="tr-TR" altLang="tr-TR" sz="2400" dirty="0">
                <a:solidFill>
                  <a:schemeClr val="tx1"/>
                </a:solidFill>
                <a:latin typeface="Arial" charset="0"/>
              </a:rPr>
              <a:t>     Yanma olayını duraklatıp durdurma işlemine söndürme denir.    Başka bir deyişle  söndürme yangın üçgeninin bozulması olayıdır.</a:t>
            </a:r>
            <a:endParaRPr lang="en-US" altLang="tr-TR" sz="24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8194" name="Picture 2" descr="C:\Users\Polçev1\Desktop\bodrum-yangın-or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41" y="1066800"/>
            <a:ext cx="8224684" cy="296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94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671</TotalTime>
  <Words>320</Words>
  <Application>Microsoft Office PowerPoint</Application>
  <PresentationFormat>Ekran Gösterisi (4:3)</PresentationFormat>
  <Paragraphs>68</Paragraphs>
  <Slides>10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Tahoma</vt:lpstr>
      <vt:lpstr>Times New Roman</vt:lpstr>
      <vt:lpstr>Verdana</vt:lpstr>
      <vt:lpstr>Wingdings</vt:lpstr>
      <vt:lpstr>Office Theme</vt:lpstr>
      <vt:lpstr>Office Teması</vt:lpstr>
      <vt:lpstr>Clip</vt:lpstr>
      <vt:lpstr>T.C.  KASTAMONU ÜNİVERSİTESİ</vt:lpstr>
      <vt:lpstr>YEŞİL</vt:lpstr>
      <vt:lpstr>YANGIN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GÜVENLİĞİ EĞİTİMİ 1. BÖLÜM</dc:title>
  <dc:creator>Polçev1</dc:creator>
  <cp:lastModifiedBy>Özge Çaylak Dönmez</cp:lastModifiedBy>
  <cp:revision>68</cp:revision>
  <dcterms:created xsi:type="dcterms:W3CDTF">2006-08-16T00:00:00Z</dcterms:created>
  <dcterms:modified xsi:type="dcterms:W3CDTF">2025-09-16T09:08:55Z</dcterms:modified>
</cp:coreProperties>
</file>