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4" r:id="rId2"/>
    <p:sldId id="261" r:id="rId3"/>
    <p:sldId id="265" r:id="rId4"/>
    <p:sldId id="268" r:id="rId5"/>
    <p:sldId id="273" r:id="rId6"/>
    <p:sldId id="276" r:id="rId7"/>
    <p:sldId id="279" r:id="rId8"/>
    <p:sldId id="281" r:id="rId9"/>
    <p:sldId id="282" r:id="rId10"/>
    <p:sldId id="283" r:id="rId11"/>
    <p:sldId id="285" r:id="rId12"/>
    <p:sldId id="288" r:id="rId13"/>
    <p:sldId id="291"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D5A89AB-77FC-4159-B1A0-585D6162036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1172164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D5A89AB-77FC-4159-B1A0-585D6162036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415130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D5A89AB-77FC-4159-B1A0-585D6162036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1249B3-D3BA-4BEF-8AF3-411CFD5474B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09747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6D5A89AB-77FC-4159-B1A0-585D6162036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29471269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6D5A89AB-77FC-4159-B1A0-585D6162036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1249B3-D3BA-4BEF-8AF3-411CFD5474B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71818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6D5A89AB-77FC-4159-B1A0-585D6162036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1314834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D5A89AB-77FC-4159-B1A0-585D6162036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1235579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D5A89AB-77FC-4159-B1A0-585D6162036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2813515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D5A89AB-77FC-4159-B1A0-585D6162036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2991930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D5A89AB-77FC-4159-B1A0-585D6162036C}"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1322302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D5A89AB-77FC-4159-B1A0-585D6162036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2590351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D5A89AB-77FC-4159-B1A0-585D6162036C}"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317302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6D5A89AB-77FC-4159-B1A0-585D6162036C}" type="datetimeFigureOut">
              <a:rPr lang="tr-TR" smtClean="0"/>
              <a:t>11.09.2025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166554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5A89AB-77FC-4159-B1A0-585D6162036C}" type="datetimeFigureOut">
              <a:rPr lang="tr-TR" smtClean="0"/>
              <a:t>11.09.2025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3848435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D5A89AB-77FC-4159-B1A0-585D6162036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3335700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D5A89AB-77FC-4159-B1A0-585D6162036C}"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61249B3-D3BA-4BEF-8AF3-411CFD5474B6}" type="slidenum">
              <a:rPr lang="tr-TR" smtClean="0"/>
              <a:t>‹#›</a:t>
            </a:fld>
            <a:endParaRPr lang="tr-TR"/>
          </a:p>
        </p:txBody>
      </p:sp>
    </p:spTree>
    <p:extLst>
      <p:ext uri="{BB962C8B-B14F-4D97-AF65-F5344CB8AC3E}">
        <p14:creationId xmlns:p14="http://schemas.microsoft.com/office/powerpoint/2010/main" val="1479770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D5A89AB-77FC-4159-B1A0-585D6162036C}" type="datetimeFigureOut">
              <a:rPr lang="tr-TR" smtClean="0"/>
              <a:t>11.09.2025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61249B3-D3BA-4BEF-8AF3-411CFD5474B6}" type="slidenum">
              <a:rPr lang="tr-TR" smtClean="0"/>
              <a:t>‹#›</a:t>
            </a:fld>
            <a:endParaRPr lang="tr-TR"/>
          </a:p>
        </p:txBody>
      </p:sp>
    </p:spTree>
    <p:extLst>
      <p:ext uri="{BB962C8B-B14F-4D97-AF65-F5344CB8AC3E}">
        <p14:creationId xmlns:p14="http://schemas.microsoft.com/office/powerpoint/2010/main" val="26131791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24A62E-0B02-416B-A8B5-0ECA4C1FFBBF}"/>
              </a:ext>
            </a:extLst>
          </p:cNvPr>
          <p:cNvSpPr>
            <a:spLocks noGrp="1"/>
          </p:cNvSpPr>
          <p:nvPr>
            <p:ph type="title"/>
          </p:nvPr>
        </p:nvSpPr>
        <p:spPr/>
        <p:txBody>
          <a:bodyPr/>
          <a:lstStyle/>
          <a:p>
            <a:pPr algn="ctr"/>
            <a:r>
              <a:rPr lang="tr-TR" dirty="0"/>
              <a:t>T.C. </a:t>
            </a:r>
            <a:br>
              <a:rPr lang="tr-TR" dirty="0"/>
            </a:br>
            <a:r>
              <a:rPr lang="tr-TR" dirty="0"/>
              <a:t>KASTAMONU ÜNİVERSİTESİ</a:t>
            </a:r>
          </a:p>
        </p:txBody>
      </p:sp>
      <p:sp>
        <p:nvSpPr>
          <p:cNvPr id="4" name="Başlık 1">
            <a:extLst>
              <a:ext uri="{FF2B5EF4-FFF2-40B4-BE49-F238E27FC236}">
                <a16:creationId xmlns:a16="http://schemas.microsoft.com/office/drawing/2014/main" id="{AC714E28-F5EE-43E4-AC27-36385A24F3C8}"/>
              </a:ext>
            </a:extLst>
          </p:cNvPr>
          <p:cNvSpPr txBox="1">
            <a:spLocks/>
          </p:cNvSpPr>
          <p:nvPr/>
        </p:nvSpPr>
        <p:spPr>
          <a:xfrm>
            <a:off x="2196685" y="2489982"/>
            <a:ext cx="8911687" cy="2152355"/>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dirty="0"/>
              <a:t>TURİZM FAKÜLTESİ</a:t>
            </a:r>
          </a:p>
          <a:p>
            <a:pPr algn="ctr"/>
            <a:endParaRPr lang="tr-TR" dirty="0"/>
          </a:p>
          <a:p>
            <a:pPr algn="ctr"/>
            <a:r>
              <a:rPr lang="tr-TR" dirty="0"/>
              <a:t>GASTRONOMİ VE MUTFAK SANATLARI BÖLÜMÜ</a:t>
            </a:r>
          </a:p>
        </p:txBody>
      </p:sp>
      <p:sp>
        <p:nvSpPr>
          <p:cNvPr id="5" name="İçerik Yer Tutucusu 2">
            <a:extLst>
              <a:ext uri="{FF2B5EF4-FFF2-40B4-BE49-F238E27FC236}">
                <a16:creationId xmlns:a16="http://schemas.microsoft.com/office/drawing/2014/main" id="{83391738-7444-4F3E-A688-924FAB07CD51}"/>
              </a:ext>
            </a:extLst>
          </p:cNvPr>
          <p:cNvSpPr>
            <a:spLocks noGrp="1"/>
          </p:cNvSpPr>
          <p:nvPr>
            <p:ph idx="1"/>
          </p:nvPr>
        </p:nvSpPr>
        <p:spPr>
          <a:xfrm>
            <a:off x="1800732" y="5104016"/>
            <a:ext cx="9720073" cy="705942"/>
          </a:xfrm>
        </p:spPr>
        <p:txBody>
          <a:bodyPr>
            <a:normAutofit fontScale="77500" lnSpcReduction="20000"/>
          </a:bodyPr>
          <a:lstStyle/>
          <a:p>
            <a:pPr marL="0" indent="0" algn="ctr">
              <a:buNone/>
            </a:pPr>
            <a:r>
              <a:rPr lang="tr-TR" sz="2400" dirty="0"/>
              <a:t>Anadolu Mutfağı Yöresel Yemekleri</a:t>
            </a:r>
          </a:p>
          <a:p>
            <a:pPr marL="0" indent="0" algn="ctr">
              <a:buNone/>
            </a:pPr>
            <a:r>
              <a:rPr lang="tr-TR" sz="2400" dirty="0"/>
              <a:t>Yemek Adetleri</a:t>
            </a:r>
          </a:p>
        </p:txBody>
      </p:sp>
    </p:spTree>
    <p:extLst>
      <p:ext uri="{BB962C8B-B14F-4D97-AF65-F5344CB8AC3E}">
        <p14:creationId xmlns:p14="http://schemas.microsoft.com/office/powerpoint/2010/main" val="546137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da-DK" b="1" dirty="0"/>
              <a:t>Mevsimlik Günlere Özel Yemekler</a:t>
            </a:r>
            <a:endParaRPr lang="tr-TR" b="1" dirty="0"/>
          </a:p>
        </p:txBody>
      </p:sp>
      <p:sp>
        <p:nvSpPr>
          <p:cNvPr id="3" name="İçerik Yer Tutucusu 2"/>
          <p:cNvSpPr>
            <a:spLocks noGrp="1"/>
          </p:cNvSpPr>
          <p:nvPr>
            <p:ph idx="1"/>
          </p:nvPr>
        </p:nvSpPr>
        <p:spPr/>
        <p:txBody>
          <a:bodyPr>
            <a:normAutofit/>
          </a:bodyPr>
          <a:lstStyle/>
          <a:p>
            <a:r>
              <a:rPr lang="tr-TR" sz="2000" b="1" dirty="0"/>
              <a:t>Hıdırellez</a:t>
            </a:r>
          </a:p>
          <a:p>
            <a:r>
              <a:rPr lang="tr-TR" sz="2000" dirty="0"/>
              <a:t>Hıdırellez’de genel olarak kıra kolay taşınacak yemekler yapılmaktadır. Marul salatası, haşlanmış yumurta, yaprak dolması, bükme, çörek, börek, tahinli katmer, kavurga, kavut haşılı, gözleme gibi yemekler bu kutlamanın bir parçasıdır. </a:t>
            </a:r>
          </a:p>
        </p:txBody>
      </p:sp>
    </p:spTree>
    <p:extLst>
      <p:ext uri="{BB962C8B-B14F-4D97-AF65-F5344CB8AC3E}">
        <p14:creationId xmlns:p14="http://schemas.microsoft.com/office/powerpoint/2010/main" val="1887459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Nevruz</a:t>
            </a:r>
          </a:p>
        </p:txBody>
      </p:sp>
      <p:sp>
        <p:nvSpPr>
          <p:cNvPr id="3" name="İçerik Yer Tutucusu 2"/>
          <p:cNvSpPr>
            <a:spLocks noGrp="1"/>
          </p:cNvSpPr>
          <p:nvPr>
            <p:ph idx="1"/>
          </p:nvPr>
        </p:nvSpPr>
        <p:spPr/>
        <p:txBody>
          <a:bodyPr>
            <a:normAutofit/>
          </a:bodyPr>
          <a:lstStyle/>
          <a:p>
            <a:r>
              <a:rPr lang="tr-TR" sz="2000" dirty="0"/>
              <a:t>Nevruz, Farsça yeni (</a:t>
            </a:r>
            <a:r>
              <a:rPr lang="tr-TR" sz="2000" dirty="0" err="1"/>
              <a:t>nev</a:t>
            </a:r>
            <a:r>
              <a:rPr lang="tr-TR" sz="2000" dirty="0"/>
              <a:t>) ile gün (</a:t>
            </a:r>
            <a:r>
              <a:rPr lang="tr-TR" sz="2000" dirty="0" err="1"/>
              <a:t>ruz</a:t>
            </a:r>
            <a:r>
              <a:rPr lang="tr-TR" sz="2000" dirty="0"/>
              <a:t>) sözcüklerinden oluşmuş bir birleşik isimdir. Yılbaşının ilk gününe, yeni gün anlamında “Nevroz” veya “Nevruz” denmiştir. Nevruz, toprak altındaki canlıların uykudan uyanışlarının, kısaca baharla buluşmalarının günüdür. Bu bayramda eski Türklerin “aş” adını verdikleri pilav yapıp dağıttıkları ve “nevruz çorbası” veya “lapa” adı verilen başka bir yemek yaptıkları ifade edilmektedir.</a:t>
            </a:r>
          </a:p>
        </p:txBody>
      </p:sp>
    </p:spTree>
    <p:extLst>
      <p:ext uri="{BB962C8B-B14F-4D97-AF65-F5344CB8AC3E}">
        <p14:creationId xmlns:p14="http://schemas.microsoft.com/office/powerpoint/2010/main" val="2781594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Ahir Çarşamba</a:t>
            </a:r>
          </a:p>
        </p:txBody>
      </p:sp>
      <p:sp>
        <p:nvSpPr>
          <p:cNvPr id="3" name="İçerik Yer Tutucusu 2"/>
          <p:cNvSpPr>
            <a:spLocks noGrp="1"/>
          </p:cNvSpPr>
          <p:nvPr>
            <p:ph idx="1"/>
          </p:nvPr>
        </p:nvSpPr>
        <p:spPr>
          <a:xfrm>
            <a:off x="1496291" y="1551709"/>
            <a:ext cx="10008321" cy="2007417"/>
          </a:xfrm>
        </p:spPr>
        <p:txBody>
          <a:bodyPr>
            <a:noAutofit/>
          </a:bodyPr>
          <a:lstStyle/>
          <a:p>
            <a:r>
              <a:rPr lang="tr-TR" sz="2000" dirty="0"/>
              <a:t>Son Çarşamba” anlamına gelen bu gelenek, özellikle İran ve Azerbaycan Türkleri tarafından yaşatılmakla birlikte Türkiye’nin doğusunda Kars, Ardahan ve Iğdır’da da kutlanan özel bir gündür.</a:t>
            </a:r>
          </a:p>
        </p:txBody>
      </p:sp>
    </p:spTree>
    <p:extLst>
      <p:ext uri="{BB962C8B-B14F-4D97-AF65-F5344CB8AC3E}">
        <p14:creationId xmlns:p14="http://schemas.microsoft.com/office/powerpoint/2010/main" val="32503825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Koç Katımı Bayramı</a:t>
            </a:r>
          </a:p>
        </p:txBody>
      </p:sp>
      <p:sp>
        <p:nvSpPr>
          <p:cNvPr id="3" name="İçerik Yer Tutucusu 2"/>
          <p:cNvSpPr>
            <a:spLocks noGrp="1"/>
          </p:cNvSpPr>
          <p:nvPr>
            <p:ph idx="1"/>
          </p:nvPr>
        </p:nvSpPr>
        <p:spPr/>
        <p:txBody>
          <a:bodyPr>
            <a:normAutofit/>
          </a:bodyPr>
          <a:lstStyle/>
          <a:p>
            <a:r>
              <a:rPr lang="tr-TR" sz="2000" dirty="0"/>
              <a:t>Koç katımından bir gün önce koyunlar sağılır ve sütünden “koç yoğurdu” adı verilen yoğurt yapılır. Koçların boynuzuna elmalar takılır, kuyruğu, sırtı ve alnı pembe, kırmızı, yeşil, mor gibi canlı renklerle boyanır. Hayvan sahipleri birkaç gün önceden hazırlıklara başlar, çörekler, keteler, kömbeler hazırlanır. </a:t>
            </a:r>
          </a:p>
        </p:txBody>
      </p:sp>
    </p:spTree>
    <p:extLst>
      <p:ext uri="{BB962C8B-B14F-4D97-AF65-F5344CB8AC3E}">
        <p14:creationId xmlns:p14="http://schemas.microsoft.com/office/powerpoint/2010/main" val="4131976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Doğumlarda Yenilen Yemekler</a:t>
            </a:r>
          </a:p>
        </p:txBody>
      </p:sp>
      <p:sp>
        <p:nvSpPr>
          <p:cNvPr id="3" name="İçerik Yer Tutucusu 2"/>
          <p:cNvSpPr>
            <a:spLocks noGrp="1"/>
          </p:cNvSpPr>
          <p:nvPr>
            <p:ph idx="1"/>
          </p:nvPr>
        </p:nvSpPr>
        <p:spPr>
          <a:xfrm>
            <a:off x="1561514" y="2133600"/>
            <a:ext cx="9943098" cy="3777622"/>
          </a:xfrm>
        </p:spPr>
        <p:txBody>
          <a:bodyPr>
            <a:normAutofit/>
          </a:bodyPr>
          <a:lstStyle/>
          <a:p>
            <a:r>
              <a:rPr lang="tr-TR" sz="2000" dirty="0"/>
              <a:t>Bir insanın dünyaya gelmesi aile üyeleri ve toplum için önemli bir olay olarak ifade edilebilir. Türk kültüründe yeni doğmuş bir bebek haberi üzerine “hayırlı </a:t>
            </a:r>
            <a:r>
              <a:rPr lang="tr-TR" sz="2000" dirty="0" err="1"/>
              <a:t>olsuna</a:t>
            </a:r>
            <a:r>
              <a:rPr lang="tr-TR" sz="2000" dirty="0"/>
              <a:t>‟ gidilir. Bu durum Anadolu’nun birçok yöresinde “bebek görme, göz aydınlığına gitme ya da doğum </a:t>
            </a:r>
            <a:r>
              <a:rPr lang="tr-TR" sz="2000" dirty="0" err="1"/>
              <a:t>tebriği</a:t>
            </a:r>
            <a:r>
              <a:rPr lang="tr-TR" sz="2000" dirty="0"/>
              <a:t>‟ adı verilen bir törendir. Lohusayı ve bebeği ziyaret edenlere ekonomik durum çerçevesinde çeşitli sıcak şerbet, lokum, tatlı, çerez gibi yiyecek ve içecekler sunulur.</a:t>
            </a:r>
          </a:p>
        </p:txBody>
      </p:sp>
    </p:spTree>
    <p:extLst>
      <p:ext uri="{BB962C8B-B14F-4D97-AF65-F5344CB8AC3E}">
        <p14:creationId xmlns:p14="http://schemas.microsoft.com/office/powerpoint/2010/main" val="3355888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Sünnetlerde Yenilen Yemekler</a:t>
            </a:r>
          </a:p>
        </p:txBody>
      </p:sp>
      <p:sp>
        <p:nvSpPr>
          <p:cNvPr id="3" name="İçerik Yer Tutucusu 2"/>
          <p:cNvSpPr>
            <a:spLocks noGrp="1"/>
          </p:cNvSpPr>
          <p:nvPr>
            <p:ph idx="1"/>
          </p:nvPr>
        </p:nvSpPr>
        <p:spPr/>
        <p:txBody>
          <a:bodyPr>
            <a:normAutofit/>
          </a:bodyPr>
          <a:lstStyle/>
          <a:p>
            <a:r>
              <a:rPr lang="tr-TR" sz="2000" dirty="0"/>
              <a:t>Erkek çocuklar için önemli bir aşama olarak görülen sünnet töreni düğün neşesinde geçmektedir. Bu merasimde yapılan yemekler ise Anadolu’da yapılan düğün yemekleriyle benzerlikler göstermektedir. Düğün çorbası, toyga çorbası, hamurlu nohut çorbası, yoğurtlu çevirme çorbası, bamya çorbası ikram edilen çorba türlerindendir. Etli nohut, güveç eti, iç pilavlı et, patlıcan, bamya, fasulye, börek, </a:t>
            </a:r>
            <a:r>
              <a:rPr lang="tr-TR" sz="2000" dirty="0" err="1"/>
              <a:t>üzlemeli</a:t>
            </a:r>
            <a:r>
              <a:rPr lang="tr-TR" sz="2000" dirty="0"/>
              <a:t> pilav(nohut, üzüm ve etli) yemek çeşitleridir. </a:t>
            </a:r>
          </a:p>
        </p:txBody>
      </p:sp>
    </p:spTree>
    <p:extLst>
      <p:ext uri="{BB962C8B-B14F-4D97-AF65-F5344CB8AC3E}">
        <p14:creationId xmlns:p14="http://schemas.microsoft.com/office/powerpoint/2010/main" val="2223251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67951" y="624110"/>
            <a:ext cx="9436661" cy="1280890"/>
          </a:xfrm>
        </p:spPr>
        <p:txBody>
          <a:bodyPr/>
          <a:lstStyle/>
          <a:p>
            <a:r>
              <a:rPr lang="tr-TR" b="1" dirty="0"/>
              <a:t>Evlenme Düğünlerinde Yenilen Yemekler</a:t>
            </a:r>
            <a:endParaRPr lang="tr-TR" dirty="0"/>
          </a:p>
        </p:txBody>
      </p:sp>
      <p:sp>
        <p:nvSpPr>
          <p:cNvPr id="3" name="İçerik Yer Tutucusu 2"/>
          <p:cNvSpPr>
            <a:spLocks noGrp="1"/>
          </p:cNvSpPr>
          <p:nvPr>
            <p:ph idx="1"/>
          </p:nvPr>
        </p:nvSpPr>
        <p:spPr/>
        <p:txBody>
          <a:bodyPr>
            <a:normAutofit/>
          </a:bodyPr>
          <a:lstStyle/>
          <a:p>
            <a:r>
              <a:rPr lang="tr-TR" sz="2000" dirty="0"/>
              <a:t>Günümüze kadar gelen bu geleneklerin bir şenlik havasında geçtiği ve misafirlere zengin sofralar hazırlandığı bilinmektedir. Kız isteme veya söz kesme diye bilinen evliliğin ilk aşamasında misafirlere Türk kahvesi, lokum, bisküvi ve şeker ikramında bulunulur. Aileler arasında karşılıklı hoşnut olmanın sağlanması ve ağız tadının yerine gelmesi için bu tür yiyeceklerin misafirlere sunulması Türk toplumunda adettendir. Söz kesme sırasında niyet edilen durumun nişan sırasında da devam etmesi amaçlanmaktadır. Fakat nişan sırasında yemek yeme geleneği daha yaygın bir gelenektir. Buna göre nişanda; kuzu, tavuk dolması, pirinç pilavı, nohutlu bulgur pilavı ve keşkek gibi yemekler yapılarak yenmektedir.</a:t>
            </a:r>
          </a:p>
        </p:txBody>
      </p:sp>
    </p:spTree>
    <p:extLst>
      <p:ext uri="{BB962C8B-B14F-4D97-AF65-F5344CB8AC3E}">
        <p14:creationId xmlns:p14="http://schemas.microsoft.com/office/powerpoint/2010/main" val="2072547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66313"/>
            <a:ext cx="8911687" cy="1280890"/>
          </a:xfrm>
        </p:spPr>
        <p:txBody>
          <a:bodyPr/>
          <a:lstStyle/>
          <a:p>
            <a:r>
              <a:rPr lang="tr-TR" b="1" dirty="0"/>
              <a:t>Ölümlerde Yenilen Yemekler</a:t>
            </a:r>
            <a:endParaRPr lang="tr-TR" dirty="0"/>
          </a:p>
        </p:txBody>
      </p:sp>
      <p:sp>
        <p:nvSpPr>
          <p:cNvPr id="3" name="İçerik Yer Tutucusu 2"/>
          <p:cNvSpPr>
            <a:spLocks noGrp="1"/>
          </p:cNvSpPr>
          <p:nvPr>
            <p:ph idx="1"/>
          </p:nvPr>
        </p:nvSpPr>
        <p:spPr/>
        <p:txBody>
          <a:bodyPr>
            <a:normAutofit/>
          </a:bodyPr>
          <a:lstStyle/>
          <a:p>
            <a:r>
              <a:rPr lang="tr-TR" sz="2000" dirty="0"/>
              <a:t>Ölü aşı verilirken ilk aşamada helva dağıtıldığı ve ölen kişinin ruhunun şad olması için helvadan herkesin yemesinin zorunlu olduğu ifade edilmektedir. Bununla birlikte günümüzde Anadolu’daki cenaze evlerinde lokum ve bisküvi dağıtılmasının çok yaygın bir gelenek olduğu da söylenebilir.</a:t>
            </a:r>
          </a:p>
        </p:txBody>
      </p:sp>
    </p:spTree>
    <p:extLst>
      <p:ext uri="{BB962C8B-B14F-4D97-AF65-F5344CB8AC3E}">
        <p14:creationId xmlns:p14="http://schemas.microsoft.com/office/powerpoint/2010/main" val="2294161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Bayramlarda Yenilen Yemekler</a:t>
            </a:r>
          </a:p>
        </p:txBody>
      </p:sp>
      <p:sp>
        <p:nvSpPr>
          <p:cNvPr id="3" name="İçerik Yer Tutucusu 2"/>
          <p:cNvSpPr>
            <a:spLocks noGrp="1"/>
          </p:cNvSpPr>
          <p:nvPr>
            <p:ph idx="1"/>
          </p:nvPr>
        </p:nvSpPr>
        <p:spPr>
          <a:xfrm>
            <a:off x="2589212" y="2133600"/>
            <a:ext cx="8915400" cy="4114800"/>
          </a:xfrm>
        </p:spPr>
        <p:txBody>
          <a:bodyPr>
            <a:normAutofit/>
          </a:bodyPr>
          <a:lstStyle/>
          <a:p>
            <a:r>
              <a:rPr lang="tr-TR" sz="2000" dirty="0"/>
              <a:t>Ramazan ve kurban bayramı bazı gelenek ve göreneklerin yaşatıldığı önemli dini günlerdendir. Bu günlerde Müslümanların birbirine daha çok yakınlaştıkları görülmekte ve yemek kültürünün çok ön plana çıktığı bilinmektedir. Anadolu’nun bazı bölgelerinde bayram sabahı camilerde kılınan namazın ardın dan toplu bayramlaşma törenleri düzenlenmekte, tüm köylülerin birlikte yemek yedikleri sofralar kurulmaktadır. </a:t>
            </a:r>
          </a:p>
        </p:txBody>
      </p:sp>
    </p:spTree>
    <p:extLst>
      <p:ext uri="{BB962C8B-B14F-4D97-AF65-F5344CB8AC3E}">
        <p14:creationId xmlns:p14="http://schemas.microsoft.com/office/powerpoint/2010/main" val="2072593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Muharrem Ayında Yenilen Yemekler</a:t>
            </a:r>
          </a:p>
        </p:txBody>
      </p:sp>
      <p:sp>
        <p:nvSpPr>
          <p:cNvPr id="3" name="İçerik Yer Tutucusu 2"/>
          <p:cNvSpPr>
            <a:spLocks noGrp="1"/>
          </p:cNvSpPr>
          <p:nvPr>
            <p:ph idx="1"/>
          </p:nvPr>
        </p:nvSpPr>
        <p:spPr/>
        <p:txBody>
          <a:bodyPr>
            <a:normAutofit/>
          </a:bodyPr>
          <a:lstStyle/>
          <a:p>
            <a:r>
              <a:rPr lang="tr-TR" sz="2000" dirty="0"/>
              <a:t>Bu ayda yas nedeniyle su içilmemesi, et yenmemesi, eğlence yapılmaması ve sakal tıraşı olunmaması gerektiğine inanılmaktadır. Bu günde dağıtılan lokmalar kesinlikle hayvan eti olmamaktadır. </a:t>
            </a:r>
          </a:p>
          <a:p>
            <a:r>
              <a:rPr lang="tr-TR" sz="2000" dirty="0"/>
              <a:t>Ayrıca bazı bölgelerde kurban bayramında kesilen hayvanın etinin ve kuyruk yağının da aşureye katılması söz konusudur.</a:t>
            </a:r>
          </a:p>
        </p:txBody>
      </p:sp>
    </p:spTree>
    <p:extLst>
      <p:ext uri="{BB962C8B-B14F-4D97-AF65-F5344CB8AC3E}">
        <p14:creationId xmlns:p14="http://schemas.microsoft.com/office/powerpoint/2010/main" val="2181947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Kandillerde Yenilen Yemekler</a:t>
            </a:r>
          </a:p>
        </p:txBody>
      </p:sp>
      <p:sp>
        <p:nvSpPr>
          <p:cNvPr id="3" name="İçerik Yer Tutucusu 2"/>
          <p:cNvSpPr>
            <a:spLocks noGrp="1"/>
          </p:cNvSpPr>
          <p:nvPr>
            <p:ph idx="1"/>
          </p:nvPr>
        </p:nvSpPr>
        <p:spPr/>
        <p:txBody>
          <a:bodyPr>
            <a:normAutofit/>
          </a:bodyPr>
          <a:lstStyle/>
          <a:p>
            <a:r>
              <a:rPr lang="tr-TR" sz="2000" dirty="0"/>
              <a:t>Lokum ya da lokma denen bir tür tatlı hemen her yörede kandillerde yapılmakta konu komşuya dağıtıldığı bilinmektedir. Günümüzde görülen susamlı ve susamsız kandil çörekleri de kandillere özgü yiyeceklerimizdendir. </a:t>
            </a:r>
          </a:p>
        </p:txBody>
      </p:sp>
    </p:spTree>
    <p:extLst>
      <p:ext uri="{BB962C8B-B14F-4D97-AF65-F5344CB8AC3E}">
        <p14:creationId xmlns:p14="http://schemas.microsoft.com/office/powerpoint/2010/main" val="3857316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Mevlitlerde Yenilen Yemekler</a:t>
            </a:r>
          </a:p>
        </p:txBody>
      </p:sp>
      <p:sp>
        <p:nvSpPr>
          <p:cNvPr id="3" name="İçerik Yer Tutucusu 2"/>
          <p:cNvSpPr>
            <a:spLocks noGrp="1"/>
          </p:cNvSpPr>
          <p:nvPr>
            <p:ph idx="1"/>
          </p:nvPr>
        </p:nvSpPr>
        <p:spPr/>
        <p:txBody>
          <a:bodyPr>
            <a:normAutofit/>
          </a:bodyPr>
          <a:lstStyle/>
          <a:p>
            <a:r>
              <a:rPr lang="tr-TR" sz="2000" dirty="0"/>
              <a:t>Bugün mevlit okutmak Anadolu’da; ölülerin ruhu için, hac uğurlama ve karşılamalarında, yeni doğan çocukların kırkında, düğün ve sünnet düğünlerinde ve asker uğurlamaları gibi olaylarda yapılmakta ve törenler yemekli bir şekilde uygulanmaktadır. </a:t>
            </a:r>
          </a:p>
        </p:txBody>
      </p:sp>
    </p:spTree>
    <p:extLst>
      <p:ext uri="{BB962C8B-B14F-4D97-AF65-F5344CB8AC3E}">
        <p14:creationId xmlns:p14="http://schemas.microsoft.com/office/powerpoint/2010/main" val="338588463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33</TotalTime>
  <Words>719</Words>
  <Application>Microsoft Office PowerPoint</Application>
  <PresentationFormat>Geniş ekran</PresentationFormat>
  <Paragraphs>32</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Duman</vt:lpstr>
      <vt:lpstr>T.C.  KASTAMONU ÜNİVERSİTESİ</vt:lpstr>
      <vt:lpstr>Doğumlarda Yenilen Yemekler</vt:lpstr>
      <vt:lpstr>Sünnetlerde Yenilen Yemekler</vt:lpstr>
      <vt:lpstr>Evlenme Düğünlerinde Yenilen Yemekler</vt:lpstr>
      <vt:lpstr>Ölümlerde Yenilen Yemekler</vt:lpstr>
      <vt:lpstr>Bayramlarda Yenilen Yemekler</vt:lpstr>
      <vt:lpstr>Muharrem Ayında Yenilen Yemekler</vt:lpstr>
      <vt:lpstr>Kandillerde Yenilen Yemekler</vt:lpstr>
      <vt:lpstr>Mevlitlerde Yenilen Yemekler</vt:lpstr>
      <vt:lpstr>Mevsimlik Günlere Özel Yemekler</vt:lpstr>
      <vt:lpstr>Nevruz</vt:lpstr>
      <vt:lpstr>Ahir Çarşamba</vt:lpstr>
      <vt:lpstr>Koç Katımı Bayramı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Yemek Adetleri</dc:title>
  <dc:creator>User</dc:creator>
  <cp:lastModifiedBy>pc</cp:lastModifiedBy>
  <cp:revision>18</cp:revision>
  <dcterms:created xsi:type="dcterms:W3CDTF">2022-12-14T12:21:55Z</dcterms:created>
  <dcterms:modified xsi:type="dcterms:W3CDTF">2025-09-11T11:00:48Z</dcterms:modified>
</cp:coreProperties>
</file>