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58" r:id="rId4"/>
    <p:sldId id="323" r:id="rId5"/>
    <p:sldId id="327" r:id="rId6"/>
    <p:sldId id="325" r:id="rId7"/>
    <p:sldId id="331" r:id="rId8"/>
    <p:sldId id="328" r:id="rId9"/>
    <p:sldId id="324" r:id="rId10"/>
    <p:sldId id="333" r:id="rId11"/>
    <p:sldId id="332" r:id="rId12"/>
    <p:sldId id="334" r:id="rId13"/>
    <p:sldId id="335" r:id="rId14"/>
    <p:sldId id="336" r:id="rId15"/>
    <p:sldId id="337" r:id="rId16"/>
    <p:sldId id="338" r:id="rId17"/>
    <p:sldId id="340" r:id="rId18"/>
    <p:sldId id="342" r:id="rId19"/>
    <p:sldId id="345" r:id="rId20"/>
    <p:sldId id="343" r:id="rId21"/>
    <p:sldId id="346" r:id="rId22"/>
    <p:sldId id="344" r:id="rId23"/>
    <p:sldId id="347" r:id="rId24"/>
    <p:sldId id="348" r:id="rId25"/>
    <p:sldId id="349" r:id="rId26"/>
    <p:sldId id="322" r:id="rId27"/>
    <p:sldId id="281" r:id="rId28"/>
    <p:sldId id="350" r:id="rId29"/>
    <p:sldId id="32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dirty="0"/>
              <a:t>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12/5/2025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ulerdemir@kastamonu.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netnieuws.n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wikidata.org/wiki/Q1861853"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Utrecht_Public_Library"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library.ifla.org/1333/1/081-bon-en.pdf" TargetMode="External"/><Relationship Id="rId2" Type="http://schemas.openxmlformats.org/officeDocument/2006/relationships/hyperlink" Target="http://www.ifla.org/files/assets/library-ser%20vices-to-multicultural-populations/publications/multicultural-communi%20ties-tr.pdf" TargetMode="External"/><Relationship Id="rId1" Type="http://schemas.openxmlformats.org/officeDocument/2006/relationships/slideLayout" Target="../slideLayouts/slideLayout2.xml"/><Relationship Id="rId5" Type="http://schemas.openxmlformats.org/officeDocument/2006/relationships/hyperlink" Target="https://www.elnet.ee/en/guide/ester/updates.php#:~:text=On%20November%2028%2C%202024%2C%20Tallinn,Liivalaia%20Library%20(Liivalaia%2040)" TargetMode="External"/><Relationship Id="rId4" Type="http://schemas.openxmlformats.org/officeDocument/2006/relationships/hyperlink" Target="https://www.wilcoproject.eu/wordpress/wp-content/uploads/WILCO_WP3_Nijmegen_261.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naple.eu/positive-development-for-public-libraries-in-the-netherlands-okt-2023/" TargetMode="External"/><Relationship Id="rId2" Type="http://schemas.openxmlformats.org/officeDocument/2006/relationships/hyperlink" Target="https://www.railpass.com/plan-your-trip/maps/the-netherlands" TargetMode="External"/><Relationship Id="rId1" Type="http://schemas.openxmlformats.org/officeDocument/2006/relationships/slideLayout" Target="../slideLayouts/slideLayout2.xml"/><Relationship Id="rId5" Type="http://schemas.openxmlformats.org/officeDocument/2006/relationships/hyperlink" Target="https://lbbjss.wordpress.com/wp-content/uploads/2020/12/lepik_a_24.11.2020.pdf" TargetMode="External"/><Relationship Id="rId4" Type="http://schemas.openxmlformats.org/officeDocument/2006/relationships/hyperlink" Target="https://emnbelgium.be/sites/default/files/publications/multiculturalism.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tallinn.ee/Tallinn-annual-report-2014_A4_spread_web.pdf" TargetMode="External"/><Relationship Id="rId2" Type="http://schemas.openxmlformats.org/officeDocument/2006/relationships/hyperlink" Target="http://slideplayer.com/slide/1668276/" TargetMode="External"/><Relationship Id="rId1" Type="http://schemas.openxmlformats.org/officeDocument/2006/relationships/slideLayout" Target="../slideLayouts/slideLayout2.xml"/><Relationship Id="rId6" Type="http://schemas.openxmlformats.org/officeDocument/2006/relationships/hyperlink" Target="http://www.ifla.org/files/assets/wsis/Documents/191e-valm.pdf" TargetMode="External"/><Relationship Id="rId5" Type="http://schemas.openxmlformats.org/officeDocument/2006/relationships/hyperlink" Target="https://www.typelish.com/b/estonya-da-sarki-devrimi-117805" TargetMode="External"/><Relationship Id="rId4" Type="http://schemas.openxmlformats.org/officeDocument/2006/relationships/hyperlink" Target="https://keskraamatukogu.ee/en/about-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inkedin.com/pulse/thousands-square-metres-bauroc-products-renovation-estonian-national-nnvyc/"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861028" y="1337187"/>
            <a:ext cx="7766936" cy="2271252"/>
          </a:xfrm>
        </p:spPr>
        <p:txBody>
          <a:bodyPr/>
          <a:lstStyle/>
          <a:p>
            <a:pPr algn="ctr"/>
            <a:br>
              <a:rPr lang="tr-TR" sz="3200" b="1" dirty="0">
                <a:solidFill>
                  <a:schemeClr val="tx1"/>
                </a:solidFill>
              </a:rPr>
            </a:br>
            <a:r>
              <a:rPr lang="tr-TR" sz="3200" b="1" dirty="0">
                <a:solidFill>
                  <a:schemeClr val="tx1"/>
                </a:solidFill>
              </a:rPr>
              <a:t>ÇOK KÜLTÜRLÜLÜK VE HİZMETLERİ</a:t>
            </a:r>
            <a:br>
              <a:rPr lang="tr-TR" sz="3200" b="1" dirty="0">
                <a:solidFill>
                  <a:schemeClr val="tx1"/>
                </a:solidFill>
              </a:rPr>
            </a:br>
            <a:r>
              <a:rPr lang="tr-TR" sz="3200" b="1" dirty="0">
                <a:solidFill>
                  <a:schemeClr val="tx1"/>
                </a:solidFill>
              </a:rPr>
              <a:t>6. HAFTA</a:t>
            </a:r>
            <a:br>
              <a:rPr lang="tr-TR" sz="3200" b="1" dirty="0">
                <a:solidFill>
                  <a:schemeClr val="tx1"/>
                </a:solidFill>
              </a:rPr>
            </a:br>
            <a:r>
              <a:rPr lang="tr-TR" sz="3200" b="1" dirty="0">
                <a:solidFill>
                  <a:schemeClr val="tx1"/>
                </a:solidFill>
              </a:rPr>
              <a:t>ÇOK KÜLTÜRLÜ KÜTÜPHANELER: </a:t>
            </a:r>
            <a:br>
              <a:rPr lang="tr-TR" sz="3200" b="1" dirty="0">
                <a:solidFill>
                  <a:schemeClr val="tx1"/>
                </a:solidFill>
              </a:rPr>
            </a:br>
            <a:r>
              <a:rPr lang="tr-TR" sz="3200" b="1" dirty="0">
                <a:solidFill>
                  <a:schemeClr val="tx1"/>
                </a:solidFill>
              </a:rPr>
              <a:t>ESTONYA VE HOLLANDA ÖRNEKLERİ</a:t>
            </a:r>
            <a:endParaRPr lang="en-US" sz="3200" b="1" dirty="0">
              <a:solidFill>
                <a:schemeClr val="tx1"/>
              </a:solidFill>
            </a:endParaRPr>
          </a:p>
        </p:txBody>
      </p:sp>
      <p:sp>
        <p:nvSpPr>
          <p:cNvPr id="3" name="Alt Başlık 2"/>
          <p:cNvSpPr>
            <a:spLocks noGrp="1"/>
          </p:cNvSpPr>
          <p:nvPr>
            <p:ph type="subTitle" idx="1"/>
          </p:nvPr>
        </p:nvSpPr>
        <p:spPr>
          <a:xfrm>
            <a:off x="1507067" y="4364731"/>
            <a:ext cx="7868945" cy="1462863"/>
          </a:xfrm>
        </p:spPr>
        <p:txBody>
          <a:bodyPr>
            <a:normAutofit fontScale="25000" lnSpcReduction="20000"/>
          </a:bodyPr>
          <a:lstStyle/>
          <a:p>
            <a:r>
              <a:rPr lang="tr-TR" sz="5600" b="1" dirty="0">
                <a:solidFill>
                  <a:schemeClr val="tx1"/>
                </a:solidFill>
              </a:rPr>
              <a:t>GÜLER DEMİR</a:t>
            </a:r>
          </a:p>
          <a:p>
            <a:r>
              <a:rPr lang="tr-TR" sz="5600" b="1" dirty="0">
                <a:solidFill>
                  <a:schemeClr val="tx1"/>
                </a:solidFill>
              </a:rPr>
              <a:t>Kastamonu Üniversitesi</a:t>
            </a:r>
          </a:p>
          <a:p>
            <a:r>
              <a:rPr lang="tr-TR" sz="5600" b="1" dirty="0">
                <a:solidFill>
                  <a:schemeClr val="tx1"/>
                </a:solidFill>
              </a:rPr>
              <a:t>İnsan ve Toplum Bilimleri Fakültesi</a:t>
            </a:r>
          </a:p>
          <a:p>
            <a:r>
              <a:rPr lang="tr-TR" sz="5600" b="1" dirty="0">
                <a:solidFill>
                  <a:schemeClr val="tx1"/>
                </a:solidFill>
              </a:rPr>
              <a:t>Bilgi ve Belge Yönetimi Bölümü</a:t>
            </a:r>
          </a:p>
          <a:p>
            <a:r>
              <a:rPr lang="tr-TR" sz="5600" b="1" dirty="0">
                <a:solidFill>
                  <a:schemeClr val="tx1"/>
                </a:solidFill>
                <a:hlinkClick r:id="rId2">
                  <a:extLst>
                    <a:ext uri="{A12FA001-AC4F-418D-AE19-62706E023703}">
                      <ahyp:hlinkClr xmlns:ahyp="http://schemas.microsoft.com/office/drawing/2018/hyperlinkcolor" val="tx"/>
                    </a:ext>
                  </a:extLst>
                </a:hlinkClick>
              </a:rPr>
              <a:t>gulerdemir@kastamonu.edu.tr</a:t>
            </a:r>
            <a:endParaRPr lang="tr-TR" sz="5600" b="1" dirty="0">
              <a:solidFill>
                <a:schemeClr val="tx1"/>
              </a:solidFill>
            </a:endParaRPr>
          </a:p>
          <a:p>
            <a:endParaRPr lang="en-US" dirty="0"/>
          </a:p>
        </p:txBody>
      </p:sp>
    </p:spTree>
    <p:extLst>
      <p:ext uri="{BB962C8B-B14F-4D97-AF65-F5344CB8AC3E}">
        <p14:creationId xmlns:p14="http://schemas.microsoft.com/office/powerpoint/2010/main" val="95135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E1A81-E2E0-F1B0-2E1B-E45AACF8659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FCFA446-1D06-8613-7395-36ED6C050BE0}"/>
              </a:ext>
            </a:extLst>
          </p:cNvPr>
          <p:cNvSpPr>
            <a:spLocks noGrp="1"/>
          </p:cNvSpPr>
          <p:nvPr>
            <p:ph type="title"/>
          </p:nvPr>
        </p:nvSpPr>
        <p:spPr>
          <a:xfrm>
            <a:off x="625310" y="255638"/>
            <a:ext cx="9344600" cy="462117"/>
          </a:xfrm>
        </p:spPr>
        <p:txBody>
          <a:bodyPr>
            <a:noAutofit/>
          </a:bodyPr>
          <a:lstStyle/>
          <a:p>
            <a:pPr algn="ctr"/>
            <a:r>
              <a:rPr lang="tr-TR" sz="2000" b="1" dirty="0"/>
              <a:t>ESTONYA: Çok Kültürlü Kütüphaneler Bağlamında Sorunlar</a:t>
            </a:r>
            <a:br>
              <a:rPr lang="tr-TR" sz="2000" b="1" dirty="0"/>
            </a:br>
            <a:endParaRPr lang="tr-TR" sz="2000" b="1" noProof="0" dirty="0"/>
          </a:p>
        </p:txBody>
      </p:sp>
      <p:sp>
        <p:nvSpPr>
          <p:cNvPr id="3" name="İçerik Yer Tutucusu 2">
            <a:extLst>
              <a:ext uri="{FF2B5EF4-FFF2-40B4-BE49-F238E27FC236}">
                <a16:creationId xmlns:a16="http://schemas.microsoft.com/office/drawing/2014/main" id="{564A978B-86C4-DDAF-8ED4-DBF99CDC707E}"/>
              </a:ext>
            </a:extLst>
          </p:cNvPr>
          <p:cNvSpPr>
            <a:spLocks noGrp="1"/>
          </p:cNvSpPr>
          <p:nvPr>
            <p:ph idx="1"/>
          </p:nvPr>
        </p:nvSpPr>
        <p:spPr>
          <a:xfrm>
            <a:off x="578607" y="820981"/>
            <a:ext cx="9438005" cy="5102954"/>
          </a:xfrm>
        </p:spPr>
        <p:txBody>
          <a:bodyPr>
            <a:noAutofit/>
          </a:bodyPr>
          <a:lstStyle/>
          <a:p>
            <a:pPr marL="0" indent="0" algn="just">
              <a:buNone/>
            </a:pPr>
            <a:r>
              <a:rPr lang="tr-TR" sz="1600" b="1" noProof="0" dirty="0"/>
              <a:t>Kütüphanelerin gelişimi çeşitli zorluklara karşın devam etmiş olsa da, yaşanılan sorunlar çok kültürlü hizmetlerin sunumu ve erişimini de etkilemiştir. Temel sorunları şöyle özetleyebiliriz: </a:t>
            </a:r>
            <a:endParaRPr lang="tr-TR" sz="1600" b="1" u="sng" noProof="0" dirty="0"/>
          </a:p>
          <a:p>
            <a:pPr algn="just"/>
            <a:r>
              <a:rPr lang="tr-TR" sz="1600" b="1" u="sng" noProof="0" dirty="0"/>
              <a:t>Kullanıcı Katılımının Sınırlı Olması</a:t>
            </a:r>
            <a:r>
              <a:rPr lang="tr-TR" sz="1600" b="1" noProof="0" dirty="0"/>
              <a:t>: Kütüphaneleri ziyaret etmeyenlerin oranı yüksektir. Bu, hizmetlerin daha kapsayıcı duruma getirilmesi gerektiğine işaret ediyor.</a:t>
            </a:r>
          </a:p>
          <a:p>
            <a:pPr algn="just"/>
            <a:r>
              <a:rPr lang="tr-TR" sz="1600" b="1" u="sng" noProof="0" dirty="0"/>
              <a:t>Kültürel ve Dil Çeşitliliğine Uyum Sağlama Zorluğu</a:t>
            </a:r>
            <a:r>
              <a:rPr lang="tr-TR" sz="1600" b="1" noProof="0" dirty="0"/>
              <a:t>: Farklı dillerde ve kültürlerde içerik sunma konusunda, kütüphaneler halen gelişim aşamasında; çok dilli dermeler ve kültürel içeriklerin erişilebilirliği konusunda eksiklikler bulunuyor.</a:t>
            </a:r>
          </a:p>
          <a:p>
            <a:pPr algn="just"/>
            <a:r>
              <a:rPr lang="tr-TR" sz="1600" b="1" u="sng" noProof="0" dirty="0"/>
              <a:t>Dijital Dönüşüm ve Teknolojiyle Uyum</a:t>
            </a:r>
            <a:r>
              <a:rPr lang="tr-TR" sz="1600" b="1" noProof="0" dirty="0"/>
              <a:t>: Dijitalleştirme ve teknolojik altyapı geliştirme ilerlese de, bu hizmetlerin herkes tarafından kullanılabilir duruma gelmesi ve özellikle yaşlı veya teknolojiden uzak grupların erişimi konusunda güçlükler yaşanıyor.</a:t>
            </a:r>
          </a:p>
          <a:p>
            <a:pPr algn="just"/>
            <a:r>
              <a:rPr lang="tr-TR" sz="1600" b="1" u="sng" noProof="0" dirty="0"/>
              <a:t>Toplumda Farkındalık ve Katılım Eksikliği</a:t>
            </a:r>
            <a:r>
              <a:rPr lang="tr-TR" sz="1600" b="1" noProof="0" dirty="0"/>
              <a:t>: Kütüphanelerin sadece kitap ödünç verme yerleri olarak görülmesi yerine, kültürel ve toplumsal entegrasyon merkezleri olarak algılanması için daha fazla farkındalık yaratılması gerekiyor.</a:t>
            </a:r>
          </a:p>
          <a:p>
            <a:pPr algn="just"/>
            <a:r>
              <a:rPr lang="tr-TR" sz="1600" b="1" u="sng" noProof="0" dirty="0"/>
              <a:t>İstihdam ve Nitelik Sorunları</a:t>
            </a:r>
            <a:r>
              <a:rPr lang="tr-TR" sz="1600" b="1" noProof="0" dirty="0"/>
              <a:t>: Kütüphanecilerin mesleki gelişimi ve niteliklerinin artırılması gerekiyor. Özellikle teknolojiyi nasıl uygulayacağını, geliştireceğini, sürdüreceğini ve yöneteceğini bilen çalışanlara gereksinim var (</a:t>
            </a:r>
            <a:r>
              <a:rPr lang="tr-TR" sz="1600" b="1" dirty="0" err="1"/>
              <a:t>Lepik</a:t>
            </a:r>
            <a:r>
              <a:rPr lang="tr-TR" sz="1600" b="1" dirty="0"/>
              <a:t>, </a:t>
            </a:r>
            <a:r>
              <a:rPr lang="tr-TR" sz="1600" b="1" dirty="0" err="1"/>
              <a:t>t.y</a:t>
            </a:r>
            <a:r>
              <a:rPr lang="tr-TR" sz="1600" b="1" dirty="0"/>
              <a:t>.).</a:t>
            </a:r>
            <a:r>
              <a:rPr lang="en-US" sz="1600" b="1" dirty="0"/>
              <a:t> </a:t>
            </a:r>
            <a:endParaRPr lang="tr-TR" sz="1600" b="1" noProof="0" dirty="0"/>
          </a:p>
        </p:txBody>
      </p:sp>
    </p:spTree>
    <p:extLst>
      <p:ext uri="{BB962C8B-B14F-4D97-AF65-F5344CB8AC3E}">
        <p14:creationId xmlns:p14="http://schemas.microsoft.com/office/powerpoint/2010/main" val="330537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6987-87F1-A298-5A0B-9B9B29BB815C}"/>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C109C6C-A0D4-CF86-DCE8-D0AC93976057}"/>
              </a:ext>
            </a:extLst>
          </p:cNvPr>
          <p:cNvSpPr>
            <a:spLocks noGrp="1"/>
          </p:cNvSpPr>
          <p:nvPr>
            <p:ph type="title"/>
          </p:nvPr>
        </p:nvSpPr>
        <p:spPr>
          <a:xfrm>
            <a:off x="625310" y="255638"/>
            <a:ext cx="9344600" cy="462117"/>
          </a:xfrm>
        </p:spPr>
        <p:txBody>
          <a:bodyPr>
            <a:noAutofit/>
          </a:bodyPr>
          <a:lstStyle/>
          <a:p>
            <a:pPr algn="ctr"/>
            <a:r>
              <a:rPr lang="tr-TR" sz="2000" b="1" dirty="0"/>
              <a:t>ESTONYA: Çok Kültürlü Kütüphaneler Bağlamında Sorunlar İçin Öneriler</a:t>
            </a:r>
            <a:br>
              <a:rPr lang="tr-TR" sz="2000" b="1" dirty="0"/>
            </a:br>
            <a:endParaRPr lang="tr-TR" sz="2000" b="1" noProof="0" dirty="0"/>
          </a:p>
        </p:txBody>
      </p:sp>
      <p:sp>
        <p:nvSpPr>
          <p:cNvPr id="3" name="İçerik Yer Tutucusu 2">
            <a:extLst>
              <a:ext uri="{FF2B5EF4-FFF2-40B4-BE49-F238E27FC236}">
                <a16:creationId xmlns:a16="http://schemas.microsoft.com/office/drawing/2014/main" id="{5CFF003B-02DA-765C-A752-D865263A9BFE}"/>
              </a:ext>
            </a:extLst>
          </p:cNvPr>
          <p:cNvSpPr>
            <a:spLocks noGrp="1"/>
          </p:cNvSpPr>
          <p:nvPr>
            <p:ph idx="1"/>
          </p:nvPr>
        </p:nvSpPr>
        <p:spPr>
          <a:xfrm>
            <a:off x="578607" y="820981"/>
            <a:ext cx="9438005" cy="5078374"/>
          </a:xfrm>
        </p:spPr>
        <p:txBody>
          <a:bodyPr>
            <a:noAutofit/>
          </a:bodyPr>
          <a:lstStyle/>
          <a:p>
            <a:pPr algn="just"/>
            <a:r>
              <a:rPr lang="tr-TR" sz="1400" b="1" u="sng" noProof="0" dirty="0"/>
              <a:t>Daha Kapsayıcı ve Çok Dilli Hizmetler Geliştirmek</a:t>
            </a:r>
            <a:r>
              <a:rPr lang="tr-TR" sz="1400" b="1" noProof="0" dirty="0"/>
              <a:t>: Farklı kültür ve dillerden kullanıcıların gereksinimlerine uygun, çok dilli dermeler ve içeriklerin artırılması; böylece, çeşitli kültürel gruplara ulaşım ve katılım kolaylaşacaktır.</a:t>
            </a:r>
          </a:p>
          <a:p>
            <a:pPr algn="just"/>
            <a:r>
              <a:rPr lang="tr-TR" sz="1400" b="1" u="sng" noProof="0" dirty="0"/>
              <a:t>Dijital ve Teknolojik Altyapıyı Güçlendirmek</a:t>
            </a:r>
            <a:r>
              <a:rPr lang="tr-TR" sz="1400" b="1" noProof="0" dirty="0"/>
              <a:t>: Dijitalleştirme projelerini hızlandırmak, erişimi kolaylaştıran kullanıcı dostu dijital platformlar ve hizmetler geliştirmek; özellikle yaşlılar ve teknolojiden uzak gruplar için erişilebilirliği artırmak</a:t>
            </a:r>
          </a:p>
          <a:p>
            <a:pPr algn="just"/>
            <a:r>
              <a:rPr lang="tr-TR" sz="1400" b="1" u="sng" noProof="0" dirty="0"/>
              <a:t>Kütüphanelerin Toplumsal ve Kültürel Entegrasyon Merkezi Olarak Konumlandırılması</a:t>
            </a:r>
            <a:r>
              <a:rPr lang="tr-TR" sz="1400" b="1" noProof="0" dirty="0"/>
              <a:t>: Kütüphaneleri sadece kitap ödünçleme yerleri değil, aynı zamanda kültürel etkinlikler, toplumsal diyalog ve eğitim alanları olarak tanıtmak ve farkındalık oluşturmak</a:t>
            </a:r>
          </a:p>
          <a:p>
            <a:pPr algn="just"/>
            <a:r>
              <a:rPr lang="tr-TR" sz="1400" b="1" u="sng" noProof="0" dirty="0"/>
              <a:t>Kütüphanecilerin Niteliklerini Artırmak ve Mesleki Gelişimi Teşvik Etmek</a:t>
            </a:r>
            <a:r>
              <a:rPr lang="tr-TR" sz="1400" b="1" noProof="0" dirty="0"/>
              <a:t>: Eğitim ve sertifikasyon programlarıyla, kütüphanecilerin çeşitli kültürlere hizmet verme becerilerini geliştirmek ve mesleki kaliteyi yükseltmek</a:t>
            </a:r>
          </a:p>
          <a:p>
            <a:pPr algn="just"/>
            <a:r>
              <a:rPr lang="tr-TR" sz="1400" b="1" u="sng" noProof="0" dirty="0"/>
              <a:t>Farklı Toplulukların Katılımını Artırmak İçin Etkinlikler ve Programlar Düzenlemek</a:t>
            </a:r>
            <a:r>
              <a:rPr lang="tr-TR" sz="1400" b="1" noProof="0" dirty="0"/>
              <a:t>: Yerel ve göçmen topluluklar için özel etkinlikler, dil kursları ve kültürel programlar organize ederek, kütüphanelerin toplumsal bütünleşmedeki rolünü güçlendirmek</a:t>
            </a:r>
          </a:p>
          <a:p>
            <a:pPr algn="just"/>
            <a:r>
              <a:rPr lang="tr-TR" sz="1400" b="1" u="sng" noProof="0" dirty="0"/>
              <a:t>Farkındalık ve Tanıtım Çalışmalarını Artırmak</a:t>
            </a:r>
            <a:r>
              <a:rPr lang="tr-TR" sz="1400" b="1" noProof="0" dirty="0"/>
              <a:t>: Kütüphanelerin çok yönlü hizmetleri ve toplumsal faydaları hakkında kamuoyunda bilinç oluşturarak, ziyaretçi sayılarını ve </a:t>
            </a:r>
            <a:r>
              <a:rPr lang="tr-TR" sz="1400" b="1" dirty="0"/>
              <a:t>katılımı artırmak (</a:t>
            </a:r>
            <a:r>
              <a:rPr lang="tr-TR" sz="1400" b="1" dirty="0" err="1"/>
              <a:t>Lepik</a:t>
            </a:r>
            <a:r>
              <a:rPr lang="tr-TR" sz="1400" b="1" dirty="0"/>
              <a:t>, </a:t>
            </a:r>
            <a:r>
              <a:rPr lang="tr-TR" sz="1400" b="1" dirty="0" err="1"/>
              <a:t>t.y</a:t>
            </a:r>
            <a:r>
              <a:rPr lang="tr-TR" sz="1400" b="1" dirty="0"/>
              <a:t>.).</a:t>
            </a:r>
            <a:r>
              <a:rPr lang="en-US" sz="1400" b="1" dirty="0"/>
              <a:t> </a:t>
            </a:r>
            <a:endParaRPr lang="tr-TR" sz="1400" b="1" noProof="0" dirty="0"/>
          </a:p>
          <a:p>
            <a:pPr marL="0" indent="0" algn="just">
              <a:buNone/>
            </a:pPr>
            <a:r>
              <a:rPr lang="tr-TR" sz="1400" b="1" noProof="0" dirty="0"/>
              <a:t>Bu öneriler, kütüphanelerin farklı kültürlere daha etkin hizmet edebilmesi ve toplumsal entegrasyonu güçlendirmesi amacıyla geliştirilmiş stratejilerdir.</a:t>
            </a:r>
          </a:p>
        </p:txBody>
      </p:sp>
    </p:spTree>
    <p:extLst>
      <p:ext uri="{BB962C8B-B14F-4D97-AF65-F5344CB8AC3E}">
        <p14:creationId xmlns:p14="http://schemas.microsoft.com/office/powerpoint/2010/main" val="367713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FD29-8AA1-5048-BCC5-5216C5667D23}"/>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CD82B49B-17F6-95A9-BC2D-A62802655C8B}"/>
              </a:ext>
            </a:extLst>
          </p:cNvPr>
          <p:cNvSpPr>
            <a:spLocks noGrp="1"/>
          </p:cNvSpPr>
          <p:nvPr>
            <p:ph type="title"/>
          </p:nvPr>
        </p:nvSpPr>
        <p:spPr>
          <a:xfrm>
            <a:off x="625310" y="255638"/>
            <a:ext cx="9344600" cy="462117"/>
          </a:xfrm>
        </p:spPr>
        <p:txBody>
          <a:bodyPr>
            <a:noAutofit/>
          </a:bodyPr>
          <a:lstStyle/>
          <a:p>
            <a:pPr algn="ctr"/>
            <a:r>
              <a:rPr lang="tr-TR" sz="2000" b="1" dirty="0"/>
              <a:t>HOLLANDA: GENEL BİLGİ</a:t>
            </a:r>
            <a:br>
              <a:rPr lang="tr-TR" sz="2000" b="1" dirty="0"/>
            </a:br>
            <a:endParaRPr lang="tr-TR" sz="2000" b="1" noProof="0" dirty="0"/>
          </a:p>
        </p:txBody>
      </p:sp>
      <p:sp>
        <p:nvSpPr>
          <p:cNvPr id="3" name="İçerik Yer Tutucusu 2">
            <a:extLst>
              <a:ext uri="{FF2B5EF4-FFF2-40B4-BE49-F238E27FC236}">
                <a16:creationId xmlns:a16="http://schemas.microsoft.com/office/drawing/2014/main" id="{6A97EB2F-E3E9-D057-1D34-0EA632AF24F4}"/>
              </a:ext>
            </a:extLst>
          </p:cNvPr>
          <p:cNvSpPr>
            <a:spLocks noGrp="1"/>
          </p:cNvSpPr>
          <p:nvPr>
            <p:ph idx="1"/>
          </p:nvPr>
        </p:nvSpPr>
        <p:spPr>
          <a:xfrm>
            <a:off x="578607" y="820981"/>
            <a:ext cx="9438005" cy="4901393"/>
          </a:xfrm>
        </p:spPr>
        <p:txBody>
          <a:bodyPr>
            <a:noAutofit/>
          </a:bodyPr>
          <a:lstStyle/>
          <a:p>
            <a:pPr algn="just"/>
            <a:r>
              <a:rPr lang="tr-TR" sz="1600" b="1" noProof="0" dirty="0"/>
              <a:t>Hollanda, “alçaktaki ülke” (</a:t>
            </a:r>
            <a:r>
              <a:rPr lang="tr-TR" sz="1600" b="1" noProof="0" dirty="0" err="1"/>
              <a:t>low</a:t>
            </a:r>
            <a:r>
              <a:rPr lang="tr-TR" sz="1600" b="1" noProof="0" dirty="0"/>
              <a:t> </a:t>
            </a:r>
            <a:r>
              <a:rPr lang="tr-TR" sz="1600" b="1" noProof="0" dirty="0" err="1"/>
              <a:t>land</a:t>
            </a:r>
            <a:r>
              <a:rPr lang="tr-TR" sz="1600" b="1" noProof="0" dirty="0"/>
              <a:t>) anlamına gelir ve büyük kısmı deniz seviyesinin altında olup, Ren, </a:t>
            </a:r>
            <a:r>
              <a:rPr lang="tr-TR" sz="1600" b="1" noProof="0" dirty="0" err="1"/>
              <a:t>Schelde</a:t>
            </a:r>
            <a:r>
              <a:rPr lang="tr-TR" sz="1600" b="1" noProof="0" dirty="0"/>
              <a:t> ve </a:t>
            </a:r>
            <a:r>
              <a:rPr lang="tr-TR" sz="1600" b="1" noProof="0" dirty="0" err="1"/>
              <a:t>Meuse</a:t>
            </a:r>
            <a:r>
              <a:rPr lang="tr-TR" sz="1600" b="1" noProof="0" dirty="0"/>
              <a:t> nehirleri Kuzey Denizi’ne </a:t>
            </a:r>
            <a:r>
              <a:rPr lang="tr-TR" sz="1600" b="1" dirty="0"/>
              <a:t>dökülür. 17. yüzyılda komşu ülkelerle uzun mücadelelerin ardından bağımsızlık kazanmış, denizcilik, bilim, sanat ve ticarette büyük ilerlemeler kaydetmiş; bu döneme Altın Çağ denilmiştir.</a:t>
            </a:r>
            <a:endParaRPr lang="tr-TR" sz="1600" b="1" noProof="0" dirty="0"/>
          </a:p>
          <a:p>
            <a:pPr algn="just"/>
            <a:r>
              <a:rPr lang="tr-TR" sz="1600" b="1" noProof="0" dirty="0"/>
              <a:t>Bu refahlık, toplumun hoşgörülü ve açık görüşlü olmasını sağlamış, göçmenler için güvenli bir liman niteliği görmüştür; özellikle, İngiltere’den gelen </a:t>
            </a:r>
            <a:r>
              <a:rPr lang="tr-TR" sz="1600" b="1" noProof="0" dirty="0" err="1"/>
              <a:t>Puritanlar</a:t>
            </a:r>
            <a:r>
              <a:rPr lang="tr-TR" sz="1600" b="1" noProof="0" dirty="0"/>
              <a:t> örnek verilebilir. </a:t>
            </a:r>
          </a:p>
          <a:p>
            <a:pPr algn="just"/>
            <a:r>
              <a:rPr lang="tr-TR" sz="1600" b="1" noProof="0" dirty="0"/>
              <a:t>Ancak, savaşlar ve Napolyon’un işgali sonrası ekonomik ve manevi yorgunluk yaşanmış ve 1800’lerde yeniden toparlanma sağlanmıştır.</a:t>
            </a:r>
          </a:p>
          <a:p>
            <a:pPr algn="just"/>
            <a:r>
              <a:rPr lang="tr-TR" sz="1600" b="1" noProof="0" dirty="0"/>
              <a:t>20. yüzyıl başlarında sanayi ve ekonomi güçlenmiş, ancak iki dünya savaşı ve ekonomik krizler nedeniyle sıkıntıya düşülmüştür. </a:t>
            </a:r>
          </a:p>
          <a:p>
            <a:pPr algn="just"/>
            <a:r>
              <a:rPr lang="tr-TR" sz="1600" b="1" noProof="0" dirty="0"/>
              <a:t>II. Dünya Savaşı sonrası ekonomik toparlanma ve uluslararası entegrasyonlar, Hollanda’nın kalkınmasını sağlamıştır (</a:t>
            </a:r>
            <a:r>
              <a:rPr lang="tr-TR" sz="1600" b="1" noProof="0" dirty="0" err="1"/>
              <a:t>Marran</a:t>
            </a:r>
            <a:r>
              <a:rPr lang="tr-TR" sz="1600" b="1" noProof="0" dirty="0"/>
              <a:t>, 2004, </a:t>
            </a:r>
            <a:r>
              <a:rPr lang="tr-TR" sz="1600" b="1" noProof="0" dirty="0" err="1"/>
              <a:t>ss</a:t>
            </a:r>
            <a:r>
              <a:rPr lang="tr-TR" sz="1600" b="1" noProof="0" dirty="0"/>
              <a:t>. 9-15).</a:t>
            </a:r>
          </a:p>
          <a:p>
            <a:pPr algn="just"/>
            <a:r>
              <a:rPr lang="tr-TR" sz="1600" b="1" noProof="0" dirty="0"/>
              <a:t>Hollanda, tarih boyunca göç almış ve çok kültürlü yapıya sahip bir ülke olmuştur; 1590-1800 yılları arasında yabancı nüfus oranı %5’ten az olmamış, 1870’te ise göçmen nüfus, ülkeye girenleri geçmiş ve 1880’de %2’ye düşmüştür (</a:t>
            </a:r>
            <a:r>
              <a:rPr lang="tr-TR" sz="1600" b="1" noProof="0" dirty="0" err="1"/>
              <a:t>Ersanilli</a:t>
            </a:r>
            <a:r>
              <a:rPr lang="tr-TR" sz="1600" b="1" noProof="0" dirty="0"/>
              <a:t>, 2014, s. 2). </a:t>
            </a:r>
          </a:p>
        </p:txBody>
      </p:sp>
    </p:spTree>
    <p:extLst>
      <p:ext uri="{BB962C8B-B14F-4D97-AF65-F5344CB8AC3E}">
        <p14:creationId xmlns:p14="http://schemas.microsoft.com/office/powerpoint/2010/main" val="54822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50240-83A0-9ABE-5F1D-574FA4D22E2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CA39490-F7D4-797D-F184-A59662D028E7}"/>
              </a:ext>
            </a:extLst>
          </p:cNvPr>
          <p:cNvSpPr>
            <a:spLocks noGrp="1"/>
          </p:cNvSpPr>
          <p:nvPr>
            <p:ph type="title"/>
          </p:nvPr>
        </p:nvSpPr>
        <p:spPr>
          <a:xfrm>
            <a:off x="625310" y="255638"/>
            <a:ext cx="9344600" cy="462117"/>
          </a:xfrm>
        </p:spPr>
        <p:txBody>
          <a:bodyPr>
            <a:noAutofit/>
          </a:bodyPr>
          <a:lstStyle/>
          <a:p>
            <a:pPr algn="ctr"/>
            <a:r>
              <a:rPr lang="tr-TR" sz="2000" b="1" dirty="0"/>
              <a:t>HOLLANDA: GENEL BİLGİ</a:t>
            </a:r>
            <a:br>
              <a:rPr lang="tr-TR" sz="2000" b="1" dirty="0"/>
            </a:br>
            <a:endParaRPr lang="tr-TR" sz="2000" b="1" noProof="0" dirty="0"/>
          </a:p>
        </p:txBody>
      </p:sp>
      <p:sp>
        <p:nvSpPr>
          <p:cNvPr id="3" name="İçerik Yer Tutucusu 2">
            <a:extLst>
              <a:ext uri="{FF2B5EF4-FFF2-40B4-BE49-F238E27FC236}">
                <a16:creationId xmlns:a16="http://schemas.microsoft.com/office/drawing/2014/main" id="{4FAF1ED0-0216-CE27-E39A-8572890873F6}"/>
              </a:ext>
            </a:extLst>
          </p:cNvPr>
          <p:cNvSpPr>
            <a:spLocks noGrp="1"/>
          </p:cNvSpPr>
          <p:nvPr>
            <p:ph idx="1"/>
          </p:nvPr>
        </p:nvSpPr>
        <p:spPr>
          <a:xfrm>
            <a:off x="578607" y="820981"/>
            <a:ext cx="9438005" cy="4734245"/>
          </a:xfrm>
        </p:spPr>
        <p:txBody>
          <a:bodyPr>
            <a:noAutofit/>
          </a:bodyPr>
          <a:lstStyle/>
          <a:p>
            <a:pPr algn="just"/>
            <a:r>
              <a:rPr lang="tr-TR" sz="1600" b="1" dirty="0"/>
              <a:t>20. yüzyıl sonrası, özellikle II. Dünya Savaşından sonra, göçler artmış, Endonezya ve Surinam’dan göçler yaşanmıştır (</a:t>
            </a:r>
            <a:r>
              <a:rPr lang="tr-TR" sz="1600" b="1" dirty="0" err="1"/>
              <a:t>Ersanilli</a:t>
            </a:r>
            <a:r>
              <a:rPr lang="tr-TR" sz="1600" b="1" dirty="0"/>
              <a:t>, 2014, s. 2). </a:t>
            </a:r>
          </a:p>
          <a:p>
            <a:pPr algn="just"/>
            <a:r>
              <a:rPr lang="tr-TR" sz="1600" b="1" noProof="0" dirty="0"/>
              <a:t>Hollanda, en fazla göç alan ülkelerden biri olmuş ve bu durum çok kültürlü yapıyı pekiştirmiştir. Azınlıklara eğitim ve sosyal haklar tanınmış, kendi dillerinde eğitim ve medya olanakları sağlanmıştır (</a:t>
            </a:r>
            <a:r>
              <a:rPr lang="tr-TR" sz="1600" b="1" noProof="0" dirty="0" err="1"/>
              <a:t>Ersanilli</a:t>
            </a:r>
            <a:r>
              <a:rPr lang="tr-TR" sz="1600" b="1" noProof="0" dirty="0"/>
              <a:t>, 2014, s. 2; </a:t>
            </a:r>
            <a:r>
              <a:rPr lang="tr-TR" sz="1600" b="1" dirty="0"/>
              <a:t>Yanık, 2012, </a:t>
            </a:r>
            <a:r>
              <a:rPr lang="tr-TR" sz="1600" b="1" dirty="0" err="1"/>
              <a:t>ss</a:t>
            </a:r>
            <a:r>
              <a:rPr lang="tr-TR" sz="1600" b="1" dirty="0"/>
              <a:t>. 118-119).</a:t>
            </a:r>
            <a:endParaRPr lang="tr-TR" sz="1600" b="1" noProof="0" dirty="0"/>
          </a:p>
          <a:p>
            <a:pPr algn="just"/>
            <a:r>
              <a:rPr lang="tr-TR" sz="1600" b="1" noProof="0" dirty="0"/>
              <a:t>2000’li yıllarda, çok kültürlülük politikaları, özellikle eleştiriler ve şiddet olayları nedeniyle, sıkça tartışılmıştır. </a:t>
            </a:r>
            <a:r>
              <a:rPr lang="tr-TR" sz="1600" b="1" dirty="0"/>
              <a:t>Theo </a:t>
            </a:r>
            <a:r>
              <a:rPr lang="tr-TR" sz="1600" b="1" dirty="0" err="1"/>
              <a:t>van</a:t>
            </a:r>
            <a:r>
              <a:rPr lang="tr-TR" sz="1600" b="1" dirty="0"/>
              <a:t> Gogh’un öldürülmesi, göçmen toplumlarının uyumu, dini özgürlükler ve toplumsal bütünleşme konularında geniş çaplı tartışmaların </a:t>
            </a:r>
            <a:r>
              <a:rPr lang="tr-TR" sz="1600" b="1" noProof="0" dirty="0"/>
              <a:t>bir dönüm noktası olmuştur (Bekaroğlu, 2010, </a:t>
            </a:r>
            <a:r>
              <a:rPr lang="tr-TR" sz="1600" b="1" noProof="0" dirty="0" err="1"/>
              <a:t>ss</a:t>
            </a:r>
            <a:r>
              <a:rPr lang="tr-TR" sz="1600" b="1" noProof="0" dirty="0"/>
              <a:t>. 18-19). </a:t>
            </a:r>
          </a:p>
          <a:p>
            <a:pPr algn="just"/>
            <a:r>
              <a:rPr lang="tr-TR" sz="1600" b="1" noProof="0" dirty="0" err="1"/>
              <a:t>Kymlica</a:t>
            </a:r>
            <a:r>
              <a:rPr lang="tr-TR" sz="1600" b="1" noProof="0" dirty="0"/>
              <a:t> ise çok kültürlülük politikalarının başarısız ilan edilmesine karşın uygulama ve politikaların çeşitli biçimlerde devam ettiğini ve bazı olumlu etkiler taşıdığını savunmuştur (</a:t>
            </a:r>
            <a:r>
              <a:rPr lang="tr-TR" sz="1600" b="1" noProof="0" dirty="0" err="1"/>
              <a:t>Kymlica</a:t>
            </a:r>
            <a:r>
              <a:rPr lang="tr-TR" sz="1600" b="1" noProof="0" dirty="0"/>
              <a:t>, 2012, s. 1). </a:t>
            </a:r>
          </a:p>
          <a:p>
            <a:pPr algn="just"/>
            <a:r>
              <a:rPr lang="tr-TR" sz="1600" b="1" noProof="0" dirty="0"/>
              <a:t>Ayrıca, çok kültürlülüğün toplumsal sorunların çözümüne katkısı ve sivil toplum entegrasyonu ile ilişkisi de önemlidir; örneğin, 1972’de kabul edilen Aile Birleşimi Yasasıyla aile içi dil ve kültür eğitimi (ADK) başlamış, 1983’te ise kültürlerarası eğitim anayasal duruma gelmiştir (</a:t>
            </a:r>
            <a:r>
              <a:rPr lang="tr-TR" sz="1600" b="1" noProof="0" dirty="0" err="1"/>
              <a:t>Özgüzel</a:t>
            </a:r>
            <a:r>
              <a:rPr lang="tr-TR" sz="1600" b="1" noProof="0" dirty="0"/>
              <a:t>, 2013, </a:t>
            </a:r>
            <a:r>
              <a:rPr lang="tr-TR" sz="1600" b="1" noProof="0" dirty="0" err="1"/>
              <a:t>ss</a:t>
            </a:r>
            <a:r>
              <a:rPr lang="tr-TR" sz="1600" b="1" noProof="0" dirty="0"/>
              <a:t>. 144-145).</a:t>
            </a:r>
          </a:p>
        </p:txBody>
      </p:sp>
    </p:spTree>
    <p:extLst>
      <p:ext uri="{BB962C8B-B14F-4D97-AF65-F5344CB8AC3E}">
        <p14:creationId xmlns:p14="http://schemas.microsoft.com/office/powerpoint/2010/main" val="86616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EFA0-94A7-66A7-D770-D08493902325}"/>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6DEFE81-7F2C-8869-B0C6-8D3A48904C7B}"/>
              </a:ext>
            </a:extLst>
          </p:cNvPr>
          <p:cNvSpPr>
            <a:spLocks noGrp="1"/>
          </p:cNvSpPr>
          <p:nvPr>
            <p:ph type="title"/>
          </p:nvPr>
        </p:nvSpPr>
        <p:spPr>
          <a:xfrm>
            <a:off x="625310" y="255638"/>
            <a:ext cx="9344600" cy="462117"/>
          </a:xfrm>
        </p:spPr>
        <p:txBody>
          <a:bodyPr>
            <a:noAutofit/>
          </a:bodyPr>
          <a:lstStyle/>
          <a:p>
            <a:pPr algn="ctr"/>
            <a:r>
              <a:rPr lang="tr-TR" sz="2000" b="1" dirty="0"/>
              <a:t>HOLLANDA: GENEL BİLGİ</a:t>
            </a:r>
            <a:br>
              <a:rPr lang="tr-TR" sz="2000" b="1" dirty="0"/>
            </a:br>
            <a:endParaRPr lang="tr-TR" sz="2000" b="1" noProof="0" dirty="0"/>
          </a:p>
        </p:txBody>
      </p:sp>
      <p:pic>
        <p:nvPicPr>
          <p:cNvPr id="4" name="İçerik Yer Tutucusu 3">
            <a:extLst>
              <a:ext uri="{FF2B5EF4-FFF2-40B4-BE49-F238E27FC236}">
                <a16:creationId xmlns:a16="http://schemas.microsoft.com/office/drawing/2014/main" id="{E2F94612-02AF-66E7-CDEB-1702C261C350}"/>
              </a:ext>
            </a:extLst>
          </p:cNvPr>
          <p:cNvPicPr>
            <a:picLocks noGrp="1" noChangeAspect="1"/>
          </p:cNvPicPr>
          <p:nvPr>
            <p:ph idx="1"/>
          </p:nvPr>
        </p:nvPicPr>
        <p:blipFill>
          <a:blip r:embed="rId2"/>
          <a:stretch>
            <a:fillRect/>
          </a:stretch>
        </p:blipFill>
        <p:spPr>
          <a:xfrm>
            <a:off x="1465006" y="884648"/>
            <a:ext cx="8008375" cy="4877056"/>
          </a:xfrm>
          <a:prstGeom prst="rect">
            <a:avLst/>
          </a:prstGeom>
        </p:spPr>
      </p:pic>
      <p:sp>
        <p:nvSpPr>
          <p:cNvPr id="6" name="Metin kutusu 5">
            <a:extLst>
              <a:ext uri="{FF2B5EF4-FFF2-40B4-BE49-F238E27FC236}">
                <a16:creationId xmlns:a16="http://schemas.microsoft.com/office/drawing/2014/main" id="{B141F929-8094-5BC2-A2CF-121001751816}"/>
              </a:ext>
            </a:extLst>
          </p:cNvPr>
          <p:cNvSpPr txBox="1"/>
          <p:nvPr/>
        </p:nvSpPr>
        <p:spPr>
          <a:xfrm>
            <a:off x="3608439" y="5928597"/>
            <a:ext cx="3515032" cy="276999"/>
          </a:xfrm>
          <a:prstGeom prst="rect">
            <a:avLst/>
          </a:prstGeom>
          <a:noFill/>
        </p:spPr>
        <p:txBody>
          <a:bodyPr wrap="square">
            <a:spAutoFit/>
          </a:bodyPr>
          <a:lstStyle/>
          <a:p>
            <a:r>
              <a:rPr lang="en-US" sz="1200" b="1" dirty="0"/>
              <a:t>Map of the Netherlands</a:t>
            </a:r>
            <a:r>
              <a:rPr lang="tr-TR" sz="1200" b="1" dirty="0"/>
              <a:t> (</a:t>
            </a:r>
            <a:r>
              <a:rPr lang="en-US" sz="1200" b="1" dirty="0" err="1"/>
              <a:t>InterRail</a:t>
            </a:r>
            <a:r>
              <a:rPr lang="en-US" sz="1200" b="1" dirty="0"/>
              <a:t>, LLC</a:t>
            </a:r>
            <a:r>
              <a:rPr lang="tr-TR" sz="1200" b="1" dirty="0"/>
              <a:t>, </a:t>
            </a:r>
            <a:r>
              <a:rPr lang="en-US" sz="1200" b="1" dirty="0"/>
              <a:t>2025). </a:t>
            </a:r>
            <a:endParaRPr lang="tr-TR" sz="1200" b="1" dirty="0"/>
          </a:p>
        </p:txBody>
      </p:sp>
    </p:spTree>
    <p:extLst>
      <p:ext uri="{BB962C8B-B14F-4D97-AF65-F5344CB8AC3E}">
        <p14:creationId xmlns:p14="http://schemas.microsoft.com/office/powerpoint/2010/main" val="334260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65780-167B-FC22-5708-CE92BEB7A0D6}"/>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EEB4539-D149-548C-46A8-15FEA68CA3E9}"/>
              </a:ext>
            </a:extLst>
          </p:cNvPr>
          <p:cNvSpPr>
            <a:spLocks noGrp="1"/>
          </p:cNvSpPr>
          <p:nvPr>
            <p:ph type="title"/>
          </p:nvPr>
        </p:nvSpPr>
        <p:spPr>
          <a:xfrm>
            <a:off x="625310" y="255638"/>
            <a:ext cx="9344600" cy="462117"/>
          </a:xfrm>
        </p:spPr>
        <p:txBody>
          <a:bodyPr>
            <a:noAutofit/>
          </a:bodyPr>
          <a:lstStyle/>
          <a:p>
            <a:pPr algn="ctr"/>
            <a:r>
              <a:rPr lang="tr-TR" sz="2000" b="1" dirty="0"/>
              <a:t>HOLLANDA HALK KÜTÜPHANELERİ: TARİHÇE</a:t>
            </a:r>
            <a:br>
              <a:rPr lang="tr-TR" sz="2000" b="1" dirty="0"/>
            </a:br>
            <a:endParaRPr lang="tr-TR" sz="2000" b="1" noProof="0" dirty="0"/>
          </a:p>
        </p:txBody>
      </p:sp>
      <p:sp>
        <p:nvSpPr>
          <p:cNvPr id="3" name="İçerik Yer Tutucusu 2">
            <a:extLst>
              <a:ext uri="{FF2B5EF4-FFF2-40B4-BE49-F238E27FC236}">
                <a16:creationId xmlns:a16="http://schemas.microsoft.com/office/drawing/2014/main" id="{5A073037-E329-8D90-B87D-1D655680576F}"/>
              </a:ext>
            </a:extLst>
          </p:cNvPr>
          <p:cNvSpPr>
            <a:spLocks noGrp="1"/>
          </p:cNvSpPr>
          <p:nvPr>
            <p:ph idx="1"/>
          </p:nvPr>
        </p:nvSpPr>
        <p:spPr>
          <a:xfrm>
            <a:off x="578608" y="820981"/>
            <a:ext cx="9273316" cy="4783406"/>
          </a:xfrm>
        </p:spPr>
        <p:txBody>
          <a:bodyPr>
            <a:noAutofit/>
          </a:bodyPr>
          <a:lstStyle/>
          <a:p>
            <a:pPr algn="just"/>
            <a:r>
              <a:rPr lang="tr-TR" sz="1600" b="1" noProof="0" dirty="0"/>
              <a:t>Hollanda halk kütüphanelerinin tarihi 1900’lü yıllara dayanmaktadır.</a:t>
            </a:r>
          </a:p>
          <a:p>
            <a:pPr algn="just"/>
            <a:r>
              <a:rPr lang="tr-TR" sz="1600" b="1" dirty="0"/>
              <a:t>B</a:t>
            </a:r>
            <a:r>
              <a:rPr lang="tr-TR" sz="1600" b="1" noProof="0" dirty="0" err="1"/>
              <a:t>aşlangıçta</a:t>
            </a:r>
            <a:r>
              <a:rPr lang="tr-TR" sz="1600" b="1" noProof="0" dirty="0"/>
              <a:t> kilise, iş çevreleri ve liberaller gibi gruplar tarafından kurulduğu ve 1950’lerde halka açık duruma geldiği bilinmektedir (</a:t>
            </a:r>
            <a:r>
              <a:rPr lang="tr-TR" sz="1600" b="1" noProof="0" dirty="0" err="1"/>
              <a:t>Sharma</a:t>
            </a:r>
            <a:r>
              <a:rPr lang="tr-TR" sz="1600" b="1" noProof="0" dirty="0"/>
              <a:t>, 2012, s. 395). </a:t>
            </a:r>
          </a:p>
          <a:p>
            <a:pPr algn="just"/>
            <a:r>
              <a:rPr lang="tr-TR" sz="1600" b="1" noProof="0" dirty="0"/>
              <a:t>Çoğu dernek veya vakıf yapısında olup devlet bütçesinden destek almaktadırlar ve gelirlerinin %15-19’unu kendileri karşılamaktadırlar (</a:t>
            </a:r>
            <a:r>
              <a:rPr lang="tr-TR" sz="1600" b="1" noProof="0" dirty="0" err="1"/>
              <a:t>Sharma</a:t>
            </a:r>
            <a:r>
              <a:rPr lang="tr-TR" sz="1600" b="1" noProof="0" dirty="0"/>
              <a:t>, 2012, s. 395). </a:t>
            </a:r>
          </a:p>
          <a:p>
            <a:pPr algn="just"/>
            <a:r>
              <a:rPr lang="tr-TR" sz="1600" b="1" noProof="0" dirty="0" err="1"/>
              <a:t>Huysmans</a:t>
            </a:r>
            <a:r>
              <a:rPr lang="tr-TR" sz="1600" b="1" noProof="0" dirty="0"/>
              <a:t> ve </a:t>
            </a:r>
            <a:r>
              <a:rPr lang="tr-TR" sz="1600" b="1" noProof="0" dirty="0" err="1"/>
              <a:t>Hillebrink</a:t>
            </a:r>
            <a:r>
              <a:rPr lang="tr-TR" sz="1600" b="1" noProof="0" dirty="0"/>
              <a:t> (2008, </a:t>
            </a:r>
            <a:r>
              <a:rPr lang="tr-TR" sz="1600" b="1" noProof="0" dirty="0" err="1"/>
              <a:t>ss</a:t>
            </a:r>
            <a:r>
              <a:rPr lang="tr-TR" sz="1600" b="1" noProof="0" dirty="0"/>
              <a:t>. 11-12), halk kütüphanelerinin temel değerlerinin özgürlük, eşitlik, sosyal uyum ve kalite olduğunu, bu değerlerin dokuz normatif ilke çerçevesinde uygulandığını ve </a:t>
            </a:r>
            <a:r>
              <a:rPr lang="tr-TR" sz="1600" b="1" noProof="0" dirty="0" err="1"/>
              <a:t>sosyo</a:t>
            </a:r>
            <a:r>
              <a:rPr lang="tr-TR" sz="1600" b="1" noProof="0" dirty="0"/>
              <a:t>-demografik değişimlerin kütüphanelerin misyonlarını etkilediğini belirtmektedir. Bu ilkeler, «erişebilirlik, kullanılabilirlik»; «çeşitlilik, çoğulculuk»; «bağımsızlık, nesnellik»; «dayanışma, sosyal kaynaşma»; «sosyal denetim, entegrasyon/bütünleşme»; «sembolik çevrenin korunması»; «güvenilirlik, kesinlik»; «profesyonellik, uzmanlık» ve «güncellik, </a:t>
            </a:r>
            <a:r>
              <a:rPr lang="tr-TR" sz="1600" b="1" noProof="0" dirty="0" err="1"/>
              <a:t>yenilenme»dir</a:t>
            </a:r>
            <a:r>
              <a:rPr lang="tr-TR" sz="1600" b="1" noProof="0" dirty="0"/>
              <a:t>. </a:t>
            </a:r>
          </a:p>
          <a:p>
            <a:pPr algn="just"/>
            <a:r>
              <a:rPr lang="tr-TR" sz="1600" b="1" noProof="0" dirty="0"/>
              <a:t>Hollanda Halk Kütüphanesi Derneği, 2006’dan itibaren, üyelik, kullanıcı durumu ve tanıtım gibi alanlarda aktif çalışmalar yapmakta, yerel yönetimler ve medya ile iletişim kurarak hizmetleri geliştirmektedir (</a:t>
            </a:r>
            <a:r>
              <a:rPr lang="tr-TR" sz="1600" b="1" dirty="0" err="1"/>
              <a:t>Koren</a:t>
            </a:r>
            <a:r>
              <a:rPr lang="tr-TR" sz="1600" b="1" dirty="0"/>
              <a:t>, 2007, s. 274).</a:t>
            </a:r>
            <a:r>
              <a:rPr lang="tr-TR" sz="1600" b="1" noProof="0" dirty="0"/>
              <a:t> </a:t>
            </a:r>
          </a:p>
        </p:txBody>
      </p:sp>
    </p:spTree>
    <p:extLst>
      <p:ext uri="{BB962C8B-B14F-4D97-AF65-F5344CB8AC3E}">
        <p14:creationId xmlns:p14="http://schemas.microsoft.com/office/powerpoint/2010/main" val="3764676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FF93-7FCF-9189-7BAD-75B2C897D39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DBBBE57-B462-C9B7-B1FC-5A0E17369029}"/>
              </a:ext>
            </a:extLst>
          </p:cNvPr>
          <p:cNvSpPr>
            <a:spLocks noGrp="1"/>
          </p:cNvSpPr>
          <p:nvPr>
            <p:ph type="title"/>
          </p:nvPr>
        </p:nvSpPr>
        <p:spPr>
          <a:xfrm>
            <a:off x="625310" y="255638"/>
            <a:ext cx="9344600" cy="462117"/>
          </a:xfrm>
        </p:spPr>
        <p:txBody>
          <a:bodyPr>
            <a:noAutofit/>
          </a:bodyPr>
          <a:lstStyle/>
          <a:p>
            <a:pPr algn="ctr"/>
            <a:r>
              <a:rPr lang="tr-TR" sz="2000" b="1" dirty="0"/>
              <a:t>HOLLANDA HALK KÜTÜPHANELERİ: TARİHÇE</a:t>
            </a:r>
            <a:br>
              <a:rPr lang="tr-TR" sz="2000" b="1" dirty="0"/>
            </a:br>
            <a:endParaRPr lang="tr-TR" sz="2000" b="1" noProof="0" dirty="0"/>
          </a:p>
        </p:txBody>
      </p:sp>
      <p:sp>
        <p:nvSpPr>
          <p:cNvPr id="3" name="İçerik Yer Tutucusu 2">
            <a:extLst>
              <a:ext uri="{FF2B5EF4-FFF2-40B4-BE49-F238E27FC236}">
                <a16:creationId xmlns:a16="http://schemas.microsoft.com/office/drawing/2014/main" id="{C4831F34-98AA-F2C9-F9A7-E4DBF0D1C48E}"/>
              </a:ext>
            </a:extLst>
          </p:cNvPr>
          <p:cNvSpPr>
            <a:spLocks noGrp="1"/>
          </p:cNvSpPr>
          <p:nvPr>
            <p:ph idx="1"/>
          </p:nvPr>
        </p:nvSpPr>
        <p:spPr>
          <a:xfrm>
            <a:off x="578607" y="820981"/>
            <a:ext cx="9438005" cy="5078374"/>
          </a:xfrm>
        </p:spPr>
        <p:txBody>
          <a:bodyPr>
            <a:noAutofit/>
          </a:bodyPr>
          <a:lstStyle/>
          <a:p>
            <a:pPr algn="just"/>
            <a:r>
              <a:rPr lang="tr-TR" sz="1600" b="1" noProof="0" dirty="0"/>
              <a:t>Hollanda'daki halk kütüphanelerinin rolleri zamanla yalnızca kitap ödünç vermenin ötesine geçerek internet erişimi, eğitim kursları ve özellikle COVID-19 karantinası sırasında kütüphanelerin temel hizmetler olarak kabul edilmesiyle daha da belirginleşen dijital uçurumun ele alınmasını da kapsamıştır.</a:t>
            </a:r>
          </a:p>
          <a:p>
            <a:pPr algn="just"/>
            <a:r>
              <a:rPr lang="tr-TR" sz="1600" b="1" noProof="0" dirty="0"/>
              <a:t>Son zamanlarda, politika ve finansmanda olumlu bir değişim yaşanmıştır. 2015 Halk Kütüphanesi Tesisleri Sistemi Yasası (</a:t>
            </a:r>
            <a:r>
              <a:rPr lang="en-US" sz="1600" b="1" dirty="0"/>
              <a:t>Public Library Facilities System Act</a:t>
            </a:r>
            <a:r>
              <a:rPr lang="tr-TR" sz="1600" b="1" dirty="0"/>
              <a:t>) </a:t>
            </a:r>
            <a:r>
              <a:rPr lang="tr-TR" sz="1600" b="1" noProof="0" dirty="0"/>
              <a:t>bir çerçeve oluşturmuş, ancak birçok belediye bütçe kesintilerine devam etmiş ve bu durum bazı küçük bölgelerin yerel kütüphanelerini kaybetmesine yol açmıştır. </a:t>
            </a:r>
          </a:p>
          <a:p>
            <a:pPr algn="just"/>
            <a:r>
              <a:rPr lang="tr-TR" sz="1600" b="1" noProof="0" dirty="0"/>
              <a:t>Pandemi, kütüphanenin bir topluluk merkezi olarak önemini vurgulamış ve hükümeti rolünü güçlendirmeye yöneltmiştir. </a:t>
            </a:r>
          </a:p>
          <a:p>
            <a:pPr algn="just"/>
            <a:r>
              <a:rPr lang="tr-TR" sz="1600" b="1" noProof="0" dirty="0"/>
              <a:t>Kültür Bakanlığı, 2022'nin sonlarında kütüphanelere yönelik bir özen yükümlülüğü ilan etmiş ve fonları artırmıştır (başlangıçta 2023'te 18,3 milyon avro, 2024'te 38,7 milyon avroya ve ardından 2025'ten itibaren yıllık 53,7 milyon avroya). </a:t>
            </a:r>
          </a:p>
          <a:p>
            <a:pPr algn="just"/>
            <a:r>
              <a:rPr lang="tr-TR" sz="1600" b="1" noProof="0" dirty="0"/>
              <a:t>Bu gelişme, güçlü bir hükümet desteğinin sinyalini vermektedir.</a:t>
            </a:r>
          </a:p>
          <a:p>
            <a:pPr algn="just"/>
            <a:r>
              <a:rPr lang="tr-TR" sz="1600" b="1" noProof="0" dirty="0"/>
              <a:t>Ayrıca, Hollanda Kralı, kütüphanelerin okuma, öğrenme ve sosyal etkileşim alanları olarak önemini açıkça vurgulayarak, güven ve sosyal uyumu teşvik etmedeki rollerini vurgulamıştır (</a:t>
            </a:r>
            <a:r>
              <a:rPr lang="en-US" sz="1600" b="1" dirty="0"/>
              <a:t>Kempen</a:t>
            </a:r>
            <a:r>
              <a:rPr lang="tr-TR" sz="1600" b="1" dirty="0"/>
              <a:t>, 2023). </a:t>
            </a:r>
            <a:endParaRPr lang="tr-TR" sz="1600" b="1" noProof="0" dirty="0"/>
          </a:p>
        </p:txBody>
      </p:sp>
    </p:spTree>
    <p:extLst>
      <p:ext uri="{BB962C8B-B14F-4D97-AF65-F5344CB8AC3E}">
        <p14:creationId xmlns:p14="http://schemas.microsoft.com/office/powerpoint/2010/main" val="172079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0584-2910-051A-249B-082091B8211A}"/>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57EFF743-D502-159E-556F-2FFE939FD280}"/>
              </a:ext>
            </a:extLst>
          </p:cNvPr>
          <p:cNvSpPr>
            <a:spLocks noGrp="1"/>
          </p:cNvSpPr>
          <p:nvPr>
            <p:ph type="title"/>
          </p:nvPr>
        </p:nvSpPr>
        <p:spPr>
          <a:xfrm>
            <a:off x="625310" y="255638"/>
            <a:ext cx="9344600" cy="462117"/>
          </a:xfrm>
        </p:spPr>
        <p:txBody>
          <a:bodyPr>
            <a:noAutofit/>
          </a:bodyPr>
          <a:lstStyle/>
          <a:p>
            <a:pPr algn="ctr"/>
            <a:r>
              <a:rPr lang="tr-TR" sz="2000" b="1" dirty="0"/>
              <a:t>HOLLANDA HALK KÜTÜPHANELERİ: ÇOK KÜLTÜRLÜLÜK</a:t>
            </a:r>
            <a:endParaRPr lang="tr-TR" sz="2000" b="1" noProof="0" dirty="0"/>
          </a:p>
        </p:txBody>
      </p:sp>
      <p:sp>
        <p:nvSpPr>
          <p:cNvPr id="3" name="İçerik Yer Tutucusu 2">
            <a:extLst>
              <a:ext uri="{FF2B5EF4-FFF2-40B4-BE49-F238E27FC236}">
                <a16:creationId xmlns:a16="http://schemas.microsoft.com/office/drawing/2014/main" id="{87FFB47B-8782-2557-8306-681588B8108D}"/>
              </a:ext>
            </a:extLst>
          </p:cNvPr>
          <p:cNvSpPr>
            <a:spLocks noGrp="1"/>
          </p:cNvSpPr>
          <p:nvPr>
            <p:ph idx="1"/>
          </p:nvPr>
        </p:nvSpPr>
        <p:spPr>
          <a:xfrm>
            <a:off x="578607" y="820980"/>
            <a:ext cx="9573199" cy="5107871"/>
          </a:xfrm>
        </p:spPr>
        <p:txBody>
          <a:bodyPr>
            <a:noAutofit/>
          </a:bodyPr>
          <a:lstStyle/>
          <a:p>
            <a:pPr algn="just"/>
            <a:r>
              <a:rPr lang="tr-TR" sz="1500" b="1" noProof="0" dirty="0"/>
              <a:t>Hollanda’da çok kültürlülük kapsamında oluşturulan altyapı içinde halk kütüphaneleri geniş erişim seçenekleriyle önemli bir ortaklık rolü üstlenmektedir. </a:t>
            </a:r>
          </a:p>
          <a:p>
            <a:pPr algn="just"/>
            <a:r>
              <a:rPr lang="tr-TR" sz="1500" b="1" noProof="0" dirty="0"/>
              <a:t>Ülkede yaygın okuryazarlık sorunu nedeniyle Ulusal Mücadele/Savaş (</a:t>
            </a:r>
            <a:r>
              <a:rPr lang="tr-TR" sz="1500" b="1" noProof="0" dirty="0" err="1"/>
              <a:t>National</a:t>
            </a:r>
            <a:r>
              <a:rPr lang="tr-TR" sz="1500" b="1" noProof="0" dirty="0"/>
              <a:t> </a:t>
            </a:r>
            <a:r>
              <a:rPr lang="tr-TR" sz="1500" b="1" noProof="0" dirty="0" err="1"/>
              <a:t>Offensive</a:t>
            </a:r>
            <a:r>
              <a:rPr lang="tr-TR" sz="1500" b="1" noProof="0" dirty="0"/>
              <a:t>) başlatılmış ve Ulusal Halk Kütüphanesi Derneği (NPLA, </a:t>
            </a:r>
            <a:r>
              <a:rPr lang="tr-TR" sz="1500" b="1" noProof="0" dirty="0" err="1"/>
              <a:t>National</a:t>
            </a:r>
            <a:r>
              <a:rPr lang="tr-TR" sz="1500" b="1" noProof="0" dirty="0"/>
              <a:t> </a:t>
            </a:r>
            <a:r>
              <a:rPr lang="tr-TR" sz="1500" b="1" noProof="0" dirty="0" err="1"/>
              <a:t>Public</a:t>
            </a:r>
            <a:r>
              <a:rPr lang="tr-TR" sz="1500" b="1" noProof="0" dirty="0"/>
              <a:t> Library </a:t>
            </a:r>
            <a:r>
              <a:rPr lang="tr-TR" sz="1500" b="1" noProof="0" dirty="0" err="1"/>
              <a:t>Association</a:t>
            </a:r>
            <a:r>
              <a:rPr lang="tr-TR" sz="1500" b="1" noProof="0" dirty="0"/>
              <a:t>) ulusal ortaklarla iş birliği yapmış, eğitim modülleri geliştirmiştir </a:t>
            </a:r>
            <a:r>
              <a:rPr lang="tr-TR" sz="1500" b="1" dirty="0"/>
              <a:t>(IFLA, 2009, </a:t>
            </a:r>
            <a:r>
              <a:rPr lang="tr-TR" sz="1500" b="1" dirty="0" err="1"/>
              <a:t>ss</a:t>
            </a:r>
            <a:r>
              <a:rPr lang="tr-TR" sz="1500" b="1" dirty="0"/>
              <a:t>. 28-29).</a:t>
            </a:r>
            <a:endParaRPr lang="tr-TR" sz="1500" b="1" noProof="0" dirty="0"/>
          </a:p>
          <a:p>
            <a:pPr algn="just"/>
            <a:r>
              <a:rPr lang="tr-TR" sz="1500" b="1" noProof="0" dirty="0"/>
              <a:t>Bu kapsamda, </a:t>
            </a:r>
            <a:r>
              <a:rPr lang="tr-TR" sz="1500" b="1" noProof="0" dirty="0">
                <a:hlinkClick r:id="rId2"/>
              </a:rPr>
              <a:t>www.netnieuws.nl</a:t>
            </a:r>
            <a:r>
              <a:rPr lang="tr-TR" sz="1500" b="1" noProof="0" dirty="0"/>
              <a:t> adresinden yeni okuma-yazma becerileri kazandırmak amacıyla ücretsiz üyelikle erişilebilen haftalık çevrimiçi gazeteler ve iki dilli okuma ve yazma alıştırmaları sunulmaktadır. </a:t>
            </a:r>
          </a:p>
          <a:p>
            <a:pPr algn="just"/>
            <a:r>
              <a:rPr lang="tr-TR" sz="1500" b="1" noProof="0" dirty="0"/>
              <a:t>Ayrıca, Okuma ve Yazma Vakfı </a:t>
            </a:r>
            <a:r>
              <a:rPr lang="en-US" sz="1500" b="1" noProof="0" dirty="0"/>
              <a:t>(Reading and Writing Foundation)</a:t>
            </a:r>
            <a:r>
              <a:rPr lang="tr-TR" sz="1500" b="1" noProof="0" dirty="0"/>
              <a:t> ile iş birliği içinde "</a:t>
            </a:r>
            <a:r>
              <a:rPr lang="tr-TR" sz="1500" b="1" noProof="0" dirty="0" err="1"/>
              <a:t>Taal</a:t>
            </a:r>
            <a:r>
              <a:rPr lang="tr-TR" sz="1500" b="1" noProof="0" dirty="0"/>
              <a:t> </a:t>
            </a:r>
            <a:r>
              <a:rPr lang="tr-TR" sz="1500" b="1" noProof="0" dirty="0" err="1"/>
              <a:t>Centraal</a:t>
            </a:r>
            <a:r>
              <a:rPr lang="tr-TR" sz="1500" b="1" noProof="0" dirty="0"/>
              <a:t>" adlı gezici sergiyle farkındalık artırılmaktadır; her ay yerel kütüphanelerde sergilenen bu etkinlikler okuryazarlık sorunlarına dikkat </a:t>
            </a:r>
            <a:r>
              <a:rPr lang="tr-TR" sz="1500" b="1" dirty="0"/>
              <a:t>çekmektedir.</a:t>
            </a:r>
            <a:endParaRPr lang="tr-TR" sz="1500" b="1" noProof="0" dirty="0"/>
          </a:p>
          <a:p>
            <a:pPr algn="just"/>
            <a:r>
              <a:rPr lang="tr-TR" sz="1500" b="1" noProof="0" dirty="0"/>
              <a:t>Ocak 2007’de yürürlüğe giren “Bütünleşme Yasası” (</a:t>
            </a:r>
            <a:r>
              <a:rPr lang="tr-TR" sz="1500" b="1" noProof="0" dirty="0" err="1"/>
              <a:t>Law</a:t>
            </a:r>
            <a:r>
              <a:rPr lang="tr-TR" sz="1500" b="1" noProof="0" dirty="0"/>
              <a:t> on Integration) kapsamında, yurtdışından gelenler ve 8 yıldan az eğitim almış vatandaşlar için dil ve bütünleşme sınavları düzenlenmekte, halk kütüphaneleri politikayı yerel düzeyde uygulayan önemli araçlar olarak görülmektedir. </a:t>
            </a:r>
          </a:p>
          <a:p>
            <a:pPr algn="just"/>
            <a:r>
              <a:rPr lang="tr-TR" sz="1500" b="1" noProof="0" dirty="0"/>
              <a:t>Kütüphaneler, </a:t>
            </a:r>
            <a:r>
              <a:rPr lang="tr-TR" sz="1500" b="1" dirty="0"/>
              <a:t>NL COMPASS </a:t>
            </a:r>
            <a:r>
              <a:rPr lang="tr-TR" sz="1500" b="1" noProof="0" dirty="0"/>
              <a:t>araç setini kullanmakta ve okuryazarlık sorununu yerel düzeyde irdelenmektedir </a:t>
            </a:r>
            <a:r>
              <a:rPr lang="tr-TR" sz="1500" b="1" dirty="0"/>
              <a:t>(</a:t>
            </a:r>
            <a:r>
              <a:rPr lang="nl-NL" sz="1500" b="1" dirty="0"/>
              <a:t>Bon </a:t>
            </a:r>
            <a:r>
              <a:rPr lang="tr-TR" sz="1500" b="1" dirty="0"/>
              <a:t>ve</a:t>
            </a:r>
            <a:r>
              <a:rPr lang="nl-NL" sz="1500" b="1" dirty="0"/>
              <a:t> Buuren, 2016, </a:t>
            </a:r>
            <a:r>
              <a:rPr lang="tr-TR" sz="1500" b="1" dirty="0"/>
              <a:t>s</a:t>
            </a:r>
            <a:r>
              <a:rPr lang="nl-NL" sz="1500" b="1" dirty="0"/>
              <a:t>s. </a:t>
            </a:r>
            <a:r>
              <a:rPr lang="tr-TR" sz="1500" b="1" dirty="0"/>
              <a:t>1-</a:t>
            </a:r>
            <a:r>
              <a:rPr lang="nl-NL" sz="1500" b="1" dirty="0"/>
              <a:t>2</a:t>
            </a:r>
            <a:r>
              <a:rPr lang="tr-TR" sz="1500" b="1" dirty="0"/>
              <a:t>; IFLA, 2009, </a:t>
            </a:r>
            <a:r>
              <a:rPr lang="tr-TR" sz="1500" b="1" dirty="0" err="1"/>
              <a:t>ss</a:t>
            </a:r>
            <a:r>
              <a:rPr lang="tr-TR" sz="1500" b="1" dirty="0"/>
              <a:t>. 28-29). NL COMPASS, kütüphanelerin çeşitli topluluklara hizmet verme performanslarını ölçmelerine yardımcı olan ve kapsayıcılık ve topluluk katılımı uygulamalarını geliştirmelerine rehberlik eden bir 	öz değerlendirme aracıdır».</a:t>
            </a:r>
            <a:endParaRPr lang="tr-TR" sz="1500" b="1" noProof="0" dirty="0"/>
          </a:p>
        </p:txBody>
      </p:sp>
    </p:spTree>
    <p:extLst>
      <p:ext uri="{BB962C8B-B14F-4D97-AF65-F5344CB8AC3E}">
        <p14:creationId xmlns:p14="http://schemas.microsoft.com/office/powerpoint/2010/main" val="1276533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3B01-16AC-CB81-FEEB-8699C2AE3D1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F54C9754-2315-BFC7-DBDD-3256155289ED}"/>
              </a:ext>
            </a:extLst>
          </p:cNvPr>
          <p:cNvSpPr>
            <a:spLocks noGrp="1"/>
          </p:cNvSpPr>
          <p:nvPr>
            <p:ph type="title"/>
          </p:nvPr>
        </p:nvSpPr>
        <p:spPr>
          <a:xfrm>
            <a:off x="625310" y="255638"/>
            <a:ext cx="9344600" cy="462117"/>
          </a:xfrm>
        </p:spPr>
        <p:txBody>
          <a:bodyPr>
            <a:noAutofit/>
          </a:bodyPr>
          <a:lstStyle/>
          <a:p>
            <a:pPr algn="ctr"/>
            <a:r>
              <a:rPr lang="tr-TR" sz="2000" b="1" dirty="0"/>
              <a:t>HOLLANDA HALK KÜTÜPHANELERİ: ÇOK KÜLTÜRLÜLÜK</a:t>
            </a:r>
            <a:endParaRPr lang="tr-TR" sz="2000" b="1" noProof="0" dirty="0"/>
          </a:p>
        </p:txBody>
      </p:sp>
      <p:sp>
        <p:nvSpPr>
          <p:cNvPr id="3" name="İçerik Yer Tutucusu 2">
            <a:extLst>
              <a:ext uri="{FF2B5EF4-FFF2-40B4-BE49-F238E27FC236}">
                <a16:creationId xmlns:a16="http://schemas.microsoft.com/office/drawing/2014/main" id="{6E1311EE-3545-0045-AE20-9B48849BD2F7}"/>
              </a:ext>
            </a:extLst>
          </p:cNvPr>
          <p:cNvSpPr>
            <a:spLocks noGrp="1"/>
          </p:cNvSpPr>
          <p:nvPr>
            <p:ph idx="1"/>
          </p:nvPr>
        </p:nvSpPr>
        <p:spPr>
          <a:xfrm>
            <a:off x="578607" y="820980"/>
            <a:ext cx="9438005" cy="5491329"/>
          </a:xfrm>
        </p:spPr>
        <p:txBody>
          <a:bodyPr>
            <a:noAutofit/>
          </a:bodyPr>
          <a:lstStyle/>
          <a:p>
            <a:pPr algn="just"/>
            <a:r>
              <a:rPr lang="tr-TR" sz="1500" b="1" noProof="0" dirty="0"/>
              <a:t>İngilizce ve Fransızca bilmeyen ebeveynlere yönelik, özellikle göçmenler ve yeni gelenler için </a:t>
            </a:r>
            <a:r>
              <a:rPr lang="en-US" sz="1500" b="1" noProof="0" dirty="0" err="1"/>
              <a:t>bir</a:t>
            </a:r>
            <a:r>
              <a:rPr lang="en-US" sz="1500" b="1" noProof="0" dirty="0"/>
              <a:t> </a:t>
            </a:r>
            <a:r>
              <a:rPr lang="en-US" sz="1500" b="1" noProof="0" dirty="0" err="1"/>
              <a:t>Ulusal</a:t>
            </a:r>
            <a:r>
              <a:rPr lang="en-US" sz="1500" b="1" noProof="0" dirty="0"/>
              <a:t> Eylem </a:t>
            </a:r>
            <a:r>
              <a:rPr lang="en-US" sz="1500" b="1" noProof="0" dirty="0" err="1"/>
              <a:t>Planı</a:t>
            </a:r>
            <a:r>
              <a:rPr lang="en-US" sz="1500" b="1" noProof="0" dirty="0"/>
              <a:t> (Action Plan Low Literacy</a:t>
            </a:r>
            <a:r>
              <a:rPr lang="tr-TR" sz="1500" b="1" noProof="0" dirty="0"/>
              <a:t>)</a:t>
            </a:r>
            <a:r>
              <a:rPr lang="en-US" sz="1500" b="1" noProof="0" dirty="0"/>
              <a:t> </a:t>
            </a:r>
            <a:r>
              <a:rPr lang="tr-TR" sz="1500" b="1" noProof="0" dirty="0"/>
              <a:t>geliştirilmiş ve 2012-2015 yıllarını kapsayan ulusal eylem planında kütüphanelere önemli görevler verilmiştir. </a:t>
            </a:r>
          </a:p>
          <a:p>
            <a:pPr algn="just"/>
            <a:r>
              <a:rPr lang="tr-TR" sz="1500" b="1" noProof="0" dirty="0"/>
              <a:t>Bu kapsamda, </a:t>
            </a:r>
            <a:r>
              <a:rPr lang="tr-TR" sz="1500" b="1" noProof="0" dirty="0" err="1"/>
              <a:t>Overijssel’deki</a:t>
            </a:r>
            <a:r>
              <a:rPr lang="tr-TR" sz="1500" b="1" noProof="0" dirty="0"/>
              <a:t> halk kütüphaneleri, Ulusal Okuma Ekspresi Platformu (</a:t>
            </a:r>
            <a:r>
              <a:rPr lang="tr-TR" sz="1500" b="1" noProof="0" dirty="0" err="1"/>
              <a:t>National</a:t>
            </a:r>
            <a:r>
              <a:rPr lang="tr-TR" sz="1500" b="1" noProof="0" dirty="0"/>
              <a:t> Platform Reading Express) ile iş birliği yaparak, dil becerileri sorunları olan aileler ve çocuklara yönelik programlar yürütmüş, ebeveynlerin yüksek sesle okuma oturumları ve yetişkin eğitimi programlarına katılımını sağlamışlardır. </a:t>
            </a:r>
          </a:p>
          <a:p>
            <a:pPr algn="just"/>
            <a:r>
              <a:rPr lang="tr-TR" sz="1500" b="1" noProof="0" dirty="0"/>
              <a:t>Program sonunda, ebeveynler ve çocuklar deneyimlerini paylaşmıştır. En büyük sorunlar, dil bilmemeleri ve programlara katılımda ilk adımların belirlenememesi olmuştur (Bon ve </a:t>
            </a:r>
            <a:r>
              <a:rPr lang="tr-TR" sz="1500" b="1" noProof="0" dirty="0" err="1"/>
              <a:t>van</a:t>
            </a:r>
            <a:r>
              <a:rPr lang="tr-TR" sz="1500" b="1" noProof="0" dirty="0"/>
              <a:t> </a:t>
            </a:r>
            <a:r>
              <a:rPr lang="tr-TR" sz="1500" b="1" noProof="0" dirty="0" err="1"/>
              <a:t>Buuren</a:t>
            </a:r>
            <a:r>
              <a:rPr lang="tr-TR" sz="1500" b="1" noProof="0" dirty="0"/>
              <a:t>, 2016, s. 2).</a:t>
            </a:r>
          </a:p>
          <a:p>
            <a:pPr algn="just"/>
            <a:r>
              <a:rPr lang="tr-TR" sz="1500" b="1" noProof="0" dirty="0"/>
              <a:t>Halk kütüphaneleri, çeşitli etkinlikler ve programlar aracılığıyla kültürel ve dilsel çeşitliliği desteklemekte, göçmen ve yeni gelen gruplar için özel etkinlikler düzenlemektedir. Ayrıca, ilkokullarla iş birlikleri ve çocuklara yönelik eğitsel alanlar (örneğin, çocuk köşeleri ve dil geliştirme programları) aracılığıyla gençler ve ailelere erişim sağlanmaktadır. </a:t>
            </a:r>
          </a:p>
          <a:p>
            <a:pPr algn="just"/>
            <a:r>
              <a:rPr lang="tr-TR" sz="1500" b="1" noProof="0" dirty="0"/>
              <a:t>Bu hizmetler, kültürel entegrasyon ve dil gelişimine katkıda bulunmayı amaçlamakta, toplumsal katılımı ve sosyal uyumu desteklemektedir. </a:t>
            </a:r>
          </a:p>
          <a:p>
            <a:pPr algn="just"/>
            <a:r>
              <a:rPr lang="tr-TR" sz="1500" b="1" noProof="0" dirty="0"/>
              <a:t>Ayrıca, dijital dönüşüm ve inovasyon yoluyla çok kültürlü topluluklara, farklı dil ve kültürlerde içerikler sunulmakta ve kültürlerarası etkileşimi teşvik eden etkinlikler düzenlenmektedir. Tüm bu etkinlikler, kütüphanelerin toplumsal kapsayıcılık, dilsel ve kültürel çeşitlilik konusunda aktif rol oynadığını göstermektedir (</a:t>
            </a:r>
            <a:r>
              <a:rPr lang="tr-TR" sz="1500" b="1" dirty="0" err="1"/>
              <a:t>Huysmans</a:t>
            </a:r>
            <a:r>
              <a:rPr lang="tr-TR" sz="1500" b="1" dirty="0"/>
              <a:t> ve </a:t>
            </a:r>
            <a:r>
              <a:rPr lang="tr-TR" sz="1500" b="1" dirty="0" err="1"/>
              <a:t>Oomes</a:t>
            </a:r>
            <a:r>
              <a:rPr lang="tr-TR" sz="1500" b="1" dirty="0"/>
              <a:t>, 2018). </a:t>
            </a:r>
            <a:endParaRPr lang="tr-TR" sz="1500" b="1" noProof="0" dirty="0"/>
          </a:p>
        </p:txBody>
      </p:sp>
    </p:spTree>
    <p:extLst>
      <p:ext uri="{BB962C8B-B14F-4D97-AF65-F5344CB8AC3E}">
        <p14:creationId xmlns:p14="http://schemas.microsoft.com/office/powerpoint/2010/main" val="343011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55E2-907E-CCCE-0E90-A6405C2B5D93}"/>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56D13DB-F47C-4F48-3030-6DA54487902A}"/>
              </a:ext>
            </a:extLst>
          </p:cNvPr>
          <p:cNvSpPr>
            <a:spLocks noGrp="1"/>
          </p:cNvSpPr>
          <p:nvPr>
            <p:ph type="title"/>
          </p:nvPr>
        </p:nvSpPr>
        <p:spPr>
          <a:xfrm>
            <a:off x="625310" y="255638"/>
            <a:ext cx="9344600" cy="462117"/>
          </a:xfrm>
        </p:spPr>
        <p:txBody>
          <a:bodyPr>
            <a:noAutofit/>
          </a:bodyPr>
          <a:lstStyle/>
          <a:p>
            <a:pPr algn="ctr"/>
            <a:r>
              <a:rPr lang="tr-TR" sz="2000" b="1" dirty="0"/>
              <a:t>HOLLANDA HALK KÜTÜPHANELERİ: ÇOK KÜLTÜRLÜLÜK</a:t>
            </a:r>
            <a:endParaRPr lang="tr-TR" sz="2000" b="1" noProof="0" dirty="0"/>
          </a:p>
        </p:txBody>
      </p:sp>
      <p:sp>
        <p:nvSpPr>
          <p:cNvPr id="3" name="İçerik Yer Tutucusu 2">
            <a:extLst>
              <a:ext uri="{FF2B5EF4-FFF2-40B4-BE49-F238E27FC236}">
                <a16:creationId xmlns:a16="http://schemas.microsoft.com/office/drawing/2014/main" id="{AE3CD3D6-68F4-BC46-724C-C0F8EB4625F7}"/>
              </a:ext>
            </a:extLst>
          </p:cNvPr>
          <p:cNvSpPr>
            <a:spLocks noGrp="1"/>
          </p:cNvSpPr>
          <p:nvPr>
            <p:ph idx="1"/>
          </p:nvPr>
        </p:nvSpPr>
        <p:spPr>
          <a:xfrm>
            <a:off x="578607" y="820981"/>
            <a:ext cx="9438005" cy="4444193"/>
          </a:xfrm>
        </p:spPr>
        <p:txBody>
          <a:bodyPr>
            <a:noAutofit/>
          </a:bodyPr>
          <a:lstStyle/>
          <a:p>
            <a:pPr algn="just"/>
            <a:r>
              <a:rPr lang="tr-TR" sz="1400" b="1" noProof="0" dirty="0"/>
              <a:t>Yaklaşık 3,8 milyon üyesiyle kütüphaneler, göçmenler, farklı eğitimlere sahip olanlar da dahil çeşitli nüfuslara hizmet vererek sosyal uyumu ve dijital okuryazarlığı teşvik etmeyi amaçlamaktadır.</a:t>
            </a:r>
          </a:p>
          <a:p>
            <a:pPr algn="just"/>
            <a:r>
              <a:rPr lang="tr-TR" sz="1400" b="1" noProof="0" dirty="0"/>
              <a:t>Kütüphaneler, geleneksel dermelerden, </a:t>
            </a:r>
            <a:r>
              <a:rPr lang="tr-TR" sz="1400" b="1" dirty="0"/>
              <a:t>özellikle </a:t>
            </a:r>
            <a:r>
              <a:rPr lang="tr-TR" sz="1400" b="1" dirty="0" err="1"/>
              <a:t>makerspace'ler</a:t>
            </a:r>
            <a:r>
              <a:rPr lang="tr-TR" sz="1400" b="1" dirty="0"/>
              <a:t> ve performatif alanlar gibi yenilikçi alanlar aracılığıyla </a:t>
            </a:r>
            <a:r>
              <a:rPr lang="tr-TR" sz="1400" b="1" noProof="0" dirty="0"/>
              <a:t>sosyalliğin, ortak yaratımın ve kültürel alışverişin önceliklendirildiği aktif topluluk merkezlerine, yani 'üçüncü mekanlara' </a:t>
            </a:r>
            <a:r>
              <a:rPr lang="tr-TR" sz="1400" b="1" dirty="0"/>
              <a:t>dönüşmektedirler. </a:t>
            </a:r>
            <a:r>
              <a:rPr lang="tr-TR" sz="1400" b="1" dirty="0" err="1"/>
              <a:t>Makerspace'lerin</a:t>
            </a:r>
            <a:r>
              <a:rPr lang="tr-TR" sz="1400" b="1" dirty="0"/>
              <a:t> geliştirilmesi, yalnızca dijital okuryazarlığı değil, aynı zamanda yerel kültürel temsilleri de destekleyerek bir yer ve aidiyet duygusu geliştirmeyi amaçlamaktadır </a:t>
            </a:r>
            <a:endParaRPr lang="tr-TR" sz="1400" b="1" noProof="0" dirty="0"/>
          </a:p>
          <a:p>
            <a:pPr algn="just"/>
            <a:r>
              <a:rPr lang="tr-TR" sz="1400" b="1" noProof="0" dirty="0" err="1"/>
              <a:t>Makerspace'ler</a:t>
            </a:r>
            <a:r>
              <a:rPr lang="tr-TR" sz="1400" b="1" noProof="0" dirty="0"/>
              <a:t>, yaşam boyu öğrenmeyi, kapsayıcılığı ve topluluk katılımını desteklemekte ve yeni teknolojilere erişimi demokratikleştirmektedir.</a:t>
            </a:r>
          </a:p>
          <a:p>
            <a:pPr algn="just"/>
            <a:r>
              <a:rPr lang="tr-TR" sz="1400" b="1" noProof="0" dirty="0"/>
              <a:t>Tasarımlar arasında, kentsel alandan görünürlük, diğer hizmet noktalarına yakınlık ve topluluk gereksinimlerine uyum sağlama esnekliği yer alır.</a:t>
            </a:r>
          </a:p>
          <a:p>
            <a:pPr algn="just"/>
            <a:r>
              <a:rPr lang="tr-TR" sz="1400" b="1" noProof="0" dirty="0"/>
              <a:t>Yerel kültür kurumları, müzeler ve sanat okullarıyla giderek daha fazla iş birliği yaparak yerel kimlikleri ve tarihleri ​​yansıtan karma kültür merkezleri oluşturmaktadırlar. </a:t>
            </a:r>
          </a:p>
          <a:p>
            <a:pPr algn="just"/>
            <a:r>
              <a:rPr lang="tr-TR" sz="1400" b="1" noProof="0" dirty="0"/>
              <a:t>Genel olarak, çok kültürlü ve topluluk odaklı hizmetlerin mekânsal ve programatik inovasyon yoluyla bütünleştirilmesi, Hollanda halk kütüphanelerinin kapsayıcı, yaratıcı ve kentsel altyapılar olarak gelecekteki rolü için yaşamsal önem taşımaktadır (</a:t>
            </a:r>
            <a:r>
              <a:rPr lang="tr-TR" sz="1400" b="1" dirty="0" err="1"/>
              <a:t>Caso</a:t>
            </a:r>
            <a:r>
              <a:rPr lang="tr-TR" sz="1400" b="1" dirty="0"/>
              <a:t> ve </a:t>
            </a:r>
            <a:r>
              <a:rPr lang="tr-TR" sz="1400" b="1" dirty="0" err="1"/>
              <a:t>Kuijper</a:t>
            </a:r>
            <a:r>
              <a:rPr lang="tr-TR" sz="1400" b="1" dirty="0"/>
              <a:t>, 2019,</a:t>
            </a:r>
            <a:r>
              <a:rPr lang="en-US" sz="1400" b="1" dirty="0"/>
              <a:t> </a:t>
            </a:r>
            <a:r>
              <a:rPr lang="tr-TR" sz="1400" b="1" noProof="0" dirty="0" err="1"/>
              <a:t>ss</a:t>
            </a:r>
            <a:r>
              <a:rPr lang="tr-TR" sz="1400" b="1" noProof="0" dirty="0"/>
              <a:t>. 109-143).</a:t>
            </a:r>
            <a:endParaRPr lang="tr-TR" sz="1600" b="1" noProof="0" dirty="0"/>
          </a:p>
        </p:txBody>
      </p:sp>
    </p:spTree>
    <p:extLst>
      <p:ext uri="{BB962C8B-B14F-4D97-AF65-F5344CB8AC3E}">
        <p14:creationId xmlns:p14="http://schemas.microsoft.com/office/powerpoint/2010/main" val="221978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5676-98C8-CF2A-B42C-0462AE07E7A4}"/>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4BD0CF69-8B68-A2BF-7F9F-98E9BEFEB99E}"/>
              </a:ext>
            </a:extLst>
          </p:cNvPr>
          <p:cNvSpPr>
            <a:spLocks noGrp="1"/>
          </p:cNvSpPr>
          <p:nvPr>
            <p:ph type="title"/>
          </p:nvPr>
        </p:nvSpPr>
        <p:spPr>
          <a:xfrm>
            <a:off x="2458064" y="152399"/>
            <a:ext cx="5454170" cy="634181"/>
          </a:xfrm>
        </p:spPr>
        <p:txBody>
          <a:bodyPr>
            <a:normAutofit fontScale="90000"/>
          </a:bodyPr>
          <a:lstStyle/>
          <a:p>
            <a:pPr algn="ctr"/>
            <a:r>
              <a:rPr lang="tr-TR" b="1" noProof="0" dirty="0"/>
              <a:t>KAPSAM</a:t>
            </a:r>
          </a:p>
        </p:txBody>
      </p:sp>
      <p:sp>
        <p:nvSpPr>
          <p:cNvPr id="3" name="İçerik Yer Tutucusu 2">
            <a:extLst>
              <a:ext uri="{FF2B5EF4-FFF2-40B4-BE49-F238E27FC236}">
                <a16:creationId xmlns:a16="http://schemas.microsoft.com/office/drawing/2014/main" id="{E1894194-BBE6-698B-FC58-764127CD875B}"/>
              </a:ext>
            </a:extLst>
          </p:cNvPr>
          <p:cNvSpPr>
            <a:spLocks noGrp="1"/>
          </p:cNvSpPr>
          <p:nvPr>
            <p:ph idx="1"/>
          </p:nvPr>
        </p:nvSpPr>
        <p:spPr>
          <a:xfrm>
            <a:off x="1332272" y="993058"/>
            <a:ext cx="8908026" cy="4694904"/>
          </a:xfrm>
        </p:spPr>
        <p:txBody>
          <a:bodyPr>
            <a:noAutofit/>
          </a:bodyPr>
          <a:lstStyle/>
          <a:p>
            <a:pPr algn="just"/>
            <a:r>
              <a:rPr lang="tr-TR" b="1" noProof="0" dirty="0"/>
              <a:t>Giriş</a:t>
            </a:r>
          </a:p>
          <a:p>
            <a:pPr algn="just"/>
            <a:r>
              <a:rPr lang="tr-TR" b="1" dirty="0"/>
              <a:t>Estonya’nın Tarihsel ve Kültürel Bağlamı ile Kütüphane Gelişimi</a:t>
            </a:r>
          </a:p>
          <a:p>
            <a:pPr algn="just"/>
            <a:r>
              <a:rPr lang="tr-TR" b="1" dirty="0"/>
              <a:t>Estonya Halk Kütüphanelerinde Çok Kültürlülük ve Çok Dilli Hizmetler</a:t>
            </a:r>
          </a:p>
          <a:p>
            <a:pPr algn="just"/>
            <a:r>
              <a:rPr lang="tr-TR" b="1" dirty="0"/>
              <a:t>Hollanda’nın Tarihsel ve Kültürel Bağlamı ile Kütüphane Gelişimi</a:t>
            </a:r>
          </a:p>
          <a:p>
            <a:pPr algn="just"/>
            <a:r>
              <a:rPr lang="tr-TR" b="1" dirty="0"/>
              <a:t>Hollanda’nın Çok Kültürlü Toplum ve Kütüphane Politikaları</a:t>
            </a:r>
          </a:p>
          <a:p>
            <a:pPr algn="just"/>
            <a:r>
              <a:rPr lang="tr-TR" b="1" dirty="0"/>
              <a:t>Çok Kültürlü Kütüphanelerde Karşılaşılan Sorunlar ve Temel Zorluklar</a:t>
            </a:r>
          </a:p>
          <a:p>
            <a:pPr algn="just"/>
            <a:r>
              <a:rPr lang="tr-TR" b="1" dirty="0"/>
              <a:t>Gelişmiş Ülkelerde Çok Kültürlü Kütüphaneler İçin Stratejik Yaklaşımlar</a:t>
            </a:r>
          </a:p>
          <a:p>
            <a:pPr algn="just"/>
            <a:r>
              <a:rPr lang="tr-TR" b="1" dirty="0"/>
              <a:t>Politika ve Uygulama Önerileri: Kapsayıcı ve Sürdürülebilir Hizmetler</a:t>
            </a:r>
          </a:p>
          <a:p>
            <a:pPr algn="just"/>
            <a:r>
              <a:rPr lang="tr-TR" b="1" dirty="0"/>
              <a:t>Sonuç ve Değerlendirme</a:t>
            </a:r>
          </a:p>
          <a:p>
            <a:pPr algn="just"/>
            <a:r>
              <a:rPr lang="tr-TR" b="1" noProof="0" dirty="0"/>
              <a:t>Kaynakça</a:t>
            </a:r>
            <a:endParaRPr lang="tr-TR" sz="1300" b="1" noProof="0" dirty="0"/>
          </a:p>
        </p:txBody>
      </p:sp>
    </p:spTree>
    <p:extLst>
      <p:ext uri="{BB962C8B-B14F-4D97-AF65-F5344CB8AC3E}">
        <p14:creationId xmlns:p14="http://schemas.microsoft.com/office/powerpoint/2010/main" val="333087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9238-C552-2294-B10A-01C3DDAC84D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C82C683-03F5-DB33-7A05-9A130BCC0D46}"/>
              </a:ext>
            </a:extLst>
          </p:cNvPr>
          <p:cNvSpPr>
            <a:spLocks noGrp="1"/>
          </p:cNvSpPr>
          <p:nvPr>
            <p:ph type="title"/>
          </p:nvPr>
        </p:nvSpPr>
        <p:spPr>
          <a:xfrm>
            <a:off x="625310" y="255638"/>
            <a:ext cx="9344600" cy="462117"/>
          </a:xfrm>
        </p:spPr>
        <p:txBody>
          <a:bodyPr>
            <a:noAutofit/>
          </a:bodyPr>
          <a:lstStyle/>
          <a:p>
            <a:pPr algn="ctr"/>
            <a:r>
              <a:rPr lang="tr-TR" sz="2000" b="1" dirty="0"/>
              <a:t>HOLLANDA ÇOK KÜLTÜRLÜ HALK KÜTÜPHANELERİ: </a:t>
            </a:r>
            <a:r>
              <a:rPr lang="tr-TR" sz="2000" b="1" dirty="0" err="1"/>
              <a:t>Hague</a:t>
            </a:r>
            <a:r>
              <a:rPr lang="tr-TR" sz="2000" b="1" dirty="0"/>
              <a:t> Halk Kütüphanesi</a:t>
            </a:r>
            <a:endParaRPr lang="tr-TR" sz="2000" b="1" noProof="0" dirty="0"/>
          </a:p>
        </p:txBody>
      </p:sp>
      <p:sp>
        <p:nvSpPr>
          <p:cNvPr id="3" name="İçerik Yer Tutucusu 2">
            <a:extLst>
              <a:ext uri="{FF2B5EF4-FFF2-40B4-BE49-F238E27FC236}">
                <a16:creationId xmlns:a16="http://schemas.microsoft.com/office/drawing/2014/main" id="{50B61924-D1CA-B825-D76D-46F20E81FEB3}"/>
              </a:ext>
            </a:extLst>
          </p:cNvPr>
          <p:cNvSpPr>
            <a:spLocks noGrp="1"/>
          </p:cNvSpPr>
          <p:nvPr>
            <p:ph idx="1"/>
          </p:nvPr>
        </p:nvSpPr>
        <p:spPr>
          <a:xfrm>
            <a:off x="578607" y="820981"/>
            <a:ext cx="9438005" cy="2340090"/>
          </a:xfrm>
        </p:spPr>
        <p:txBody>
          <a:bodyPr>
            <a:noAutofit/>
          </a:bodyPr>
          <a:lstStyle/>
          <a:p>
            <a:pPr algn="just"/>
            <a:r>
              <a:rPr lang="tr-TR" sz="1400" b="1" noProof="0" dirty="0"/>
              <a:t>Çok kültürlü hizmetlerin gelişmiş örneklerinden </a:t>
            </a:r>
            <a:r>
              <a:rPr lang="tr-TR" sz="1400" b="1" noProof="0" dirty="0" err="1"/>
              <a:t>Hague</a:t>
            </a:r>
            <a:r>
              <a:rPr lang="tr-TR" sz="1400" b="1" noProof="0" dirty="0"/>
              <a:t> Halk Kütüphanesi, “</a:t>
            </a:r>
            <a:r>
              <a:rPr lang="tr-TR" sz="1400" b="1" noProof="0" dirty="0" err="1"/>
              <a:t>Telematicacentra</a:t>
            </a:r>
            <a:r>
              <a:rPr lang="tr-TR" sz="1400" b="1" noProof="0" dirty="0"/>
              <a:t>” adlı bilgisayar laboratuvarlarıyla göçmenlere web üzerinden eğitimler ve internet kullanımı konusunda hizmet vermekte, Fas ve Türkiye’den gelenler için yayınlar sağlamakta ve bu materyalleri ödünç vermektedir. </a:t>
            </a:r>
          </a:p>
          <a:p>
            <a:pPr algn="just"/>
            <a:r>
              <a:rPr lang="tr-TR" sz="1400" b="1" noProof="0" dirty="0"/>
              <a:t>Ayrıca, çeşitli sergiler, tartışmalar ve müzik performanslarıyla kültürlerarası buluşma noktası işlevi görmektedir. Her yıl, çok kültürlü hizmetlere ayrılan çabalar özel raporlarla duyurulmaktadır (Larsen, Jacobs ve </a:t>
            </a:r>
            <a:r>
              <a:rPr lang="tr-TR" sz="1400" b="1" noProof="0" dirty="0" err="1"/>
              <a:t>Vlimmeren</a:t>
            </a:r>
            <a:r>
              <a:rPr lang="tr-TR" sz="1400" b="1" noProof="0" dirty="0"/>
              <a:t>, 2004, </a:t>
            </a:r>
            <a:r>
              <a:rPr lang="tr-TR" sz="1400" b="1" noProof="0" dirty="0" err="1"/>
              <a:t>ss</a:t>
            </a:r>
            <a:r>
              <a:rPr lang="tr-TR" sz="1400" b="1" noProof="0" dirty="0"/>
              <a:t>. 29-30). </a:t>
            </a:r>
          </a:p>
          <a:p>
            <a:pPr algn="just"/>
            <a:r>
              <a:rPr lang="tr-TR" sz="1400" b="1" dirty="0"/>
              <a:t>T</a:t>
            </a:r>
            <a:r>
              <a:rPr lang="tr-TR" sz="1400" b="1" noProof="0" dirty="0" err="1"/>
              <a:t>üm</a:t>
            </a:r>
            <a:r>
              <a:rPr lang="tr-TR" sz="1400" b="1" noProof="0" dirty="0"/>
              <a:t> kütüphanelere dağıtılan Bilgi Sağlama formlarıyla (</a:t>
            </a:r>
            <a:r>
              <a:rPr lang="tr-TR" sz="1400" b="1" noProof="0" dirty="0" err="1"/>
              <a:t>Acquisition</a:t>
            </a:r>
            <a:r>
              <a:rPr lang="tr-TR" sz="1400" b="1" noProof="0" dirty="0"/>
              <a:t> Information-</a:t>
            </a:r>
            <a:r>
              <a:rPr lang="tr-TR" sz="1400" b="1" noProof="0" dirty="0" err="1"/>
              <a:t>forms</a:t>
            </a:r>
            <a:r>
              <a:rPr lang="tr-TR" sz="1400" b="1" noProof="0" dirty="0"/>
              <a:t>) en güncel yayınlar (Türkçe ve </a:t>
            </a:r>
            <a:r>
              <a:rPr lang="tr-TR" sz="1400" b="1" noProof="0" dirty="0" err="1"/>
              <a:t>Fasça</a:t>
            </a:r>
            <a:r>
              <a:rPr lang="tr-TR" sz="1400" b="1" noProof="0" dirty="0"/>
              <a:t> gibi dillerde) alınmaktadır; 2002’de bu dillerde 1300’den fazla kaynak </a:t>
            </a:r>
            <a:r>
              <a:rPr lang="tr-TR" sz="1400" b="1" dirty="0"/>
              <a:t>sağlanmıştır (Larsen, Jacobs ve </a:t>
            </a:r>
            <a:r>
              <a:rPr lang="tr-TR" sz="1400" b="1" dirty="0" err="1"/>
              <a:t>Vlimmeren</a:t>
            </a:r>
            <a:r>
              <a:rPr lang="tr-TR" sz="1400" b="1" dirty="0"/>
              <a:t>, 2004, s. 14, 29-30). </a:t>
            </a:r>
            <a:endParaRPr lang="tr-TR" sz="1400" b="1" noProof="0" dirty="0"/>
          </a:p>
        </p:txBody>
      </p:sp>
      <p:pic>
        <p:nvPicPr>
          <p:cNvPr id="4" name="Resim 3">
            <a:extLst>
              <a:ext uri="{FF2B5EF4-FFF2-40B4-BE49-F238E27FC236}">
                <a16:creationId xmlns:a16="http://schemas.microsoft.com/office/drawing/2014/main" id="{5D184219-ADCF-5140-EECC-489CBF5A2F60}"/>
              </a:ext>
            </a:extLst>
          </p:cNvPr>
          <p:cNvPicPr>
            <a:picLocks noChangeAspect="1"/>
          </p:cNvPicPr>
          <p:nvPr/>
        </p:nvPicPr>
        <p:blipFill>
          <a:blip r:embed="rId2"/>
          <a:stretch>
            <a:fillRect/>
          </a:stretch>
        </p:blipFill>
        <p:spPr>
          <a:xfrm>
            <a:off x="2609236" y="3210232"/>
            <a:ext cx="5715000" cy="2723689"/>
          </a:xfrm>
          <a:prstGeom prst="rect">
            <a:avLst/>
          </a:prstGeom>
        </p:spPr>
      </p:pic>
      <p:sp>
        <p:nvSpPr>
          <p:cNvPr id="6" name="Metin kutusu 5">
            <a:extLst>
              <a:ext uri="{FF2B5EF4-FFF2-40B4-BE49-F238E27FC236}">
                <a16:creationId xmlns:a16="http://schemas.microsoft.com/office/drawing/2014/main" id="{B36CC66A-D88B-457E-F282-8E146D2595B0}"/>
              </a:ext>
            </a:extLst>
          </p:cNvPr>
          <p:cNvSpPr txBox="1"/>
          <p:nvPr/>
        </p:nvSpPr>
        <p:spPr>
          <a:xfrm>
            <a:off x="4321278" y="6037019"/>
            <a:ext cx="3141406" cy="553998"/>
          </a:xfrm>
          <a:prstGeom prst="rect">
            <a:avLst/>
          </a:prstGeom>
          <a:noFill/>
        </p:spPr>
        <p:txBody>
          <a:bodyPr wrap="square">
            <a:spAutoFit/>
          </a:bodyPr>
          <a:lstStyle/>
          <a:p>
            <a:pPr algn="ctr"/>
            <a:r>
              <a:rPr lang="tr-TR" sz="1000" b="1" dirty="0" err="1"/>
              <a:t>The</a:t>
            </a:r>
            <a:r>
              <a:rPr lang="tr-TR" sz="1000" b="1" dirty="0"/>
              <a:t> </a:t>
            </a:r>
            <a:r>
              <a:rPr lang="tr-TR" sz="1000" b="1" dirty="0" err="1"/>
              <a:t>Hague</a:t>
            </a:r>
            <a:r>
              <a:rPr lang="tr-TR" sz="1000" b="1" dirty="0"/>
              <a:t> </a:t>
            </a:r>
            <a:r>
              <a:rPr lang="tr-TR" sz="1000" b="1" dirty="0" err="1"/>
              <a:t>Public</a:t>
            </a:r>
            <a:r>
              <a:rPr lang="tr-TR" sz="1000" b="1" dirty="0"/>
              <a:t> Library </a:t>
            </a:r>
          </a:p>
          <a:p>
            <a:r>
              <a:rPr lang="tr-TR" sz="1000" b="1" dirty="0">
                <a:hlinkClick r:id="rId3"/>
              </a:rPr>
              <a:t>      https://www.wikidata.org/wiki/Q1861853</a:t>
            </a:r>
            <a:endParaRPr lang="tr-TR" sz="1000" b="1" dirty="0"/>
          </a:p>
          <a:p>
            <a:endParaRPr lang="tr-TR" sz="1000" b="1" dirty="0"/>
          </a:p>
        </p:txBody>
      </p:sp>
    </p:spTree>
    <p:extLst>
      <p:ext uri="{BB962C8B-B14F-4D97-AF65-F5344CB8AC3E}">
        <p14:creationId xmlns:p14="http://schemas.microsoft.com/office/powerpoint/2010/main" val="40223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774F1-EB34-9BFF-FF3D-908F6304803D}"/>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0681383-36EF-79E3-2F22-1B60E9ED3F54}"/>
              </a:ext>
            </a:extLst>
          </p:cNvPr>
          <p:cNvSpPr>
            <a:spLocks noGrp="1"/>
          </p:cNvSpPr>
          <p:nvPr>
            <p:ph type="title"/>
          </p:nvPr>
        </p:nvSpPr>
        <p:spPr>
          <a:xfrm>
            <a:off x="669074" y="179438"/>
            <a:ext cx="9344600" cy="462117"/>
          </a:xfrm>
        </p:spPr>
        <p:txBody>
          <a:bodyPr>
            <a:noAutofit/>
          </a:bodyPr>
          <a:lstStyle/>
          <a:p>
            <a:pPr algn="ctr"/>
            <a:r>
              <a:rPr lang="tr-TR" sz="2000" b="1" dirty="0"/>
              <a:t>HOLLANDA ÇOK KÜLTÜRLÜ HALK KÜTÜPHANELERİ: Utrecht Halk Kütüphanesi</a:t>
            </a:r>
            <a:endParaRPr lang="tr-TR" sz="2000" b="1" noProof="0" dirty="0"/>
          </a:p>
        </p:txBody>
      </p:sp>
      <p:sp>
        <p:nvSpPr>
          <p:cNvPr id="3" name="İçerik Yer Tutucusu 2">
            <a:extLst>
              <a:ext uri="{FF2B5EF4-FFF2-40B4-BE49-F238E27FC236}">
                <a16:creationId xmlns:a16="http://schemas.microsoft.com/office/drawing/2014/main" id="{206D0323-B506-B158-58E3-3B8F7232D71F}"/>
              </a:ext>
            </a:extLst>
          </p:cNvPr>
          <p:cNvSpPr>
            <a:spLocks noGrp="1"/>
          </p:cNvSpPr>
          <p:nvPr>
            <p:ph idx="1"/>
          </p:nvPr>
        </p:nvSpPr>
        <p:spPr>
          <a:xfrm>
            <a:off x="531905" y="641556"/>
            <a:ext cx="9438005" cy="2996379"/>
          </a:xfrm>
        </p:spPr>
        <p:txBody>
          <a:bodyPr>
            <a:noAutofit/>
          </a:bodyPr>
          <a:lstStyle/>
          <a:p>
            <a:pPr algn="just">
              <a:spcBef>
                <a:spcPts val="600"/>
              </a:spcBef>
            </a:pPr>
            <a:r>
              <a:rPr lang="tr-TR" sz="1400" b="1" noProof="0" dirty="0"/>
              <a:t>Avrupa Birliği fonlarıyla desteklenen Utrecht Halk Kütüphanesi’nde farklı etnik gruplara yönelik kültürel merkezler ve bilgisayar eğitimleri düzenlenmekte, Surinam, Çin ve </a:t>
            </a:r>
            <a:r>
              <a:rPr lang="tr-TR" sz="1400" b="1" noProof="0" dirty="0" err="1"/>
              <a:t>Moluca</a:t>
            </a:r>
            <a:r>
              <a:rPr lang="tr-TR" sz="1400" b="1" noProof="0" dirty="0"/>
              <a:t> gibi ülkelerden aileler arasında iletişimi sağlayan etkinlikler düzenlenmektedir. Özellikle ikinci kuşak gençlerin  köken ve orijinlerini öğrenmek istemesi ile beraber en iyi kullanabildikleri dil olan Felemenkçeyi tercih etmeleri sorununa karşın okullarla iş birlikleri ve çeşitli etkinliklerle gençlerin kütüphaneye katılımı artırılmaya çalışılmaktadır. </a:t>
            </a:r>
          </a:p>
          <a:p>
            <a:pPr algn="just">
              <a:spcBef>
                <a:spcPts val="600"/>
              </a:spcBef>
            </a:pPr>
            <a:r>
              <a:rPr lang="tr-TR" sz="1400" b="1" noProof="0" dirty="0"/>
              <a:t>Farklı gönüllü toplulukların iş birliğiyle, Türkiye, Surinam, Fas ve Çin gibi ülkelerden gruplar için düzenlenen  “</a:t>
            </a:r>
            <a:r>
              <a:rPr lang="tr-TR" sz="1400" b="1" noProof="0" dirty="0" err="1"/>
              <a:t>writer-evenings</a:t>
            </a:r>
            <a:r>
              <a:rPr lang="tr-TR" sz="1400" b="1" noProof="0" dirty="0"/>
              <a:t>» (yazar akşamları) vb. etkinlikler düzenlenmektedir. İlkokullarla kurulan yoğun iş birlikleri sayesinde genç kütüphane üyelerinin sayısı artmaktadır. Daha büyük yaş gruplarını kütüphaneye çekmek için yerel televizyonlar, camiler ve gönüllü gruplarla iş birliği yapılarak pazarlama planları uygulanmakta; bilgisayar eğitimleriyle ikinci dil olarak Hollanda dilinin öğretilmesi ve 3-6 yaş arası çocuklara yönelik eğitsel programlar için “</a:t>
            </a:r>
            <a:r>
              <a:rPr lang="tr-TR" sz="1400" b="1" noProof="0" dirty="0" err="1"/>
              <a:t>kids</a:t>
            </a:r>
            <a:r>
              <a:rPr lang="tr-TR" sz="1400" b="1" noProof="0" dirty="0"/>
              <a:t> </a:t>
            </a:r>
            <a:r>
              <a:rPr lang="tr-TR" sz="1400" b="1" noProof="0" dirty="0" err="1"/>
              <a:t>corners</a:t>
            </a:r>
            <a:r>
              <a:rPr lang="tr-TR" sz="1400" b="1" noProof="0" dirty="0"/>
              <a:t>” (çocuk köşeleri) gibi uygulamalar da bulunmaktadır (Larson, Jacobs ve </a:t>
            </a:r>
            <a:r>
              <a:rPr lang="tr-TR" sz="1400" b="1" noProof="0" dirty="0" err="1"/>
              <a:t>Vlimmeren</a:t>
            </a:r>
            <a:r>
              <a:rPr lang="tr-TR" sz="1400" b="1" noProof="0" dirty="0"/>
              <a:t>, 2004, s. 31).</a:t>
            </a:r>
          </a:p>
        </p:txBody>
      </p:sp>
      <p:pic>
        <p:nvPicPr>
          <p:cNvPr id="4" name="Resim 3">
            <a:extLst>
              <a:ext uri="{FF2B5EF4-FFF2-40B4-BE49-F238E27FC236}">
                <a16:creationId xmlns:a16="http://schemas.microsoft.com/office/drawing/2014/main" id="{FAC4A31C-CB8A-B5E3-8849-F4F763105652}"/>
              </a:ext>
            </a:extLst>
          </p:cNvPr>
          <p:cNvPicPr>
            <a:picLocks noChangeAspect="1"/>
          </p:cNvPicPr>
          <p:nvPr/>
        </p:nvPicPr>
        <p:blipFill>
          <a:blip r:embed="rId2"/>
          <a:stretch>
            <a:fillRect/>
          </a:stretch>
        </p:blipFill>
        <p:spPr>
          <a:xfrm>
            <a:off x="2448232" y="3637935"/>
            <a:ext cx="5894439" cy="2453136"/>
          </a:xfrm>
          <a:prstGeom prst="rect">
            <a:avLst/>
          </a:prstGeom>
        </p:spPr>
      </p:pic>
      <p:sp>
        <p:nvSpPr>
          <p:cNvPr id="6" name="Metin kutusu 5">
            <a:extLst>
              <a:ext uri="{FF2B5EF4-FFF2-40B4-BE49-F238E27FC236}">
                <a16:creationId xmlns:a16="http://schemas.microsoft.com/office/drawing/2014/main" id="{B0039888-0C14-8C50-4BB2-487062AD335F}"/>
              </a:ext>
            </a:extLst>
          </p:cNvPr>
          <p:cNvSpPr txBox="1"/>
          <p:nvPr/>
        </p:nvSpPr>
        <p:spPr>
          <a:xfrm>
            <a:off x="3957483" y="6124564"/>
            <a:ext cx="3701845" cy="553998"/>
          </a:xfrm>
          <a:prstGeom prst="rect">
            <a:avLst/>
          </a:prstGeom>
          <a:noFill/>
        </p:spPr>
        <p:txBody>
          <a:bodyPr wrap="square">
            <a:spAutoFit/>
          </a:bodyPr>
          <a:lstStyle/>
          <a:p>
            <a:r>
              <a:rPr lang="tr-TR" sz="1000" b="1" dirty="0"/>
              <a:t>Utrecht </a:t>
            </a:r>
            <a:r>
              <a:rPr lang="tr-TR" sz="1000" b="1" dirty="0" err="1"/>
              <a:t>Public</a:t>
            </a:r>
            <a:r>
              <a:rPr lang="tr-TR" sz="1000" b="1" dirty="0"/>
              <a:t> Library</a:t>
            </a:r>
          </a:p>
          <a:p>
            <a:r>
              <a:rPr lang="tr-TR" sz="1000" b="1" dirty="0"/>
              <a:t> </a:t>
            </a:r>
            <a:r>
              <a:rPr lang="tr-TR" sz="1000" b="1" dirty="0">
                <a:hlinkClick r:id="rId3"/>
              </a:rPr>
              <a:t>https://en.wikipedia.org/wiki/Utrecht_Public_Library</a:t>
            </a:r>
            <a:endParaRPr lang="tr-TR" sz="1000" b="1" dirty="0"/>
          </a:p>
          <a:p>
            <a:endParaRPr lang="tr-TR" sz="1000" b="1" dirty="0"/>
          </a:p>
        </p:txBody>
      </p:sp>
    </p:spTree>
    <p:extLst>
      <p:ext uri="{BB962C8B-B14F-4D97-AF65-F5344CB8AC3E}">
        <p14:creationId xmlns:p14="http://schemas.microsoft.com/office/powerpoint/2010/main" val="405694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0452C-C2B9-C876-2BC8-3A0BD2CA829E}"/>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C4F4C9BC-EC11-2DE9-801F-BF82E2C833AF}"/>
              </a:ext>
            </a:extLst>
          </p:cNvPr>
          <p:cNvSpPr>
            <a:spLocks noGrp="1"/>
          </p:cNvSpPr>
          <p:nvPr>
            <p:ph type="title"/>
          </p:nvPr>
        </p:nvSpPr>
        <p:spPr>
          <a:xfrm>
            <a:off x="625310" y="255638"/>
            <a:ext cx="9344600" cy="462117"/>
          </a:xfrm>
        </p:spPr>
        <p:txBody>
          <a:bodyPr>
            <a:noAutofit/>
          </a:bodyPr>
          <a:lstStyle/>
          <a:p>
            <a:pPr algn="ctr"/>
            <a:r>
              <a:rPr lang="tr-TR" sz="2000" b="1" dirty="0"/>
              <a:t>HOLLANDA ÇOK KÜLTÜRLÜ HALK KÜTÜPHANELERİ: SORUNLAR</a:t>
            </a:r>
            <a:endParaRPr lang="tr-TR" sz="2000" b="1" noProof="0" dirty="0"/>
          </a:p>
        </p:txBody>
      </p:sp>
      <p:sp>
        <p:nvSpPr>
          <p:cNvPr id="3" name="İçerik Yer Tutucusu 2">
            <a:extLst>
              <a:ext uri="{FF2B5EF4-FFF2-40B4-BE49-F238E27FC236}">
                <a16:creationId xmlns:a16="http://schemas.microsoft.com/office/drawing/2014/main" id="{B014E154-04BA-A053-6BD1-7A4EE64EAA43}"/>
              </a:ext>
            </a:extLst>
          </p:cNvPr>
          <p:cNvSpPr>
            <a:spLocks noGrp="1"/>
          </p:cNvSpPr>
          <p:nvPr>
            <p:ph idx="1"/>
          </p:nvPr>
        </p:nvSpPr>
        <p:spPr>
          <a:xfrm>
            <a:off x="625310" y="663665"/>
            <a:ext cx="9438005" cy="4916141"/>
          </a:xfrm>
        </p:spPr>
        <p:txBody>
          <a:bodyPr>
            <a:noAutofit/>
          </a:bodyPr>
          <a:lstStyle/>
          <a:p>
            <a:pPr marL="0" indent="0" algn="just">
              <a:buNone/>
            </a:pPr>
            <a:r>
              <a:rPr lang="tr-TR" sz="1500" b="1" noProof="0" dirty="0"/>
              <a:t>WILCO projesi kapsamında hazırlanan </a:t>
            </a:r>
            <a:r>
              <a:rPr lang="tr-TR" sz="1500" b="1" noProof="0" dirty="0" err="1"/>
              <a:t>Nijmegen</a:t>
            </a:r>
            <a:r>
              <a:rPr lang="tr-TR" sz="1500" b="1" noProof="0" dirty="0"/>
              <a:t> şehir raporundan (</a:t>
            </a:r>
            <a:r>
              <a:rPr lang="da-DK" sz="1500" b="1" noProof="0" dirty="0"/>
              <a:t>Brandsen</a:t>
            </a:r>
            <a:r>
              <a:rPr lang="tr-TR" sz="1500" b="1" noProof="0" dirty="0"/>
              <a:t> ve </a:t>
            </a:r>
            <a:r>
              <a:rPr lang="da-DK" sz="1500" b="1" noProof="0" dirty="0"/>
              <a:t>Fledderus, t.y.)</a:t>
            </a:r>
            <a:r>
              <a:rPr lang="tr-TR" sz="1500" b="1" noProof="0" dirty="0"/>
              <a:t> alınan veriler, Hollanda'da, özellikle de </a:t>
            </a:r>
            <a:r>
              <a:rPr lang="tr-TR" sz="1500" b="1" noProof="0" dirty="0" err="1"/>
              <a:t>Nijmegen'de</a:t>
            </a:r>
            <a:r>
              <a:rPr lang="tr-TR" sz="1500" b="1" noProof="0" dirty="0"/>
              <a:t>, halk kütüphanelerinin ve daha geniş sosyal alt yapının karşılaştığı çeşitli sorunları vurgulamaktadır. Temel zorluklar şunlardır:</a:t>
            </a:r>
          </a:p>
          <a:p>
            <a:pPr algn="just"/>
            <a:r>
              <a:rPr lang="tr-TR" sz="1500" b="1" u="sng" noProof="0" dirty="0"/>
              <a:t>Sosyoekonomik Eşitsizlikler ve Sosyal Uyum</a:t>
            </a:r>
            <a:r>
              <a:rPr lang="tr-TR" sz="1500" b="1" noProof="0" dirty="0"/>
              <a:t>: Yeniliklere karşın, özellikle göçmen topluluklar ve düşük gelirli gruplar arasında sosyal uyum sorunları; ekonomik eşitsizlikler bilgiye, eğitime ve kültürel katılıma erişimi engelleyebilmektedir.</a:t>
            </a:r>
          </a:p>
          <a:p>
            <a:pPr algn="just"/>
            <a:r>
              <a:rPr lang="tr-TR" sz="1500" b="1" u="sng" noProof="0" dirty="0"/>
              <a:t>Demografik Değişimler ve Nüfus Çeşitliliği</a:t>
            </a:r>
            <a:r>
              <a:rPr lang="tr-TR" sz="1500" b="1" noProof="0" dirty="0"/>
              <a:t>: Artan çeşitlilik, önemli oranda göçmen (özellikle Fas, Türkiye, Surinam ve </a:t>
            </a:r>
            <a:r>
              <a:rPr lang="tr-TR" sz="1500" b="1" noProof="0" dirty="0" err="1"/>
              <a:t>Antiller'den</a:t>
            </a:r>
            <a:r>
              <a:rPr lang="tr-TR" sz="1500" b="1" noProof="0" dirty="0"/>
              <a:t>) ile birlikte, dil, kültürel entegrasyon ve eğitim eşitsizlikleriyle ilgili zorluklar ortaya koymaktadır. Halk kütüphaneleri, çeşitli nüfuslara hizmette kapsayıcılık, çok dilli kaynaklar ve programlar sağlama güçlüğüyle karşı karşıyadır.</a:t>
            </a:r>
          </a:p>
          <a:p>
            <a:pPr algn="just"/>
            <a:r>
              <a:rPr lang="tr-TR" sz="1500" b="1" u="sng" noProof="0" dirty="0"/>
              <a:t>Ekonomik Kısıtlamalar ve Finansman</a:t>
            </a:r>
            <a:r>
              <a:rPr lang="tr-TR" sz="1500" b="1" noProof="0" dirty="0"/>
              <a:t>: Ekonomik kriz, kütüphaneler de dahil olmak üzere sosyal hizmetler ve kültürel kurumlar için kamu finansmanının azalmasına yol açmıştır. Bütçe kesintileri, özellikle düşük gelirli aileler, bekar ebeveynler ve göçmenler gibi savunmasız gruplara yönelik programlar olmak üzere kütüphane hizmetlerinin erişilebilirliğini ve kalitesini etkilemektedir.</a:t>
            </a:r>
          </a:p>
          <a:p>
            <a:pPr algn="just"/>
            <a:r>
              <a:rPr lang="tr-TR" sz="1500" b="1" u="sng" noProof="0" dirty="0"/>
              <a:t>Konut Ayrımcılığı ve Sosyal Dışlanma</a:t>
            </a:r>
            <a:r>
              <a:rPr lang="tr-TR" sz="1500" b="1" noProof="0" dirty="0"/>
              <a:t>: Konut politikaları, daha yüksek yoksulluk seviyelerine ve daha düşük eğitim düzeyine sahip yoğun göçmen mahallelerinin oluşmasına yol açmıştır. Bu bölgelerdeki kütüphaneler, sosyal dışlanmayı ele alma, topluluk katılımını teşvik etme ve ayrımcılığın neden olduğu boşlukları kapatma konusunda zorluk çekmektedir.</a:t>
            </a:r>
          </a:p>
        </p:txBody>
      </p:sp>
    </p:spTree>
    <p:extLst>
      <p:ext uri="{BB962C8B-B14F-4D97-AF65-F5344CB8AC3E}">
        <p14:creationId xmlns:p14="http://schemas.microsoft.com/office/powerpoint/2010/main" val="341760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BB89-423E-17BC-ACA7-0612E3EF6FFC}"/>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7758709-9741-605A-CCCB-A6E8103948C3}"/>
              </a:ext>
            </a:extLst>
          </p:cNvPr>
          <p:cNvSpPr>
            <a:spLocks noGrp="1"/>
          </p:cNvSpPr>
          <p:nvPr>
            <p:ph type="title"/>
          </p:nvPr>
        </p:nvSpPr>
        <p:spPr>
          <a:xfrm>
            <a:off x="625310" y="255638"/>
            <a:ext cx="9344600" cy="462117"/>
          </a:xfrm>
        </p:spPr>
        <p:txBody>
          <a:bodyPr>
            <a:noAutofit/>
          </a:bodyPr>
          <a:lstStyle/>
          <a:p>
            <a:pPr algn="ctr"/>
            <a:r>
              <a:rPr lang="tr-TR" sz="2000" b="1" dirty="0"/>
              <a:t>HOLLANDA ÇOK KÜLTÜRLÜ HALK KÜTÜPHANELERİ: SORUNLAR</a:t>
            </a:r>
            <a:endParaRPr lang="tr-TR" sz="2000" b="1" noProof="0" dirty="0"/>
          </a:p>
        </p:txBody>
      </p:sp>
      <p:sp>
        <p:nvSpPr>
          <p:cNvPr id="3" name="İçerik Yer Tutucusu 2">
            <a:extLst>
              <a:ext uri="{FF2B5EF4-FFF2-40B4-BE49-F238E27FC236}">
                <a16:creationId xmlns:a16="http://schemas.microsoft.com/office/drawing/2014/main" id="{EA6178D5-4E23-1620-0C52-3947E7BED7D3}"/>
              </a:ext>
            </a:extLst>
          </p:cNvPr>
          <p:cNvSpPr>
            <a:spLocks noGrp="1"/>
          </p:cNvSpPr>
          <p:nvPr>
            <p:ph idx="1"/>
          </p:nvPr>
        </p:nvSpPr>
        <p:spPr>
          <a:xfrm>
            <a:off x="578607" y="820980"/>
            <a:ext cx="9438005" cy="5211109"/>
          </a:xfrm>
        </p:spPr>
        <p:txBody>
          <a:bodyPr>
            <a:noAutofit/>
          </a:bodyPr>
          <a:lstStyle/>
          <a:p>
            <a:pPr algn="just"/>
            <a:r>
              <a:rPr lang="tr-TR" sz="1600" b="1" u="sng" noProof="0" dirty="0"/>
              <a:t>Dijital Uçurum ve Eğitim Boşlukları</a:t>
            </a:r>
            <a:r>
              <a:rPr lang="tr-TR" sz="1600" b="1" noProof="0" dirty="0"/>
              <a:t>: Ekonomik durgunlukların istihdamı ve geliri etkilemesiyle, marjinal gruplar dijital okuryazarlık ve erişimde engellerle karşılaşmaktadır. Kütüphaneler, dijital beceri eğitimi sağlamada önemlidir ancak kaynak kısıtlamaları ve dil engelleri bu rolü zorlaştırmaktadır.</a:t>
            </a:r>
          </a:p>
          <a:p>
            <a:pPr algn="just"/>
            <a:r>
              <a:rPr lang="tr-TR" sz="1600" b="1" u="sng" noProof="0" dirty="0"/>
              <a:t>Entegrasyon ve Kültürel Engeller</a:t>
            </a:r>
            <a:r>
              <a:rPr lang="tr-TR" sz="1600" b="1" noProof="0" dirty="0"/>
              <a:t>: Göçmen topluluklarını dil ve sivil katılım yoluyla entegre etme çabaları devam etmektedir. Kütüphaneler, entegrasyon girişimleri için kilit mekanlar olarak görülse de etkili olabilmeleri için özel hizmetlere ve topluluk kuruluşlarıyla iş birliğine gereksinim duymaktadır.</a:t>
            </a:r>
          </a:p>
          <a:p>
            <a:pPr algn="just"/>
            <a:r>
              <a:rPr lang="tr-TR" sz="1600" b="1" u="sng" noProof="0" dirty="0"/>
              <a:t>Kentsel Gelişim ve Mekânsal Kısıtlamalar</a:t>
            </a:r>
            <a:r>
              <a:rPr lang="tr-TR" sz="1600" b="1" noProof="0" dirty="0"/>
              <a:t>: Mahallelerin büyümesi ve yeniden yapılandırılması, kütüphane hizmetlerine erişimi ve görünürlüğü etkilemektedir. Kentsel yenileme ve konut politikaları arasında, kütüphane alanlarının eşit dağıtımını ve erişilebilirliğini sağlamak hâlâ bir zorluktur.</a:t>
            </a:r>
          </a:p>
          <a:p>
            <a:pPr marL="0" indent="0" algn="just">
              <a:buNone/>
            </a:pPr>
            <a:r>
              <a:rPr lang="tr-TR" sz="1600" b="1" u="sng" noProof="0" dirty="0"/>
              <a:t>Özetle, </a:t>
            </a:r>
          </a:p>
          <a:p>
            <a:pPr algn="just"/>
            <a:r>
              <a:rPr lang="tr-TR" sz="1600" b="1" noProof="0" dirty="0" err="1"/>
              <a:t>Nijmegen</a:t>
            </a:r>
            <a:r>
              <a:rPr lang="tr-TR" sz="1600" b="1" noProof="0" dirty="0"/>
              <a:t> dahil Hollanda'daki halk kütüphaneleri genel olarak toplumsal eşitsizlik, demografik çeşitlilik, finansman kısıtlamaları ve kentsel ayrımcılıkla ilgili sorunlarla karşı karşıyadır. Toplumsal uyumu teşvik edebilecek sosyal altyapılar olarak konumlanmışlardır ancak bunu gelişen sosyoekonomik bağlamlarda etkili bir şekilde yapabilmek için önemli engellerin üstesinden gelmeleri gerekmektedir.</a:t>
            </a:r>
          </a:p>
        </p:txBody>
      </p:sp>
    </p:spTree>
    <p:extLst>
      <p:ext uri="{BB962C8B-B14F-4D97-AF65-F5344CB8AC3E}">
        <p14:creationId xmlns:p14="http://schemas.microsoft.com/office/powerpoint/2010/main" val="888145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7903-106A-5C9F-01DF-7AAD333EB91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C91F961-AB8D-44CA-F486-E340BD5D6DA0}"/>
              </a:ext>
            </a:extLst>
          </p:cNvPr>
          <p:cNvSpPr>
            <a:spLocks noGrp="1"/>
          </p:cNvSpPr>
          <p:nvPr>
            <p:ph type="title"/>
          </p:nvPr>
        </p:nvSpPr>
        <p:spPr>
          <a:xfrm>
            <a:off x="625310" y="255638"/>
            <a:ext cx="9344600" cy="462117"/>
          </a:xfrm>
        </p:spPr>
        <p:txBody>
          <a:bodyPr>
            <a:noAutofit/>
          </a:bodyPr>
          <a:lstStyle/>
          <a:p>
            <a:pPr algn="ctr"/>
            <a:r>
              <a:rPr lang="tr-TR" sz="2000" b="1" dirty="0"/>
              <a:t>HOLLANDA ÇOK KÜLTÜRLÜ HALK KÜTÜPHANELERİ İÇİN ÖNERİLER</a:t>
            </a:r>
            <a:endParaRPr lang="tr-TR" sz="2000" b="1" noProof="0" dirty="0"/>
          </a:p>
        </p:txBody>
      </p:sp>
      <p:sp>
        <p:nvSpPr>
          <p:cNvPr id="3" name="İçerik Yer Tutucusu 2">
            <a:extLst>
              <a:ext uri="{FF2B5EF4-FFF2-40B4-BE49-F238E27FC236}">
                <a16:creationId xmlns:a16="http://schemas.microsoft.com/office/drawing/2014/main" id="{D78AFB1E-7730-E1A0-FF7F-D63F50C7BBB2}"/>
              </a:ext>
            </a:extLst>
          </p:cNvPr>
          <p:cNvSpPr>
            <a:spLocks noGrp="1"/>
          </p:cNvSpPr>
          <p:nvPr>
            <p:ph idx="1"/>
          </p:nvPr>
        </p:nvSpPr>
        <p:spPr>
          <a:xfrm>
            <a:off x="578607" y="820980"/>
            <a:ext cx="9438005" cy="5456917"/>
          </a:xfrm>
        </p:spPr>
        <p:txBody>
          <a:bodyPr>
            <a:noAutofit/>
          </a:bodyPr>
          <a:lstStyle/>
          <a:p>
            <a:pPr algn="just">
              <a:spcBef>
                <a:spcPts val="600"/>
              </a:spcBef>
            </a:pPr>
            <a:r>
              <a:rPr lang="tr-TR" sz="1500" b="1" u="sng" noProof="0" dirty="0"/>
              <a:t>Kapsayıcı ve Kişiye Özel Hizmetleri Geliştirmek</a:t>
            </a:r>
            <a:r>
              <a:rPr lang="tr-TR" sz="1500" b="1" noProof="0" dirty="0"/>
              <a:t>: Çeşitli göçmen topluluklarına daha iyi hizmet vermek için çok dilli ve kültürel açıdan duyarlı programlar geliştirmek</a:t>
            </a:r>
          </a:p>
          <a:p>
            <a:pPr algn="just">
              <a:spcBef>
                <a:spcPts val="600"/>
              </a:spcBef>
            </a:pPr>
            <a:r>
              <a:rPr lang="tr-TR" sz="1500" b="1" u="sng" dirty="0"/>
              <a:t>İşbirlikleri</a:t>
            </a:r>
            <a:r>
              <a:rPr lang="tr-TR" sz="1500" b="1" dirty="0"/>
              <a:t>: </a:t>
            </a:r>
            <a:r>
              <a:rPr lang="tr-TR" sz="1500" b="1" noProof="0" dirty="0"/>
              <a:t>Yerel gereksinimleri anlamak ve hizmetleri buna göre uyarlamak için topluluk örgütleri ve sosyal yardım kuruluşlarıyla iş birliği yapmak</a:t>
            </a:r>
          </a:p>
          <a:p>
            <a:pPr algn="just">
              <a:spcBef>
                <a:spcPts val="600"/>
              </a:spcBef>
            </a:pPr>
            <a:r>
              <a:rPr lang="tr-TR" sz="1500" b="1" u="sng" noProof="0" dirty="0"/>
              <a:t>Toplum Katılımını Güçlendirmek</a:t>
            </a:r>
            <a:r>
              <a:rPr lang="tr-TR" sz="1500" b="1" noProof="0" dirty="0"/>
              <a:t>: Sosyal uyumu sağlamak için yerel sosyal yardım kuruluşları, okullar ve mahalle gruplarıyla ortaklıklar geliştirmek</a:t>
            </a:r>
          </a:p>
          <a:p>
            <a:pPr algn="just">
              <a:spcBef>
                <a:spcPts val="600"/>
              </a:spcBef>
            </a:pPr>
            <a:r>
              <a:rPr lang="tr-TR" sz="1500" b="1" u="sng" dirty="0"/>
              <a:t>Girişimleri Desteklemek</a:t>
            </a:r>
            <a:r>
              <a:rPr lang="tr-TR" sz="1500" b="1" dirty="0"/>
              <a:t>: </a:t>
            </a:r>
            <a:r>
              <a:rPr lang="tr-TR" sz="1500" b="1" noProof="0" dirty="0"/>
              <a:t>Yerel sosyal altyapıyı iyileştirmek için "mahalle yöneticileri" (</a:t>
            </a:r>
            <a:r>
              <a:rPr lang="en-US" sz="1500" b="1" dirty="0" err="1"/>
              <a:t>neighbourhood</a:t>
            </a:r>
            <a:r>
              <a:rPr lang="en-US" sz="1500" b="1" dirty="0"/>
              <a:t> managers</a:t>
            </a:r>
            <a:r>
              <a:rPr lang="tr-TR" sz="1500" b="1" dirty="0"/>
              <a:t>)</a:t>
            </a:r>
            <a:r>
              <a:rPr lang="en-US" sz="1500" b="1" dirty="0"/>
              <a:t> </a:t>
            </a:r>
            <a:r>
              <a:rPr lang="tr-TR" sz="1500" b="1" noProof="0" dirty="0"/>
              <a:t>ve "topluluk ekipleri" (</a:t>
            </a:r>
            <a:r>
              <a:rPr lang="en-US" sz="1500" b="1" dirty="0"/>
              <a:t>community teams</a:t>
            </a:r>
            <a:r>
              <a:rPr lang="tr-TR" sz="1500" b="1" dirty="0"/>
              <a:t>)</a:t>
            </a:r>
            <a:r>
              <a:rPr lang="en-US" sz="1500" b="1" dirty="0"/>
              <a:t> </a:t>
            </a:r>
            <a:r>
              <a:rPr lang="tr-TR" sz="1500" b="1" noProof="0" dirty="0"/>
              <a:t>gibi yerel temelli girişimleri desteklemek</a:t>
            </a:r>
          </a:p>
          <a:p>
            <a:pPr algn="just">
              <a:spcBef>
                <a:spcPts val="600"/>
              </a:spcBef>
            </a:pPr>
            <a:r>
              <a:rPr lang="tr-TR" sz="1500" b="1" u="sng" noProof="0" dirty="0"/>
              <a:t>Kütüphane Alanlarının Erişilebilirliğini ve Görünürlüğünü Geliştirmek</a:t>
            </a:r>
            <a:r>
              <a:rPr lang="tr-TR" sz="1500" b="1" noProof="0" dirty="0"/>
              <a:t>: Özellikle çeşitli ve dezavantajlı mahallelerde görünürlük ve erişilebilirliği sağlamak için kütüphane alanlarını stratejik olarak konumlandırmak ve tasarlamak</a:t>
            </a:r>
          </a:p>
          <a:p>
            <a:pPr algn="just">
              <a:spcBef>
                <a:spcPts val="600"/>
              </a:spcBef>
            </a:pPr>
            <a:r>
              <a:rPr lang="tr-TR" sz="1500" b="1" u="sng" dirty="0"/>
              <a:t>Kapsayıcılık</a:t>
            </a:r>
            <a:r>
              <a:rPr lang="tr-TR" sz="1500" b="1" dirty="0"/>
              <a:t>: </a:t>
            </a:r>
            <a:r>
              <a:rPr lang="tr-TR" sz="1500" b="1" noProof="0" dirty="0"/>
              <a:t>Kütüphane alanlarını, geleneksel kütüphane işlevlerinin ötesinde genişletilmiş hizmetler sunan kapsayıcı "geniş okullara" (</a:t>
            </a:r>
            <a:r>
              <a:rPr lang="tr-TR" sz="1500" b="1" noProof="0" dirty="0" err="1"/>
              <a:t>broad</a:t>
            </a:r>
            <a:r>
              <a:rPr lang="tr-TR" sz="1500" b="1" noProof="0" dirty="0"/>
              <a:t> </a:t>
            </a:r>
            <a:r>
              <a:rPr lang="tr-TR" sz="1500" b="1" noProof="0" dirty="0" err="1"/>
              <a:t>schools</a:t>
            </a:r>
            <a:r>
              <a:rPr lang="tr-TR" sz="1500" b="1" noProof="0" dirty="0"/>
              <a:t>) veya toplum merkezlerine (</a:t>
            </a:r>
            <a:r>
              <a:rPr lang="tr-TR" sz="1500" b="1" noProof="0" dirty="0" err="1"/>
              <a:t>community</a:t>
            </a:r>
            <a:r>
              <a:rPr lang="tr-TR" sz="1500" b="1" noProof="0" dirty="0"/>
              <a:t> </a:t>
            </a:r>
            <a:r>
              <a:rPr lang="tr-TR" sz="1500" b="1" noProof="0" dirty="0" err="1"/>
              <a:t>centers</a:t>
            </a:r>
            <a:r>
              <a:rPr lang="tr-TR" sz="1500" b="1" noProof="0" dirty="0"/>
              <a:t>) dönüştürmek</a:t>
            </a:r>
          </a:p>
          <a:p>
            <a:pPr algn="just">
              <a:spcBef>
                <a:spcPts val="600"/>
              </a:spcBef>
            </a:pPr>
            <a:r>
              <a:rPr lang="tr-TR" sz="1500" b="1" u="sng" noProof="0" dirty="0"/>
              <a:t>Dijital Okuryazarlık ve Eğitim</a:t>
            </a:r>
            <a:r>
              <a:rPr lang="tr-TR" sz="1500" b="1" noProof="0" dirty="0"/>
              <a:t>: Düşük gelirli aileler, yaşlılar ve ana dili İngilizce vb. savunmasız gruplara yönelik hedefli dijital beceri eğitimleri sağlamak; yaşam boyu öğrenmeyi kolaylaştırmak ve dijital uçurumu azaltmak için yerel eğitim kurumlarıyla iş birliği yapmak</a:t>
            </a:r>
          </a:p>
          <a:p>
            <a:pPr algn="just">
              <a:spcBef>
                <a:spcPts val="600"/>
              </a:spcBef>
            </a:pPr>
            <a:r>
              <a:rPr lang="tr-TR" sz="1500" b="1" u="sng" noProof="0" dirty="0"/>
              <a:t>Sosyal Ayrışmayı Ele Almak</a:t>
            </a:r>
            <a:r>
              <a:rPr lang="tr-TR" sz="1500" b="1" noProof="0" dirty="0"/>
              <a:t>: Mahallelerde farklı sosyoekonomik grupların kaynaşmasını teşvik eden politikaları desteklemek</a:t>
            </a:r>
          </a:p>
        </p:txBody>
      </p:sp>
    </p:spTree>
    <p:extLst>
      <p:ext uri="{BB962C8B-B14F-4D97-AF65-F5344CB8AC3E}">
        <p14:creationId xmlns:p14="http://schemas.microsoft.com/office/powerpoint/2010/main" val="3580335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2FFE3-904D-1994-FF2E-338D7D03B2F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5FCFE011-3440-094C-CC85-E520723912DD}"/>
              </a:ext>
            </a:extLst>
          </p:cNvPr>
          <p:cNvSpPr>
            <a:spLocks noGrp="1"/>
          </p:cNvSpPr>
          <p:nvPr>
            <p:ph type="title"/>
          </p:nvPr>
        </p:nvSpPr>
        <p:spPr>
          <a:xfrm>
            <a:off x="625309" y="206463"/>
            <a:ext cx="9344600" cy="462117"/>
          </a:xfrm>
        </p:spPr>
        <p:txBody>
          <a:bodyPr>
            <a:noAutofit/>
          </a:bodyPr>
          <a:lstStyle/>
          <a:p>
            <a:pPr algn="ctr"/>
            <a:r>
              <a:rPr lang="tr-TR" sz="2000" b="1" dirty="0"/>
              <a:t>HOLLANDA ÇOK KÜLTÜRLÜ HALK KÜTÜPHANELERİ İÇİN ÖNERİLER</a:t>
            </a:r>
            <a:endParaRPr lang="tr-TR" sz="2000" b="1" noProof="0" dirty="0"/>
          </a:p>
        </p:txBody>
      </p:sp>
      <p:sp>
        <p:nvSpPr>
          <p:cNvPr id="3" name="İçerik Yer Tutucusu 2">
            <a:extLst>
              <a:ext uri="{FF2B5EF4-FFF2-40B4-BE49-F238E27FC236}">
                <a16:creationId xmlns:a16="http://schemas.microsoft.com/office/drawing/2014/main" id="{F39B9840-895B-90D7-AF09-129DD4DFF8BC}"/>
              </a:ext>
            </a:extLst>
          </p:cNvPr>
          <p:cNvSpPr>
            <a:spLocks noGrp="1"/>
          </p:cNvSpPr>
          <p:nvPr>
            <p:ph idx="1"/>
          </p:nvPr>
        </p:nvSpPr>
        <p:spPr>
          <a:xfrm>
            <a:off x="578607" y="668581"/>
            <a:ext cx="9438005" cy="5216026"/>
          </a:xfrm>
        </p:spPr>
        <p:txBody>
          <a:bodyPr>
            <a:noAutofit/>
          </a:bodyPr>
          <a:lstStyle/>
          <a:p>
            <a:pPr algn="just">
              <a:spcBef>
                <a:spcPts val="600"/>
              </a:spcBef>
            </a:pPr>
            <a:r>
              <a:rPr lang="tr-TR" sz="1500" b="1" u="sng" noProof="0" dirty="0"/>
              <a:t>Programlar</a:t>
            </a:r>
            <a:r>
              <a:rPr lang="tr-TR" sz="1500" b="1" noProof="0" dirty="0"/>
              <a:t>: Sosyal kaynaşmayı, sivil katılımı ve ortak kültürel etkinlikleri teşvik etmek için kütüphane programlarından yararlanmak</a:t>
            </a:r>
          </a:p>
          <a:p>
            <a:pPr algn="just">
              <a:spcBef>
                <a:spcPts val="600"/>
              </a:spcBef>
            </a:pPr>
            <a:r>
              <a:rPr lang="tr-TR" sz="1500" b="1" u="sng" noProof="0" dirty="0"/>
              <a:t>Sürdürülebilir Finansman ve Destek Sağlama</a:t>
            </a:r>
            <a:r>
              <a:rPr lang="tr-TR" sz="1500" b="1" noProof="0" dirty="0"/>
              <a:t>: Sosyal ve kültürel hizmetler için kamu finansmanının sürekli veya artırılmış olmasını savunmak ve sosyal uyumdaki rollerini vurgulamak</a:t>
            </a:r>
          </a:p>
          <a:p>
            <a:pPr algn="just">
              <a:spcBef>
                <a:spcPts val="600"/>
              </a:spcBef>
            </a:pPr>
            <a:r>
              <a:rPr lang="tr-TR" sz="1500" b="1" u="sng" dirty="0"/>
              <a:t>Yenilikçi Finansman Mekanizmaları</a:t>
            </a:r>
            <a:r>
              <a:rPr lang="tr-TR" sz="1500" b="1" dirty="0"/>
              <a:t>: Özel </a:t>
            </a:r>
            <a:r>
              <a:rPr lang="tr-TR" sz="1500" b="1" noProof="0" dirty="0"/>
              <a:t>veya üçüncü sektör kuruluşlarıyla ortaklıklar da dahil olmak üzere yenilikçi finansman mekanizmalarını keşfetmek</a:t>
            </a:r>
          </a:p>
          <a:p>
            <a:pPr algn="just">
              <a:spcBef>
                <a:spcPts val="600"/>
              </a:spcBef>
            </a:pPr>
            <a:r>
              <a:rPr lang="tr-TR" sz="1500" b="1" u="sng" noProof="0" dirty="0"/>
              <a:t>Entegrasyon Politikaları</a:t>
            </a:r>
            <a:r>
              <a:rPr lang="tr-TR" sz="1500" b="1" noProof="0" dirty="0"/>
              <a:t>: Faslı topluluklar için zorunlu veli toplantıları gibi entegrasyonu geliştirmeyi amaçlayan ulusal ve yerel girişimlere katılmak</a:t>
            </a:r>
          </a:p>
          <a:p>
            <a:pPr algn="just">
              <a:spcBef>
                <a:spcPts val="600"/>
              </a:spcBef>
            </a:pPr>
            <a:r>
              <a:rPr lang="tr-TR" sz="1500" b="1" u="sng" dirty="0"/>
              <a:t>Kültürlerarası Diyalog</a:t>
            </a:r>
            <a:r>
              <a:rPr lang="tr-TR" sz="1500" b="1" dirty="0"/>
              <a:t>: Kütüphaneleri</a:t>
            </a:r>
            <a:r>
              <a:rPr lang="tr-TR" sz="1500" b="1" noProof="0" dirty="0"/>
              <a:t>, toplumsal entegrasyon, dil kursları ve kültürlerarası diyalog için platformlar olarak kullanmak</a:t>
            </a:r>
          </a:p>
          <a:p>
            <a:pPr algn="just">
              <a:spcBef>
                <a:spcPts val="600"/>
              </a:spcBef>
            </a:pPr>
            <a:r>
              <a:rPr lang="tr-TR" sz="1500" b="1" u="sng" noProof="0" dirty="0"/>
              <a:t>Kentsel ve Mekânsal Planlama</a:t>
            </a:r>
            <a:r>
              <a:rPr lang="tr-TR" sz="1500" b="1" noProof="0" dirty="0"/>
              <a:t>: Kütüphaneleri daha geniş kentsel yenileme projelerine dahil ederek, erişilebilir ve canlı mahalle merkezlerinin bir parçası olmalarını sağlamak</a:t>
            </a:r>
          </a:p>
          <a:p>
            <a:pPr algn="just">
              <a:spcBef>
                <a:spcPts val="600"/>
              </a:spcBef>
            </a:pPr>
            <a:r>
              <a:rPr lang="tr-TR" sz="1500" b="1" u="sng" dirty="0"/>
              <a:t>Eğitim, Kültür ve Sosyalleşme</a:t>
            </a:r>
            <a:r>
              <a:rPr lang="tr-TR" sz="1500" b="1" dirty="0"/>
              <a:t>: </a:t>
            </a:r>
            <a:r>
              <a:rPr lang="tr-TR" sz="1500" b="1" noProof="0" dirty="0"/>
              <a:t>Eğitim, refah ve kültürel etkinlikleri bir araya getiren "geniş okullar" ve toplum merkezleri geliştirmek</a:t>
            </a:r>
          </a:p>
          <a:p>
            <a:pPr marL="0" indent="0" algn="just">
              <a:spcBef>
                <a:spcPts val="600"/>
              </a:spcBef>
              <a:buNone/>
            </a:pPr>
            <a:r>
              <a:rPr lang="tr-TR" sz="1500" b="1" u="sng" noProof="0" dirty="0"/>
              <a:t>Özet</a:t>
            </a:r>
            <a:r>
              <a:rPr lang="tr-TR" sz="1500" b="1" noProof="0" dirty="0"/>
              <a:t>: Sosyal ve ekonomik zorlukları ele almak, bütüncül ve toplum merkezli bir yaklaşımı gerektirir. Temel stratejiler arasında kapsayıcı ve kültürel açıdan duyarlı hizmetler geliştirmek; yerel ortaklıkları teşvik etmek; mekânsal erişilebilirliği artırmak; dijital okuryazarlığı desteklemek; sosyal kaynaşmayı teşvik etmek; sürdürülebilir finansman sağlamak ve kütüphaneleri kentsel yenileme ve sosyal uyum girişimlerine entegre etmek yer alıyor.</a:t>
            </a:r>
          </a:p>
        </p:txBody>
      </p:sp>
    </p:spTree>
    <p:extLst>
      <p:ext uri="{BB962C8B-B14F-4D97-AF65-F5344CB8AC3E}">
        <p14:creationId xmlns:p14="http://schemas.microsoft.com/office/powerpoint/2010/main" val="336302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CE6CF0-78BB-1467-3536-498A071690F3}"/>
              </a:ext>
            </a:extLst>
          </p:cNvPr>
          <p:cNvSpPr>
            <a:spLocks noGrp="1"/>
          </p:cNvSpPr>
          <p:nvPr>
            <p:ph type="title"/>
          </p:nvPr>
        </p:nvSpPr>
        <p:spPr>
          <a:xfrm>
            <a:off x="765824" y="324465"/>
            <a:ext cx="8596668" cy="575188"/>
          </a:xfrm>
        </p:spPr>
        <p:txBody>
          <a:bodyPr>
            <a:normAutofit/>
          </a:bodyPr>
          <a:lstStyle/>
          <a:p>
            <a:pPr algn="ctr"/>
            <a:r>
              <a:rPr lang="tr-TR" sz="2800" dirty="0"/>
              <a:t>SONUÇ VE DEĞERLENDİRME</a:t>
            </a:r>
          </a:p>
        </p:txBody>
      </p:sp>
      <p:sp>
        <p:nvSpPr>
          <p:cNvPr id="3" name="İçerik Yer Tutucusu 2">
            <a:extLst>
              <a:ext uri="{FF2B5EF4-FFF2-40B4-BE49-F238E27FC236}">
                <a16:creationId xmlns:a16="http://schemas.microsoft.com/office/drawing/2014/main" id="{1B637851-F669-AF54-275D-E5F7E4E955B2}"/>
              </a:ext>
            </a:extLst>
          </p:cNvPr>
          <p:cNvSpPr>
            <a:spLocks noGrp="1"/>
          </p:cNvSpPr>
          <p:nvPr>
            <p:ph idx="1"/>
          </p:nvPr>
        </p:nvSpPr>
        <p:spPr>
          <a:xfrm>
            <a:off x="505270" y="997975"/>
            <a:ext cx="9823518" cy="4272116"/>
          </a:xfrm>
        </p:spPr>
        <p:txBody>
          <a:bodyPr>
            <a:normAutofit/>
          </a:bodyPr>
          <a:lstStyle/>
          <a:p>
            <a:pPr marL="0" indent="0" algn="just">
              <a:buNone/>
            </a:pPr>
            <a:r>
              <a:rPr lang="tr-TR" sz="1700" b="1" dirty="0"/>
              <a:t>Bu derste incelenen Estonya ve Hollanda örnekleri, çok kültürlü toplumlarda kütüphanelerin kültürel entegrasyon ve toplumsal uyumu desteklemedeki önemli rollerini ortaya koymaktadır. </a:t>
            </a:r>
          </a:p>
          <a:p>
            <a:pPr marL="0" indent="0" algn="just">
              <a:buNone/>
            </a:pPr>
            <a:r>
              <a:rPr lang="tr-TR" sz="1700" b="1" dirty="0"/>
              <a:t>Her iki ülkede de kütüphanelerin tarihsel gelişimi, çok dilli ve çok kültürlü hizmetlerin sunumundaki ilerlemeler ve karşılaşılan zorluklar detaylı şekilde analiz edilmiştir. </a:t>
            </a:r>
          </a:p>
          <a:p>
            <a:pPr marL="0" indent="0" algn="just">
              <a:buNone/>
            </a:pPr>
            <a:r>
              <a:rPr lang="tr-TR" sz="1700" b="1" dirty="0"/>
              <a:t>Elde edilen sonuçlar, kapsayıcı, erişilebilir ve dijital dönüşüme uyumlu hizmetlerin geliştirilmesiyle, kütüphanelerin toplumsal bütünleşmeye katkı sağlayan merkezler durumuna gelebileceğini göstermektedir. </a:t>
            </a:r>
          </a:p>
          <a:p>
            <a:pPr marL="0" indent="0" algn="just">
              <a:buNone/>
            </a:pPr>
            <a:r>
              <a:rPr lang="tr-TR" sz="1700" b="1" dirty="0"/>
              <a:t>Ayrıca, sürdürülebilir politikalar, mesleki gelişim ve toplum odaklı etkinliklerle, çok kültürlü kütüphanelerin toplumsal uyum ve sosyal katılımı artırmadaki potansiyeli güçlendirilebilir. </a:t>
            </a:r>
          </a:p>
          <a:p>
            <a:pPr marL="0" indent="0" algn="just">
              <a:buNone/>
            </a:pPr>
            <a:r>
              <a:rPr lang="tr-TR" sz="1700" b="1" dirty="0"/>
              <a:t>Bu ders, farklı kültürlerden gelen toplulukların gereksinimlerine uygun çözümler geliştirilerek, kütüphanelerin çok kültürlü toplumlarda vazgeçilmez birer aktör olmaya devam edeceğinin altını çizmekte ve politika yapıcılar ile uygulayıcılar için yol gösterici öneriler sunmaktadır.</a:t>
            </a:r>
          </a:p>
        </p:txBody>
      </p:sp>
    </p:spTree>
    <p:extLst>
      <p:ext uri="{BB962C8B-B14F-4D97-AF65-F5344CB8AC3E}">
        <p14:creationId xmlns:p14="http://schemas.microsoft.com/office/powerpoint/2010/main" val="331629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0521-832C-1426-861F-D635DC70B97B}"/>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21EE3AF-004D-3BC0-6408-7DC1C616E1D3}"/>
              </a:ext>
            </a:extLst>
          </p:cNvPr>
          <p:cNvSpPr>
            <a:spLocks noGrp="1"/>
          </p:cNvSpPr>
          <p:nvPr>
            <p:ph type="title"/>
          </p:nvPr>
        </p:nvSpPr>
        <p:spPr>
          <a:xfrm>
            <a:off x="746160" y="63910"/>
            <a:ext cx="9462953" cy="437535"/>
          </a:xfrm>
        </p:spPr>
        <p:txBody>
          <a:bodyPr>
            <a:normAutofit fontScale="90000"/>
          </a:bodyPr>
          <a:lstStyle/>
          <a:p>
            <a:pPr algn="ctr"/>
            <a:r>
              <a:rPr lang="tr-TR" sz="2800" b="1" dirty="0"/>
              <a:t>KAYNAKÇA</a:t>
            </a:r>
            <a:endParaRPr lang="en-US" sz="2800" b="1" dirty="0"/>
          </a:p>
        </p:txBody>
      </p:sp>
      <p:sp>
        <p:nvSpPr>
          <p:cNvPr id="3" name="İçerik Yer Tutucusu 2">
            <a:extLst>
              <a:ext uri="{FF2B5EF4-FFF2-40B4-BE49-F238E27FC236}">
                <a16:creationId xmlns:a16="http://schemas.microsoft.com/office/drawing/2014/main" id="{6628FD27-EE63-D6C3-D7EA-85F32525891E}"/>
              </a:ext>
            </a:extLst>
          </p:cNvPr>
          <p:cNvSpPr>
            <a:spLocks noGrp="1"/>
          </p:cNvSpPr>
          <p:nvPr>
            <p:ph idx="1"/>
          </p:nvPr>
        </p:nvSpPr>
        <p:spPr>
          <a:xfrm>
            <a:off x="491614" y="609600"/>
            <a:ext cx="10530347" cy="5530645"/>
          </a:xfrm>
        </p:spPr>
        <p:txBody>
          <a:bodyPr>
            <a:noAutofit/>
          </a:bodyPr>
          <a:lstStyle/>
          <a:p>
            <a:pPr marL="0" indent="-457200">
              <a:buNone/>
            </a:pPr>
            <a:r>
              <a:rPr lang="tr-TR" sz="1200" b="1" dirty="0"/>
              <a:t>IFLA (2009). </a:t>
            </a:r>
            <a:r>
              <a:rPr lang="tr-TR" sz="1200" b="1" i="1" dirty="0"/>
              <a:t>Çok kültürlü Topluluklar: Kütüphane Hizmetleri Kılavuzu</a:t>
            </a:r>
            <a:r>
              <a:rPr lang="tr-TR" sz="1200" b="1" dirty="0"/>
              <a:t>. 3.bs. (G. Demir, Çev.) </a:t>
            </a:r>
            <a:r>
              <a:rPr lang="tr-TR" sz="1200" b="1" dirty="0">
                <a:hlinkClick r:id="rId2"/>
              </a:rPr>
              <a:t>http://www.ifla.org/files/assets/library-ser </a:t>
            </a:r>
            <a:r>
              <a:rPr lang="tr-TR" sz="1200" b="1" dirty="0" err="1">
                <a:hlinkClick r:id="rId2"/>
              </a:rPr>
              <a:t>vices-to-multicultural-populations</a:t>
            </a:r>
            <a:r>
              <a:rPr lang="tr-TR" sz="1200" b="1" dirty="0">
                <a:hlinkClick r:id="rId2"/>
              </a:rPr>
              <a:t>/</a:t>
            </a:r>
            <a:r>
              <a:rPr lang="tr-TR" sz="1200" b="1" dirty="0" err="1">
                <a:hlinkClick r:id="rId2"/>
              </a:rPr>
              <a:t>publications</a:t>
            </a:r>
            <a:r>
              <a:rPr lang="tr-TR" sz="1200" b="1" dirty="0">
                <a:hlinkClick r:id="rId2"/>
              </a:rPr>
              <a:t>/</a:t>
            </a:r>
            <a:r>
              <a:rPr lang="tr-TR" sz="1200" b="1" dirty="0" err="1">
                <a:hlinkClick r:id="rId2"/>
              </a:rPr>
              <a:t>multicultural-communi</a:t>
            </a:r>
            <a:r>
              <a:rPr lang="tr-TR" sz="1200" b="1" dirty="0">
                <a:hlinkClick r:id="rId2"/>
              </a:rPr>
              <a:t> ties-tr.pdf</a:t>
            </a:r>
            <a:endParaRPr lang="tr-TR" sz="1200" b="1" dirty="0"/>
          </a:p>
          <a:p>
            <a:pPr marL="0" indent="-457200">
              <a:buNone/>
            </a:pPr>
            <a:r>
              <a:rPr lang="tr-TR" sz="1200" b="1" dirty="0"/>
              <a:t>Bekaroğlu, E. A. (2010). </a:t>
            </a:r>
            <a:r>
              <a:rPr lang="tr-TR" sz="1200" b="1" i="1" dirty="0" err="1"/>
              <a:t>The</a:t>
            </a:r>
            <a:r>
              <a:rPr lang="tr-TR" sz="1200" b="1" i="1" dirty="0"/>
              <a:t> </a:t>
            </a:r>
            <a:r>
              <a:rPr lang="tr-TR" sz="1200" b="1" i="1" dirty="0" err="1"/>
              <a:t>Dutch</a:t>
            </a:r>
            <a:r>
              <a:rPr lang="tr-TR" sz="1200" b="1" i="1" dirty="0"/>
              <a:t>, </a:t>
            </a:r>
            <a:r>
              <a:rPr lang="tr-TR" sz="1200" b="1" i="1" dirty="0" err="1"/>
              <a:t>the</a:t>
            </a:r>
            <a:r>
              <a:rPr lang="tr-TR" sz="1200" b="1" i="1" dirty="0"/>
              <a:t> Un-</a:t>
            </a:r>
            <a:r>
              <a:rPr lang="tr-TR" sz="1200" b="1" i="1" dirty="0" err="1"/>
              <a:t>Dutch</a:t>
            </a:r>
            <a:r>
              <a:rPr lang="tr-TR" sz="1200" b="1" i="1" dirty="0"/>
              <a:t>, </a:t>
            </a:r>
            <a:r>
              <a:rPr lang="tr-TR" sz="1200" b="1" i="1" dirty="0" err="1"/>
              <a:t>and</a:t>
            </a:r>
            <a:r>
              <a:rPr lang="tr-TR" sz="1200" b="1" i="1" dirty="0"/>
              <a:t> </a:t>
            </a:r>
            <a:r>
              <a:rPr lang="tr-TR" sz="1200" b="1" i="1" dirty="0" err="1"/>
              <a:t>the</a:t>
            </a:r>
            <a:r>
              <a:rPr lang="tr-TR" sz="1200" b="1" i="1" dirty="0"/>
              <a:t> Semi-</a:t>
            </a:r>
            <a:r>
              <a:rPr lang="tr-TR" sz="1200" b="1" i="1" dirty="0" err="1"/>
              <a:t>Dutch</a:t>
            </a:r>
            <a:r>
              <a:rPr lang="tr-TR" sz="1200" b="1" i="1" dirty="0"/>
              <a:t>: </a:t>
            </a:r>
            <a:r>
              <a:rPr lang="tr-TR" sz="1200" b="1" i="1" dirty="0" err="1"/>
              <a:t>The</a:t>
            </a:r>
            <a:r>
              <a:rPr lang="tr-TR" sz="1200" b="1" i="1" dirty="0"/>
              <a:t> </a:t>
            </a:r>
            <a:r>
              <a:rPr lang="tr-TR" sz="1200" b="1" i="1" dirty="0" err="1"/>
              <a:t>politics</a:t>
            </a:r>
            <a:r>
              <a:rPr lang="tr-TR" sz="1200" b="1" i="1" dirty="0"/>
              <a:t> of </a:t>
            </a:r>
            <a:r>
              <a:rPr lang="tr-TR" sz="1200" b="1" i="1" dirty="0" err="1"/>
              <a:t>multiculturalism</a:t>
            </a:r>
            <a:r>
              <a:rPr lang="tr-TR" sz="1200" b="1" i="1" dirty="0"/>
              <a:t> </a:t>
            </a:r>
            <a:r>
              <a:rPr lang="tr-TR" sz="1200" b="1" i="1" dirty="0" err="1"/>
              <a:t>and</a:t>
            </a:r>
            <a:r>
              <a:rPr lang="tr-TR" sz="1200" b="1" i="1" dirty="0"/>
              <a:t> </a:t>
            </a:r>
            <a:r>
              <a:rPr lang="tr-TR" sz="1200" b="1" i="1" dirty="0" err="1"/>
              <a:t>muslim</a:t>
            </a:r>
            <a:r>
              <a:rPr lang="tr-TR" sz="1200" b="1" i="1" dirty="0"/>
              <a:t> </a:t>
            </a:r>
            <a:r>
              <a:rPr lang="tr-TR" sz="1200" b="1" i="1" dirty="0" err="1"/>
              <a:t>minorities</a:t>
            </a:r>
            <a:r>
              <a:rPr lang="tr-TR" sz="1200" b="1" i="1" dirty="0"/>
              <a:t> in </a:t>
            </a:r>
            <a:r>
              <a:rPr lang="tr-TR" sz="1200" b="1" i="1" dirty="0" err="1"/>
              <a:t>the</a:t>
            </a:r>
            <a:r>
              <a:rPr lang="tr-TR" sz="1200" b="1" i="1" dirty="0"/>
              <a:t> </a:t>
            </a:r>
            <a:r>
              <a:rPr lang="tr-TR" sz="1200" b="1" i="1" dirty="0" err="1"/>
              <a:t>Netherlands</a:t>
            </a:r>
            <a:r>
              <a:rPr lang="tr-TR" sz="1200" b="1" i="1" dirty="0"/>
              <a:t> </a:t>
            </a:r>
            <a:r>
              <a:rPr lang="tr-TR" sz="1200" b="1" dirty="0"/>
              <a:t>(Yayınlanmamış Doktora Tezi). Bilkent üniversitesi.</a:t>
            </a:r>
          </a:p>
          <a:p>
            <a:pPr marL="0" indent="-457200">
              <a:buNone/>
            </a:pPr>
            <a:r>
              <a:rPr lang="en-US" sz="1200" b="1" dirty="0"/>
              <a:t>Bon, I. and van Buuren, K. (2016). </a:t>
            </a:r>
            <a:r>
              <a:rPr lang="en-US" sz="1200" b="1" i="1" dirty="0"/>
              <a:t>Reading express; service for newcomers and refugees</a:t>
            </a:r>
            <a:r>
              <a:rPr lang="en-US" sz="1200" b="1" dirty="0"/>
              <a:t>. IFLA Columbus 2016</a:t>
            </a:r>
            <a:r>
              <a:rPr lang="tr-TR" sz="1200" b="1" dirty="0"/>
              <a:t>. </a:t>
            </a:r>
            <a:r>
              <a:rPr lang="en-US" sz="1200" b="1" dirty="0">
                <a:hlinkClick r:id="rId3"/>
              </a:rPr>
              <a:t>http://library.ifla.org/1333/1/081-bon-en.pdf</a:t>
            </a:r>
            <a:endParaRPr lang="tr-TR" sz="1200" b="1" dirty="0"/>
          </a:p>
          <a:p>
            <a:pPr marL="0" indent="-457200">
              <a:buNone/>
            </a:pPr>
            <a:r>
              <a:rPr lang="tr-TR" sz="1200" b="1" dirty="0" err="1"/>
              <a:t>Brandsen</a:t>
            </a:r>
            <a:r>
              <a:rPr lang="tr-TR" sz="1200" b="1" dirty="0"/>
              <a:t>, T. &amp; </a:t>
            </a:r>
            <a:r>
              <a:rPr lang="tr-TR" sz="1200" b="1" dirty="0" err="1"/>
              <a:t>Fledderus</a:t>
            </a:r>
            <a:r>
              <a:rPr lang="tr-TR" sz="1200" b="1" dirty="0"/>
              <a:t>, J. (</a:t>
            </a:r>
            <a:r>
              <a:rPr lang="tr-TR" sz="1200" b="1" dirty="0" err="1"/>
              <a:t>t.y</a:t>
            </a:r>
            <a:r>
              <a:rPr lang="tr-TR" sz="1200" b="1" dirty="0"/>
              <a:t>.). City Report: </a:t>
            </a:r>
            <a:r>
              <a:rPr lang="tr-TR" sz="1200" b="1" dirty="0" err="1"/>
              <a:t>Nijmegen</a:t>
            </a:r>
            <a:r>
              <a:rPr lang="tr-TR" sz="1200" b="1" dirty="0"/>
              <a:t>. WILCO </a:t>
            </a:r>
            <a:r>
              <a:rPr lang="tr-TR" sz="1200" b="1" dirty="0" err="1"/>
              <a:t>Publication</a:t>
            </a:r>
            <a:r>
              <a:rPr lang="tr-TR" sz="1200" b="1" dirty="0"/>
              <a:t> </a:t>
            </a:r>
            <a:r>
              <a:rPr lang="tr-TR" sz="1200" b="1" dirty="0" err="1"/>
              <a:t>no</a:t>
            </a:r>
            <a:r>
              <a:rPr lang="tr-TR" sz="1200" b="1" dirty="0"/>
              <a:t>. 26. </a:t>
            </a:r>
            <a:r>
              <a:rPr lang="tr-TR" sz="1200" b="1" dirty="0">
                <a:hlinkClick r:id="rId4"/>
              </a:rPr>
              <a:t>https://www.wilcoproject.eu/wordpress/wp-content/uploads/WILCO_WP3_Nijmegen_261.pdf</a:t>
            </a:r>
            <a:endParaRPr lang="tr-TR" sz="1200" b="1" dirty="0"/>
          </a:p>
          <a:p>
            <a:pPr marL="0" indent="-457200">
              <a:buNone/>
            </a:pPr>
            <a:r>
              <a:rPr lang="tr-TR" sz="1200" b="1" dirty="0" err="1"/>
              <a:t>Caso</a:t>
            </a:r>
            <a:r>
              <a:rPr lang="tr-TR" sz="1200" b="1" dirty="0"/>
              <a:t>, O. ve </a:t>
            </a:r>
            <a:r>
              <a:rPr lang="tr-TR" sz="1200" b="1" dirty="0" err="1"/>
              <a:t>Kuijper</a:t>
            </a:r>
            <a:r>
              <a:rPr lang="tr-TR" sz="1200" b="1" dirty="0"/>
              <a:t>, J. (2019).</a:t>
            </a:r>
            <a:r>
              <a:rPr lang="en-US" sz="1200" b="1" dirty="0"/>
              <a:t> </a:t>
            </a:r>
            <a:r>
              <a:rPr lang="en-US" sz="1200" b="1" i="1" dirty="0"/>
              <a:t>Atlas: Makerspaces in public libraries in </a:t>
            </a:r>
            <a:r>
              <a:rPr lang="tr-TR" sz="1200" b="1" i="1" dirty="0"/>
              <a:t>t</a:t>
            </a:r>
            <a:r>
              <a:rPr lang="en-US" sz="1200" b="1" i="1" dirty="0"/>
              <a:t>he Netherlands</a:t>
            </a:r>
            <a:r>
              <a:rPr lang="tr-TR" sz="1200" b="1" dirty="0"/>
              <a:t>. </a:t>
            </a:r>
            <a:r>
              <a:rPr lang="en-US" sz="1200" b="1" dirty="0"/>
              <a:t>TU Delft Open, Faculty of Architecture and the Built Environment,</a:t>
            </a:r>
            <a:r>
              <a:rPr lang="tr-TR" sz="1200" b="1" dirty="0"/>
              <a:t> </a:t>
            </a:r>
            <a:r>
              <a:rPr lang="en-US" sz="1200" b="1" dirty="0"/>
              <a:t>Delft University of Technology</a:t>
            </a:r>
            <a:r>
              <a:rPr lang="tr-TR" sz="1200" b="1" dirty="0"/>
              <a:t>.</a:t>
            </a:r>
          </a:p>
          <a:p>
            <a:pPr marL="0" indent="-457200">
              <a:buNone/>
            </a:pPr>
            <a:r>
              <a:rPr lang="en-US" sz="1200" b="1" dirty="0"/>
              <a:t>Council of Europe (1997). </a:t>
            </a:r>
            <a:r>
              <a:rPr lang="en-US" sz="1200" b="1" i="1" dirty="0"/>
              <a:t>European </a:t>
            </a:r>
            <a:r>
              <a:rPr lang="en-US" sz="1200" b="1" i="1" dirty="0" err="1"/>
              <a:t>programme</a:t>
            </a:r>
            <a:r>
              <a:rPr lang="en-US" sz="1200" b="1" i="1" dirty="0"/>
              <a:t> of national cultural policy reviews: </a:t>
            </a:r>
            <a:r>
              <a:rPr lang="tr-TR" sz="1200" b="1" i="1" dirty="0"/>
              <a:t>C</a:t>
            </a:r>
            <a:r>
              <a:rPr lang="en-US" sz="1200" b="1" i="1" dirty="0" err="1"/>
              <a:t>ultural</a:t>
            </a:r>
            <a:r>
              <a:rPr lang="en-US" sz="1200" b="1" i="1" dirty="0"/>
              <a:t> policy in Estonia</a:t>
            </a:r>
            <a:r>
              <a:rPr lang="en-US" sz="1200" b="1" dirty="0"/>
              <a:t>. Council for Cultural Co-operation.</a:t>
            </a:r>
            <a:endParaRPr lang="tr-TR" sz="1200" b="1" dirty="0"/>
          </a:p>
          <a:p>
            <a:pPr marL="0" indent="-457200">
              <a:buNone/>
            </a:pPr>
            <a:r>
              <a:rPr lang="tr-TR" sz="1200" b="1" dirty="0" err="1"/>
              <a:t>Ersanilli</a:t>
            </a:r>
            <a:r>
              <a:rPr lang="tr-TR" sz="1200" b="1" dirty="0"/>
              <a:t>, E. (2014). </a:t>
            </a:r>
            <a:r>
              <a:rPr lang="tr-TR" sz="1200" b="1" dirty="0" err="1"/>
              <a:t>Focus</a:t>
            </a:r>
            <a:r>
              <a:rPr lang="tr-TR" sz="1200" b="1" dirty="0"/>
              <a:t> </a:t>
            </a:r>
            <a:r>
              <a:rPr lang="tr-TR" sz="1200" b="1" dirty="0" err="1"/>
              <a:t>migration</a:t>
            </a:r>
            <a:r>
              <a:rPr lang="tr-TR" sz="1200" b="1" dirty="0"/>
              <a:t>: </a:t>
            </a:r>
            <a:r>
              <a:rPr lang="tr-TR" sz="1200" b="1" dirty="0" err="1"/>
              <a:t>Netherlands</a:t>
            </a:r>
            <a:r>
              <a:rPr lang="tr-TR" sz="1200" b="1" dirty="0"/>
              <a:t>. </a:t>
            </a:r>
            <a:r>
              <a:rPr lang="tr-TR" sz="1200" b="1" i="1" dirty="0"/>
              <a:t>Country Profile</a:t>
            </a:r>
            <a:r>
              <a:rPr lang="tr-TR" sz="1200" b="1" dirty="0"/>
              <a:t>, 11, Hamburg: </a:t>
            </a:r>
            <a:r>
              <a:rPr lang="tr-TR" sz="1200" b="1" dirty="0" err="1"/>
              <a:t>Hamburgisches</a:t>
            </a:r>
            <a:r>
              <a:rPr lang="tr-TR" sz="1200" b="1" dirty="0"/>
              <a:t> </a:t>
            </a:r>
            <a:r>
              <a:rPr lang="tr-TR" sz="1200" b="1" dirty="0" err="1"/>
              <a:t>Weltwirtschafts</a:t>
            </a:r>
            <a:r>
              <a:rPr lang="tr-TR" sz="1200" b="1" dirty="0"/>
              <a:t> </a:t>
            </a:r>
            <a:r>
              <a:rPr lang="tr-TR" sz="1200" b="1" dirty="0" err="1"/>
              <a:t>Institut</a:t>
            </a:r>
            <a:r>
              <a:rPr lang="tr-TR" sz="1200" b="1" dirty="0"/>
              <a:t> [Hamburg </a:t>
            </a:r>
            <a:r>
              <a:rPr lang="tr-TR" sz="1200" b="1" dirty="0" err="1"/>
              <a:t>Institute</a:t>
            </a:r>
            <a:r>
              <a:rPr lang="tr-TR" sz="1200" b="1" dirty="0"/>
              <a:t> of International </a:t>
            </a:r>
            <a:r>
              <a:rPr lang="tr-TR" sz="1200" b="1" dirty="0" err="1"/>
              <a:t>Economics</a:t>
            </a:r>
            <a:r>
              <a:rPr lang="tr-TR" sz="1200" b="1" dirty="0"/>
              <a:t> (HWWI)], 1-11.</a:t>
            </a:r>
          </a:p>
          <a:p>
            <a:pPr marL="0" indent="-457200">
              <a:buNone/>
            </a:pPr>
            <a:r>
              <a:rPr lang="tr-TR" sz="1200" b="1" dirty="0"/>
              <a:t>ESTER User Guide (2025, 4 Şubat). </a:t>
            </a:r>
            <a:r>
              <a:rPr lang="tr-TR" sz="1200" b="1" i="1" dirty="0"/>
              <a:t>Online </a:t>
            </a:r>
            <a:r>
              <a:rPr lang="tr-TR" sz="1200" b="1" i="1" dirty="0" err="1"/>
              <a:t>Catalogue</a:t>
            </a:r>
            <a:r>
              <a:rPr lang="tr-TR" sz="1200" b="1" i="1" dirty="0"/>
              <a:t> ESTER User Guide</a:t>
            </a:r>
            <a:r>
              <a:rPr lang="tr-TR" sz="1200" b="1" dirty="0"/>
              <a:t>. </a:t>
            </a:r>
            <a:r>
              <a:rPr lang="tr-TR" sz="1200" b="1" dirty="0">
                <a:hlinkClick r:id="rId5"/>
              </a:rPr>
              <a:t>https://www.elnet.ee/en/guide/ester/updates.php#:~:text=On%20November%2028%2C%202024%2C%20Tallinn,Liivalaia%20Library%20(Liivalaia%2040)</a:t>
            </a:r>
            <a:r>
              <a:rPr lang="tr-TR" sz="1200" b="1" dirty="0"/>
              <a:t>.</a:t>
            </a:r>
          </a:p>
          <a:p>
            <a:pPr marL="0" indent="-457200">
              <a:buNone/>
            </a:pPr>
            <a:r>
              <a:rPr lang="tr-TR" sz="1200" b="1" dirty="0" err="1"/>
              <a:t>Huysmans</a:t>
            </a:r>
            <a:r>
              <a:rPr lang="tr-TR" sz="1200" b="1" dirty="0"/>
              <a:t>, F. &amp; </a:t>
            </a:r>
            <a:r>
              <a:rPr lang="tr-TR" sz="1200" b="1" dirty="0" err="1"/>
              <a:t>Oomes</a:t>
            </a:r>
            <a:r>
              <a:rPr lang="tr-TR" sz="1200" b="1" dirty="0"/>
              <a:t>, M. (2018). </a:t>
            </a:r>
            <a:r>
              <a:rPr lang="en-US" sz="1200" b="1" dirty="0"/>
              <a:t>The</a:t>
            </a:r>
            <a:r>
              <a:rPr lang="tr-TR" sz="1200" b="1" dirty="0"/>
              <a:t> </a:t>
            </a:r>
            <a:r>
              <a:rPr lang="en-US" sz="1200" b="1" dirty="0"/>
              <a:t>people’s</a:t>
            </a:r>
            <a:r>
              <a:rPr lang="tr-TR" sz="1200" b="1" dirty="0"/>
              <a:t> </a:t>
            </a:r>
            <a:r>
              <a:rPr lang="en-US" sz="1200" b="1" dirty="0"/>
              <a:t>palaces:	Public	</a:t>
            </a:r>
            <a:r>
              <a:rPr lang="tr-TR" sz="1200" b="1" dirty="0"/>
              <a:t>l</a:t>
            </a:r>
            <a:r>
              <a:rPr lang="en-US" sz="1200" b="1" dirty="0"/>
              <a:t>libraries</a:t>
            </a:r>
            <a:r>
              <a:rPr lang="tr-TR" sz="1200" b="1" dirty="0"/>
              <a:t> </a:t>
            </a:r>
            <a:r>
              <a:rPr lang="en-US" sz="1200" b="1" dirty="0"/>
              <a:t>in	the</a:t>
            </a:r>
            <a:r>
              <a:rPr lang="tr-TR" sz="1200" b="1" dirty="0"/>
              <a:t> i</a:t>
            </a:r>
            <a:r>
              <a:rPr lang="en-US" sz="1200" b="1" dirty="0" err="1"/>
              <a:t>nformation</a:t>
            </a:r>
            <a:r>
              <a:rPr lang="tr-TR" sz="1200" b="1" dirty="0"/>
              <a:t> s</a:t>
            </a:r>
            <a:r>
              <a:rPr lang="en-US" sz="1200" b="1" dirty="0" err="1"/>
              <a:t>ociety</a:t>
            </a:r>
            <a:r>
              <a:rPr lang="tr-TR" sz="1200" b="1" dirty="0"/>
              <a:t>. E. V. </a:t>
            </a:r>
            <a:r>
              <a:rPr lang="tr-TR" sz="1200" b="1" dirty="0" err="1"/>
              <a:t>Meerkerk</a:t>
            </a:r>
            <a:r>
              <a:rPr lang="tr-TR" sz="1200" b="1" dirty="0"/>
              <a:t> &amp;	</a:t>
            </a:r>
            <a:r>
              <a:rPr lang="tr-TR" sz="1200" b="1" dirty="0" err="1"/>
              <a:t>Quirijn</a:t>
            </a:r>
            <a:r>
              <a:rPr lang="tr-TR" sz="1200" b="1" dirty="0"/>
              <a:t> </a:t>
            </a:r>
            <a:r>
              <a:rPr lang="tr-TR" sz="1200" b="1" dirty="0" err="1"/>
              <a:t>Lennert</a:t>
            </a:r>
            <a:r>
              <a:rPr lang="tr-TR" sz="1200" b="1" dirty="0"/>
              <a:t> </a:t>
            </a:r>
            <a:r>
              <a:rPr lang="tr-TR" sz="1200" b="1" dirty="0" err="1"/>
              <a:t>van</a:t>
            </a:r>
            <a:r>
              <a:rPr lang="tr-TR" sz="1200" b="1" dirty="0"/>
              <a:t> den </a:t>
            </a:r>
            <a:r>
              <a:rPr lang="tr-TR" sz="1200" b="1" dirty="0" err="1"/>
              <a:t>Hoogen</a:t>
            </a:r>
            <a:r>
              <a:rPr lang="tr-TR" sz="1200" b="1" dirty="0"/>
              <a:t>	(</a:t>
            </a:r>
            <a:r>
              <a:rPr lang="tr-TR" sz="1200" b="1" dirty="0" err="1"/>
              <a:t>Eds</a:t>
            </a:r>
            <a:r>
              <a:rPr lang="tr-TR" sz="1200" b="1" dirty="0"/>
              <a:t>.,	2018</a:t>
            </a:r>
            <a:r>
              <a:rPr lang="tr-TR" sz="1200" b="1" i="1" dirty="0"/>
              <a:t>), </a:t>
            </a:r>
            <a:r>
              <a:rPr lang="tr-TR" sz="1200" b="1" i="1" dirty="0" err="1"/>
              <a:t>Cultural</a:t>
            </a:r>
            <a:r>
              <a:rPr lang="tr-TR" sz="1200" b="1" i="1" dirty="0"/>
              <a:t> </a:t>
            </a:r>
            <a:r>
              <a:rPr lang="tr-TR" sz="1200" b="1" i="1" dirty="0" err="1"/>
              <a:t>Policy</a:t>
            </a:r>
            <a:r>
              <a:rPr lang="tr-TR" sz="1200" b="1" i="1" dirty="0"/>
              <a:t> in </a:t>
            </a:r>
            <a:r>
              <a:rPr lang="tr-TR" sz="1200" b="1" i="1" dirty="0" err="1"/>
              <a:t>the</a:t>
            </a:r>
            <a:r>
              <a:rPr lang="tr-TR" sz="1200" b="1" i="1" dirty="0"/>
              <a:t> </a:t>
            </a:r>
            <a:r>
              <a:rPr lang="tr-TR" sz="1200" b="1" i="1" dirty="0" err="1"/>
              <a:t>Polder</a:t>
            </a:r>
            <a:r>
              <a:rPr lang="tr-TR" sz="1200" b="1" i="1" dirty="0"/>
              <a:t>: 25 </a:t>
            </a:r>
            <a:r>
              <a:rPr lang="tr-TR" sz="1200" b="1" i="1" dirty="0" err="1"/>
              <a:t>Years</a:t>
            </a:r>
            <a:r>
              <a:rPr lang="tr-TR" sz="1200" b="1" i="1" dirty="0"/>
              <a:t> of </a:t>
            </a:r>
            <a:r>
              <a:rPr lang="tr-TR" sz="1200" b="1" i="1" dirty="0" err="1"/>
              <a:t>the</a:t>
            </a:r>
            <a:r>
              <a:rPr lang="tr-TR" sz="1200" b="1" i="1" dirty="0"/>
              <a:t> </a:t>
            </a:r>
            <a:r>
              <a:rPr lang="tr-TR" sz="1200" b="1" i="1" dirty="0" err="1"/>
              <a:t>Dutch</a:t>
            </a:r>
            <a:r>
              <a:rPr lang="tr-TR" sz="1200" b="1" i="1" dirty="0"/>
              <a:t> </a:t>
            </a:r>
            <a:r>
              <a:rPr lang="tr-TR" sz="1200" b="1" i="1" dirty="0" err="1"/>
              <a:t>Cultural</a:t>
            </a:r>
            <a:r>
              <a:rPr lang="tr-TR" sz="1200" b="1" i="1" dirty="0"/>
              <a:t> </a:t>
            </a:r>
            <a:r>
              <a:rPr lang="tr-TR" sz="1200" b="1" i="1" dirty="0" err="1"/>
              <a:t>Policy</a:t>
            </a:r>
            <a:r>
              <a:rPr lang="tr-TR" sz="1200" b="1" i="1" dirty="0"/>
              <a:t> </a:t>
            </a:r>
            <a:r>
              <a:rPr lang="tr-TR" sz="1200" b="1" i="1" dirty="0" err="1"/>
              <a:t>Act</a:t>
            </a:r>
            <a:r>
              <a:rPr lang="tr-TR" sz="1200" b="1" i="1" dirty="0"/>
              <a:t> </a:t>
            </a:r>
            <a:r>
              <a:rPr lang="tr-TR" sz="1200" b="1" dirty="0"/>
              <a:t>(</a:t>
            </a:r>
            <a:r>
              <a:rPr lang="tr-TR" sz="1200" b="1" dirty="0" err="1"/>
              <a:t>pp</a:t>
            </a:r>
            <a:r>
              <a:rPr lang="tr-TR" sz="1200" b="1" dirty="0"/>
              <a:t>. 219-242). Amsterdam </a:t>
            </a:r>
            <a:r>
              <a:rPr lang="tr-TR" sz="1200" b="1" dirty="0" err="1"/>
              <a:t>University</a:t>
            </a:r>
            <a:r>
              <a:rPr lang="tr-TR" sz="1200" b="1" dirty="0"/>
              <a:t>.</a:t>
            </a:r>
          </a:p>
          <a:p>
            <a:pPr marL="0" indent="-457200">
              <a:buNone/>
            </a:pPr>
            <a:r>
              <a:rPr lang="en-US" sz="1200" b="1" dirty="0"/>
              <a:t>Huysmans, F. </a:t>
            </a:r>
            <a:r>
              <a:rPr lang="en-US" sz="1200" b="1" dirty="0" err="1"/>
              <a:t>ve</a:t>
            </a:r>
            <a:r>
              <a:rPr lang="en-US" sz="1200" b="1" dirty="0"/>
              <a:t> </a:t>
            </a:r>
            <a:r>
              <a:rPr lang="en-US" sz="1200" b="1" dirty="0" err="1"/>
              <a:t>Hillebrink</a:t>
            </a:r>
            <a:r>
              <a:rPr lang="en-US" sz="1200" b="1" dirty="0"/>
              <a:t>, C. (2008). </a:t>
            </a:r>
            <a:r>
              <a:rPr lang="en-US" sz="1200" b="1" i="1" dirty="0"/>
              <a:t>The future of the Dutch public library: </a:t>
            </a:r>
            <a:r>
              <a:rPr lang="tr-TR" sz="1200" b="1" i="1" dirty="0"/>
              <a:t>T</a:t>
            </a:r>
            <a:r>
              <a:rPr lang="en-US" sz="1200" b="1" i="1" dirty="0" err="1"/>
              <a:t>en</a:t>
            </a:r>
            <a:r>
              <a:rPr lang="en-US" sz="1200" b="1" i="1" dirty="0"/>
              <a:t> years on</a:t>
            </a:r>
            <a:r>
              <a:rPr lang="en-US" sz="1200" b="1" dirty="0"/>
              <a:t>. </a:t>
            </a:r>
            <a:r>
              <a:rPr lang="tr-TR" sz="1200" b="1" dirty="0"/>
              <a:t>T</a:t>
            </a:r>
            <a:r>
              <a:rPr lang="en-US" sz="1200" b="1" dirty="0"/>
              <a:t>he Netherlands Institute for Social Research.</a:t>
            </a:r>
            <a:endParaRPr lang="tr-TR" sz="1200" b="1" dirty="0"/>
          </a:p>
        </p:txBody>
      </p:sp>
    </p:spTree>
    <p:extLst>
      <p:ext uri="{BB962C8B-B14F-4D97-AF65-F5344CB8AC3E}">
        <p14:creationId xmlns:p14="http://schemas.microsoft.com/office/powerpoint/2010/main" val="209648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F2DF-8CF7-7947-24C9-8AC86B6B741B}"/>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DF026BF-5371-A8E8-8044-8E44654FBB12}"/>
              </a:ext>
            </a:extLst>
          </p:cNvPr>
          <p:cNvSpPr>
            <a:spLocks noGrp="1"/>
          </p:cNvSpPr>
          <p:nvPr>
            <p:ph type="title"/>
          </p:nvPr>
        </p:nvSpPr>
        <p:spPr>
          <a:xfrm>
            <a:off x="746160" y="63910"/>
            <a:ext cx="9462953" cy="437535"/>
          </a:xfrm>
        </p:spPr>
        <p:txBody>
          <a:bodyPr>
            <a:normAutofit fontScale="90000"/>
          </a:bodyPr>
          <a:lstStyle/>
          <a:p>
            <a:pPr algn="ctr"/>
            <a:r>
              <a:rPr lang="tr-TR" sz="2800" b="1" dirty="0"/>
              <a:t>KAYNAKÇA</a:t>
            </a:r>
            <a:endParaRPr lang="en-US" sz="2800" b="1" dirty="0"/>
          </a:p>
        </p:txBody>
      </p:sp>
      <p:sp>
        <p:nvSpPr>
          <p:cNvPr id="3" name="İçerik Yer Tutucusu 2">
            <a:extLst>
              <a:ext uri="{FF2B5EF4-FFF2-40B4-BE49-F238E27FC236}">
                <a16:creationId xmlns:a16="http://schemas.microsoft.com/office/drawing/2014/main" id="{0FE8348F-52BC-D1E3-DC03-F03F5B329DE1}"/>
              </a:ext>
            </a:extLst>
          </p:cNvPr>
          <p:cNvSpPr>
            <a:spLocks noGrp="1"/>
          </p:cNvSpPr>
          <p:nvPr>
            <p:ph idx="1"/>
          </p:nvPr>
        </p:nvSpPr>
        <p:spPr>
          <a:xfrm>
            <a:off x="491614" y="609600"/>
            <a:ext cx="10530347" cy="5466735"/>
          </a:xfrm>
        </p:spPr>
        <p:txBody>
          <a:bodyPr>
            <a:noAutofit/>
          </a:bodyPr>
          <a:lstStyle/>
          <a:p>
            <a:pPr marL="0" indent="-457200">
              <a:buNone/>
            </a:pPr>
            <a:r>
              <a:rPr lang="tr-TR" sz="1200" b="1" dirty="0" err="1"/>
              <a:t>InterRail</a:t>
            </a:r>
            <a:r>
              <a:rPr lang="tr-TR" sz="1200" b="1" dirty="0"/>
              <a:t>, LLC (2025). </a:t>
            </a:r>
            <a:r>
              <a:rPr lang="tr-TR" sz="1200" b="1" i="1" dirty="0" err="1"/>
              <a:t>Map</a:t>
            </a:r>
            <a:r>
              <a:rPr lang="tr-TR" sz="1200" b="1" i="1" dirty="0"/>
              <a:t> of </a:t>
            </a:r>
            <a:r>
              <a:rPr lang="tr-TR" sz="1200" b="1" i="1" dirty="0" err="1"/>
              <a:t>the</a:t>
            </a:r>
            <a:r>
              <a:rPr lang="tr-TR" sz="1200" b="1" i="1" dirty="0"/>
              <a:t> </a:t>
            </a:r>
            <a:r>
              <a:rPr lang="tr-TR" sz="1200" b="1" i="1" dirty="0" err="1"/>
              <a:t>Netherlands</a:t>
            </a:r>
            <a:r>
              <a:rPr lang="tr-TR" sz="1200" b="1" dirty="0"/>
              <a:t>. </a:t>
            </a:r>
            <a:r>
              <a:rPr lang="tr-TR" sz="1200" b="1" dirty="0">
                <a:hlinkClick r:id="rId2"/>
              </a:rPr>
              <a:t>https://www.railpass.com/plan-your-trip/maps/the-netherlands</a:t>
            </a:r>
            <a:endParaRPr lang="tr-TR" sz="1200" b="1" dirty="0"/>
          </a:p>
          <a:p>
            <a:pPr marL="0" indent="-457200">
              <a:buNone/>
            </a:pPr>
            <a:r>
              <a:rPr lang="en-US" sz="1200" b="1" dirty="0"/>
              <a:t>Kempen</a:t>
            </a:r>
            <a:r>
              <a:rPr lang="tr-TR" sz="1200" b="1" dirty="0"/>
              <a:t>, S. V. (2023, 2 Ekim). </a:t>
            </a:r>
            <a:r>
              <a:rPr lang="en-US" sz="1200" b="1" i="1" dirty="0"/>
              <a:t>Positive development for public libraries in the Netherlands (</a:t>
            </a:r>
            <a:r>
              <a:rPr lang="en-US" sz="1200" b="1" i="1" dirty="0" err="1"/>
              <a:t>okt</a:t>
            </a:r>
            <a:r>
              <a:rPr lang="en-US" sz="1200" b="1" i="1" dirty="0"/>
              <a:t> 2023)</a:t>
            </a:r>
            <a:r>
              <a:rPr lang="tr-TR" sz="1200" b="1" dirty="0"/>
              <a:t>. </a:t>
            </a:r>
            <a:r>
              <a:rPr lang="tr-TR" sz="1200" b="1" dirty="0">
                <a:hlinkClick r:id="rId3"/>
              </a:rPr>
              <a:t>https://naple.eu/positive-development-for-public-libraries-in-the-netherlands-okt-2023/</a:t>
            </a:r>
            <a:endParaRPr lang="tr-TR" sz="1200" b="1" dirty="0"/>
          </a:p>
          <a:p>
            <a:pPr marL="0" indent="-457200">
              <a:buNone/>
            </a:pPr>
            <a:r>
              <a:rPr lang="en-US" sz="1200" b="1" dirty="0"/>
              <a:t>Koren, M. (2007). Think multiculturally, recruit nationally, relate locally: </a:t>
            </a:r>
            <a:r>
              <a:rPr lang="tr-TR" sz="1200" b="1" dirty="0"/>
              <a:t>L</a:t>
            </a:r>
            <a:r>
              <a:rPr lang="en-US" sz="1200" b="1" dirty="0" err="1"/>
              <a:t>ibrary</a:t>
            </a:r>
            <a:r>
              <a:rPr lang="en-US" sz="1200" b="1" dirty="0"/>
              <a:t> campaigns in the Netherlands and Denmark. In L</a:t>
            </a:r>
            <a:r>
              <a:rPr lang="en-US" sz="1200" b="1" i="1" dirty="0"/>
              <a:t>ibrary Management and Marketing in a Multicultural World: Proceedings of the 2006 IFLA Management and Marketing Section’s Conference</a:t>
            </a:r>
            <a:r>
              <a:rPr lang="en-US" sz="1200" b="1" dirty="0"/>
              <a:t>. (Ed). James L. Mullins, Shanghai, 16-17 August, 2006, K. G. Saur, München: IFLA. (p</a:t>
            </a:r>
            <a:r>
              <a:rPr lang="tr-TR" sz="1200" b="1" dirty="0"/>
              <a:t>p</a:t>
            </a:r>
            <a:r>
              <a:rPr lang="en-US" sz="1200" b="1" dirty="0"/>
              <a:t>. 274-292).</a:t>
            </a:r>
            <a:endParaRPr lang="tr-TR" sz="1200" b="1" dirty="0"/>
          </a:p>
          <a:p>
            <a:pPr marL="0" indent="-457200">
              <a:buNone/>
            </a:pPr>
            <a:r>
              <a:rPr lang="en-US" sz="1200" b="1" dirty="0" err="1"/>
              <a:t>Kymlicka</a:t>
            </a:r>
            <a:r>
              <a:rPr lang="en-US" sz="1200" b="1" dirty="0"/>
              <a:t>, W. (2012). </a:t>
            </a:r>
            <a:r>
              <a:rPr lang="en-US" sz="1200" b="1" i="1" dirty="0"/>
              <a:t>Multiculturalism: </a:t>
            </a:r>
            <a:r>
              <a:rPr lang="tr-TR" sz="1200" b="1" i="1" dirty="0"/>
              <a:t>S</a:t>
            </a:r>
            <a:r>
              <a:rPr lang="en-US" sz="1200" b="1" i="1" dirty="0" err="1"/>
              <a:t>uccess</a:t>
            </a:r>
            <a:r>
              <a:rPr lang="en-US" sz="1200" b="1" i="1" dirty="0"/>
              <a:t>, failure, and the future</a:t>
            </a:r>
            <a:r>
              <a:rPr lang="en-US" sz="1200" b="1" dirty="0"/>
              <a:t>. Migration Policy Institute.</a:t>
            </a:r>
            <a:r>
              <a:rPr lang="tr-TR" sz="1200" b="1" dirty="0"/>
              <a:t> </a:t>
            </a:r>
            <a:r>
              <a:rPr lang="en-US" sz="1200" b="1" dirty="0">
                <a:hlinkClick r:id="rId4"/>
              </a:rPr>
              <a:t>https://emnbelgium.be/sites/default/files/publications/multiculturalism.pdf</a:t>
            </a:r>
            <a:endParaRPr lang="tr-TR" sz="1200" b="1" dirty="0"/>
          </a:p>
          <a:p>
            <a:pPr marL="0" indent="-457200">
              <a:buNone/>
            </a:pPr>
            <a:r>
              <a:rPr lang="tr-TR" sz="1200" b="1" dirty="0"/>
              <a:t>Larsen, J. I., Jacobs, D. L. ve </a:t>
            </a:r>
            <a:r>
              <a:rPr lang="tr-TR" sz="1200" b="1" dirty="0" err="1"/>
              <a:t>Vlimmeren</a:t>
            </a:r>
            <a:r>
              <a:rPr lang="tr-TR" sz="1200" b="1" dirty="0"/>
              <a:t>, T. (2004). </a:t>
            </a:r>
            <a:r>
              <a:rPr lang="tr-TR" sz="1200" b="1" dirty="0" err="1"/>
              <a:t>Cultural</a:t>
            </a:r>
            <a:r>
              <a:rPr lang="tr-TR" sz="1200" b="1" dirty="0"/>
              <a:t> </a:t>
            </a:r>
            <a:r>
              <a:rPr lang="tr-TR" sz="1200" b="1" dirty="0" err="1"/>
              <a:t>diversity</a:t>
            </a:r>
            <a:r>
              <a:rPr lang="tr-TR" sz="1200" b="1" dirty="0"/>
              <a:t>: How </a:t>
            </a:r>
            <a:r>
              <a:rPr lang="tr-TR" sz="1200" b="1" dirty="0" err="1"/>
              <a:t>public</a:t>
            </a:r>
            <a:r>
              <a:rPr lang="tr-TR" sz="1200" b="1" dirty="0"/>
              <a:t> </a:t>
            </a:r>
            <a:r>
              <a:rPr lang="tr-TR" sz="1200" b="1" dirty="0" err="1"/>
              <a:t>libraries</a:t>
            </a:r>
            <a:r>
              <a:rPr lang="tr-TR" sz="1200" b="1" dirty="0"/>
              <a:t> can </a:t>
            </a:r>
            <a:r>
              <a:rPr lang="tr-TR" sz="1200" b="1" dirty="0" err="1"/>
              <a:t>serve</a:t>
            </a:r>
            <a:r>
              <a:rPr lang="tr-TR" sz="1200" b="1" dirty="0"/>
              <a:t> </a:t>
            </a:r>
            <a:r>
              <a:rPr lang="tr-TR" sz="1200" b="1" dirty="0" err="1"/>
              <a:t>the</a:t>
            </a:r>
            <a:r>
              <a:rPr lang="tr-TR" sz="1200" b="1" dirty="0"/>
              <a:t> </a:t>
            </a:r>
            <a:r>
              <a:rPr lang="tr-TR" sz="1200" b="1" dirty="0" err="1"/>
              <a:t>diversity</a:t>
            </a:r>
            <a:r>
              <a:rPr lang="tr-TR" sz="1200" b="1" dirty="0"/>
              <a:t> in </a:t>
            </a:r>
            <a:r>
              <a:rPr lang="tr-TR" sz="1200" b="1" dirty="0" err="1"/>
              <a:t>the</a:t>
            </a:r>
            <a:r>
              <a:rPr lang="tr-TR" sz="1200" b="1" dirty="0"/>
              <a:t> </a:t>
            </a:r>
            <a:r>
              <a:rPr lang="tr-TR" sz="1200" b="1" dirty="0" err="1"/>
              <a:t>community</a:t>
            </a:r>
            <a:r>
              <a:rPr lang="tr-TR" sz="1200" b="1" dirty="0"/>
              <a:t>. </a:t>
            </a:r>
            <a:r>
              <a:rPr lang="tr-TR" sz="1200" b="1" dirty="0" err="1"/>
              <a:t>In</a:t>
            </a:r>
            <a:r>
              <a:rPr lang="tr-TR" sz="1200" b="1" dirty="0"/>
              <a:t> </a:t>
            </a:r>
            <a:r>
              <a:rPr lang="tr-TR" sz="1200" b="1" i="1" dirty="0"/>
              <a:t>ALIA 2004 </a:t>
            </a:r>
            <a:r>
              <a:rPr lang="tr-TR" sz="1200" b="1" i="1" dirty="0" err="1"/>
              <a:t>Biennial</a:t>
            </a:r>
            <a:r>
              <a:rPr lang="tr-TR" sz="1200" b="1" i="1" dirty="0"/>
              <a:t> Conference: </a:t>
            </a:r>
            <a:r>
              <a:rPr lang="tr-TR" sz="1200" b="1" i="1" dirty="0" err="1"/>
              <a:t>Challenging</a:t>
            </a:r>
            <a:r>
              <a:rPr lang="tr-TR" sz="1200" b="1" i="1" dirty="0"/>
              <a:t> </a:t>
            </a:r>
            <a:r>
              <a:rPr lang="tr-TR" sz="1200" b="1" i="1" dirty="0" err="1"/>
              <a:t>Ideas</a:t>
            </a:r>
            <a:r>
              <a:rPr lang="tr-TR" sz="1200" b="1" i="1" dirty="0"/>
              <a:t>.</a:t>
            </a:r>
            <a:r>
              <a:rPr lang="tr-TR" sz="1200" b="1" dirty="0"/>
              <a:t> </a:t>
            </a:r>
          </a:p>
          <a:p>
            <a:pPr marL="0" indent="-457200">
              <a:buNone/>
            </a:pPr>
            <a:r>
              <a:rPr lang="tr-TR" sz="1200" b="1" dirty="0" err="1"/>
              <a:t>Lepik</a:t>
            </a:r>
            <a:r>
              <a:rPr lang="tr-TR" sz="1200" b="1" dirty="0"/>
              <a:t>, A. (</a:t>
            </a:r>
            <a:r>
              <a:rPr lang="tr-TR" sz="1200" b="1" dirty="0" err="1"/>
              <a:t>t.y</a:t>
            </a:r>
            <a:r>
              <a:rPr lang="tr-TR" sz="1200" b="1" dirty="0"/>
              <a:t>.).</a:t>
            </a:r>
            <a:r>
              <a:rPr lang="en-US" sz="1200" b="1" dirty="0"/>
              <a:t> </a:t>
            </a:r>
            <a:r>
              <a:rPr lang="en-US" sz="1200" b="1" i="1" dirty="0"/>
              <a:t>The changing landscape of libraries</a:t>
            </a:r>
            <a:r>
              <a:rPr lang="tr-TR" sz="1200" b="1" i="1" dirty="0"/>
              <a:t> </a:t>
            </a:r>
            <a:r>
              <a:rPr lang="en-US" sz="1200" b="1" i="1" dirty="0"/>
              <a:t>in Estonia: </a:t>
            </a:r>
            <a:r>
              <a:rPr lang="tr-TR" sz="1200" b="1" i="1" dirty="0"/>
              <a:t>O</a:t>
            </a:r>
            <a:r>
              <a:rPr lang="en-US" sz="1200" b="1" i="1" dirty="0" err="1"/>
              <a:t>pportunities</a:t>
            </a:r>
            <a:r>
              <a:rPr lang="en-US" sz="1200" b="1" i="1" dirty="0"/>
              <a:t> and</a:t>
            </a:r>
            <a:r>
              <a:rPr lang="tr-TR" sz="1200" b="1" i="1" dirty="0"/>
              <a:t> </a:t>
            </a:r>
            <a:r>
              <a:rPr lang="en-US" sz="1200" b="1" i="1" dirty="0"/>
              <a:t>challenges</a:t>
            </a:r>
            <a:r>
              <a:rPr lang="tr-TR" sz="1200" b="1" dirty="0"/>
              <a:t>. </a:t>
            </a:r>
            <a:r>
              <a:rPr lang="tr-TR" sz="1200" b="1" dirty="0">
                <a:hlinkClick r:id="rId5"/>
              </a:rPr>
              <a:t>https://lbbjss.wordpress.com/wp-content/uploads/2020/12/lepik_a_24.11.2020.pdf</a:t>
            </a:r>
            <a:endParaRPr lang="tr-TR" sz="1200" b="1" dirty="0"/>
          </a:p>
          <a:p>
            <a:pPr marL="0" indent="-457200">
              <a:buNone/>
            </a:pPr>
            <a:r>
              <a:rPr lang="en-US" sz="1200" b="1" dirty="0"/>
              <a:t>Lepik, A. and Liivamägi, T. (2003). Past decade – transforming measures and values in Estonian library practice.</a:t>
            </a:r>
            <a:r>
              <a:rPr lang="tr-TR" sz="1200" b="1" dirty="0"/>
              <a:t> </a:t>
            </a:r>
            <a:r>
              <a:rPr lang="en-US" sz="1200" b="1" dirty="0"/>
              <a:t>In </a:t>
            </a:r>
            <a:r>
              <a:rPr lang="en-US" sz="1200" b="1" i="1" dirty="0"/>
              <a:t>World Library and Information Congress: 69th IFLA General Conference and Council</a:t>
            </a:r>
            <a:r>
              <a:rPr lang="en-US" sz="1200" b="1" dirty="0"/>
              <a:t>. 1-9 August 2003. Berlin: IFLA.</a:t>
            </a:r>
            <a:endParaRPr lang="tr-TR" sz="1200" b="1" dirty="0"/>
          </a:p>
          <a:p>
            <a:pPr marL="0" indent="-457200">
              <a:buNone/>
            </a:pPr>
            <a:r>
              <a:rPr lang="en-US" sz="1200" b="1" dirty="0"/>
              <a:t>Marran, J. F. (2004). </a:t>
            </a:r>
            <a:r>
              <a:rPr lang="en-US" sz="1200" b="1" i="1" dirty="0"/>
              <a:t>The Netherlands</a:t>
            </a:r>
            <a:r>
              <a:rPr lang="en-US" sz="1200" b="1" dirty="0"/>
              <a:t>. Chelsea House Publishers.</a:t>
            </a:r>
            <a:endParaRPr lang="tr-TR" sz="1200" b="1" dirty="0"/>
          </a:p>
          <a:p>
            <a:pPr marL="0" indent="-457200">
              <a:buNone/>
            </a:pPr>
            <a:r>
              <a:rPr lang="tr-TR" sz="1200" b="1" dirty="0" err="1"/>
              <a:t>Mätlik</a:t>
            </a:r>
            <a:r>
              <a:rPr lang="tr-TR" sz="1200" b="1" dirty="0"/>
              <a:t>, T. (2008).</a:t>
            </a:r>
            <a:r>
              <a:rPr lang="tr-TR" sz="1200" b="1" dirty="0" err="1"/>
              <a:t>Estonian</a:t>
            </a:r>
            <a:r>
              <a:rPr lang="tr-TR" sz="1200" b="1" dirty="0"/>
              <a:t> Integration </a:t>
            </a:r>
            <a:r>
              <a:rPr lang="tr-TR" sz="1200" b="1" dirty="0" err="1"/>
              <a:t>Strategy</a:t>
            </a:r>
            <a:r>
              <a:rPr lang="tr-TR" sz="1200" b="1" dirty="0"/>
              <a:t> 2008-2013. </a:t>
            </a:r>
            <a:r>
              <a:rPr lang="tr-TR" sz="1200" b="1" dirty="0" err="1"/>
              <a:t>In</a:t>
            </a:r>
            <a:r>
              <a:rPr lang="tr-TR" sz="1200" b="1" dirty="0"/>
              <a:t> </a:t>
            </a:r>
            <a:r>
              <a:rPr lang="tr-TR" sz="1200" b="1" i="1" dirty="0"/>
              <a:t>Tallinn Conference on </a:t>
            </a:r>
            <a:r>
              <a:rPr lang="tr-TR" sz="1200" b="1" i="1" dirty="0" err="1"/>
              <a:t>Conceptualising</a:t>
            </a:r>
            <a:r>
              <a:rPr lang="tr-TR" sz="1200" b="1" i="1" dirty="0"/>
              <a:t> Integration </a:t>
            </a:r>
            <a:r>
              <a:rPr lang="tr-TR" sz="1200" b="1" dirty="0"/>
              <a:t>(</a:t>
            </a:r>
            <a:r>
              <a:rPr lang="tr-TR" sz="1200" b="1" dirty="0" err="1"/>
              <a:t>pp</a:t>
            </a:r>
            <a:r>
              <a:rPr lang="tr-TR" sz="1200" b="1" dirty="0"/>
              <a:t>. 7-13). </a:t>
            </a:r>
            <a:r>
              <a:rPr lang="tr-TR" sz="1200" b="1" dirty="0" err="1"/>
              <a:t>Hill</a:t>
            </a:r>
            <a:r>
              <a:rPr lang="tr-TR" sz="1200" b="1" dirty="0"/>
              <a:t> &amp; </a:t>
            </a:r>
            <a:r>
              <a:rPr lang="tr-TR" sz="1200" b="1" dirty="0" err="1"/>
              <a:t>Knowlton</a:t>
            </a:r>
            <a:r>
              <a:rPr lang="tr-TR" sz="1200" b="1" dirty="0"/>
              <a:t>, </a:t>
            </a:r>
            <a:r>
              <a:rPr lang="tr-TR" sz="1200" b="1" dirty="0" err="1"/>
              <a:t>Estonia</a:t>
            </a:r>
            <a:r>
              <a:rPr lang="tr-TR" sz="1200" b="1" dirty="0"/>
              <a:t>. </a:t>
            </a:r>
          </a:p>
          <a:p>
            <a:pPr marL="0" indent="-457200">
              <a:buNone/>
            </a:pPr>
            <a:r>
              <a:rPr lang="en-US" sz="1200" b="1" dirty="0"/>
              <a:t>Miljan, T. (2015). </a:t>
            </a:r>
            <a:r>
              <a:rPr lang="en-US" sz="1200" b="1" i="1" dirty="0"/>
              <a:t>Historical dictionary of Estonia</a:t>
            </a:r>
            <a:r>
              <a:rPr lang="en-US" sz="1200" b="1" dirty="0"/>
              <a:t>. 2. ed. Rowman &amp; Littlefield.</a:t>
            </a:r>
            <a:endParaRPr lang="tr-TR" sz="1200" b="1" dirty="0"/>
          </a:p>
          <a:p>
            <a:pPr marL="0" indent="-457200">
              <a:buNone/>
            </a:pPr>
            <a:r>
              <a:rPr lang="tr-TR" sz="1200" b="1" dirty="0" err="1"/>
              <a:t>Özgüzel</a:t>
            </a:r>
            <a:r>
              <a:rPr lang="tr-TR" sz="1200" b="1" dirty="0"/>
              <a:t>, S. (2013). Batı Avrupa’da çok kültürlü toplum olgusu ve kültürlerarası iletişimin önemi çok dillilik, çok kültürlülük ve dünya bireyi olmak. Eğitim ve Toplum, 2 (4), 143-152.</a:t>
            </a:r>
          </a:p>
        </p:txBody>
      </p:sp>
    </p:spTree>
    <p:extLst>
      <p:ext uri="{BB962C8B-B14F-4D97-AF65-F5344CB8AC3E}">
        <p14:creationId xmlns:p14="http://schemas.microsoft.com/office/powerpoint/2010/main" val="403525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4BC2-0F14-B6BB-086E-725D50D01B8A}"/>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BFBA29B-0A5C-B12D-8B47-4E1FB3125FCE}"/>
              </a:ext>
            </a:extLst>
          </p:cNvPr>
          <p:cNvSpPr>
            <a:spLocks noGrp="1"/>
          </p:cNvSpPr>
          <p:nvPr>
            <p:ph type="title"/>
          </p:nvPr>
        </p:nvSpPr>
        <p:spPr>
          <a:xfrm>
            <a:off x="746160" y="63910"/>
            <a:ext cx="9462953" cy="437535"/>
          </a:xfrm>
        </p:spPr>
        <p:txBody>
          <a:bodyPr>
            <a:normAutofit fontScale="90000"/>
          </a:bodyPr>
          <a:lstStyle/>
          <a:p>
            <a:pPr algn="ctr"/>
            <a:r>
              <a:rPr lang="tr-TR" sz="2800" b="1" dirty="0"/>
              <a:t>KAYNAKÇA</a:t>
            </a:r>
            <a:endParaRPr lang="en-US" sz="2800" b="1" dirty="0"/>
          </a:p>
        </p:txBody>
      </p:sp>
      <p:sp>
        <p:nvSpPr>
          <p:cNvPr id="3" name="İçerik Yer Tutucusu 2">
            <a:extLst>
              <a:ext uri="{FF2B5EF4-FFF2-40B4-BE49-F238E27FC236}">
                <a16:creationId xmlns:a16="http://schemas.microsoft.com/office/drawing/2014/main" id="{FD09AC0D-BF59-4CDE-4AAA-B26123B662D2}"/>
              </a:ext>
            </a:extLst>
          </p:cNvPr>
          <p:cNvSpPr>
            <a:spLocks noGrp="1"/>
          </p:cNvSpPr>
          <p:nvPr>
            <p:ph idx="1"/>
          </p:nvPr>
        </p:nvSpPr>
        <p:spPr>
          <a:xfrm>
            <a:off x="491614" y="609601"/>
            <a:ext cx="10530347" cy="6012426"/>
          </a:xfrm>
        </p:spPr>
        <p:txBody>
          <a:bodyPr>
            <a:noAutofit/>
          </a:bodyPr>
          <a:lstStyle/>
          <a:p>
            <a:pPr marL="0" indent="-457200">
              <a:buNone/>
            </a:pPr>
            <a:r>
              <a:rPr lang="pt-BR" sz="1200" b="1" dirty="0"/>
              <a:t>Pai</a:t>
            </a:r>
            <a:r>
              <a:rPr lang="tr-TR" sz="1200" b="1" dirty="0"/>
              <a:t>, K.</a:t>
            </a:r>
            <a:r>
              <a:rPr lang="pt-BR" sz="1200" b="1" dirty="0"/>
              <a:t> </a:t>
            </a:r>
            <a:r>
              <a:rPr lang="tr-TR" sz="1200" b="1" dirty="0"/>
              <a:t>ve</a:t>
            </a:r>
            <a:r>
              <a:rPr lang="pt-BR" sz="1200" b="1" dirty="0"/>
              <a:t> Treikelder</a:t>
            </a:r>
            <a:r>
              <a:rPr lang="tr-TR" sz="1200" b="1" dirty="0"/>
              <a:t>, Ü. (2024). </a:t>
            </a:r>
            <a:r>
              <a:rPr lang="en-US" sz="1200" b="1" dirty="0"/>
              <a:t>A paradigmatic shift for </a:t>
            </a:r>
            <a:r>
              <a:rPr lang="tr-TR" sz="1200" b="1" dirty="0"/>
              <a:t>E</a:t>
            </a:r>
            <a:r>
              <a:rPr lang="en-US" sz="1200" b="1" dirty="0" err="1"/>
              <a:t>stonian</a:t>
            </a:r>
            <a:r>
              <a:rPr lang="en-US" sz="1200" b="1" dirty="0"/>
              <a:t> research</a:t>
            </a:r>
            <a:r>
              <a:rPr lang="tr-TR" sz="1200" b="1" dirty="0"/>
              <a:t> </a:t>
            </a:r>
            <a:r>
              <a:rPr lang="en-US" sz="1200" b="1" dirty="0"/>
              <a:t>libraries: Thirty years of rapid travel on the</a:t>
            </a:r>
            <a:r>
              <a:rPr lang="tr-TR" sz="1200" b="1" dirty="0"/>
              <a:t> </a:t>
            </a:r>
            <a:r>
              <a:rPr lang="en-US" sz="1200" b="1" dirty="0"/>
              <a:t>digital highway</a:t>
            </a:r>
            <a:r>
              <a:rPr lang="tr-TR" sz="1200" b="1" dirty="0"/>
              <a:t>. </a:t>
            </a:r>
            <a:r>
              <a:rPr lang="de-DE" sz="1200" b="1" i="1" dirty="0"/>
              <a:t>BIBLIOTHEK – Forschung und Praxis</a:t>
            </a:r>
            <a:r>
              <a:rPr lang="tr-TR" sz="1200" b="1" dirty="0"/>
              <a:t>, </a:t>
            </a:r>
            <a:r>
              <a:rPr lang="de-DE" sz="1200" b="1" dirty="0"/>
              <a:t>48(3)</a:t>
            </a:r>
            <a:r>
              <a:rPr lang="tr-TR" sz="1200" b="1" dirty="0"/>
              <a:t>, </a:t>
            </a:r>
            <a:r>
              <a:rPr lang="de-DE" sz="1200" b="1" dirty="0"/>
              <a:t>572–583</a:t>
            </a:r>
            <a:r>
              <a:rPr lang="tr-TR" sz="1200" b="1" dirty="0"/>
              <a:t>.</a:t>
            </a:r>
          </a:p>
          <a:p>
            <a:pPr marL="0" indent="-457200">
              <a:buNone/>
            </a:pPr>
            <a:r>
              <a:rPr lang="en-US" sz="1200" b="1" dirty="0" err="1"/>
              <a:t>Pedak</a:t>
            </a:r>
            <a:r>
              <a:rPr lang="en-US" sz="1200" b="1" dirty="0"/>
              <a:t>-Kari, M. (1994). Estonia--going home again: returning to the roots. </a:t>
            </a:r>
            <a:r>
              <a:rPr lang="tr-TR" sz="1200" b="1" dirty="0"/>
              <a:t> </a:t>
            </a:r>
            <a:r>
              <a:rPr lang="en-US" sz="1200" b="1" dirty="0"/>
              <a:t>In</a:t>
            </a:r>
            <a:r>
              <a:rPr lang="tr-TR" sz="1200" b="1" dirty="0"/>
              <a:t> </a:t>
            </a:r>
            <a:r>
              <a:rPr lang="en-US" sz="1200" b="1" dirty="0"/>
              <a:t>ACRL Program Miami ALA Conference. Miami: ERIC, (s. 1-9).</a:t>
            </a:r>
            <a:endParaRPr lang="tr-TR" sz="1200" b="1" dirty="0"/>
          </a:p>
          <a:p>
            <a:pPr marL="0" indent="-457200">
              <a:buNone/>
            </a:pPr>
            <a:r>
              <a:rPr lang="en-US" sz="1200" b="1" dirty="0" err="1"/>
              <a:t>Põldaas</a:t>
            </a:r>
            <a:r>
              <a:rPr lang="en-US" sz="1200" b="1" dirty="0"/>
              <a:t>, M. (2015). Understandings of the role of a public library in Estonia.</a:t>
            </a:r>
            <a:r>
              <a:rPr lang="tr-TR" sz="1200" b="1" dirty="0"/>
              <a:t> </a:t>
            </a:r>
            <a:r>
              <a:rPr lang="en-US" sz="1200" b="1" i="1" dirty="0"/>
              <a:t>Qualitative and Quantitative Methods in Libraries (QQML)</a:t>
            </a:r>
            <a:r>
              <a:rPr lang="en-US" sz="1200" b="1" dirty="0"/>
              <a:t>, 4, 737-748. </a:t>
            </a:r>
            <a:endParaRPr lang="tr-TR" sz="1200" b="1" dirty="0"/>
          </a:p>
          <a:p>
            <a:pPr marL="0" indent="-457200">
              <a:buNone/>
            </a:pPr>
            <a:r>
              <a:rPr lang="tr-TR" sz="1200" b="1" dirty="0" err="1"/>
              <a:t>Redi</a:t>
            </a:r>
            <a:r>
              <a:rPr lang="tr-TR" sz="1200" b="1" dirty="0"/>
              <a:t>, A. (2013). </a:t>
            </a:r>
            <a:r>
              <a:rPr lang="tr-TR" sz="1200" b="1" i="1" dirty="0"/>
              <a:t>Mobile </a:t>
            </a:r>
            <a:r>
              <a:rPr lang="tr-TR" sz="1200" b="1" i="1" dirty="0" err="1"/>
              <a:t>library</a:t>
            </a:r>
            <a:r>
              <a:rPr lang="tr-TR" sz="1200" b="1" i="1" dirty="0"/>
              <a:t> </a:t>
            </a:r>
            <a:r>
              <a:rPr lang="tr-TR" sz="1200" b="1" i="1" dirty="0" err="1"/>
              <a:t>Katarina</a:t>
            </a:r>
            <a:r>
              <a:rPr lang="tr-TR" sz="1200" b="1" i="1" dirty="0"/>
              <a:t> </a:t>
            </a:r>
            <a:r>
              <a:rPr lang="tr-TR" sz="1200" b="1" i="1" dirty="0" err="1"/>
              <a:t>Jee</a:t>
            </a:r>
            <a:r>
              <a:rPr lang="tr-TR" sz="1200" b="1" dirty="0"/>
              <a:t>. </a:t>
            </a:r>
            <a:r>
              <a:rPr lang="tr-TR" sz="1200" b="1" dirty="0">
                <a:hlinkClick r:id="rId2"/>
              </a:rPr>
              <a:t>http://slideplayer.com/slide/1668276/</a:t>
            </a:r>
            <a:endParaRPr lang="tr-TR" sz="1200" b="1" dirty="0"/>
          </a:p>
          <a:p>
            <a:pPr marL="0" indent="-457200">
              <a:buNone/>
            </a:pPr>
            <a:r>
              <a:rPr lang="tr-TR" sz="1200" b="1" dirty="0"/>
              <a:t>Santiago, P., </a:t>
            </a:r>
            <a:r>
              <a:rPr lang="tr-TR" sz="1200" b="1" dirty="0" err="1"/>
              <a:t>Levitas</a:t>
            </a:r>
            <a:r>
              <a:rPr lang="tr-TR" sz="1200" b="1" dirty="0"/>
              <a:t>, A., </a:t>
            </a:r>
            <a:r>
              <a:rPr lang="tr-TR" sz="1200" b="1" dirty="0" err="1"/>
              <a:t>Radô</a:t>
            </a:r>
            <a:r>
              <a:rPr lang="tr-TR" sz="1200" b="1" dirty="0"/>
              <a:t>, P. ve </a:t>
            </a:r>
            <a:r>
              <a:rPr lang="tr-TR" sz="1200" b="1" dirty="0" err="1"/>
              <a:t>Shewbridge</a:t>
            </a:r>
            <a:r>
              <a:rPr lang="tr-TR" sz="1200" b="1" dirty="0"/>
              <a:t>, C. (2016). </a:t>
            </a:r>
            <a:r>
              <a:rPr lang="tr-TR" sz="1200" b="1" i="1" dirty="0"/>
              <a:t>OECD </a:t>
            </a:r>
            <a:r>
              <a:rPr lang="tr-TR" sz="1200" b="1" i="1" dirty="0" err="1"/>
              <a:t>Reviews</a:t>
            </a:r>
            <a:r>
              <a:rPr lang="tr-TR" sz="1200" b="1" i="1" dirty="0"/>
              <a:t> of School </a:t>
            </a:r>
            <a:r>
              <a:rPr lang="tr-TR" sz="1200" b="1" i="1" dirty="0" err="1"/>
              <a:t>Resources</a:t>
            </a:r>
            <a:r>
              <a:rPr lang="tr-TR" sz="1200" b="1" i="1" dirty="0"/>
              <a:t>: </a:t>
            </a:r>
            <a:r>
              <a:rPr lang="tr-TR" sz="1200" b="1" i="1" dirty="0" err="1"/>
              <a:t>Estonia</a:t>
            </a:r>
            <a:r>
              <a:rPr lang="tr-TR" sz="1200" b="1" i="1" dirty="0"/>
              <a:t> 2016</a:t>
            </a:r>
            <a:r>
              <a:rPr lang="tr-TR" sz="1200" b="1" dirty="0"/>
              <a:t>. OECD </a:t>
            </a:r>
            <a:r>
              <a:rPr lang="tr-TR" sz="1200" b="1" dirty="0" err="1"/>
              <a:t>Reviews</a:t>
            </a:r>
            <a:r>
              <a:rPr lang="tr-TR" sz="1200" b="1" dirty="0"/>
              <a:t> of School </a:t>
            </a:r>
            <a:r>
              <a:rPr lang="tr-TR" sz="1200" b="1" dirty="0" err="1"/>
              <a:t>Resources</a:t>
            </a:r>
            <a:r>
              <a:rPr lang="tr-TR" sz="1200" b="1" dirty="0"/>
              <a:t>.</a:t>
            </a:r>
          </a:p>
          <a:p>
            <a:pPr marL="0" indent="-457200">
              <a:buNone/>
            </a:pPr>
            <a:r>
              <a:rPr lang="en-US" sz="1200" b="1" dirty="0"/>
              <a:t>Sharma, R. N. (2012). </a:t>
            </a:r>
            <a:r>
              <a:rPr lang="en-US" sz="1200" b="1" i="1" dirty="0"/>
              <a:t>Libraries in the early 21st century, volume 2: </a:t>
            </a:r>
            <a:r>
              <a:rPr lang="tr-TR" sz="1200" b="1" i="1" dirty="0"/>
              <a:t>A</a:t>
            </a:r>
            <a:r>
              <a:rPr lang="en-US" sz="1200" b="1" i="1" dirty="0"/>
              <a:t>n international perspective</a:t>
            </a:r>
            <a:r>
              <a:rPr lang="en-US" sz="1200" b="1" dirty="0"/>
              <a:t>. Walter de Gruyter GmbH.</a:t>
            </a:r>
            <a:endParaRPr lang="tr-TR" sz="1200" b="1" dirty="0"/>
          </a:p>
          <a:p>
            <a:pPr marL="0" indent="-457200">
              <a:buNone/>
            </a:pPr>
            <a:r>
              <a:rPr lang="en-US" sz="1200" b="1" dirty="0"/>
              <a:t> </a:t>
            </a:r>
            <a:r>
              <a:rPr lang="en-US" sz="1200" b="1" dirty="0" err="1"/>
              <a:t>Subrenat</a:t>
            </a:r>
            <a:r>
              <a:rPr lang="en-US" sz="1200" b="1" dirty="0"/>
              <a:t>, J. J. (2004). </a:t>
            </a:r>
            <a:r>
              <a:rPr lang="en-US" sz="1200" b="1" i="1" dirty="0"/>
              <a:t>Estonia: </a:t>
            </a:r>
            <a:r>
              <a:rPr lang="tr-TR" sz="1200" b="1" i="1" dirty="0"/>
              <a:t>I</a:t>
            </a:r>
            <a:r>
              <a:rPr lang="en-US" sz="1200" b="1" i="1" dirty="0" err="1"/>
              <a:t>dentity</a:t>
            </a:r>
            <a:r>
              <a:rPr lang="en-US" sz="1200" b="1" i="1" dirty="0"/>
              <a:t> and independence</a:t>
            </a:r>
            <a:r>
              <a:rPr lang="en-US" sz="1200" b="1" dirty="0"/>
              <a:t>. </a:t>
            </a:r>
            <a:r>
              <a:rPr lang="en-US" sz="1200" b="1" dirty="0" err="1"/>
              <a:t>Rodopi</a:t>
            </a:r>
            <a:r>
              <a:rPr lang="tr-TR" sz="1200" b="1" dirty="0"/>
              <a:t>.</a:t>
            </a:r>
            <a:r>
              <a:rPr lang="en-US" sz="1200" b="1" dirty="0"/>
              <a:t> </a:t>
            </a:r>
            <a:endParaRPr lang="tr-TR" sz="1200" b="1" dirty="0"/>
          </a:p>
          <a:p>
            <a:pPr marL="0" indent="-457200">
              <a:buNone/>
            </a:pPr>
            <a:r>
              <a:rPr lang="en-US" sz="1200" b="1" dirty="0"/>
              <a:t>Tallinn Annual Report (2014). </a:t>
            </a:r>
            <a:r>
              <a:rPr lang="en-US" sz="1200" b="1" i="1" dirty="0"/>
              <a:t>Tallinn today</a:t>
            </a:r>
            <a:r>
              <a:rPr lang="en-US" sz="1200" b="1" dirty="0"/>
              <a:t>. </a:t>
            </a:r>
            <a:r>
              <a:rPr lang="en-US" sz="1200" b="1" dirty="0">
                <a:hlinkClick r:id="rId3"/>
              </a:rPr>
              <a:t>http://www.tallinn.ee/Tallinn-annual-report-2014_A4_spread_web.pdf</a:t>
            </a:r>
            <a:endParaRPr lang="tr-TR" sz="1200" b="1" dirty="0"/>
          </a:p>
          <a:p>
            <a:pPr marL="0" indent="-457200">
              <a:buNone/>
            </a:pPr>
            <a:r>
              <a:rPr lang="tr-TR" sz="1200" b="1" dirty="0" err="1"/>
              <a:t>Tallinna</a:t>
            </a:r>
            <a:r>
              <a:rPr lang="tr-TR" sz="1200" b="1" dirty="0"/>
              <a:t> </a:t>
            </a:r>
            <a:r>
              <a:rPr lang="tr-TR" sz="1200" b="1" dirty="0" err="1"/>
              <a:t>Keskraamatukogu</a:t>
            </a:r>
            <a:r>
              <a:rPr lang="tr-TR" sz="1200" b="1" dirty="0"/>
              <a:t> (</a:t>
            </a:r>
            <a:r>
              <a:rPr lang="tr-TR" sz="1200" b="1" dirty="0" err="1"/>
              <a:t>t.y</a:t>
            </a:r>
            <a:r>
              <a:rPr lang="tr-TR" sz="1200" b="1" dirty="0"/>
              <a:t>.). </a:t>
            </a:r>
            <a:r>
              <a:rPr lang="tr-TR" sz="1200" b="1" i="1" dirty="0" err="1"/>
              <a:t>Talinna</a:t>
            </a:r>
            <a:r>
              <a:rPr lang="tr-TR" sz="1200" b="1" i="1" dirty="0"/>
              <a:t> </a:t>
            </a:r>
            <a:r>
              <a:rPr lang="tr-TR" sz="1200" b="1" i="1" dirty="0" err="1"/>
              <a:t>Raaumatukogud</a:t>
            </a:r>
            <a:r>
              <a:rPr lang="tr-TR" sz="1200" b="1" i="1" dirty="0"/>
              <a:t>  </a:t>
            </a:r>
            <a:r>
              <a:rPr lang="tr-TR" sz="1200" b="1" dirty="0">
                <a:hlinkClick r:id="rId4"/>
              </a:rPr>
              <a:t>https://keskraamatukogu.ee/en/about-us/</a:t>
            </a:r>
            <a:endParaRPr lang="tr-TR" sz="1200" b="1" dirty="0"/>
          </a:p>
          <a:p>
            <a:pPr marL="0" indent="-457200">
              <a:buNone/>
            </a:pPr>
            <a:r>
              <a:rPr lang="tr-TR" sz="1200" b="1" dirty="0"/>
              <a:t>Taş, A. (2025, 3 Mart). </a:t>
            </a:r>
            <a:r>
              <a:rPr lang="tr-TR" sz="1200" b="1" i="1" dirty="0"/>
              <a:t>Estonya' da Şarkı Devrimi</a:t>
            </a:r>
            <a:r>
              <a:rPr lang="tr-TR" sz="1200" b="1" dirty="0"/>
              <a:t>. </a:t>
            </a:r>
            <a:r>
              <a:rPr lang="tr-TR" sz="1200" b="1" dirty="0">
                <a:hlinkClick r:id="rId5"/>
              </a:rPr>
              <a:t>https://www.typelish.com/b/estonya-da-sarki-devrimi-117805</a:t>
            </a:r>
            <a:endParaRPr lang="tr-TR" sz="1200" b="1" dirty="0"/>
          </a:p>
          <a:p>
            <a:pPr marL="0" indent="-457200">
              <a:buNone/>
            </a:pPr>
            <a:r>
              <a:rPr lang="en-US" sz="1200" b="1" dirty="0"/>
              <a:t>Valm, T. (2005). Library building projects in Estonia. In</a:t>
            </a:r>
            <a:r>
              <a:rPr lang="tr-TR" sz="1200" b="1" dirty="0"/>
              <a:t> </a:t>
            </a:r>
            <a:r>
              <a:rPr lang="en-US" sz="1200" b="1" i="1" dirty="0"/>
              <a:t>World Library and Information Congress: 71th IFLA General Conference and Council “Libraries - A voyage of discovery”</a:t>
            </a:r>
            <a:r>
              <a:rPr lang="en-US" sz="1200" b="1" dirty="0"/>
              <a:t>. 14-18 A</a:t>
            </a:r>
            <a:r>
              <a:rPr lang="tr-TR" sz="1200" b="1" dirty="0" err="1"/>
              <a:t>ugust</a:t>
            </a:r>
            <a:r>
              <a:rPr lang="en-US" sz="1200" b="1" dirty="0"/>
              <a:t> 2005, Oslo, Norway: IFLA. </a:t>
            </a:r>
            <a:r>
              <a:rPr lang="en-US" sz="1200" b="1" dirty="0">
                <a:hlinkClick r:id="rId6"/>
              </a:rPr>
              <a:t>http://www.ifla.org/files/assets/wsis/Documents/191e-valm.pdf</a:t>
            </a:r>
            <a:endParaRPr lang="tr-TR" sz="1200" b="1" dirty="0"/>
          </a:p>
          <a:p>
            <a:pPr marL="0" indent="-457200">
              <a:buNone/>
            </a:pPr>
            <a:r>
              <a:rPr lang="en-US" sz="1200" b="1" dirty="0" err="1"/>
              <a:t>Veskus</a:t>
            </a:r>
            <a:r>
              <a:rPr lang="en-US" sz="1200" b="1" dirty="0"/>
              <a:t>, M. (2005). Estonian public libraries in a rapidly changing society. In</a:t>
            </a:r>
            <a:r>
              <a:rPr lang="tr-TR" sz="1200" b="1" dirty="0"/>
              <a:t> </a:t>
            </a:r>
            <a:r>
              <a:rPr lang="en-US" sz="1200" b="1" i="1" dirty="0"/>
              <a:t>World Library and Information Congress: 71th IFLA General Conference and Council</a:t>
            </a:r>
            <a:r>
              <a:rPr lang="en-US" sz="1200" b="1" dirty="0"/>
              <a:t>, “Libraries - A voyage of discovery”. 14-18 August 2005, Oslo, Norway: IFLA.</a:t>
            </a:r>
            <a:endParaRPr lang="tr-TR" sz="1200" b="1" dirty="0"/>
          </a:p>
          <a:p>
            <a:pPr marL="0" indent="-457200">
              <a:buNone/>
            </a:pPr>
            <a:r>
              <a:rPr lang="en-US" sz="1200" b="1" dirty="0"/>
              <a:t>Wiegand, W. A. </a:t>
            </a:r>
            <a:r>
              <a:rPr lang="tr-TR" sz="1200" b="1" dirty="0"/>
              <a:t>ve</a:t>
            </a:r>
            <a:r>
              <a:rPr lang="en-US" sz="1200" b="1" dirty="0"/>
              <a:t> Davis, D. G. (2013). </a:t>
            </a:r>
            <a:r>
              <a:rPr lang="en-US" sz="1200" b="1" i="1" dirty="0"/>
              <a:t>Encyclopedia of library history</a:t>
            </a:r>
            <a:r>
              <a:rPr lang="en-US" sz="1200" b="1" dirty="0"/>
              <a:t>. Routledge</a:t>
            </a:r>
            <a:r>
              <a:rPr lang="tr-TR" sz="1200" b="1" dirty="0"/>
              <a:t>.</a:t>
            </a:r>
          </a:p>
          <a:p>
            <a:pPr marL="0" indent="-457200">
              <a:buNone/>
            </a:pPr>
            <a:r>
              <a:rPr lang="tr-TR" sz="1200" b="1" dirty="0"/>
              <a:t>Yanık, C. (2012). </a:t>
            </a:r>
            <a:r>
              <a:rPr lang="tr-TR" sz="1200" b="1" i="1" dirty="0"/>
              <a:t>Dünyadaki çok kültürlülük tartışmaları bağlamında Türkiye’de çok kültürlülük: eleştirel bir bakış </a:t>
            </a:r>
            <a:r>
              <a:rPr lang="tr-TR" sz="1200" b="1" dirty="0"/>
              <a:t>(Yayınlanmamış Doktora Tezi). Uludağ Üniversitesi.</a:t>
            </a:r>
          </a:p>
        </p:txBody>
      </p:sp>
    </p:spTree>
    <p:extLst>
      <p:ext uri="{BB962C8B-B14F-4D97-AF65-F5344CB8AC3E}">
        <p14:creationId xmlns:p14="http://schemas.microsoft.com/office/powerpoint/2010/main" val="869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58064" y="157303"/>
            <a:ext cx="5454170" cy="634181"/>
          </a:xfrm>
        </p:spPr>
        <p:txBody>
          <a:bodyPr>
            <a:normAutofit fontScale="90000"/>
          </a:bodyPr>
          <a:lstStyle/>
          <a:p>
            <a:pPr algn="ctr"/>
            <a:r>
              <a:rPr lang="tr-TR" b="1" noProof="0" dirty="0"/>
              <a:t>GİRİŞ</a:t>
            </a:r>
          </a:p>
        </p:txBody>
      </p:sp>
      <p:sp>
        <p:nvSpPr>
          <p:cNvPr id="3" name="İçerik Yer Tutucusu 2"/>
          <p:cNvSpPr>
            <a:spLocks noGrp="1"/>
          </p:cNvSpPr>
          <p:nvPr>
            <p:ph idx="1"/>
          </p:nvPr>
        </p:nvSpPr>
        <p:spPr>
          <a:xfrm>
            <a:off x="600729" y="791483"/>
            <a:ext cx="9438005" cy="5456917"/>
          </a:xfrm>
        </p:spPr>
        <p:txBody>
          <a:bodyPr>
            <a:noAutofit/>
          </a:bodyPr>
          <a:lstStyle/>
          <a:p>
            <a:pPr marL="0" indent="0" algn="just">
              <a:buNone/>
            </a:pPr>
            <a:r>
              <a:rPr lang="tr-TR" sz="1500" b="1" noProof="0" dirty="0"/>
              <a:t>Bu dersin temel amacı, çok kültürlü ve çok dilli toplumların gelişiminde kütüphanelerin oynadığı merkezi rolü ve bu alanın sürdürülebilirlik, kapsayıcılık ve toplumsal uyum açısından önemini anlamaktır. </a:t>
            </a:r>
          </a:p>
          <a:p>
            <a:pPr marL="0" indent="0" algn="just">
              <a:buNone/>
            </a:pPr>
            <a:r>
              <a:rPr lang="tr-TR" sz="1500" b="1" noProof="0" dirty="0"/>
              <a:t>Günümüzde küreselleşme ve göç hareketlerinin etkisiyle, toplumlar daha çeşitli duruma gelirken, kütüphaneler bu çeşitliliği destekleyen ve güçlendiren bilgi ve kültür merkezleri olarak ön plana çıkmaktadır. </a:t>
            </a:r>
          </a:p>
          <a:p>
            <a:pPr marL="0" indent="0" algn="just">
              <a:buNone/>
            </a:pPr>
            <a:r>
              <a:rPr lang="tr-TR" sz="1500" b="1" noProof="0" dirty="0"/>
              <a:t>Estonya ve Hollanda örnekleri üzerinden gerçekleştirilen bu inceleme ile farklı tarihsel ve kültürel bağlamlarda kütüphanelerin çok kültürlü hizmetleri nasıl şekillendirdiği, karşılaşılan sorunlar ve bu sorunlara yönelik alınan veya alınması gereken önlemlerin ortaya konulması amaçlanmaktadır. </a:t>
            </a:r>
          </a:p>
          <a:p>
            <a:pPr marL="0" indent="0" algn="just">
              <a:buNone/>
            </a:pPr>
            <a:r>
              <a:rPr lang="tr-TR" sz="1500" b="1" noProof="0" dirty="0"/>
              <a:t>Bu kapsamda, kütüphanelerin tarihsel gelişimi, çok dilli ve çok kültürlü hizmetlerin sunumu, teknolojik dönüşümle uyumu, toplumsal entegrasyon ve katılımı sağlamadaki etkinlikleri, karşılaşılan zorluklar ve bu zorluklara getirilen çözüm önerileri ele alınacaktır. </a:t>
            </a:r>
          </a:p>
          <a:p>
            <a:pPr marL="0" indent="0" algn="just">
              <a:buNone/>
            </a:pPr>
            <a:r>
              <a:rPr lang="tr-TR" sz="1500" b="1" noProof="0" dirty="0"/>
              <a:t>Ayrıca, derste, farklı ülkelerdeki uygulamaların karşılaştırılmasıyla, çok kültürlü kütüphanelerin sürdürülebilir ve etkin hizmetler sunabilmesi için politika ve uygulama alanında geliştirilmesi gereken stratejiler üzerinde durulacaktır. Böylece, kütüphanelerin sadece bilgi erişim noktaları değil, aynı zamanda toplumsal bütünleşme ve kültürel çeşitliliğin korunmasında aktif rol oynayan merkezler olarak konumlandırılmasının önemi vurgulanacaktır. </a:t>
            </a:r>
          </a:p>
          <a:p>
            <a:pPr marL="0" indent="0" algn="just">
              <a:buNone/>
            </a:pPr>
            <a:r>
              <a:rPr lang="tr-TR" sz="1500" b="1" noProof="0" dirty="0"/>
              <a:t>Bu ders, hem akademik bilgi hem de pratik uygulamalar açısından, çok kültürlü toplumların gereksinimlerine uygun sürdürülebilir kütüphane hizmetlerinin geliştirilmesine katkı sağlamayı hedeflemektedir.</a:t>
            </a:r>
          </a:p>
        </p:txBody>
      </p:sp>
    </p:spTree>
    <p:extLst>
      <p:ext uri="{BB962C8B-B14F-4D97-AF65-F5344CB8AC3E}">
        <p14:creationId xmlns:p14="http://schemas.microsoft.com/office/powerpoint/2010/main" val="298861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28643-334F-EA07-C894-9FE1E1933F06}"/>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379EBB6-4303-C5AC-D302-1B5B2B6B1A71}"/>
              </a:ext>
            </a:extLst>
          </p:cNvPr>
          <p:cNvSpPr>
            <a:spLocks noGrp="1"/>
          </p:cNvSpPr>
          <p:nvPr>
            <p:ph type="title"/>
          </p:nvPr>
        </p:nvSpPr>
        <p:spPr>
          <a:xfrm>
            <a:off x="625309" y="103227"/>
            <a:ext cx="9344600" cy="417884"/>
          </a:xfrm>
        </p:spPr>
        <p:txBody>
          <a:bodyPr>
            <a:noAutofit/>
          </a:bodyPr>
          <a:lstStyle/>
          <a:p>
            <a:pPr algn="ctr"/>
            <a:r>
              <a:rPr lang="tr-TR" sz="2400" b="1" dirty="0"/>
              <a:t>ESTONYA: GENEL BİLGİ</a:t>
            </a:r>
            <a:br>
              <a:rPr lang="tr-TR" sz="2400" b="1" dirty="0"/>
            </a:br>
            <a:endParaRPr lang="tr-TR" sz="2400" b="1" noProof="0" dirty="0"/>
          </a:p>
        </p:txBody>
      </p:sp>
      <p:sp>
        <p:nvSpPr>
          <p:cNvPr id="3" name="İçerik Yer Tutucusu 2">
            <a:extLst>
              <a:ext uri="{FF2B5EF4-FFF2-40B4-BE49-F238E27FC236}">
                <a16:creationId xmlns:a16="http://schemas.microsoft.com/office/drawing/2014/main" id="{E162FDE8-D8D4-E95D-1087-65F027CFAF75}"/>
              </a:ext>
            </a:extLst>
          </p:cNvPr>
          <p:cNvSpPr>
            <a:spLocks noGrp="1"/>
          </p:cNvSpPr>
          <p:nvPr>
            <p:ph idx="1"/>
          </p:nvPr>
        </p:nvSpPr>
        <p:spPr>
          <a:xfrm>
            <a:off x="625309" y="563509"/>
            <a:ext cx="9438005" cy="2823704"/>
          </a:xfrm>
        </p:spPr>
        <p:txBody>
          <a:bodyPr>
            <a:noAutofit/>
          </a:bodyPr>
          <a:lstStyle/>
          <a:p>
            <a:pPr marL="0" indent="0" algn="just">
              <a:buNone/>
            </a:pPr>
            <a:r>
              <a:rPr lang="tr-TR" sz="1300" b="1" noProof="0" dirty="0"/>
              <a:t>Estonya, 45.000 km²'lik alanı ve 1,3 milyon nüfusu ile küçük bir Avrupa ülkesidir. OECD raporlarına göre en yoksul ülkelerdendir ancak eğitim performansı OECD ve AB standartlarının üzerindedir (Santiago vd., 2016). Tarihinde, 1721’de Rus hâkimiyeti, 1857-1880 arasında ulusal gazete ve kültürel gelişmeler, 1860 sonrası kentlere göç ve kültürel etkinliklerin geliştirilmesi, 1881-1904 Ruslaştırma dönemi ve 20. yüzyılın ortalarında ulusal uyanış hareketleri yer alır. 1988’de </a:t>
            </a:r>
            <a:r>
              <a:rPr lang="tr-TR" sz="1300" b="1" dirty="0" err="1"/>
              <a:t>Tallin’deki</a:t>
            </a:r>
            <a:r>
              <a:rPr lang="tr-TR" sz="1300" b="1" dirty="0"/>
              <a:t> </a:t>
            </a:r>
            <a:r>
              <a:rPr lang="tr-TR" sz="1300" b="1" dirty="0" err="1"/>
              <a:t>Kadriorg</a:t>
            </a:r>
            <a:r>
              <a:rPr lang="tr-TR" sz="1300" b="1" dirty="0"/>
              <a:t> Parkı’nda düzenlenen barışçıl </a:t>
            </a:r>
            <a:r>
              <a:rPr lang="tr-TR" sz="1300" b="1" noProof="0" dirty="0"/>
              <a:t>Şarkı Devrimi (</a:t>
            </a:r>
            <a:r>
              <a:rPr lang="tr-TR" sz="1300" b="1" dirty="0" err="1"/>
              <a:t>Laulupidu</a:t>
            </a:r>
            <a:r>
              <a:rPr lang="tr-TR" sz="1300" b="1" dirty="0"/>
              <a:t>) </a:t>
            </a:r>
            <a:r>
              <a:rPr lang="tr-TR" sz="1300" b="1" noProof="0" dirty="0"/>
              <a:t>ile doruğa ulaşan bağımsızlık mücadelesi, entelektüeller ve kültürel kurumlar öncülüğünde gerçekleştirilmiş ve ülke </a:t>
            </a:r>
            <a:r>
              <a:rPr lang="tr-TR" sz="1300" b="1" dirty="0"/>
              <a:t>Batı Avrupa’ya entegrasyon sürecine girmiştir </a:t>
            </a:r>
            <a:r>
              <a:rPr lang="tr-TR" sz="1300" b="1" noProof="0" dirty="0"/>
              <a:t>(</a:t>
            </a:r>
            <a:r>
              <a:rPr lang="tr-TR" sz="1300" b="1" noProof="0" dirty="0" err="1"/>
              <a:t>Miljan</a:t>
            </a:r>
            <a:r>
              <a:rPr lang="tr-TR" sz="1300" b="1" noProof="0" dirty="0"/>
              <a:t>, 2015; </a:t>
            </a:r>
            <a:r>
              <a:rPr lang="tr-TR" sz="1300" b="1" noProof="0" dirty="0" err="1"/>
              <a:t>Council</a:t>
            </a:r>
            <a:r>
              <a:rPr lang="tr-TR" sz="1300" b="1" noProof="0" dirty="0"/>
              <a:t> of Europe, 1997; </a:t>
            </a:r>
            <a:r>
              <a:rPr lang="tr-TR" sz="1300" b="1" dirty="0"/>
              <a:t>Santiago vd., 2016; Taş, 2025).</a:t>
            </a:r>
            <a:r>
              <a:rPr lang="tr-TR" sz="1300" b="1" noProof="0" dirty="0"/>
              <a:t> </a:t>
            </a:r>
          </a:p>
          <a:p>
            <a:pPr marL="0" indent="0" algn="just">
              <a:buNone/>
            </a:pPr>
            <a:r>
              <a:rPr lang="tr-TR" sz="1300" b="1" noProof="0" dirty="0"/>
              <a:t>Kimlik gelişimi, iki farklı kültürel modelle şekillenmiştir: kırsal (</a:t>
            </a:r>
            <a:r>
              <a:rPr lang="tr-TR" sz="1300" b="1" noProof="0" dirty="0" err="1"/>
              <a:t>rural</a:t>
            </a:r>
            <a:r>
              <a:rPr lang="tr-TR" sz="1300" b="1" noProof="0" dirty="0"/>
              <a:t>) ve kent (urban). Kırsal modelde kültürel sınırlar katı ve sert iken, kent modelinde sınırlar daha ince ve entegredir. Kırsal alanlarda köylülük ve geleneksel kimlik güçlenirken, kentlerde çeşitli kültürlerin etkileşimi ve hareketlilik artmıştır. Almanca ve diğer dillerin kullanımının yanı sıra, Estonya dilinin ve yayınların kentlerde yaygın olması, ülkenin kültürel çeşitlilik ve entegrasyon yapısına uygun olduğunu gösterir (</a:t>
            </a:r>
            <a:r>
              <a:rPr lang="tr-TR" sz="1300" b="1" noProof="0" dirty="0" err="1"/>
              <a:t>Subrenat</a:t>
            </a:r>
            <a:r>
              <a:rPr lang="tr-TR" sz="1300" b="1" noProof="0" dirty="0"/>
              <a:t>, 2004, </a:t>
            </a:r>
            <a:r>
              <a:rPr lang="tr-TR" sz="1300" b="1" noProof="0" dirty="0" err="1"/>
              <a:t>ss</a:t>
            </a:r>
            <a:r>
              <a:rPr lang="tr-TR" sz="1300" b="1" noProof="0" dirty="0"/>
              <a:t>. </a:t>
            </a:r>
            <a:r>
              <a:rPr lang="tr-TR" sz="1300" b="1" dirty="0"/>
              <a:t>258-259). Estonya’nın kültürel yapısında, köylülüğe dayalı geçmiş ve Almanlaşmanın etkisi büyüktür; kültürlerarası ilişkiler, politik bağlamda da farklılıklar ve ayrışmalar yaratmıştır.</a:t>
            </a:r>
            <a:endParaRPr lang="tr-TR" b="1" noProof="0" dirty="0"/>
          </a:p>
        </p:txBody>
      </p:sp>
      <p:pic>
        <p:nvPicPr>
          <p:cNvPr id="5" name="Resim 4">
            <a:extLst>
              <a:ext uri="{FF2B5EF4-FFF2-40B4-BE49-F238E27FC236}">
                <a16:creationId xmlns:a16="http://schemas.microsoft.com/office/drawing/2014/main" id="{70362FD6-E246-00B7-1375-3A2E2626835F}"/>
              </a:ext>
            </a:extLst>
          </p:cNvPr>
          <p:cNvPicPr>
            <a:picLocks noChangeAspect="1"/>
          </p:cNvPicPr>
          <p:nvPr/>
        </p:nvPicPr>
        <p:blipFill>
          <a:blip r:embed="rId2"/>
          <a:stretch>
            <a:fillRect/>
          </a:stretch>
        </p:blipFill>
        <p:spPr>
          <a:xfrm>
            <a:off x="2247592" y="3470789"/>
            <a:ext cx="6457950" cy="2713702"/>
          </a:xfrm>
          <a:prstGeom prst="rect">
            <a:avLst/>
          </a:prstGeom>
        </p:spPr>
      </p:pic>
      <p:sp>
        <p:nvSpPr>
          <p:cNvPr id="7" name="Metin kutusu 6">
            <a:extLst>
              <a:ext uri="{FF2B5EF4-FFF2-40B4-BE49-F238E27FC236}">
                <a16:creationId xmlns:a16="http://schemas.microsoft.com/office/drawing/2014/main" id="{D1DA7357-3160-1676-7CEA-211CFC47A187}"/>
              </a:ext>
            </a:extLst>
          </p:cNvPr>
          <p:cNvSpPr txBox="1"/>
          <p:nvPr/>
        </p:nvSpPr>
        <p:spPr>
          <a:xfrm>
            <a:off x="4365522" y="6253327"/>
            <a:ext cx="2566219" cy="246221"/>
          </a:xfrm>
          <a:prstGeom prst="rect">
            <a:avLst/>
          </a:prstGeom>
          <a:noFill/>
        </p:spPr>
        <p:txBody>
          <a:bodyPr wrap="square">
            <a:spAutoFit/>
          </a:bodyPr>
          <a:lstStyle/>
          <a:p>
            <a:r>
              <a:rPr lang="tr-TR" sz="1000" b="1" dirty="0"/>
              <a:t>Estonya' da Şarkı Devrimi (Taş, 2025).</a:t>
            </a:r>
          </a:p>
        </p:txBody>
      </p:sp>
    </p:spTree>
    <p:extLst>
      <p:ext uri="{BB962C8B-B14F-4D97-AF65-F5344CB8AC3E}">
        <p14:creationId xmlns:p14="http://schemas.microsoft.com/office/powerpoint/2010/main" val="229744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D82AA-2215-8A5C-1273-EEB534D6A56D}"/>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7498A39-043E-C21E-78C6-C449DD6CCF95}"/>
              </a:ext>
            </a:extLst>
          </p:cNvPr>
          <p:cNvSpPr>
            <a:spLocks noGrp="1"/>
          </p:cNvSpPr>
          <p:nvPr>
            <p:ph type="title"/>
          </p:nvPr>
        </p:nvSpPr>
        <p:spPr>
          <a:xfrm>
            <a:off x="2448232" y="172065"/>
            <a:ext cx="5454170" cy="417870"/>
          </a:xfrm>
        </p:spPr>
        <p:txBody>
          <a:bodyPr>
            <a:normAutofit/>
          </a:bodyPr>
          <a:lstStyle/>
          <a:p>
            <a:pPr algn="ctr"/>
            <a:r>
              <a:rPr lang="tr-TR" sz="2000" b="1" noProof="0" dirty="0"/>
              <a:t>ESTONYA HALK KÜTÜPHANELERİ</a:t>
            </a:r>
          </a:p>
        </p:txBody>
      </p:sp>
      <p:sp>
        <p:nvSpPr>
          <p:cNvPr id="3" name="İçerik Yer Tutucusu 2">
            <a:extLst>
              <a:ext uri="{FF2B5EF4-FFF2-40B4-BE49-F238E27FC236}">
                <a16:creationId xmlns:a16="http://schemas.microsoft.com/office/drawing/2014/main" id="{FAD53905-E4B4-A0EC-D29C-2629406DD6AF}"/>
              </a:ext>
            </a:extLst>
          </p:cNvPr>
          <p:cNvSpPr>
            <a:spLocks noGrp="1"/>
          </p:cNvSpPr>
          <p:nvPr>
            <p:ph idx="1"/>
          </p:nvPr>
        </p:nvSpPr>
        <p:spPr>
          <a:xfrm>
            <a:off x="644975" y="663663"/>
            <a:ext cx="9438005" cy="5874789"/>
          </a:xfrm>
        </p:spPr>
        <p:txBody>
          <a:bodyPr>
            <a:noAutofit/>
          </a:bodyPr>
          <a:lstStyle/>
          <a:p>
            <a:pPr algn="just"/>
            <a:r>
              <a:rPr lang="tr-TR" sz="1400" b="1" noProof="0" dirty="0"/>
              <a:t>Estonya’da ilk kütüphane 1552’de kurulmuş; Sent </a:t>
            </a:r>
            <a:r>
              <a:rPr lang="tr-TR" sz="1400" b="1" noProof="0" dirty="0" err="1"/>
              <a:t>Olaia</a:t>
            </a:r>
            <a:r>
              <a:rPr lang="tr-TR" sz="1400" b="1" noProof="0" dirty="0"/>
              <a:t> Kilisesi’ndeki dermesi günümüzde Estonya Üniversitesi Kütüphanesi’ne aktarılmıştır (</a:t>
            </a:r>
            <a:r>
              <a:rPr lang="tr-TR" sz="1400" b="1" noProof="0" dirty="0" err="1"/>
              <a:t>Põldaas</a:t>
            </a:r>
            <a:r>
              <a:rPr lang="tr-TR" sz="1400" b="1" noProof="0" dirty="0"/>
              <a:t>, 2015, s. 739; </a:t>
            </a:r>
            <a:r>
              <a:rPr lang="tr-TR" sz="1400" b="1" noProof="0" dirty="0" err="1"/>
              <a:t>Wiegand</a:t>
            </a:r>
            <a:r>
              <a:rPr lang="tr-TR" sz="1400" b="1" noProof="0" dirty="0"/>
              <a:t> ve Davis, 2013, s. 205). </a:t>
            </a:r>
          </a:p>
          <a:p>
            <a:pPr algn="just"/>
            <a:r>
              <a:rPr lang="tr-TR" sz="1400" b="1" noProof="0" dirty="0"/>
              <a:t>18. yüzyıl sonunda Tallinn ve </a:t>
            </a:r>
            <a:r>
              <a:rPr lang="tr-TR" sz="1400" b="1" noProof="0" dirty="0" err="1"/>
              <a:t>Tartu’da</a:t>
            </a:r>
            <a:r>
              <a:rPr lang="tr-TR" sz="1400" b="1" noProof="0" dirty="0"/>
              <a:t> abone kütüphaneleri bulunmuş, </a:t>
            </a:r>
            <a:r>
              <a:rPr lang="tr-TR" sz="1400" b="1" noProof="0" dirty="0" err="1"/>
              <a:t>Tartu</a:t>
            </a:r>
            <a:r>
              <a:rPr lang="tr-TR" sz="1400" b="1" noProof="0" dirty="0"/>
              <a:t> Üniversitesi Kütüphanesi ise 1802’de kurulmuştur. İlk halk kütüphanesi 1860’ta açılmış, 1925’te ise ilk halk kütüphanesi yasası yürürlüğe girmiştir (</a:t>
            </a:r>
            <a:r>
              <a:rPr lang="tr-TR" sz="1400" b="1" noProof="0" dirty="0" err="1"/>
              <a:t>Valm</a:t>
            </a:r>
            <a:r>
              <a:rPr lang="tr-TR" sz="1400" b="1" noProof="0" dirty="0"/>
              <a:t>, 2005, s. 3). </a:t>
            </a:r>
          </a:p>
          <a:p>
            <a:pPr algn="just"/>
            <a:r>
              <a:rPr lang="tr-TR" sz="1400" b="1" noProof="0" dirty="0"/>
              <a:t>20.yüzyılın sonunda, 1925 sonrası kamu kullanımına uygun popüler kütüphaneler oluşturulmuştur. 1940’larda toplam halk kütüphanesi sayısı 700’ü aşmış, 1979’da ise 7.000’i geçmiştir (</a:t>
            </a:r>
            <a:r>
              <a:rPr lang="tr-TR" sz="1400" b="1" noProof="0" dirty="0" err="1"/>
              <a:t>Põldaas</a:t>
            </a:r>
            <a:r>
              <a:rPr lang="tr-TR" sz="1400" b="1" noProof="0" dirty="0"/>
              <a:t>, 2015, s. 739; </a:t>
            </a:r>
            <a:r>
              <a:rPr lang="tr-TR" sz="1400" b="1" noProof="0" dirty="0" err="1"/>
              <a:t>Wiegand</a:t>
            </a:r>
            <a:r>
              <a:rPr lang="tr-TR" sz="1400" b="1" noProof="0" dirty="0"/>
              <a:t> ve Davis, 2013, </a:t>
            </a:r>
            <a:r>
              <a:rPr lang="tr-TR" sz="1400" b="1" noProof="0" dirty="0" err="1"/>
              <a:t>ss</a:t>
            </a:r>
            <a:r>
              <a:rPr lang="tr-TR" sz="1400" b="1" noProof="0" dirty="0"/>
              <a:t>. 205-206). </a:t>
            </a:r>
          </a:p>
          <a:p>
            <a:pPr algn="just"/>
            <a:r>
              <a:rPr lang="tr-TR" sz="1400" b="1" noProof="0" dirty="0"/>
              <a:t>1990’larda bağımsızlık sonrası, kaynak yetersizlikleri nedeniyle gelişmeler yavaşlamış olsa da 1991’den itibaren yaklaşık 400 kütüphane yeni binalara kavuşmuş veya yeniden yapılandırılmıştır (</a:t>
            </a:r>
            <a:r>
              <a:rPr lang="tr-TR" sz="1400" b="1" noProof="0" dirty="0" err="1"/>
              <a:t>Valm</a:t>
            </a:r>
            <a:r>
              <a:rPr lang="tr-TR" sz="1400" b="1" noProof="0" dirty="0"/>
              <a:t>, 2005, s. 3).</a:t>
            </a:r>
          </a:p>
          <a:p>
            <a:pPr algn="just"/>
            <a:r>
              <a:rPr lang="tr-TR" sz="1400" b="1" noProof="0" dirty="0"/>
              <a:t>Günümüzde kütüphaneler farklı bakanlıklar tarafından yönetilmektedir; Halk Kütüphaneleri Yasası (1992) esas alınmaktadır; Yasa 1998’de yeniden düzenlenmiştir. Tüm kütüphaneler, Kültür Bakanlığı ve Eğitim Bakanlığı tarafından koordine edilen ulusal bir ağa bağlıdır ve bu sistem 1920’lerden beri kullanılmaktadır (</a:t>
            </a:r>
            <a:r>
              <a:rPr lang="tr-TR" sz="1400" b="1" noProof="0" dirty="0" err="1"/>
              <a:t>Lepik</a:t>
            </a:r>
            <a:r>
              <a:rPr lang="tr-TR" sz="1400" b="1" noProof="0" dirty="0"/>
              <a:t> ve </a:t>
            </a:r>
            <a:r>
              <a:rPr lang="tr-TR" sz="1400" b="1" noProof="0" dirty="0" err="1"/>
              <a:t>Liivamägi</a:t>
            </a:r>
            <a:r>
              <a:rPr lang="tr-TR" sz="1400" b="1" noProof="0" dirty="0"/>
              <a:t>, 2003, s. 2; </a:t>
            </a:r>
            <a:r>
              <a:rPr lang="tr-TR" sz="1400" b="1" noProof="0" dirty="0" err="1"/>
              <a:t>Veskus</a:t>
            </a:r>
            <a:r>
              <a:rPr lang="tr-TR" sz="1400" b="1" noProof="0" dirty="0"/>
              <a:t>, 2005, s. 2). </a:t>
            </a:r>
          </a:p>
          <a:p>
            <a:pPr algn="just"/>
            <a:r>
              <a:rPr lang="tr-TR" sz="1400" b="1" dirty="0"/>
              <a:t>1</a:t>
            </a:r>
            <a:r>
              <a:rPr lang="tr-TR" sz="1400" b="1" noProof="0" dirty="0"/>
              <a:t>990’larda yerel yönetimlere finans kaydı devredilmiş, devlet ise yayın sağlama, kütüphanecilik ve donanım gibi alanlarda bütçe sağlamaktadır (</a:t>
            </a:r>
            <a:r>
              <a:rPr lang="tr-TR" sz="1400" b="1" noProof="0" dirty="0" err="1"/>
              <a:t>Veskus</a:t>
            </a:r>
            <a:r>
              <a:rPr lang="tr-TR" sz="1400" b="1" noProof="0" dirty="0"/>
              <a:t>, 2005, s. 3). Kütüphaneler beş ana kategoriye ayrılır: araştırma, yükseköğretim, özel, halk ve okul kütüphaneleri. Estonya Ulusal Kütüphanesi, 1993’ten beri veri analizleri yaparak hizmetleri iyileştirmektedir (</a:t>
            </a:r>
            <a:r>
              <a:rPr lang="tr-TR" sz="1400" b="1" noProof="0" dirty="0" err="1"/>
              <a:t>Lepik</a:t>
            </a:r>
            <a:r>
              <a:rPr lang="tr-TR" sz="1400" b="1" noProof="0" dirty="0"/>
              <a:t> ve </a:t>
            </a:r>
            <a:r>
              <a:rPr lang="tr-TR" sz="1400" b="1" noProof="0" dirty="0" err="1"/>
              <a:t>Liivamägi</a:t>
            </a:r>
            <a:r>
              <a:rPr lang="tr-TR" sz="1400" b="1" noProof="0" dirty="0"/>
              <a:t>, 2003, </a:t>
            </a:r>
            <a:r>
              <a:rPr lang="tr-TR" sz="1400" b="1" noProof="0" dirty="0" err="1"/>
              <a:t>ss</a:t>
            </a:r>
            <a:r>
              <a:rPr lang="tr-TR" sz="1400" b="1" noProof="0" dirty="0"/>
              <a:t>. 2-3).</a:t>
            </a:r>
          </a:p>
          <a:p>
            <a:pPr algn="just"/>
            <a:r>
              <a:rPr lang="tr-TR" sz="1400" b="1" noProof="0" dirty="0"/>
              <a:t>2012-2013 yılları, Estonya’da halk kütüphanelerinin gelişimiyle ilgili ulusal politikaların güncellendiği dönemlerdir. “</a:t>
            </a:r>
            <a:r>
              <a:rPr lang="tr-TR" sz="1400" b="1" noProof="0" dirty="0" err="1"/>
              <a:t>The</a:t>
            </a:r>
            <a:r>
              <a:rPr lang="tr-TR" sz="1400" b="1" noProof="0" dirty="0"/>
              <a:t> Basics in </a:t>
            </a:r>
            <a:r>
              <a:rPr lang="tr-TR" sz="1400" b="1" noProof="0" dirty="0" err="1"/>
              <a:t>Cultural</a:t>
            </a:r>
            <a:r>
              <a:rPr lang="tr-TR" sz="1400" b="1" noProof="0" dirty="0"/>
              <a:t> </a:t>
            </a:r>
            <a:r>
              <a:rPr lang="tr-TR" sz="1400" b="1" noProof="0" dirty="0" err="1"/>
              <a:t>Policy</a:t>
            </a:r>
            <a:r>
              <a:rPr lang="tr-TR" sz="1400" b="1" noProof="0" dirty="0"/>
              <a:t> </a:t>
            </a:r>
            <a:r>
              <a:rPr lang="tr-TR" sz="1400" b="1" noProof="0" dirty="0" err="1"/>
              <a:t>until</a:t>
            </a:r>
            <a:r>
              <a:rPr lang="tr-TR" sz="1400" b="1" noProof="0" dirty="0"/>
              <a:t> 2020” projesiyle, halk kütüphanelerinin herkese ücretsiz ve erişilebilir bilgi sağlaması, internet erişiminin yaygınlaştırılması, çocukların okuma alışkanlığını destekleme, kültürel etkinlikler düzenleme ve azınlıklar için hizmetler sunma gibi temel ilkeler benimsenmiştir (</a:t>
            </a:r>
            <a:r>
              <a:rPr lang="tr-TR" sz="1400" b="1" noProof="0" dirty="0" err="1"/>
              <a:t>Põldaas</a:t>
            </a:r>
            <a:r>
              <a:rPr lang="tr-TR" sz="1400" b="1" noProof="0" dirty="0"/>
              <a:t>, 2015, </a:t>
            </a:r>
            <a:r>
              <a:rPr lang="tr-TR" sz="1400" b="1" noProof="0" dirty="0" err="1"/>
              <a:t>ss</a:t>
            </a:r>
            <a:r>
              <a:rPr lang="tr-TR" sz="1400" b="1" noProof="0" dirty="0"/>
              <a:t>. 739-740).</a:t>
            </a:r>
            <a:endParaRPr lang="tr-TR" sz="1500" b="1" noProof="0" dirty="0"/>
          </a:p>
        </p:txBody>
      </p:sp>
    </p:spTree>
    <p:extLst>
      <p:ext uri="{BB962C8B-B14F-4D97-AF65-F5344CB8AC3E}">
        <p14:creationId xmlns:p14="http://schemas.microsoft.com/office/powerpoint/2010/main" val="182878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20CA-E86D-6BB4-987D-B8E4236DD0EE}"/>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84067629-76E0-38F2-3A46-37F688C6F8FB}"/>
              </a:ext>
            </a:extLst>
          </p:cNvPr>
          <p:cNvSpPr>
            <a:spLocks noGrp="1"/>
          </p:cNvSpPr>
          <p:nvPr>
            <p:ph type="title"/>
          </p:nvPr>
        </p:nvSpPr>
        <p:spPr>
          <a:xfrm>
            <a:off x="625309" y="186801"/>
            <a:ext cx="9344600" cy="417884"/>
          </a:xfrm>
        </p:spPr>
        <p:txBody>
          <a:bodyPr>
            <a:noAutofit/>
          </a:bodyPr>
          <a:lstStyle/>
          <a:p>
            <a:pPr algn="ctr"/>
            <a:r>
              <a:rPr lang="tr-TR" sz="2000" b="1" dirty="0"/>
              <a:t>ESTONYA HALK KÜTÜPHANELERİ: ÇOK KÜLTÜRLÜLÜK </a:t>
            </a:r>
            <a:br>
              <a:rPr lang="tr-TR" sz="2400" b="1" dirty="0"/>
            </a:br>
            <a:endParaRPr lang="tr-TR" sz="2400" b="1" noProof="0" dirty="0"/>
          </a:p>
        </p:txBody>
      </p:sp>
      <p:sp>
        <p:nvSpPr>
          <p:cNvPr id="3" name="İçerik Yer Tutucusu 2">
            <a:extLst>
              <a:ext uri="{FF2B5EF4-FFF2-40B4-BE49-F238E27FC236}">
                <a16:creationId xmlns:a16="http://schemas.microsoft.com/office/drawing/2014/main" id="{984F35E1-0F31-01AD-32FE-E67F5EE621F3}"/>
              </a:ext>
            </a:extLst>
          </p:cNvPr>
          <p:cNvSpPr>
            <a:spLocks noGrp="1"/>
          </p:cNvSpPr>
          <p:nvPr>
            <p:ph idx="1"/>
          </p:nvPr>
        </p:nvSpPr>
        <p:spPr>
          <a:xfrm>
            <a:off x="625309" y="668582"/>
            <a:ext cx="9438005" cy="4862063"/>
          </a:xfrm>
        </p:spPr>
        <p:txBody>
          <a:bodyPr>
            <a:noAutofit/>
          </a:bodyPr>
          <a:lstStyle/>
          <a:p>
            <a:pPr marL="0" indent="0" algn="just">
              <a:buNone/>
            </a:pPr>
            <a:r>
              <a:rPr lang="tr-TR" sz="1500" b="1" noProof="0" dirty="0"/>
              <a:t>1918’de </a:t>
            </a:r>
            <a:r>
              <a:rPr lang="tr-TR" sz="1500" b="1" noProof="0" dirty="0" err="1"/>
              <a:t>Toompea</a:t>
            </a:r>
            <a:r>
              <a:rPr lang="tr-TR" sz="1500" b="1" noProof="0" dirty="0"/>
              <a:t> Kalesi’nde Parlamento/Devlet Kütüphanesi olarak </a:t>
            </a:r>
            <a:r>
              <a:rPr lang="tr-TR" sz="1500" b="1" dirty="0"/>
              <a:t>kurulan Estonya Ulusal Kütüphanesi </a:t>
            </a:r>
            <a:r>
              <a:rPr lang="tr-TR" sz="1500" b="1" noProof="0" dirty="0"/>
              <a:t>Sovyet döneminde dahi sansüre karşı durarak nadir eserleri saklamıştır; 1486 ve 1641-1649 yıllarına ait eserler gibi önemli dermelere sahiptir (</a:t>
            </a:r>
            <a:r>
              <a:rPr lang="tr-TR" sz="1500" b="1" noProof="0" dirty="0" err="1"/>
              <a:t>Pedak</a:t>
            </a:r>
            <a:r>
              <a:rPr lang="tr-TR" sz="1500" b="1" noProof="0" dirty="0"/>
              <a:t>-Kari, 1994, </a:t>
            </a:r>
            <a:r>
              <a:rPr lang="tr-TR" sz="1500" b="1" noProof="0" dirty="0" err="1"/>
              <a:t>ss</a:t>
            </a:r>
            <a:r>
              <a:rPr lang="tr-TR" sz="1500" b="1" noProof="0" dirty="0"/>
              <a:t>. 1-4). </a:t>
            </a:r>
          </a:p>
          <a:p>
            <a:pPr marL="0" indent="0" algn="just">
              <a:buNone/>
            </a:pPr>
            <a:r>
              <a:rPr lang="tr-TR" sz="1500" b="1" noProof="0" dirty="0"/>
              <a:t>Teknoloji ve uluslararası iş birlikleriyle gelişmiş, çok dilli dermeler ve kültürel hizmetler sunulmaktadır. Kütüphaneciler, farklılıklara karşın eşit ve özenli hizmete önem vermektedir (</a:t>
            </a:r>
            <a:r>
              <a:rPr lang="tr-TR" sz="1500" b="1" noProof="0" dirty="0" err="1"/>
              <a:t>Pedak</a:t>
            </a:r>
            <a:r>
              <a:rPr lang="tr-TR" sz="1500" b="1" noProof="0" dirty="0"/>
              <a:t>-Kari, 1994, s. 7). </a:t>
            </a:r>
          </a:p>
          <a:p>
            <a:pPr marL="0" indent="0" algn="just">
              <a:buNone/>
            </a:pPr>
            <a:r>
              <a:rPr lang="tr-TR" sz="1500" b="1" noProof="0" dirty="0"/>
              <a:t>1990’ların sonunda başlayan entegrasyon politikalarıyla, etnik grupların toplumsal katılımı teşvik edilmiştir. Hükümet, bu doğrultuda finansman ve programlar geliştirmiştir (</a:t>
            </a:r>
            <a:r>
              <a:rPr lang="tr-TR" sz="1500" b="1" noProof="0" dirty="0" err="1"/>
              <a:t>Mätlik</a:t>
            </a:r>
            <a:r>
              <a:rPr lang="tr-TR" sz="1500" b="1" noProof="0" dirty="0"/>
              <a:t>, 2008, </a:t>
            </a:r>
            <a:r>
              <a:rPr lang="tr-TR" sz="1500" b="1" noProof="0" dirty="0" err="1"/>
              <a:t>ss</a:t>
            </a:r>
            <a:r>
              <a:rPr lang="tr-TR" sz="1500" b="1" noProof="0" dirty="0"/>
              <a:t>. 8-12). Kültür politikası ise, kütüphanelerin çok dilli ve evrensel dermeler sunmasını ve bilgiye erişimi kolaylaştırmayı vurgular (</a:t>
            </a:r>
            <a:r>
              <a:rPr lang="tr-TR" sz="1500" b="1" dirty="0"/>
              <a:t>IFLA, 2009, s. 28; </a:t>
            </a:r>
            <a:r>
              <a:rPr lang="tr-TR" sz="1500" b="1" noProof="0" dirty="0" err="1"/>
              <a:t>Veskus</a:t>
            </a:r>
            <a:r>
              <a:rPr lang="tr-TR" sz="1500" b="1" noProof="0" dirty="0"/>
              <a:t>, 2005, </a:t>
            </a:r>
            <a:r>
              <a:rPr lang="tr-TR" sz="1500" b="1" noProof="0" dirty="0" err="1"/>
              <a:t>ss</a:t>
            </a:r>
            <a:r>
              <a:rPr lang="tr-TR" sz="1500" b="1" noProof="0" dirty="0"/>
              <a:t>. 1-2). </a:t>
            </a:r>
          </a:p>
          <a:p>
            <a:pPr marL="0" indent="0" algn="just">
              <a:buNone/>
            </a:pPr>
            <a:r>
              <a:rPr lang="tr-TR" sz="1500" b="1" noProof="0" dirty="0"/>
              <a:t>Estonya’daki kütüphanelerin temel amacı, okuma alışkanlıklarını geliştirmek, yaşam boyu öğrenmeyi desteklemek ve bilgiye erişimi kolaylaştırmaktır. Bu kapsamda, kütüphaneler, farklı kültürlerden gelen kullanıcıların gereksinimlerine uygun, erişilebilir ve çok dilli içerik sunmaktadır.</a:t>
            </a:r>
          </a:p>
          <a:p>
            <a:pPr marL="0" indent="0" algn="just">
              <a:buNone/>
            </a:pPr>
            <a:r>
              <a:rPr lang="tr-TR" sz="1500" b="1" noProof="0" dirty="0"/>
              <a:t>Kütüphaneler, çok dilli dermeler, dijital kaynaklar ve çeşitli etkinlikler kanalıyla farklı kültürel gruplara hizmet vermektedir. Ayrıca, kültürel mirasın dijitalleştirilmesi ve erişimin artırılmasıyla, farklı kültürlerin tarihi ve sanat yapıtlarına ulaşım sağlanmaktadır.</a:t>
            </a:r>
          </a:p>
        </p:txBody>
      </p:sp>
    </p:spTree>
    <p:extLst>
      <p:ext uri="{BB962C8B-B14F-4D97-AF65-F5344CB8AC3E}">
        <p14:creationId xmlns:p14="http://schemas.microsoft.com/office/powerpoint/2010/main" val="55627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C09E-1024-8421-46CB-5F465EAB188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0BFC246E-34B3-C75D-E8E4-B71E35A51CBE}"/>
              </a:ext>
            </a:extLst>
          </p:cNvPr>
          <p:cNvSpPr>
            <a:spLocks noGrp="1"/>
          </p:cNvSpPr>
          <p:nvPr>
            <p:ph type="title"/>
          </p:nvPr>
        </p:nvSpPr>
        <p:spPr>
          <a:xfrm>
            <a:off x="625309" y="186801"/>
            <a:ext cx="9344600" cy="417884"/>
          </a:xfrm>
        </p:spPr>
        <p:txBody>
          <a:bodyPr>
            <a:noAutofit/>
          </a:bodyPr>
          <a:lstStyle/>
          <a:p>
            <a:pPr algn="ctr"/>
            <a:r>
              <a:rPr lang="tr-TR" sz="2400" b="1" dirty="0"/>
              <a:t>ESTONYA HALK KÜTÜPHANELERİ: ÇOK KÜLTÜRLÜLÜK </a:t>
            </a:r>
            <a:br>
              <a:rPr lang="tr-TR" sz="2400" b="1" dirty="0"/>
            </a:br>
            <a:endParaRPr lang="tr-TR" sz="2400" b="1" noProof="0" dirty="0"/>
          </a:p>
        </p:txBody>
      </p:sp>
      <p:pic>
        <p:nvPicPr>
          <p:cNvPr id="5" name="İçerik Yer Tutucusu 4">
            <a:extLst>
              <a:ext uri="{FF2B5EF4-FFF2-40B4-BE49-F238E27FC236}">
                <a16:creationId xmlns:a16="http://schemas.microsoft.com/office/drawing/2014/main" id="{E09FED04-6AC9-5980-20F9-B9FBA2EDC536}"/>
              </a:ext>
            </a:extLst>
          </p:cNvPr>
          <p:cNvPicPr>
            <a:picLocks noGrp="1" noChangeAspect="1"/>
          </p:cNvPicPr>
          <p:nvPr>
            <p:ph idx="1"/>
          </p:nvPr>
        </p:nvPicPr>
        <p:blipFill>
          <a:blip r:embed="rId2"/>
          <a:stretch>
            <a:fillRect/>
          </a:stretch>
        </p:blipFill>
        <p:spPr>
          <a:xfrm>
            <a:off x="1142842" y="594519"/>
            <a:ext cx="8157148" cy="5668962"/>
          </a:xfrm>
          <a:prstGeom prst="rect">
            <a:avLst/>
          </a:prstGeom>
        </p:spPr>
      </p:pic>
      <p:sp>
        <p:nvSpPr>
          <p:cNvPr id="7" name="Metin kutusu 6">
            <a:extLst>
              <a:ext uri="{FF2B5EF4-FFF2-40B4-BE49-F238E27FC236}">
                <a16:creationId xmlns:a16="http://schemas.microsoft.com/office/drawing/2014/main" id="{6E3C68C2-7FDC-ACBA-0971-C2311C3C9116}"/>
              </a:ext>
            </a:extLst>
          </p:cNvPr>
          <p:cNvSpPr txBox="1"/>
          <p:nvPr/>
        </p:nvSpPr>
        <p:spPr>
          <a:xfrm>
            <a:off x="2571135" y="6365228"/>
            <a:ext cx="5732207" cy="246221"/>
          </a:xfrm>
          <a:prstGeom prst="rect">
            <a:avLst/>
          </a:prstGeom>
          <a:noFill/>
        </p:spPr>
        <p:txBody>
          <a:bodyPr wrap="square">
            <a:spAutoFit/>
          </a:bodyPr>
          <a:lstStyle/>
          <a:p>
            <a:r>
              <a:rPr lang="en-US" sz="1000" b="1" dirty="0"/>
              <a:t>The changing landscape of libraries in Estonia: Opportunities and challenges</a:t>
            </a:r>
            <a:r>
              <a:rPr lang="tr-TR" sz="1000" b="1" dirty="0"/>
              <a:t> (</a:t>
            </a:r>
            <a:r>
              <a:rPr lang="en-US" sz="1000" b="1" dirty="0"/>
              <a:t>Lepik, </a:t>
            </a:r>
            <a:r>
              <a:rPr lang="en-US" sz="1000" b="1" dirty="0" err="1"/>
              <a:t>t.y</a:t>
            </a:r>
            <a:r>
              <a:rPr lang="en-US" sz="1000" b="1" dirty="0"/>
              <a:t>.). </a:t>
            </a:r>
            <a:endParaRPr lang="tr-TR" sz="1000" b="1" dirty="0"/>
          </a:p>
        </p:txBody>
      </p:sp>
    </p:spTree>
    <p:extLst>
      <p:ext uri="{BB962C8B-B14F-4D97-AF65-F5344CB8AC3E}">
        <p14:creationId xmlns:p14="http://schemas.microsoft.com/office/powerpoint/2010/main" val="3396451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48ED-6897-79C7-B43F-645ABE933607}"/>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5310346D-6B21-BDB9-B39C-ED0ED95665F9}"/>
              </a:ext>
            </a:extLst>
          </p:cNvPr>
          <p:cNvSpPr>
            <a:spLocks noGrp="1"/>
          </p:cNvSpPr>
          <p:nvPr>
            <p:ph type="title"/>
          </p:nvPr>
        </p:nvSpPr>
        <p:spPr>
          <a:xfrm>
            <a:off x="625309" y="186801"/>
            <a:ext cx="9344600" cy="417884"/>
          </a:xfrm>
        </p:spPr>
        <p:txBody>
          <a:bodyPr>
            <a:noAutofit/>
          </a:bodyPr>
          <a:lstStyle/>
          <a:p>
            <a:pPr algn="ctr"/>
            <a:r>
              <a:rPr lang="tr-TR" sz="2400" b="1" dirty="0"/>
              <a:t>ESTONYA: Çok Kültürlü Kütüphaneler</a:t>
            </a:r>
            <a:br>
              <a:rPr lang="tr-TR" sz="2400" b="1" dirty="0"/>
            </a:br>
            <a:endParaRPr lang="tr-TR" sz="2400" b="1" noProof="0" dirty="0"/>
          </a:p>
        </p:txBody>
      </p:sp>
      <p:sp>
        <p:nvSpPr>
          <p:cNvPr id="3" name="İçerik Yer Tutucusu 2">
            <a:extLst>
              <a:ext uri="{FF2B5EF4-FFF2-40B4-BE49-F238E27FC236}">
                <a16:creationId xmlns:a16="http://schemas.microsoft.com/office/drawing/2014/main" id="{7740A9D2-929E-7AB1-D664-6889DF223C68}"/>
              </a:ext>
            </a:extLst>
          </p:cNvPr>
          <p:cNvSpPr>
            <a:spLocks noGrp="1"/>
          </p:cNvSpPr>
          <p:nvPr>
            <p:ph idx="1"/>
          </p:nvPr>
        </p:nvSpPr>
        <p:spPr>
          <a:xfrm>
            <a:off x="625309" y="668582"/>
            <a:ext cx="9438005" cy="5102953"/>
          </a:xfrm>
        </p:spPr>
        <p:txBody>
          <a:bodyPr>
            <a:noAutofit/>
          </a:bodyPr>
          <a:lstStyle/>
          <a:p>
            <a:pPr marL="0" indent="0" algn="just">
              <a:buNone/>
            </a:pPr>
            <a:r>
              <a:rPr lang="tr-TR" sz="1500" b="1" dirty="0"/>
              <a:t>İlk Tallinn kütüphanesi 27 Ekim 1907'de açılmıştır. İlk şube kütüphanesi 1926'da açılmış ve Tallinn genelinde bir kütüphane ağı yayılmaya başlamıştır </a:t>
            </a:r>
            <a:r>
              <a:rPr lang="tr-TR" sz="1400" b="1" dirty="0"/>
              <a:t>(</a:t>
            </a:r>
            <a:r>
              <a:rPr lang="tr-TR" sz="1400" b="1" dirty="0" err="1"/>
              <a:t>Tallinna</a:t>
            </a:r>
            <a:r>
              <a:rPr lang="tr-TR" sz="1400" b="1" dirty="0"/>
              <a:t> </a:t>
            </a:r>
            <a:r>
              <a:rPr lang="tr-TR" sz="1400" b="1" dirty="0" err="1"/>
              <a:t>Keskraamatukogu</a:t>
            </a:r>
            <a:r>
              <a:rPr lang="tr-TR" sz="1400" b="1" dirty="0"/>
              <a:t>, </a:t>
            </a:r>
            <a:r>
              <a:rPr lang="tr-TR" sz="1400" b="1" dirty="0" err="1"/>
              <a:t>t.y</a:t>
            </a:r>
            <a:r>
              <a:rPr lang="tr-TR" sz="1400" b="1" dirty="0"/>
              <a:t>.). </a:t>
            </a:r>
            <a:endParaRPr lang="tr-TR" sz="1500" b="1" dirty="0"/>
          </a:p>
          <a:p>
            <a:pPr marL="0" indent="0" algn="just">
              <a:buNone/>
            </a:pPr>
            <a:r>
              <a:rPr lang="tr-TR" sz="1500" b="1" noProof="0" dirty="0"/>
              <a:t>Ş</a:t>
            </a:r>
            <a:r>
              <a:rPr lang="tr-TR" sz="1500" b="1" dirty="0" err="1"/>
              <a:t>ube</a:t>
            </a:r>
            <a:r>
              <a:rPr lang="tr-TR" sz="1500" b="1" dirty="0"/>
              <a:t> kütüphaneleri ve </a:t>
            </a:r>
            <a:r>
              <a:rPr lang="tr-TR" sz="1500" b="1" dirty="0" err="1"/>
              <a:t>Katarina</a:t>
            </a:r>
            <a:r>
              <a:rPr lang="tr-TR" sz="1500" b="1" dirty="0"/>
              <a:t> </a:t>
            </a:r>
            <a:r>
              <a:rPr lang="tr-TR" sz="1500" b="1" dirty="0" err="1"/>
              <a:t>Jee</a:t>
            </a:r>
            <a:r>
              <a:rPr lang="tr-TR" sz="1500" b="1" dirty="0"/>
              <a:t> adlı gezici kütüphane ile beraber hizmetler verilmektedir; dijital </a:t>
            </a:r>
            <a:r>
              <a:rPr lang="tr-TR" sz="1500" b="1" noProof="0" dirty="0"/>
              <a:t>okur yazarlık eğitimi, farklı diller ile kültürler için etkinlikler geliştirilmektedir (</a:t>
            </a:r>
            <a:r>
              <a:rPr lang="tr-TR" sz="1500" b="1" dirty="0" err="1"/>
              <a:t>Redi</a:t>
            </a:r>
            <a:r>
              <a:rPr lang="tr-TR" sz="1500" b="1" dirty="0"/>
              <a:t>, 2013; </a:t>
            </a:r>
            <a:r>
              <a:rPr lang="tr-TR" sz="1500" b="1" noProof="0" dirty="0"/>
              <a:t>Tallinn </a:t>
            </a:r>
            <a:r>
              <a:rPr lang="tr-TR" sz="1500" b="1" noProof="0" dirty="0" err="1"/>
              <a:t>Annual</a:t>
            </a:r>
            <a:r>
              <a:rPr lang="tr-TR" sz="1500" b="1" noProof="0" dirty="0"/>
              <a:t> Report, 2014, </a:t>
            </a:r>
            <a:r>
              <a:rPr lang="tr-TR" sz="1500" b="1" noProof="0" dirty="0" err="1"/>
              <a:t>ss</a:t>
            </a:r>
            <a:r>
              <a:rPr lang="tr-TR" sz="1500" b="1" noProof="0" dirty="0"/>
              <a:t>. 26-7</a:t>
            </a:r>
            <a:r>
              <a:rPr lang="tr-TR" sz="1500" b="1" dirty="0"/>
              <a:t>). </a:t>
            </a:r>
          </a:p>
          <a:p>
            <a:pPr algn="just"/>
            <a:r>
              <a:rPr lang="tr-TR" sz="1500" b="1" u="sng" noProof="0" dirty="0"/>
              <a:t>2013 yılı verilerine göre</a:t>
            </a:r>
            <a:r>
              <a:rPr lang="tr-TR" sz="1500" b="1" noProof="0" dirty="0"/>
              <a:t>;</a:t>
            </a:r>
          </a:p>
          <a:p>
            <a:pPr lvl="1" algn="just">
              <a:buFont typeface="Wingdings" panose="05000000000000000000" pitchFamily="2" charset="2"/>
              <a:buChar char="v"/>
            </a:pPr>
            <a:r>
              <a:rPr lang="tr-TR" sz="1300" b="1" noProof="0" dirty="0"/>
              <a:t>2008 yılından bu yana aktif olan gezici kütüphane dermelerinde, roman, çocuk edebiyatı ve roman dışı kaynaklar ile magazinler dışında işitsel kitaplar da barındırılmaktadır</a:t>
            </a:r>
            <a:r>
              <a:rPr lang="tr-TR" sz="1300" b="1" dirty="0"/>
              <a:t>. </a:t>
            </a:r>
          </a:p>
          <a:p>
            <a:pPr lvl="1" algn="just">
              <a:buFont typeface="Wingdings" panose="05000000000000000000" pitchFamily="2" charset="2"/>
              <a:buChar char="v"/>
            </a:pPr>
            <a:r>
              <a:rPr lang="tr-TR" sz="1300" b="1" dirty="0"/>
              <a:t>Tüm yaşlara yönelik olan kitaplar</a:t>
            </a:r>
            <a:r>
              <a:rPr lang="tr-TR" sz="1300" b="1" noProof="0" dirty="0"/>
              <a:t> ve dergiler </a:t>
            </a:r>
            <a:r>
              <a:rPr lang="tr-TR" sz="1300" b="1" noProof="0" dirty="0" err="1"/>
              <a:t>Estonyaca</a:t>
            </a:r>
            <a:r>
              <a:rPr lang="tr-TR" sz="1300" b="1" noProof="0" dirty="0"/>
              <a:t> ve Rusça olup, 4000 kitap ile 4500 de rezerv olmak üzere toplam 8500 materyali bulunmaktadır. </a:t>
            </a:r>
          </a:p>
          <a:p>
            <a:pPr algn="just"/>
            <a:r>
              <a:rPr lang="tr-TR" sz="1500" b="1" dirty="0"/>
              <a:t>Tallinn Merkez Kütüphanesi (</a:t>
            </a:r>
            <a:r>
              <a:rPr lang="en-US" sz="1500" b="1" dirty="0"/>
              <a:t>Central Library</a:t>
            </a:r>
            <a:r>
              <a:rPr lang="tr-TR" sz="1500" b="1" dirty="0"/>
              <a:t>), 28 Kasım 2024 tarihinde Tallinn Kütüphaneleri (</a:t>
            </a:r>
            <a:r>
              <a:rPr lang="en-US" sz="1500" b="1" dirty="0"/>
              <a:t>Tallinn Libraries</a:t>
            </a:r>
            <a:r>
              <a:rPr lang="tr-TR" sz="1500" b="1" dirty="0"/>
              <a:t>)</a:t>
            </a:r>
            <a:r>
              <a:rPr lang="en-US" sz="1500" b="1" dirty="0"/>
              <a:t> </a:t>
            </a:r>
            <a:r>
              <a:rPr lang="tr-TR" sz="1500" b="1" dirty="0"/>
              <a:t>olarak yeniden adlandırılmıştır (</a:t>
            </a:r>
            <a:r>
              <a:rPr lang="tr-TR" sz="1600" b="1" dirty="0"/>
              <a:t>ESTER User Guide, 2025).</a:t>
            </a:r>
          </a:p>
          <a:p>
            <a:pPr algn="just"/>
            <a:r>
              <a:rPr lang="tr-TR" sz="1500" b="1" dirty="0"/>
              <a:t>Tallinn Kütüphanelerinde 19 kütüphane ve </a:t>
            </a:r>
            <a:r>
              <a:rPr lang="tr-TR" sz="1500" b="1" dirty="0" err="1"/>
              <a:t>Katarina</a:t>
            </a:r>
            <a:r>
              <a:rPr lang="tr-TR" sz="1500" b="1" dirty="0"/>
              <a:t> </a:t>
            </a:r>
            <a:r>
              <a:rPr lang="tr-TR" sz="1500" b="1" dirty="0" err="1"/>
              <a:t>Jee</a:t>
            </a:r>
            <a:r>
              <a:rPr lang="tr-TR" sz="1500" b="1" dirty="0"/>
              <a:t> hizmet vermektedir.</a:t>
            </a:r>
          </a:p>
          <a:p>
            <a:pPr algn="just"/>
            <a:r>
              <a:rPr lang="tr-TR" sz="1500" b="1" dirty="0"/>
              <a:t>Kütüphane hizmetleri arasında eve ödünç verme hizmeti (e-kitap okuyucular, spor ekipmanları dahil), kurum içi kullanım (grafik tabletler dahil), referans hizmeti, bilgisayar kullanımı, kullanıcı eğitimi, eve teslim hizmeti, edebiyat etkinlikleri vb. yer almaktadır (</a:t>
            </a:r>
            <a:r>
              <a:rPr lang="tr-TR" sz="1600" b="1" dirty="0" err="1"/>
              <a:t>Tallinna</a:t>
            </a:r>
            <a:r>
              <a:rPr lang="tr-TR" sz="1600" b="1" dirty="0"/>
              <a:t> </a:t>
            </a:r>
            <a:r>
              <a:rPr lang="tr-TR" sz="1600" b="1" dirty="0" err="1"/>
              <a:t>Keskraamatukogu</a:t>
            </a:r>
            <a:r>
              <a:rPr lang="tr-TR" sz="1600" b="1" dirty="0"/>
              <a:t>, </a:t>
            </a:r>
            <a:r>
              <a:rPr lang="tr-TR" sz="1600" b="1" dirty="0" err="1"/>
              <a:t>t.y</a:t>
            </a:r>
            <a:r>
              <a:rPr lang="tr-TR" sz="1600" b="1" dirty="0"/>
              <a:t>.). </a:t>
            </a:r>
            <a:endParaRPr lang="tr-TR" b="1" noProof="0" dirty="0"/>
          </a:p>
        </p:txBody>
      </p:sp>
    </p:spTree>
    <p:extLst>
      <p:ext uri="{BB962C8B-B14F-4D97-AF65-F5344CB8AC3E}">
        <p14:creationId xmlns:p14="http://schemas.microsoft.com/office/powerpoint/2010/main" val="102151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9724-C9AA-3DBE-A06E-6C35BB287EE8}"/>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37765B6E-81D8-6CBD-E60F-06D3E1082C39}"/>
              </a:ext>
            </a:extLst>
          </p:cNvPr>
          <p:cNvSpPr>
            <a:spLocks noGrp="1"/>
          </p:cNvSpPr>
          <p:nvPr>
            <p:ph type="title"/>
          </p:nvPr>
        </p:nvSpPr>
        <p:spPr>
          <a:xfrm>
            <a:off x="625310" y="255638"/>
            <a:ext cx="9344600" cy="462117"/>
          </a:xfrm>
        </p:spPr>
        <p:txBody>
          <a:bodyPr>
            <a:noAutofit/>
          </a:bodyPr>
          <a:lstStyle/>
          <a:p>
            <a:pPr algn="ctr"/>
            <a:r>
              <a:rPr lang="tr-TR" sz="2000" b="1" dirty="0"/>
              <a:t>ESTONYA: Bağımsızlık Sonrası Kütüphanelerin Durumu</a:t>
            </a:r>
            <a:endParaRPr lang="tr-TR" sz="2000" b="1" noProof="0" dirty="0"/>
          </a:p>
        </p:txBody>
      </p:sp>
      <p:sp>
        <p:nvSpPr>
          <p:cNvPr id="3" name="İçerik Yer Tutucusu 2">
            <a:extLst>
              <a:ext uri="{FF2B5EF4-FFF2-40B4-BE49-F238E27FC236}">
                <a16:creationId xmlns:a16="http://schemas.microsoft.com/office/drawing/2014/main" id="{DFC4A0BB-F466-8B8F-671F-04BD86F8EEA5}"/>
              </a:ext>
            </a:extLst>
          </p:cNvPr>
          <p:cNvSpPr>
            <a:spLocks noGrp="1"/>
          </p:cNvSpPr>
          <p:nvPr>
            <p:ph idx="1"/>
          </p:nvPr>
        </p:nvSpPr>
        <p:spPr>
          <a:xfrm>
            <a:off x="625310" y="761988"/>
            <a:ext cx="9438005" cy="2458078"/>
          </a:xfrm>
        </p:spPr>
        <p:txBody>
          <a:bodyPr>
            <a:noAutofit/>
          </a:bodyPr>
          <a:lstStyle/>
          <a:p>
            <a:pPr algn="just">
              <a:spcBef>
                <a:spcPts val="600"/>
              </a:spcBef>
            </a:pPr>
            <a:r>
              <a:rPr lang="tr-TR" sz="1400" b="1" noProof="0" dirty="0"/>
              <a:t>Estonya'da bağımsızlıktan bu yana kütüphaneler, ekonomik, politik ve kültürel etmenlerden kaynaklanan zorluklarla </a:t>
            </a:r>
            <a:r>
              <a:rPr lang="tr-TR" sz="1400" b="1" dirty="0"/>
              <a:t>yüzleşmiştir. </a:t>
            </a:r>
          </a:p>
          <a:p>
            <a:pPr algn="just">
              <a:spcBef>
                <a:spcPts val="600"/>
              </a:spcBef>
            </a:pPr>
            <a:r>
              <a:rPr lang="tr-TR" sz="1400" b="1" dirty="0"/>
              <a:t>Kamu alımları politikası ve ulusal fonlama programlarının eksikliği gibi ekonomik sorunlar, bilgi kaynaklarına erişimi kısıtlamıştır </a:t>
            </a:r>
            <a:r>
              <a:rPr lang="tr-TR" sz="1400" b="1" noProof="0" dirty="0"/>
              <a:t>(</a:t>
            </a:r>
            <a:r>
              <a:rPr lang="pt-BR" sz="1400" b="1" dirty="0"/>
              <a:t>Pai </a:t>
            </a:r>
            <a:r>
              <a:rPr lang="tr-TR" sz="1400" b="1" dirty="0"/>
              <a:t>ve</a:t>
            </a:r>
            <a:r>
              <a:rPr lang="pt-BR" sz="1400" b="1" dirty="0"/>
              <a:t> Treikelder</a:t>
            </a:r>
            <a:r>
              <a:rPr lang="tr-TR" sz="1400" b="1" dirty="0"/>
              <a:t>, 2024, s. 574). </a:t>
            </a:r>
          </a:p>
          <a:p>
            <a:pPr algn="just">
              <a:spcBef>
                <a:spcPts val="600"/>
              </a:spcBef>
            </a:pPr>
            <a:r>
              <a:rPr lang="tr-TR" sz="1400" b="1" dirty="0"/>
              <a:t>Bu zorluklara karşın, </a:t>
            </a:r>
            <a:r>
              <a:rPr lang="tr-TR" sz="1400" b="1" noProof="0" dirty="0"/>
              <a:t>Estonya, halk, okul ve araştırma kütüphaneleri de dahil olmak üzere 1.220 kütüphaneden oluşan istikrarlı bir kütüphane ağı kurmuştur. </a:t>
            </a:r>
          </a:p>
          <a:p>
            <a:pPr algn="just">
              <a:spcBef>
                <a:spcPts val="600"/>
              </a:spcBef>
            </a:pPr>
            <a:r>
              <a:rPr lang="tr-TR" sz="1400" b="1" noProof="0" dirty="0"/>
              <a:t>Estonya, 30 yıldır yüz yüze etkinlik ve hizmetlerin önemini de yadsımadan interneti kütüphane hizmetlerine entegre edip 7/24 erişim sağlamaktadır. </a:t>
            </a:r>
          </a:p>
          <a:p>
            <a:pPr algn="just">
              <a:spcBef>
                <a:spcPts val="600"/>
              </a:spcBef>
            </a:pPr>
            <a:r>
              <a:rPr lang="tr-TR" sz="1400" b="1" noProof="0" dirty="0"/>
              <a:t>1990'larda alınan kararlar, kütüphanelerin güçlenmesini sağlamıştır </a:t>
            </a:r>
            <a:r>
              <a:rPr lang="nl-NL" sz="1400" b="1" noProof="0" dirty="0"/>
              <a:t>(Pai ve Treikelder, 2024, s. 5</a:t>
            </a:r>
            <a:r>
              <a:rPr lang="tr-TR" sz="1400" b="1" noProof="0" dirty="0"/>
              <a:t>82</a:t>
            </a:r>
            <a:r>
              <a:rPr lang="nl-NL" sz="1400" b="1" noProof="0" dirty="0"/>
              <a:t>). </a:t>
            </a:r>
          </a:p>
        </p:txBody>
      </p:sp>
      <p:pic>
        <p:nvPicPr>
          <p:cNvPr id="4" name="Resim 3">
            <a:extLst>
              <a:ext uri="{FF2B5EF4-FFF2-40B4-BE49-F238E27FC236}">
                <a16:creationId xmlns:a16="http://schemas.microsoft.com/office/drawing/2014/main" id="{4AF3DD36-49CB-8457-49F5-EA51D2F66183}"/>
              </a:ext>
            </a:extLst>
          </p:cNvPr>
          <p:cNvPicPr>
            <a:picLocks noChangeAspect="1"/>
          </p:cNvPicPr>
          <p:nvPr/>
        </p:nvPicPr>
        <p:blipFill>
          <a:blip r:embed="rId2"/>
          <a:stretch>
            <a:fillRect/>
          </a:stretch>
        </p:blipFill>
        <p:spPr>
          <a:xfrm>
            <a:off x="2000863" y="3220065"/>
            <a:ext cx="6754763" cy="3043083"/>
          </a:xfrm>
          <a:prstGeom prst="rect">
            <a:avLst/>
          </a:prstGeom>
        </p:spPr>
      </p:pic>
      <p:sp>
        <p:nvSpPr>
          <p:cNvPr id="6" name="Metin kutusu 5">
            <a:extLst>
              <a:ext uri="{FF2B5EF4-FFF2-40B4-BE49-F238E27FC236}">
                <a16:creationId xmlns:a16="http://schemas.microsoft.com/office/drawing/2014/main" id="{428B0C70-B63D-E38A-D444-167F7A90154C}"/>
              </a:ext>
            </a:extLst>
          </p:cNvPr>
          <p:cNvSpPr txBox="1"/>
          <p:nvPr/>
        </p:nvSpPr>
        <p:spPr>
          <a:xfrm>
            <a:off x="2000863" y="6269591"/>
            <a:ext cx="7015315" cy="553998"/>
          </a:xfrm>
          <a:prstGeom prst="rect">
            <a:avLst/>
          </a:prstGeom>
          <a:noFill/>
        </p:spPr>
        <p:txBody>
          <a:bodyPr wrap="square">
            <a:spAutoFit/>
          </a:bodyPr>
          <a:lstStyle/>
          <a:p>
            <a:pPr algn="ctr"/>
            <a:r>
              <a:rPr lang="tr-TR" sz="1000" b="1" dirty="0" err="1"/>
              <a:t>Estonian</a:t>
            </a:r>
            <a:r>
              <a:rPr lang="tr-TR" sz="1000" b="1" dirty="0"/>
              <a:t> </a:t>
            </a:r>
            <a:r>
              <a:rPr lang="tr-TR" sz="1000" b="1" dirty="0" err="1"/>
              <a:t>National</a:t>
            </a:r>
            <a:r>
              <a:rPr lang="tr-TR" sz="1000" b="1" dirty="0"/>
              <a:t> Library </a:t>
            </a:r>
          </a:p>
          <a:p>
            <a:r>
              <a:rPr lang="tr-TR" sz="1000" b="1" dirty="0">
                <a:hlinkClick r:id="rId3"/>
              </a:rPr>
              <a:t>https://www.linkedin.com/pulse/thousands-square-metres-bauroc-products-renovation-estonian-national-nnvyc/</a:t>
            </a:r>
            <a:endParaRPr lang="tr-TR" sz="1000" b="1" dirty="0"/>
          </a:p>
          <a:p>
            <a:endParaRPr lang="tr-TR" sz="1000" b="1" dirty="0"/>
          </a:p>
        </p:txBody>
      </p:sp>
    </p:spTree>
    <p:extLst>
      <p:ext uri="{BB962C8B-B14F-4D97-AF65-F5344CB8AC3E}">
        <p14:creationId xmlns:p14="http://schemas.microsoft.com/office/powerpoint/2010/main" val="1313061765"/>
      </p:ext>
    </p:extLst>
  </p:cSld>
  <p:clrMapOvr>
    <a:masterClrMapping/>
  </p:clrMapOvr>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8542</TotalTime>
  <Words>5942</Words>
  <Application>Microsoft Office PowerPoint</Application>
  <PresentationFormat>Geniş ekran</PresentationFormat>
  <Paragraphs>210</Paragraphs>
  <Slides>29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29</vt:i4>
      </vt:variant>
    </vt:vector>
  </HeadingPairs>
  <TitlesOfParts>
    <vt:vector size="34" baseType="lpstr">
      <vt:lpstr>Arial</vt:lpstr>
      <vt:lpstr>Trebuchet MS</vt:lpstr>
      <vt:lpstr>Wingdings</vt:lpstr>
      <vt:lpstr>Wingdings 3</vt:lpstr>
      <vt:lpstr>Yüzeyler</vt:lpstr>
      <vt:lpstr> ÇOK KÜLTÜRLÜLÜK VE HİZMETLERİ 6. HAFTA ÇOK KÜLTÜRLÜ KÜTÜPHANELER:  ESTONYA VE HOLLANDA ÖRNEKLERİ</vt:lpstr>
      <vt:lpstr>KAPSAM</vt:lpstr>
      <vt:lpstr>GİRİŞ</vt:lpstr>
      <vt:lpstr>ESTONYA: GENEL BİLGİ </vt:lpstr>
      <vt:lpstr>ESTONYA HALK KÜTÜPHANELERİ</vt:lpstr>
      <vt:lpstr>ESTONYA HALK KÜTÜPHANELERİ: ÇOK KÜLTÜRLÜLÜK  </vt:lpstr>
      <vt:lpstr>ESTONYA HALK KÜTÜPHANELERİ: ÇOK KÜLTÜRLÜLÜK  </vt:lpstr>
      <vt:lpstr>ESTONYA: Çok Kültürlü Kütüphaneler </vt:lpstr>
      <vt:lpstr>ESTONYA: Bağımsızlık Sonrası Kütüphanelerin Durumu</vt:lpstr>
      <vt:lpstr>ESTONYA: Çok Kültürlü Kütüphaneler Bağlamında Sorunlar </vt:lpstr>
      <vt:lpstr>ESTONYA: Çok Kültürlü Kütüphaneler Bağlamında Sorunlar İçin Öneriler </vt:lpstr>
      <vt:lpstr>HOLLANDA: GENEL BİLGİ </vt:lpstr>
      <vt:lpstr>HOLLANDA: GENEL BİLGİ </vt:lpstr>
      <vt:lpstr>HOLLANDA: GENEL BİLGİ </vt:lpstr>
      <vt:lpstr>HOLLANDA HALK KÜTÜPHANELERİ: TARİHÇE </vt:lpstr>
      <vt:lpstr>HOLLANDA HALK KÜTÜPHANELERİ: TARİHÇE </vt:lpstr>
      <vt:lpstr>HOLLANDA HALK KÜTÜPHANELERİ: ÇOK KÜLTÜRLÜLÜK</vt:lpstr>
      <vt:lpstr>HOLLANDA HALK KÜTÜPHANELERİ: ÇOK KÜLTÜRLÜLÜK</vt:lpstr>
      <vt:lpstr>HOLLANDA HALK KÜTÜPHANELERİ: ÇOK KÜLTÜRLÜLÜK</vt:lpstr>
      <vt:lpstr>HOLLANDA ÇOK KÜLTÜRLÜ HALK KÜTÜPHANELERİ: Hague Halk Kütüphanesi</vt:lpstr>
      <vt:lpstr>HOLLANDA ÇOK KÜLTÜRLÜ HALK KÜTÜPHANELERİ: Utrecht Halk Kütüphanesi</vt:lpstr>
      <vt:lpstr>HOLLANDA ÇOK KÜLTÜRLÜ HALK KÜTÜPHANELERİ: SORUNLAR</vt:lpstr>
      <vt:lpstr>HOLLANDA ÇOK KÜLTÜRLÜ HALK KÜTÜPHANELERİ: SORUNLAR</vt:lpstr>
      <vt:lpstr>HOLLANDA ÇOK KÜLTÜRLÜ HALK KÜTÜPHANELERİ İÇİN ÖNERİLER</vt:lpstr>
      <vt:lpstr>HOLLANDA ÇOK KÜLTÜRLÜ HALK KÜTÜPHANELERİ İÇİN ÖNERİLER</vt:lpstr>
      <vt:lpstr>SONUÇ VE DEĞERLENDİRME</vt:lpstr>
      <vt:lpstr>KAYNAKÇA</vt:lpstr>
      <vt:lpstr>KAYNAKÇA</vt:lpstr>
      <vt:lpstr>KAYNAKÇA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MEDYA VE İLETİŞİM:  1. HAFTA</dc:title>
  <dc:creator>GULERDEMIR</dc:creator>
  <cp:lastModifiedBy>pc</cp:lastModifiedBy>
  <cp:revision>28</cp:revision>
  <dcterms:created xsi:type="dcterms:W3CDTF">2025-07-04T07:41:44Z</dcterms:created>
  <dcterms:modified xsi:type="dcterms:W3CDTF">2025-12-05T12:11:31Z</dcterms:modified>
</cp:coreProperties>
</file>