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0" r:id="rId2"/>
  </p:sldMasterIdLst>
  <p:notesMasterIdLst>
    <p:notesMasterId r:id="rId13"/>
  </p:notesMasterIdLst>
  <p:sldIdLst>
    <p:sldId id="256" r:id="rId3"/>
    <p:sldId id="261" r:id="rId4"/>
    <p:sldId id="262" r:id="rId5"/>
    <p:sldId id="263" r:id="rId6"/>
    <p:sldId id="264" r:id="rId7"/>
    <p:sldId id="274" r:id="rId8"/>
    <p:sldId id="266" r:id="rId9"/>
    <p:sldId id="275" r:id="rId10"/>
    <p:sldId id="276" r:id="rId11"/>
    <p:sldId id="267"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710" autoAdjust="0"/>
  </p:normalViewPr>
  <p:slideViewPr>
    <p:cSldViewPr snapToGrid="0">
      <p:cViewPr varScale="1">
        <p:scale>
          <a:sx n="84" d="100"/>
          <a:sy n="84" d="100"/>
        </p:scale>
        <p:origin x="816" y="8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C0EA4C-3CB9-41B9-993F-C5E9FE752049}" type="datetimeFigureOut">
              <a:rPr lang="tr-TR" smtClean="0"/>
              <a:t>25.06.2026</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2732D3-B5C6-46FE-A7A4-D7AB75A9760C}" type="slidenum">
              <a:rPr lang="tr-TR" smtClean="0"/>
              <a:t>‹#›</a:t>
            </a:fld>
            <a:endParaRPr lang="tr-TR"/>
          </a:p>
        </p:txBody>
      </p:sp>
    </p:spTree>
    <p:extLst>
      <p:ext uri="{BB962C8B-B14F-4D97-AF65-F5344CB8AC3E}">
        <p14:creationId xmlns:p14="http://schemas.microsoft.com/office/powerpoint/2010/main" val="2062006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C183C16-B983-A090-02DD-3A327714FD4A}"/>
              </a:ext>
            </a:extLst>
          </p:cNvPr>
          <p:cNvSpPr>
            <a:spLocks noGrp="1"/>
          </p:cNvSpPr>
          <p:nvPr>
            <p:ph type="ctrTitle" hasCustomPrompt="1"/>
          </p:nvPr>
        </p:nvSpPr>
        <p:spPr>
          <a:xfrm>
            <a:off x="1524000" y="1122363"/>
            <a:ext cx="9144000" cy="2387600"/>
          </a:xfrm>
        </p:spPr>
        <p:txBody>
          <a:bodyPr anchor="b"/>
          <a:lstStyle>
            <a:lvl1pPr algn="ctr">
              <a:defRPr sz="6000"/>
            </a:lvl1pPr>
          </a:lstStyle>
          <a:p>
            <a:r>
              <a:rPr lang="tr-TR" dirty="0"/>
              <a:t>DERS</a:t>
            </a:r>
            <a:br>
              <a:rPr lang="tr-TR" dirty="0"/>
            </a:br>
            <a:endParaRPr lang="tr-TR" dirty="0"/>
          </a:p>
        </p:txBody>
      </p:sp>
      <p:sp>
        <p:nvSpPr>
          <p:cNvPr id="3" name="Alt Başlık 2">
            <a:extLst>
              <a:ext uri="{FF2B5EF4-FFF2-40B4-BE49-F238E27FC236}">
                <a16:creationId xmlns:a16="http://schemas.microsoft.com/office/drawing/2014/main" id="{E2EA4D01-3725-4321-55A4-B35FBE578C8F}"/>
              </a:ext>
            </a:extLst>
          </p:cNvPr>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dirty="0"/>
              <a:t>HAFTA</a:t>
            </a:r>
          </a:p>
        </p:txBody>
      </p:sp>
      <p:sp>
        <p:nvSpPr>
          <p:cNvPr id="4" name="Veri Yer Tutucusu 3">
            <a:extLst>
              <a:ext uri="{FF2B5EF4-FFF2-40B4-BE49-F238E27FC236}">
                <a16:creationId xmlns:a16="http://schemas.microsoft.com/office/drawing/2014/main" id="{6C83165B-D989-8151-23EE-E777C9C83AE0}"/>
              </a:ext>
            </a:extLst>
          </p:cNvPr>
          <p:cNvSpPr>
            <a:spLocks noGrp="1"/>
          </p:cNvSpPr>
          <p:nvPr>
            <p:ph type="dt" sz="half" idx="10"/>
          </p:nvPr>
        </p:nvSpPr>
        <p:spPr/>
        <p:txBody>
          <a:bodyPr/>
          <a:lstStyle/>
          <a:p>
            <a:fld id="{C83EA893-7C0C-4563-A7B3-3AAF4E7619B5}" type="datetime1">
              <a:rPr lang="tr-TR" smtClean="0"/>
              <a:t>25.06.2026</a:t>
            </a:fld>
            <a:endParaRPr lang="tr-TR"/>
          </a:p>
        </p:txBody>
      </p:sp>
      <p:sp>
        <p:nvSpPr>
          <p:cNvPr id="5" name="Alt Bilgi Yer Tutucusu 4">
            <a:extLst>
              <a:ext uri="{FF2B5EF4-FFF2-40B4-BE49-F238E27FC236}">
                <a16:creationId xmlns:a16="http://schemas.microsoft.com/office/drawing/2014/main" id="{C0A4A97C-EC8E-82D0-C4BB-7F183730470B}"/>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2D1CB181-A1FD-268C-8ED4-2544535473B0}"/>
              </a:ext>
            </a:extLst>
          </p:cNvPr>
          <p:cNvSpPr>
            <a:spLocks noGrp="1"/>
          </p:cNvSpPr>
          <p:nvPr>
            <p:ph type="sldNum" sz="quarter" idx="12"/>
          </p:nvPr>
        </p:nvSpPr>
        <p:spPr/>
        <p:txBody>
          <a:bodyPr/>
          <a:lstStyle/>
          <a:p>
            <a:fld id="{98D1A948-F723-44D0-9112-FAEB9D266EE7}" type="slidenum">
              <a:rPr lang="tr-TR" smtClean="0"/>
              <a:t>‹#›</a:t>
            </a:fld>
            <a:endParaRPr lang="tr-TR"/>
          </a:p>
        </p:txBody>
      </p:sp>
      <p:pic>
        <p:nvPicPr>
          <p:cNvPr id="7" name="Resim 6">
            <a:extLst>
              <a:ext uri="{FF2B5EF4-FFF2-40B4-BE49-F238E27FC236}">
                <a16:creationId xmlns:a16="http://schemas.microsoft.com/office/drawing/2014/main" id="{27AED295-D59B-09B4-5BFA-2A4858A94B96}"/>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04884" y="99980"/>
            <a:ext cx="885781" cy="915004"/>
          </a:xfrm>
          <a:prstGeom prst="rect">
            <a:avLst/>
          </a:prstGeom>
          <a:noFill/>
        </p:spPr>
      </p:pic>
      <p:pic>
        <p:nvPicPr>
          <p:cNvPr id="8" name="Picture 2" descr="Kastamonu Üniversitesi Taşköprü Meslek Yüksekokulu">
            <a:extLst>
              <a:ext uri="{FF2B5EF4-FFF2-40B4-BE49-F238E27FC236}">
                <a16:creationId xmlns:a16="http://schemas.microsoft.com/office/drawing/2014/main" id="{E49264DF-D7EC-DFAA-1227-B39A33FD0AED}"/>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9530428" y="58213"/>
            <a:ext cx="2557940" cy="9985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68152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502F156-400A-90E5-A7C9-9E05BA612DB1}"/>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BC458E96-9093-DBBA-8D4C-AC6F07ACDC9C}"/>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D0A213C-EC03-CEEC-1D2A-10DDFA07942C}"/>
              </a:ext>
            </a:extLst>
          </p:cNvPr>
          <p:cNvSpPr>
            <a:spLocks noGrp="1"/>
          </p:cNvSpPr>
          <p:nvPr>
            <p:ph type="dt" sz="half" idx="10"/>
          </p:nvPr>
        </p:nvSpPr>
        <p:spPr/>
        <p:txBody>
          <a:bodyPr/>
          <a:lstStyle/>
          <a:p>
            <a:fld id="{CC028792-112C-4D2E-BF3A-8D7530A05941}" type="datetime1">
              <a:rPr lang="tr-TR" smtClean="0"/>
              <a:t>25.06.2026</a:t>
            </a:fld>
            <a:endParaRPr lang="tr-TR"/>
          </a:p>
        </p:txBody>
      </p:sp>
      <p:sp>
        <p:nvSpPr>
          <p:cNvPr id="5" name="Alt Bilgi Yer Tutucusu 4">
            <a:extLst>
              <a:ext uri="{FF2B5EF4-FFF2-40B4-BE49-F238E27FC236}">
                <a16:creationId xmlns:a16="http://schemas.microsoft.com/office/drawing/2014/main" id="{E026C095-364E-776F-17C0-CE0AF13FCBA4}"/>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08920B3B-DC51-ADF6-D80C-83C469903AA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270730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43C74F6-8890-DF90-10AA-DD0D35CCB012}"/>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E11D8111-6F95-80E0-D149-9B8750AA0601}"/>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6A0BBE2-E88D-2A28-C6B2-E616A188F458}"/>
              </a:ext>
            </a:extLst>
          </p:cNvPr>
          <p:cNvSpPr>
            <a:spLocks noGrp="1"/>
          </p:cNvSpPr>
          <p:nvPr>
            <p:ph type="dt" sz="half" idx="10"/>
          </p:nvPr>
        </p:nvSpPr>
        <p:spPr/>
        <p:txBody>
          <a:bodyPr/>
          <a:lstStyle/>
          <a:p>
            <a:fld id="{9858C00E-8FAA-43A5-A41E-ACD841201B1F}" type="datetime1">
              <a:rPr lang="tr-TR" smtClean="0"/>
              <a:t>25.06.2026</a:t>
            </a:fld>
            <a:endParaRPr lang="tr-TR"/>
          </a:p>
        </p:txBody>
      </p:sp>
      <p:sp>
        <p:nvSpPr>
          <p:cNvPr id="5" name="Alt Bilgi Yer Tutucusu 4">
            <a:extLst>
              <a:ext uri="{FF2B5EF4-FFF2-40B4-BE49-F238E27FC236}">
                <a16:creationId xmlns:a16="http://schemas.microsoft.com/office/drawing/2014/main" id="{7CB2C068-5E5C-1EF0-BFE9-72D724CD252F}"/>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5D20562E-E7D7-682D-3C14-4A86A830EA09}"/>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1016386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21B9ACB-9341-6ABF-F527-A0073888CE8F}"/>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D6E234E5-AEF1-E78C-9E4F-B14B0C4920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4313EF8F-B148-565D-A225-56D0439A9376}"/>
              </a:ext>
            </a:extLst>
          </p:cNvPr>
          <p:cNvSpPr>
            <a:spLocks noGrp="1"/>
          </p:cNvSpPr>
          <p:nvPr>
            <p:ph type="dt" sz="half" idx="10"/>
          </p:nvPr>
        </p:nvSpPr>
        <p:spPr/>
        <p:txBody>
          <a:bodyPr/>
          <a:lstStyle/>
          <a:p>
            <a:fld id="{A3518641-3DC2-4FDE-A7C3-A837FBA3D6E8}" type="datetimeFigureOut">
              <a:rPr lang="tr-TR" smtClean="0"/>
              <a:t>25.06.2026</a:t>
            </a:fld>
            <a:endParaRPr lang="tr-TR"/>
          </a:p>
        </p:txBody>
      </p:sp>
      <p:sp>
        <p:nvSpPr>
          <p:cNvPr id="5" name="Alt Bilgi Yer Tutucusu 4">
            <a:extLst>
              <a:ext uri="{FF2B5EF4-FFF2-40B4-BE49-F238E27FC236}">
                <a16:creationId xmlns:a16="http://schemas.microsoft.com/office/drawing/2014/main" id="{209D099B-73EE-280C-DDB0-173B94BF8AD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7A15AC2-4B12-53D4-8E7D-1BAC8831C0DE}"/>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7169662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ADC8647-F32A-CFA5-6EAC-522FA4725B8E}"/>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61F18EFC-E7A4-2522-5DD1-CB1A6EC7A6E5}"/>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E8C32FA-F273-5B4F-4C6D-694D0EFFD7C9}"/>
              </a:ext>
            </a:extLst>
          </p:cNvPr>
          <p:cNvSpPr>
            <a:spLocks noGrp="1"/>
          </p:cNvSpPr>
          <p:nvPr>
            <p:ph type="dt" sz="half" idx="10"/>
          </p:nvPr>
        </p:nvSpPr>
        <p:spPr/>
        <p:txBody>
          <a:bodyPr/>
          <a:lstStyle/>
          <a:p>
            <a:fld id="{A3518641-3DC2-4FDE-A7C3-A837FBA3D6E8}" type="datetimeFigureOut">
              <a:rPr lang="tr-TR" smtClean="0"/>
              <a:t>25.06.2026</a:t>
            </a:fld>
            <a:endParaRPr lang="tr-TR"/>
          </a:p>
        </p:txBody>
      </p:sp>
      <p:sp>
        <p:nvSpPr>
          <p:cNvPr id="5" name="Alt Bilgi Yer Tutucusu 4">
            <a:extLst>
              <a:ext uri="{FF2B5EF4-FFF2-40B4-BE49-F238E27FC236}">
                <a16:creationId xmlns:a16="http://schemas.microsoft.com/office/drawing/2014/main" id="{C9CA7EA8-50A1-E323-9D33-450C3E74E75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DB86F0D-545A-8D1D-643E-2C8764ABADBE}"/>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5056568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C086450-734F-D756-C5F5-435D9D9C6BFC}"/>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2F87F6EF-8E8C-A9AC-A50E-CAFDA4E8EAA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4171B36E-B4FA-AD6A-F70E-E5EA71E10B74}"/>
              </a:ext>
            </a:extLst>
          </p:cNvPr>
          <p:cNvSpPr>
            <a:spLocks noGrp="1"/>
          </p:cNvSpPr>
          <p:nvPr>
            <p:ph type="dt" sz="half" idx="10"/>
          </p:nvPr>
        </p:nvSpPr>
        <p:spPr/>
        <p:txBody>
          <a:bodyPr/>
          <a:lstStyle/>
          <a:p>
            <a:fld id="{A3518641-3DC2-4FDE-A7C3-A837FBA3D6E8}" type="datetimeFigureOut">
              <a:rPr lang="tr-TR" smtClean="0"/>
              <a:t>25.06.2026</a:t>
            </a:fld>
            <a:endParaRPr lang="tr-TR"/>
          </a:p>
        </p:txBody>
      </p:sp>
      <p:sp>
        <p:nvSpPr>
          <p:cNvPr id="5" name="Alt Bilgi Yer Tutucusu 4">
            <a:extLst>
              <a:ext uri="{FF2B5EF4-FFF2-40B4-BE49-F238E27FC236}">
                <a16:creationId xmlns:a16="http://schemas.microsoft.com/office/drawing/2014/main" id="{F36BFAC0-CF17-D37F-20F9-DF61002566E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86EF2D6-94FA-DE3E-4454-48A7533BF9F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14410965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DB06F8A-7D76-179A-49FE-855471DE020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99F24245-439E-B5BC-9AD8-B20A55A070C8}"/>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B4622A3D-8688-FBB6-54FB-78E3AEF59AF0}"/>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1631EC54-AE94-BC55-69BB-8A1E19E14D11}"/>
              </a:ext>
            </a:extLst>
          </p:cNvPr>
          <p:cNvSpPr>
            <a:spLocks noGrp="1"/>
          </p:cNvSpPr>
          <p:nvPr>
            <p:ph type="dt" sz="half" idx="10"/>
          </p:nvPr>
        </p:nvSpPr>
        <p:spPr/>
        <p:txBody>
          <a:bodyPr/>
          <a:lstStyle/>
          <a:p>
            <a:fld id="{A3518641-3DC2-4FDE-A7C3-A837FBA3D6E8}" type="datetimeFigureOut">
              <a:rPr lang="tr-TR" smtClean="0"/>
              <a:t>25.06.2026</a:t>
            </a:fld>
            <a:endParaRPr lang="tr-TR"/>
          </a:p>
        </p:txBody>
      </p:sp>
      <p:sp>
        <p:nvSpPr>
          <p:cNvPr id="6" name="Alt Bilgi Yer Tutucusu 5">
            <a:extLst>
              <a:ext uri="{FF2B5EF4-FFF2-40B4-BE49-F238E27FC236}">
                <a16:creationId xmlns:a16="http://schemas.microsoft.com/office/drawing/2014/main" id="{4FC1BEE6-67C2-3221-015B-7922A632C40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62CEED0-67B7-B03D-3428-FCEB6D91313D}"/>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7982356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BB72CDF-F43C-9BA0-DD72-81232FBD5DDB}"/>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56AE4B6-0687-7911-A70F-3AD9D90768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E7095ABB-EAD2-4E1C-83CC-BC29A3A02491}"/>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284F174C-F2D0-6B9F-F3DA-AA1E2F407A2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1703A831-DCE7-7479-73BD-84D917481779}"/>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1F8C6109-7F67-493E-3420-B6E4DB2EC97B}"/>
              </a:ext>
            </a:extLst>
          </p:cNvPr>
          <p:cNvSpPr>
            <a:spLocks noGrp="1"/>
          </p:cNvSpPr>
          <p:nvPr>
            <p:ph type="dt" sz="half" idx="10"/>
          </p:nvPr>
        </p:nvSpPr>
        <p:spPr/>
        <p:txBody>
          <a:bodyPr/>
          <a:lstStyle/>
          <a:p>
            <a:fld id="{A3518641-3DC2-4FDE-A7C3-A837FBA3D6E8}" type="datetimeFigureOut">
              <a:rPr lang="tr-TR" smtClean="0"/>
              <a:t>25.06.2026</a:t>
            </a:fld>
            <a:endParaRPr lang="tr-TR"/>
          </a:p>
        </p:txBody>
      </p:sp>
      <p:sp>
        <p:nvSpPr>
          <p:cNvPr id="8" name="Alt Bilgi Yer Tutucusu 7">
            <a:extLst>
              <a:ext uri="{FF2B5EF4-FFF2-40B4-BE49-F238E27FC236}">
                <a16:creationId xmlns:a16="http://schemas.microsoft.com/office/drawing/2014/main" id="{BAE46383-270F-2CF7-B05E-F665FBD5E1EE}"/>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23096FB7-6438-74C1-5D65-8ABE7A363CDA}"/>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5920169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41D141-05F2-ACE1-84DB-E3E6CCF1DE5D}"/>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56441D00-0E66-956B-8E77-66A408930164}"/>
              </a:ext>
            </a:extLst>
          </p:cNvPr>
          <p:cNvSpPr>
            <a:spLocks noGrp="1"/>
          </p:cNvSpPr>
          <p:nvPr>
            <p:ph type="dt" sz="half" idx="10"/>
          </p:nvPr>
        </p:nvSpPr>
        <p:spPr/>
        <p:txBody>
          <a:bodyPr/>
          <a:lstStyle/>
          <a:p>
            <a:fld id="{A3518641-3DC2-4FDE-A7C3-A837FBA3D6E8}" type="datetimeFigureOut">
              <a:rPr lang="tr-TR" smtClean="0"/>
              <a:t>25.06.2026</a:t>
            </a:fld>
            <a:endParaRPr lang="tr-TR"/>
          </a:p>
        </p:txBody>
      </p:sp>
      <p:sp>
        <p:nvSpPr>
          <p:cNvPr id="4" name="Alt Bilgi Yer Tutucusu 3">
            <a:extLst>
              <a:ext uri="{FF2B5EF4-FFF2-40B4-BE49-F238E27FC236}">
                <a16:creationId xmlns:a16="http://schemas.microsoft.com/office/drawing/2014/main" id="{ADB79452-032D-D2FF-C22D-BD05590D93D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0FEF24E4-1689-DB56-C4EA-699C23054B7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18699667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8568CE5D-5E89-0F77-9041-9CC18EB3C1A0}"/>
              </a:ext>
            </a:extLst>
          </p:cNvPr>
          <p:cNvSpPr>
            <a:spLocks noGrp="1"/>
          </p:cNvSpPr>
          <p:nvPr>
            <p:ph type="dt" sz="half" idx="10"/>
          </p:nvPr>
        </p:nvSpPr>
        <p:spPr/>
        <p:txBody>
          <a:bodyPr/>
          <a:lstStyle/>
          <a:p>
            <a:fld id="{A3518641-3DC2-4FDE-A7C3-A837FBA3D6E8}" type="datetimeFigureOut">
              <a:rPr lang="tr-TR" smtClean="0"/>
              <a:t>25.06.2026</a:t>
            </a:fld>
            <a:endParaRPr lang="tr-TR"/>
          </a:p>
        </p:txBody>
      </p:sp>
      <p:sp>
        <p:nvSpPr>
          <p:cNvPr id="3" name="Alt Bilgi Yer Tutucusu 2">
            <a:extLst>
              <a:ext uri="{FF2B5EF4-FFF2-40B4-BE49-F238E27FC236}">
                <a16:creationId xmlns:a16="http://schemas.microsoft.com/office/drawing/2014/main" id="{87425017-AFAB-88E9-8E05-A38923ED532F}"/>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E686E839-3407-8988-783D-47515BD6F50A}"/>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7753669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5205FA7-0FD4-9C76-C496-64EE61C94CF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54EDF812-C791-7952-EC89-7D640268DDC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8FF33595-2B8E-81C7-E575-58CFAE7E8C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5C55534C-4534-E10F-C35E-E56B69477759}"/>
              </a:ext>
            </a:extLst>
          </p:cNvPr>
          <p:cNvSpPr>
            <a:spLocks noGrp="1"/>
          </p:cNvSpPr>
          <p:nvPr>
            <p:ph type="dt" sz="half" idx="10"/>
          </p:nvPr>
        </p:nvSpPr>
        <p:spPr/>
        <p:txBody>
          <a:bodyPr/>
          <a:lstStyle/>
          <a:p>
            <a:fld id="{A3518641-3DC2-4FDE-A7C3-A837FBA3D6E8}" type="datetimeFigureOut">
              <a:rPr lang="tr-TR" smtClean="0"/>
              <a:t>25.06.2026</a:t>
            </a:fld>
            <a:endParaRPr lang="tr-TR"/>
          </a:p>
        </p:txBody>
      </p:sp>
      <p:sp>
        <p:nvSpPr>
          <p:cNvPr id="6" name="Alt Bilgi Yer Tutucusu 5">
            <a:extLst>
              <a:ext uri="{FF2B5EF4-FFF2-40B4-BE49-F238E27FC236}">
                <a16:creationId xmlns:a16="http://schemas.microsoft.com/office/drawing/2014/main" id="{F34B669D-95B1-D80E-A214-1155CDA7B74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8BA84C5-0BF1-41C8-E0D1-8922F820CC0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6134839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1E66603-00C2-D304-0F49-DBD968F6155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8C40F2B9-BED7-A6AC-DA50-3E4CCB2B4C73}"/>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FA4DF1A-A84F-0FDA-F40D-297E054F65FA}"/>
              </a:ext>
            </a:extLst>
          </p:cNvPr>
          <p:cNvSpPr>
            <a:spLocks noGrp="1"/>
          </p:cNvSpPr>
          <p:nvPr>
            <p:ph type="dt" sz="half" idx="10"/>
          </p:nvPr>
        </p:nvSpPr>
        <p:spPr/>
        <p:txBody>
          <a:bodyPr/>
          <a:lstStyle/>
          <a:p>
            <a:fld id="{BD690D86-E4F3-47A9-909E-6E10B582C4B6}" type="datetime1">
              <a:rPr lang="tr-TR" smtClean="0"/>
              <a:t>25.06.2026</a:t>
            </a:fld>
            <a:endParaRPr lang="tr-TR"/>
          </a:p>
        </p:txBody>
      </p:sp>
      <p:sp>
        <p:nvSpPr>
          <p:cNvPr id="5" name="Alt Bilgi Yer Tutucusu 4">
            <a:extLst>
              <a:ext uri="{FF2B5EF4-FFF2-40B4-BE49-F238E27FC236}">
                <a16:creationId xmlns:a16="http://schemas.microsoft.com/office/drawing/2014/main" id="{BCD19252-AB5E-6EA3-E0B8-149FBD2590E6}"/>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3811AD6A-7A64-D226-07AA-B81D27F290F4}"/>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7364349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25CD60B-B77B-BCC5-61C6-3ED9A00BF2F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D9697742-523F-D85C-114C-DA464EDEAAE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85617908-7BCF-3739-9A82-7EB8F10DE7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3060CE51-AD79-409B-DC03-9AA6FD27A198}"/>
              </a:ext>
            </a:extLst>
          </p:cNvPr>
          <p:cNvSpPr>
            <a:spLocks noGrp="1"/>
          </p:cNvSpPr>
          <p:nvPr>
            <p:ph type="dt" sz="half" idx="10"/>
          </p:nvPr>
        </p:nvSpPr>
        <p:spPr/>
        <p:txBody>
          <a:bodyPr/>
          <a:lstStyle/>
          <a:p>
            <a:fld id="{A3518641-3DC2-4FDE-A7C3-A837FBA3D6E8}" type="datetimeFigureOut">
              <a:rPr lang="tr-TR" smtClean="0"/>
              <a:t>25.06.2026</a:t>
            </a:fld>
            <a:endParaRPr lang="tr-TR"/>
          </a:p>
        </p:txBody>
      </p:sp>
      <p:sp>
        <p:nvSpPr>
          <p:cNvPr id="6" name="Alt Bilgi Yer Tutucusu 5">
            <a:extLst>
              <a:ext uri="{FF2B5EF4-FFF2-40B4-BE49-F238E27FC236}">
                <a16:creationId xmlns:a16="http://schemas.microsoft.com/office/drawing/2014/main" id="{0EF05653-3957-BF56-FB90-2AB31CBAD99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94FDD86-E92B-A8A2-7DC4-9BB98FC9D594}"/>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8005455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4A3106D-E665-028D-ED5B-B08B8B769A4F}"/>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D71C2C65-99FE-F9EE-F026-9D2B2405E16F}"/>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73A877F-3573-2751-0561-546A738F9879}"/>
              </a:ext>
            </a:extLst>
          </p:cNvPr>
          <p:cNvSpPr>
            <a:spLocks noGrp="1"/>
          </p:cNvSpPr>
          <p:nvPr>
            <p:ph type="dt" sz="half" idx="10"/>
          </p:nvPr>
        </p:nvSpPr>
        <p:spPr/>
        <p:txBody>
          <a:bodyPr/>
          <a:lstStyle/>
          <a:p>
            <a:fld id="{A3518641-3DC2-4FDE-A7C3-A837FBA3D6E8}" type="datetimeFigureOut">
              <a:rPr lang="tr-TR" smtClean="0"/>
              <a:t>25.06.2026</a:t>
            </a:fld>
            <a:endParaRPr lang="tr-TR"/>
          </a:p>
        </p:txBody>
      </p:sp>
      <p:sp>
        <p:nvSpPr>
          <p:cNvPr id="5" name="Alt Bilgi Yer Tutucusu 4">
            <a:extLst>
              <a:ext uri="{FF2B5EF4-FFF2-40B4-BE49-F238E27FC236}">
                <a16:creationId xmlns:a16="http://schemas.microsoft.com/office/drawing/2014/main" id="{48F6D856-9200-DC5A-EE21-1AC20D566D1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4B5CE31-C758-CE15-77D8-1DA746B38C4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1433420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904110B2-4CAE-A572-F077-DD3E9FF6B8CB}"/>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0802D4A9-0FB5-8F7F-AE3A-041DF2ECBBDB}"/>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A6699DA-4364-C8E9-98C5-6CE1D0F3DE5F}"/>
              </a:ext>
            </a:extLst>
          </p:cNvPr>
          <p:cNvSpPr>
            <a:spLocks noGrp="1"/>
          </p:cNvSpPr>
          <p:nvPr>
            <p:ph type="dt" sz="half" idx="10"/>
          </p:nvPr>
        </p:nvSpPr>
        <p:spPr/>
        <p:txBody>
          <a:bodyPr/>
          <a:lstStyle/>
          <a:p>
            <a:fld id="{A3518641-3DC2-4FDE-A7C3-A837FBA3D6E8}" type="datetimeFigureOut">
              <a:rPr lang="tr-TR" smtClean="0"/>
              <a:t>25.06.2026</a:t>
            </a:fld>
            <a:endParaRPr lang="tr-TR"/>
          </a:p>
        </p:txBody>
      </p:sp>
      <p:sp>
        <p:nvSpPr>
          <p:cNvPr id="5" name="Alt Bilgi Yer Tutucusu 4">
            <a:extLst>
              <a:ext uri="{FF2B5EF4-FFF2-40B4-BE49-F238E27FC236}">
                <a16:creationId xmlns:a16="http://schemas.microsoft.com/office/drawing/2014/main" id="{150371E0-DFDE-95E1-1D1D-95BBDFDAF86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48D49F3-1C9B-C23D-F70D-A90D4C3D5C49}"/>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352782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8FFA3E6-C620-28D2-3955-B214AA557364}"/>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A1E0D841-1A1A-E8E0-5FD6-C3EC3087F4E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C514C637-476D-F3D1-DE9D-2D701735F418}"/>
              </a:ext>
            </a:extLst>
          </p:cNvPr>
          <p:cNvSpPr>
            <a:spLocks noGrp="1"/>
          </p:cNvSpPr>
          <p:nvPr>
            <p:ph type="dt" sz="half" idx="10"/>
          </p:nvPr>
        </p:nvSpPr>
        <p:spPr/>
        <p:txBody>
          <a:bodyPr/>
          <a:lstStyle/>
          <a:p>
            <a:fld id="{48519CC4-FED9-449D-BCEC-9104E45EF66F}" type="datetime1">
              <a:rPr lang="tr-TR" smtClean="0"/>
              <a:t>25.06.2026</a:t>
            </a:fld>
            <a:endParaRPr lang="tr-TR"/>
          </a:p>
        </p:txBody>
      </p:sp>
      <p:sp>
        <p:nvSpPr>
          <p:cNvPr id="5" name="Alt Bilgi Yer Tutucusu 4">
            <a:extLst>
              <a:ext uri="{FF2B5EF4-FFF2-40B4-BE49-F238E27FC236}">
                <a16:creationId xmlns:a16="http://schemas.microsoft.com/office/drawing/2014/main" id="{5656D0AB-3513-3F58-ECB2-3D3C040DFAE8}"/>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61FE0E90-8D99-5294-EBBB-49EE9A40E53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691103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BB2CBE-DC94-8057-739F-D4F1AC7FAFF7}"/>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D876134-D3D6-B384-2C25-BF339A5EBC83}"/>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6B81846B-0935-EB88-BE32-4AADF3BB96A2}"/>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8EA9E647-15D9-3529-A510-CB332E1DED06}"/>
              </a:ext>
            </a:extLst>
          </p:cNvPr>
          <p:cNvSpPr>
            <a:spLocks noGrp="1"/>
          </p:cNvSpPr>
          <p:nvPr>
            <p:ph type="dt" sz="half" idx="10"/>
          </p:nvPr>
        </p:nvSpPr>
        <p:spPr/>
        <p:txBody>
          <a:bodyPr/>
          <a:lstStyle/>
          <a:p>
            <a:fld id="{167E88C6-7C08-4873-BD38-E8952F2790FA}" type="datetime1">
              <a:rPr lang="tr-TR" smtClean="0"/>
              <a:t>25.06.2026</a:t>
            </a:fld>
            <a:endParaRPr lang="tr-TR"/>
          </a:p>
        </p:txBody>
      </p:sp>
      <p:sp>
        <p:nvSpPr>
          <p:cNvPr id="6" name="Alt Bilgi Yer Tutucusu 5">
            <a:extLst>
              <a:ext uri="{FF2B5EF4-FFF2-40B4-BE49-F238E27FC236}">
                <a16:creationId xmlns:a16="http://schemas.microsoft.com/office/drawing/2014/main" id="{36E11F2B-5AFF-0685-481D-7845E8D35880}"/>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E1029C08-CF4B-53F5-98E5-D8D3505F210A}"/>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1278921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8851378-62E5-FD11-7D3D-6395E44E2547}"/>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9620259-66F4-680B-EF21-0F38AAAA79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4F2E9394-47E0-600B-B2C5-7AF7BC4940AD}"/>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4AD5C2BC-7A56-033A-613C-9950B35546F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74B5B5C0-C876-AD3E-BBA6-1431ABB3E450}"/>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E50D5FFB-C8B6-E2C6-6972-35E2F1E40F80}"/>
              </a:ext>
            </a:extLst>
          </p:cNvPr>
          <p:cNvSpPr>
            <a:spLocks noGrp="1"/>
          </p:cNvSpPr>
          <p:nvPr>
            <p:ph type="dt" sz="half" idx="10"/>
          </p:nvPr>
        </p:nvSpPr>
        <p:spPr/>
        <p:txBody>
          <a:bodyPr/>
          <a:lstStyle/>
          <a:p>
            <a:fld id="{57BC05CB-9D74-4EB3-B932-F2415694B02B}" type="datetime1">
              <a:rPr lang="tr-TR" smtClean="0"/>
              <a:t>25.06.2026</a:t>
            </a:fld>
            <a:endParaRPr lang="tr-TR"/>
          </a:p>
        </p:txBody>
      </p:sp>
      <p:sp>
        <p:nvSpPr>
          <p:cNvPr id="8" name="Alt Bilgi Yer Tutucusu 7">
            <a:extLst>
              <a:ext uri="{FF2B5EF4-FFF2-40B4-BE49-F238E27FC236}">
                <a16:creationId xmlns:a16="http://schemas.microsoft.com/office/drawing/2014/main" id="{1FE20207-F2AE-B89E-4947-CC05F51B1274}"/>
              </a:ext>
            </a:extLst>
          </p:cNvPr>
          <p:cNvSpPr>
            <a:spLocks noGrp="1"/>
          </p:cNvSpPr>
          <p:nvPr>
            <p:ph type="ftr" sz="quarter" idx="11"/>
          </p:nvPr>
        </p:nvSpPr>
        <p:spPr/>
        <p:txBody>
          <a:bodyPr/>
          <a:lstStyle/>
          <a:p>
            <a:r>
              <a:rPr lang="tr-TR"/>
              <a:t>Öğretim elemanı</a:t>
            </a:r>
          </a:p>
        </p:txBody>
      </p:sp>
      <p:sp>
        <p:nvSpPr>
          <p:cNvPr id="9" name="Slayt Numarası Yer Tutucusu 8">
            <a:extLst>
              <a:ext uri="{FF2B5EF4-FFF2-40B4-BE49-F238E27FC236}">
                <a16:creationId xmlns:a16="http://schemas.microsoft.com/office/drawing/2014/main" id="{4DBE0AC6-BFA3-19CE-89AD-1311EE3E8403}"/>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900528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46B43B-B12F-4ADD-0B7C-C87FD8D8A1FE}"/>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27294FEE-7A8A-BBC0-C3F2-417A23838C92}"/>
              </a:ext>
            </a:extLst>
          </p:cNvPr>
          <p:cNvSpPr>
            <a:spLocks noGrp="1"/>
          </p:cNvSpPr>
          <p:nvPr>
            <p:ph type="dt" sz="half" idx="10"/>
          </p:nvPr>
        </p:nvSpPr>
        <p:spPr/>
        <p:txBody>
          <a:bodyPr/>
          <a:lstStyle/>
          <a:p>
            <a:fld id="{161EA6FF-6278-4042-A2D2-2EB48B45FDC2}" type="datetime1">
              <a:rPr lang="tr-TR" smtClean="0"/>
              <a:t>25.06.2026</a:t>
            </a:fld>
            <a:endParaRPr lang="tr-TR"/>
          </a:p>
        </p:txBody>
      </p:sp>
      <p:sp>
        <p:nvSpPr>
          <p:cNvPr id="4" name="Alt Bilgi Yer Tutucusu 3">
            <a:extLst>
              <a:ext uri="{FF2B5EF4-FFF2-40B4-BE49-F238E27FC236}">
                <a16:creationId xmlns:a16="http://schemas.microsoft.com/office/drawing/2014/main" id="{FCD0CA0E-BED6-C6FD-BEF0-18F6AC68AEE1}"/>
              </a:ext>
            </a:extLst>
          </p:cNvPr>
          <p:cNvSpPr>
            <a:spLocks noGrp="1"/>
          </p:cNvSpPr>
          <p:nvPr>
            <p:ph type="ftr" sz="quarter" idx="11"/>
          </p:nvPr>
        </p:nvSpPr>
        <p:spPr/>
        <p:txBody>
          <a:bodyPr/>
          <a:lstStyle/>
          <a:p>
            <a:r>
              <a:rPr lang="tr-TR"/>
              <a:t>Öğretim elemanı</a:t>
            </a:r>
          </a:p>
        </p:txBody>
      </p:sp>
      <p:sp>
        <p:nvSpPr>
          <p:cNvPr id="5" name="Slayt Numarası Yer Tutucusu 4">
            <a:extLst>
              <a:ext uri="{FF2B5EF4-FFF2-40B4-BE49-F238E27FC236}">
                <a16:creationId xmlns:a16="http://schemas.microsoft.com/office/drawing/2014/main" id="{029496F7-A38F-385C-0B03-AEAB847A54D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593972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0459AEC1-9127-AE52-9601-3ED7209FDA11}"/>
              </a:ext>
            </a:extLst>
          </p:cNvPr>
          <p:cNvSpPr>
            <a:spLocks noGrp="1"/>
          </p:cNvSpPr>
          <p:nvPr>
            <p:ph type="dt" sz="half" idx="10"/>
          </p:nvPr>
        </p:nvSpPr>
        <p:spPr/>
        <p:txBody>
          <a:bodyPr/>
          <a:lstStyle/>
          <a:p>
            <a:fld id="{2B6FA50D-93F4-4D4C-9F56-C634CE3364E7}" type="datetime1">
              <a:rPr lang="tr-TR" smtClean="0"/>
              <a:t>25.06.2026</a:t>
            </a:fld>
            <a:endParaRPr lang="tr-TR"/>
          </a:p>
        </p:txBody>
      </p:sp>
      <p:sp>
        <p:nvSpPr>
          <p:cNvPr id="3" name="Alt Bilgi Yer Tutucusu 2">
            <a:extLst>
              <a:ext uri="{FF2B5EF4-FFF2-40B4-BE49-F238E27FC236}">
                <a16:creationId xmlns:a16="http://schemas.microsoft.com/office/drawing/2014/main" id="{594F2669-6387-1FDA-CD98-18E841C08091}"/>
              </a:ext>
            </a:extLst>
          </p:cNvPr>
          <p:cNvSpPr>
            <a:spLocks noGrp="1"/>
          </p:cNvSpPr>
          <p:nvPr>
            <p:ph type="ftr" sz="quarter" idx="11"/>
          </p:nvPr>
        </p:nvSpPr>
        <p:spPr/>
        <p:txBody>
          <a:bodyPr/>
          <a:lstStyle/>
          <a:p>
            <a:r>
              <a:rPr lang="tr-TR"/>
              <a:t>Öğretim elemanı</a:t>
            </a:r>
          </a:p>
        </p:txBody>
      </p:sp>
      <p:sp>
        <p:nvSpPr>
          <p:cNvPr id="4" name="Slayt Numarası Yer Tutucusu 3">
            <a:extLst>
              <a:ext uri="{FF2B5EF4-FFF2-40B4-BE49-F238E27FC236}">
                <a16:creationId xmlns:a16="http://schemas.microsoft.com/office/drawing/2014/main" id="{321AF9F5-AD89-2C62-88AD-481C8B8C72C2}"/>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8774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7691C1B-918B-B1F8-4ECE-83551E5D0ED5}"/>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FC95D609-431F-E148-54C1-97EC5DB952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0E71A3DE-E8B2-105E-EC91-EFBB268FD1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B43D87BB-DEBB-E6BF-C830-9033600FCAA1}"/>
              </a:ext>
            </a:extLst>
          </p:cNvPr>
          <p:cNvSpPr>
            <a:spLocks noGrp="1"/>
          </p:cNvSpPr>
          <p:nvPr>
            <p:ph type="dt" sz="half" idx="10"/>
          </p:nvPr>
        </p:nvSpPr>
        <p:spPr/>
        <p:txBody>
          <a:bodyPr/>
          <a:lstStyle/>
          <a:p>
            <a:fld id="{E700030C-6F07-469E-90FE-15247EC78970}" type="datetime1">
              <a:rPr lang="tr-TR" smtClean="0"/>
              <a:t>25.06.2026</a:t>
            </a:fld>
            <a:endParaRPr lang="tr-TR"/>
          </a:p>
        </p:txBody>
      </p:sp>
      <p:sp>
        <p:nvSpPr>
          <p:cNvPr id="6" name="Alt Bilgi Yer Tutucusu 5">
            <a:extLst>
              <a:ext uri="{FF2B5EF4-FFF2-40B4-BE49-F238E27FC236}">
                <a16:creationId xmlns:a16="http://schemas.microsoft.com/office/drawing/2014/main" id="{BBA4F310-FE9D-CC16-70B4-D041ACAAAB3F}"/>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E8B96A9E-9BEE-E670-968F-07F2C388028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4185392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C11DA66-4CCE-0CB4-CEDC-B5AA1A2F125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F018BCED-8DE2-E630-5E15-A3245F1DCE1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47C6CEDD-56D7-BC1D-BDDF-2E1B2B31A8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24875058-3196-77D7-17DB-F7178CD53811}"/>
              </a:ext>
            </a:extLst>
          </p:cNvPr>
          <p:cNvSpPr>
            <a:spLocks noGrp="1"/>
          </p:cNvSpPr>
          <p:nvPr>
            <p:ph type="dt" sz="half" idx="10"/>
          </p:nvPr>
        </p:nvSpPr>
        <p:spPr/>
        <p:txBody>
          <a:bodyPr/>
          <a:lstStyle/>
          <a:p>
            <a:fld id="{74CE3729-A6D0-495D-9E61-3AF7C98C397D}" type="datetime1">
              <a:rPr lang="tr-TR" smtClean="0"/>
              <a:t>25.06.2026</a:t>
            </a:fld>
            <a:endParaRPr lang="tr-TR"/>
          </a:p>
        </p:txBody>
      </p:sp>
      <p:sp>
        <p:nvSpPr>
          <p:cNvPr id="6" name="Alt Bilgi Yer Tutucusu 5">
            <a:extLst>
              <a:ext uri="{FF2B5EF4-FFF2-40B4-BE49-F238E27FC236}">
                <a16:creationId xmlns:a16="http://schemas.microsoft.com/office/drawing/2014/main" id="{944AB686-4DE8-EDCC-5632-54208EEDB0D8}"/>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7D545446-2DBC-404F-F411-E91F31B68AC6}"/>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075138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6D8BB320-C01A-B5BA-12FD-ACB20B5D204D}"/>
              </a:ext>
            </a:extLst>
          </p:cNvPr>
          <p:cNvSpPr>
            <a:spLocks noGrp="1"/>
          </p:cNvSpPr>
          <p:nvPr>
            <p:ph type="title"/>
          </p:nvPr>
        </p:nvSpPr>
        <p:spPr>
          <a:xfrm>
            <a:off x="1188720" y="365125"/>
            <a:ext cx="10165080" cy="1325563"/>
          </a:xfrm>
          <a:prstGeom prst="rect">
            <a:avLst/>
          </a:prstGeom>
        </p:spPr>
        <p:txBody>
          <a:bodyPr vert="horz" lIns="91440" tIns="45720" rIns="91440" bIns="45720" rtlCol="0" anchor="ctr">
            <a:normAutofit/>
          </a:bodyPr>
          <a:lstStyle/>
          <a:p>
            <a:r>
              <a:rPr lang="tr-TR" dirty="0"/>
              <a:t>Örnek: Yaratıcı Drama Nedir?</a:t>
            </a:r>
          </a:p>
        </p:txBody>
      </p:sp>
      <p:sp>
        <p:nvSpPr>
          <p:cNvPr id="3" name="Metin Yer Tutucusu 2">
            <a:extLst>
              <a:ext uri="{FF2B5EF4-FFF2-40B4-BE49-F238E27FC236}">
                <a16:creationId xmlns:a16="http://schemas.microsoft.com/office/drawing/2014/main" id="{A8128440-113F-0F80-D1AC-FA752BE18606}"/>
              </a:ext>
            </a:extLst>
          </p:cNvPr>
          <p:cNvSpPr>
            <a:spLocks noGrp="1"/>
          </p:cNvSpPr>
          <p:nvPr>
            <p:ph type="body" idx="1"/>
          </p:nvPr>
        </p:nvSpPr>
        <p:spPr>
          <a:xfrm>
            <a:off x="1188718" y="1825625"/>
            <a:ext cx="10165081" cy="4351338"/>
          </a:xfrm>
          <a:prstGeom prst="rect">
            <a:avLst/>
          </a:prstGeom>
          <a:ln w="38100">
            <a:solidFill>
              <a:srgbClr val="FF0000"/>
            </a:solidFill>
          </a:ln>
        </p:spPr>
        <p:txBody>
          <a:bodyPr vert="horz" lIns="91440" tIns="45720" rIns="91440" bIns="45720" rtlCol="0">
            <a:normAutofit/>
          </a:bodyPr>
          <a:lstStyle/>
          <a:p>
            <a:pPr algn="just" rtl="0">
              <a:lnSpc>
                <a:spcPct val="150000"/>
              </a:lnSpc>
            </a:pPr>
            <a:r>
              <a:rPr lang="tr-TR" dirty="0"/>
              <a:t>Öğrencinin yaratıcılığını geliştiren, onu yetiştiren ve hayata hazırlayan drama, eğitimde hem bir alanı hem bir dersi hem de bir öğretim yöntemini ifade etmektedir.</a:t>
            </a:r>
          </a:p>
        </p:txBody>
      </p:sp>
      <p:sp>
        <p:nvSpPr>
          <p:cNvPr id="4" name="Veri Yer Tutucusu 3">
            <a:extLst>
              <a:ext uri="{FF2B5EF4-FFF2-40B4-BE49-F238E27FC236}">
                <a16:creationId xmlns:a16="http://schemas.microsoft.com/office/drawing/2014/main" id="{6831AEE0-5E25-4FE1-CF64-2294D1C6C5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AF3AAA5-FDBF-4123-A916-9B2C93523EBE}" type="datetime1">
              <a:rPr lang="tr-TR" smtClean="0"/>
              <a:t>25.06.2026</a:t>
            </a:fld>
            <a:endParaRPr lang="tr-TR"/>
          </a:p>
        </p:txBody>
      </p:sp>
      <p:sp>
        <p:nvSpPr>
          <p:cNvPr id="5" name="Alt Bilgi Yer Tutucusu 4">
            <a:extLst>
              <a:ext uri="{FF2B5EF4-FFF2-40B4-BE49-F238E27FC236}">
                <a16:creationId xmlns:a16="http://schemas.microsoft.com/office/drawing/2014/main" id="{1F9C75FE-F87C-1F36-7D66-0644FA4FF88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tr-TR"/>
              <a:t>Öğretim elemanı</a:t>
            </a:r>
          </a:p>
        </p:txBody>
      </p:sp>
      <p:sp>
        <p:nvSpPr>
          <p:cNvPr id="6" name="Slayt Numarası Yer Tutucusu 5">
            <a:extLst>
              <a:ext uri="{FF2B5EF4-FFF2-40B4-BE49-F238E27FC236}">
                <a16:creationId xmlns:a16="http://schemas.microsoft.com/office/drawing/2014/main" id="{FBDA2A62-1CBE-7898-AB5C-1903001AE39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8D1A948-F723-44D0-9112-FAEB9D266EE7}" type="slidenum">
              <a:rPr lang="tr-TR" smtClean="0"/>
              <a:t>‹#›</a:t>
            </a:fld>
            <a:endParaRPr lang="tr-TR"/>
          </a:p>
        </p:txBody>
      </p:sp>
      <p:pic>
        <p:nvPicPr>
          <p:cNvPr id="7" name="Resim 6">
            <a:extLst>
              <a:ext uri="{FF2B5EF4-FFF2-40B4-BE49-F238E27FC236}">
                <a16:creationId xmlns:a16="http://schemas.microsoft.com/office/drawing/2014/main" id="{722D2BD5-3696-0BBF-09CA-69AB4753533B}"/>
              </a:ext>
            </a:extLst>
          </p:cNvPr>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204884" y="99980"/>
            <a:ext cx="885781" cy="915004"/>
          </a:xfrm>
          <a:prstGeom prst="rect">
            <a:avLst/>
          </a:prstGeom>
          <a:noFill/>
        </p:spPr>
      </p:pic>
    </p:spTree>
    <p:extLst>
      <p:ext uri="{BB962C8B-B14F-4D97-AF65-F5344CB8AC3E}">
        <p14:creationId xmlns:p14="http://schemas.microsoft.com/office/powerpoint/2010/main" val="8892754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just" defTabSz="914400" rtl="0" eaLnBrk="1" latinLnBrk="0" hangingPunct="1">
        <a:lnSpc>
          <a:spcPct val="15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95D34CA6-FDA0-E955-66CA-DB52D022F36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dirty="0"/>
              <a:t>Kaynaklar</a:t>
            </a:r>
          </a:p>
        </p:txBody>
      </p:sp>
      <p:sp>
        <p:nvSpPr>
          <p:cNvPr id="3" name="Metin Yer Tutucusu 2">
            <a:extLst>
              <a:ext uri="{FF2B5EF4-FFF2-40B4-BE49-F238E27FC236}">
                <a16:creationId xmlns:a16="http://schemas.microsoft.com/office/drawing/2014/main" id="{EC7EB061-EB1F-DC63-13F9-FE0326806E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4"/>
            <a:r>
              <a:rPr lang="tr-TR" dirty="0"/>
              <a:t>Beşinci düzey</a:t>
            </a:r>
          </a:p>
        </p:txBody>
      </p:sp>
      <p:sp>
        <p:nvSpPr>
          <p:cNvPr id="4" name="Veri Yer Tutucusu 3">
            <a:extLst>
              <a:ext uri="{FF2B5EF4-FFF2-40B4-BE49-F238E27FC236}">
                <a16:creationId xmlns:a16="http://schemas.microsoft.com/office/drawing/2014/main" id="{71847DA7-9457-2F13-92E2-D3127D3F2C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3518641-3DC2-4FDE-A7C3-A837FBA3D6E8}" type="datetimeFigureOut">
              <a:rPr lang="tr-TR" smtClean="0"/>
              <a:t>25.06.2026</a:t>
            </a:fld>
            <a:endParaRPr lang="tr-TR"/>
          </a:p>
        </p:txBody>
      </p:sp>
      <p:sp>
        <p:nvSpPr>
          <p:cNvPr id="5" name="Alt Bilgi Yer Tutucusu 4">
            <a:extLst>
              <a:ext uri="{FF2B5EF4-FFF2-40B4-BE49-F238E27FC236}">
                <a16:creationId xmlns:a16="http://schemas.microsoft.com/office/drawing/2014/main" id="{436D99CD-621F-DB9D-2CD9-9C432FFE999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tr-TR"/>
          </a:p>
        </p:txBody>
      </p:sp>
      <p:sp>
        <p:nvSpPr>
          <p:cNvPr id="6" name="Slayt Numarası Yer Tutucusu 5">
            <a:extLst>
              <a:ext uri="{FF2B5EF4-FFF2-40B4-BE49-F238E27FC236}">
                <a16:creationId xmlns:a16="http://schemas.microsoft.com/office/drawing/2014/main" id="{A3F08739-1DC1-C634-E855-9B80C65B4C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03B77E9-3C67-4C35-BBFC-711811075755}" type="slidenum">
              <a:rPr lang="tr-TR" smtClean="0"/>
              <a:t>‹#›</a:t>
            </a:fld>
            <a:endParaRPr lang="tr-TR"/>
          </a:p>
        </p:txBody>
      </p:sp>
    </p:spTree>
    <p:extLst>
      <p:ext uri="{BB962C8B-B14F-4D97-AF65-F5344CB8AC3E}">
        <p14:creationId xmlns:p14="http://schemas.microsoft.com/office/powerpoint/2010/main" val="39597288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E65487D-5BCD-F4CC-009E-7744BFF3DC20}"/>
              </a:ext>
            </a:extLst>
          </p:cNvPr>
          <p:cNvSpPr>
            <a:spLocks noGrp="1"/>
          </p:cNvSpPr>
          <p:nvPr>
            <p:ph type="ctrTitle"/>
          </p:nvPr>
        </p:nvSpPr>
        <p:spPr/>
        <p:txBody>
          <a:bodyPr/>
          <a:lstStyle/>
          <a:p>
            <a:r>
              <a:rPr lang="tr-TR" dirty="0">
                <a:latin typeface="Times New Roman" panose="02020603050405020304" pitchFamily="18" charset="0"/>
                <a:cs typeface="Times New Roman" panose="02020603050405020304" pitchFamily="18" charset="0"/>
              </a:rPr>
              <a:t>Ambulans Ekipmanları Dersi</a:t>
            </a:r>
            <a:endParaRPr lang="tr-TR" dirty="0"/>
          </a:p>
        </p:txBody>
      </p:sp>
      <p:sp>
        <p:nvSpPr>
          <p:cNvPr id="3" name="Alt Başlık 2">
            <a:extLst>
              <a:ext uri="{FF2B5EF4-FFF2-40B4-BE49-F238E27FC236}">
                <a16:creationId xmlns:a16="http://schemas.microsoft.com/office/drawing/2014/main" id="{6A3BE055-7531-60B0-E21B-FEE6BCB91065}"/>
              </a:ext>
            </a:extLst>
          </p:cNvPr>
          <p:cNvSpPr>
            <a:spLocks noGrp="1"/>
          </p:cNvSpPr>
          <p:nvPr>
            <p:ph type="subTitle" idx="1"/>
          </p:nvPr>
        </p:nvSpPr>
        <p:spPr>
          <a:xfrm>
            <a:off x="1524000" y="3670618"/>
            <a:ext cx="9144000" cy="1655762"/>
          </a:xfrm>
          <a:ln>
            <a:solidFill>
              <a:schemeClr val="bg1"/>
            </a:solidFill>
          </a:ln>
        </p:spPr>
        <p:txBody>
          <a:bodyPr>
            <a:normAutofit fontScale="92500"/>
          </a:bodyPr>
          <a:lstStyle/>
          <a:p>
            <a:r>
              <a:rPr lang="tr-TR" sz="3600" dirty="0"/>
              <a:t>2.HAFTA</a:t>
            </a:r>
          </a:p>
          <a:p>
            <a:r>
              <a:rPr lang="tr-TR" sz="3600" dirty="0"/>
              <a:t>Ambulans Tarihi</a:t>
            </a:r>
          </a:p>
        </p:txBody>
      </p:sp>
    </p:spTree>
    <p:extLst>
      <p:ext uri="{BB962C8B-B14F-4D97-AF65-F5344CB8AC3E}">
        <p14:creationId xmlns:p14="http://schemas.microsoft.com/office/powerpoint/2010/main" val="40580744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C6D8EC20-82C3-82C7-B882-344F5E19DBE7}"/>
              </a:ext>
            </a:extLst>
          </p:cNvPr>
          <p:cNvSpPr txBox="1"/>
          <p:nvPr/>
        </p:nvSpPr>
        <p:spPr>
          <a:xfrm>
            <a:off x="3047189" y="3244334"/>
            <a:ext cx="6515100" cy="1107996"/>
          </a:xfrm>
          <a:prstGeom prst="rect">
            <a:avLst/>
          </a:prstGeom>
          <a:noFill/>
        </p:spPr>
        <p:txBody>
          <a:bodyPr wrap="square">
            <a:spAutoFit/>
          </a:bodyPr>
          <a:lstStyle/>
          <a:p>
            <a:r>
              <a:rPr lang="tr-TR" sz="6600" dirty="0">
                <a:solidFill>
                  <a:srgbClr val="FF0000"/>
                </a:solidFill>
                <a:latin typeface="Arial" panose="020B0604020202020204" pitchFamily="34" charset="0"/>
                <a:cs typeface="Arial" panose="020B0604020202020204" pitchFamily="34" charset="0"/>
              </a:rPr>
              <a:t>TEŞEKKÜRLER</a:t>
            </a:r>
          </a:p>
        </p:txBody>
      </p:sp>
      <p:pic>
        <p:nvPicPr>
          <p:cNvPr id="6" name="Resim 5">
            <a:extLst>
              <a:ext uri="{FF2B5EF4-FFF2-40B4-BE49-F238E27FC236}">
                <a16:creationId xmlns:a16="http://schemas.microsoft.com/office/drawing/2014/main" id="{AE451C86-62C0-1BD8-BBCC-001DC7CFFFEA}"/>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254924" y="161784"/>
            <a:ext cx="883212" cy="877892"/>
          </a:xfrm>
          <a:prstGeom prst="rect">
            <a:avLst/>
          </a:prstGeom>
          <a:noFill/>
        </p:spPr>
      </p:pic>
    </p:spTree>
    <p:extLst>
      <p:ext uri="{BB962C8B-B14F-4D97-AF65-F5344CB8AC3E}">
        <p14:creationId xmlns:p14="http://schemas.microsoft.com/office/powerpoint/2010/main" val="34988636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B32C7E9-C4A9-4F29-90F8-2155B36D946D}"/>
              </a:ext>
            </a:extLst>
          </p:cNvPr>
          <p:cNvSpPr>
            <a:spLocks noGrp="1"/>
          </p:cNvSpPr>
          <p:nvPr>
            <p:ph idx="1"/>
          </p:nvPr>
        </p:nvSpPr>
        <p:spPr>
          <a:xfrm>
            <a:off x="800100" y="1157836"/>
            <a:ext cx="9532620" cy="4351338"/>
          </a:xfrm>
          <a:ln>
            <a:solidFill>
              <a:schemeClr val="bg1"/>
            </a:solidFill>
          </a:ln>
        </p:spPr>
        <p:txBody>
          <a:bodyPr>
            <a:normAutofit/>
          </a:bodyPr>
          <a:lstStyle/>
          <a:p>
            <a:pPr>
              <a:lnSpc>
                <a:spcPct val="150000"/>
              </a:lnSpc>
            </a:pPr>
            <a:r>
              <a:rPr lang="tr-TR" sz="2400" b="1" dirty="0">
                <a:latin typeface="Times New Roman" panose="02020603050405020304" pitchFamily="18" charset="0"/>
                <a:cs typeface="Times New Roman" panose="02020603050405020304" pitchFamily="18" charset="0"/>
              </a:rPr>
              <a:t>1. Antik Dönem ve Orta Çağ</a:t>
            </a:r>
          </a:p>
          <a:p>
            <a:pPr>
              <a:lnSpc>
                <a:spcPct val="150000"/>
              </a:lnSpc>
              <a:buFont typeface="Arial" panose="020B0604020202020204" pitchFamily="34" charset="0"/>
              <a:buChar char="•"/>
            </a:pPr>
            <a:r>
              <a:rPr lang="tr-TR" sz="2400" dirty="0">
                <a:latin typeface="Times New Roman" panose="02020603050405020304" pitchFamily="18" charset="0"/>
                <a:cs typeface="Times New Roman" panose="02020603050405020304" pitchFamily="18" charset="0"/>
              </a:rPr>
              <a:t>İnsanlık tarihi boyunca savaşlar ve afetler sırasında yaralıların taşınması için farklı yöntemler kullanıldı.</a:t>
            </a:r>
          </a:p>
          <a:p>
            <a:pPr>
              <a:lnSpc>
                <a:spcPct val="150000"/>
              </a:lnSpc>
              <a:buFont typeface="Arial" panose="020B0604020202020204" pitchFamily="34" charset="0"/>
              <a:buChar char="•"/>
            </a:pPr>
            <a:r>
              <a:rPr lang="tr-TR" sz="2400" dirty="0">
                <a:latin typeface="Times New Roman" panose="02020603050405020304" pitchFamily="18" charset="0"/>
                <a:cs typeface="Times New Roman" panose="02020603050405020304" pitchFamily="18" charset="0"/>
              </a:rPr>
              <a:t>Antik Yunan ve Roma’da yaralı askerler savaş alanından sedyeler ve hayvanlar yardımıyla taşınırdı.</a:t>
            </a:r>
          </a:p>
          <a:p>
            <a:pPr>
              <a:lnSpc>
                <a:spcPct val="150000"/>
              </a:lnSpc>
              <a:buFont typeface="Arial" panose="020B0604020202020204" pitchFamily="34" charset="0"/>
              <a:buChar char="•"/>
            </a:pPr>
            <a:r>
              <a:rPr lang="tr-TR" sz="2400" dirty="0">
                <a:latin typeface="Times New Roman" panose="02020603050405020304" pitchFamily="18" charset="0"/>
                <a:cs typeface="Times New Roman" panose="02020603050405020304" pitchFamily="18" charset="0"/>
              </a:rPr>
              <a:t>Orta Çağ’da Haçlı Seferleri sırasında yaralılar, ilkel arabalar veya at sırtında taşınmaya başlandı.</a:t>
            </a:r>
          </a:p>
          <a:p>
            <a:pPr>
              <a:lnSpc>
                <a:spcPct val="150000"/>
              </a:lnSpc>
            </a:pPr>
            <a:endParaRPr lang="tr-TR" sz="2400" dirty="0">
              <a:latin typeface="Times New Roman" panose="02020603050405020304" pitchFamily="18" charset="0"/>
              <a:cs typeface="Times New Roman" panose="02020603050405020304" pitchFamily="18" charset="0"/>
            </a:endParaRPr>
          </a:p>
        </p:txBody>
      </p:sp>
      <p:sp>
        <p:nvSpPr>
          <p:cNvPr id="5" name="Metin kutusu 4">
            <a:extLst>
              <a:ext uri="{FF2B5EF4-FFF2-40B4-BE49-F238E27FC236}">
                <a16:creationId xmlns:a16="http://schemas.microsoft.com/office/drawing/2014/main" id="{04EC9EC3-68BF-4C1B-9586-1783D16808BB}"/>
              </a:ext>
            </a:extLst>
          </p:cNvPr>
          <p:cNvSpPr txBox="1"/>
          <p:nvPr/>
        </p:nvSpPr>
        <p:spPr>
          <a:xfrm>
            <a:off x="4372494" y="0"/>
            <a:ext cx="2236124" cy="584775"/>
          </a:xfrm>
          <a:prstGeom prst="rect">
            <a:avLst/>
          </a:prstGeom>
          <a:noFill/>
        </p:spPr>
        <p:txBody>
          <a:bodyPr wrap="square" rtlCol="0">
            <a:spAutoFit/>
          </a:bodyPr>
          <a:lstStyle/>
          <a:p>
            <a:pPr algn="ctr"/>
            <a:r>
              <a:rPr lang="tr-TR" sz="3200" b="1" dirty="0">
                <a:solidFill>
                  <a:schemeClr val="accent2">
                    <a:lumMod val="50000"/>
                  </a:schemeClr>
                </a:solidFill>
                <a:latin typeface="Times New Roman" panose="02020603050405020304" pitchFamily="18" charset="0"/>
                <a:cs typeface="Times New Roman" panose="02020603050405020304" pitchFamily="18" charset="0"/>
              </a:rPr>
              <a:t>Tarihçe</a:t>
            </a:r>
          </a:p>
        </p:txBody>
      </p:sp>
    </p:spTree>
    <p:extLst>
      <p:ext uri="{BB962C8B-B14F-4D97-AF65-F5344CB8AC3E}">
        <p14:creationId xmlns:p14="http://schemas.microsoft.com/office/powerpoint/2010/main" val="40209231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8EC1DCE-AE0D-4015-A4CC-F2DA62388D9B}"/>
              </a:ext>
            </a:extLst>
          </p:cNvPr>
          <p:cNvSpPr>
            <a:spLocks noGrp="1"/>
          </p:cNvSpPr>
          <p:nvPr>
            <p:ph idx="1"/>
          </p:nvPr>
        </p:nvSpPr>
        <p:spPr>
          <a:xfrm>
            <a:off x="548640" y="978281"/>
            <a:ext cx="9795510" cy="4351338"/>
          </a:xfrm>
          <a:ln>
            <a:solidFill>
              <a:schemeClr val="bg1"/>
            </a:solidFill>
          </a:ln>
        </p:spPr>
        <p:txBody>
          <a:bodyPr>
            <a:normAutofit/>
          </a:bodyPr>
          <a:lstStyle/>
          <a:p>
            <a:pPr>
              <a:lnSpc>
                <a:spcPct val="150000"/>
              </a:lnSpc>
            </a:pPr>
            <a:r>
              <a:rPr lang="tr-TR" sz="2400" b="1" dirty="0">
                <a:latin typeface="Times New Roman" panose="02020603050405020304" pitchFamily="18" charset="0"/>
                <a:cs typeface="Times New Roman" panose="02020603050405020304" pitchFamily="18" charset="0"/>
              </a:rPr>
              <a:t>15.–17. Yüzyıllar</a:t>
            </a:r>
          </a:p>
          <a:p>
            <a:pPr>
              <a:lnSpc>
                <a:spcPct val="150000"/>
              </a:lnSpc>
              <a:buFont typeface="Arial" panose="020B0604020202020204" pitchFamily="34" charset="0"/>
              <a:buChar char="•"/>
            </a:pPr>
            <a:r>
              <a:rPr lang="tr-TR" sz="2400" dirty="0">
                <a:latin typeface="Times New Roman" panose="02020603050405020304" pitchFamily="18" charset="0"/>
                <a:cs typeface="Times New Roman" panose="02020603050405020304" pitchFamily="18" charset="0"/>
              </a:rPr>
              <a:t>“Ambulans” kavramı ilk kez, orduların arkasından hareket eden seyyar hastaneler için kullanıldı.</a:t>
            </a:r>
          </a:p>
          <a:p>
            <a:pPr marL="285750" indent="-285750">
              <a:lnSpc>
                <a:spcPct val="150000"/>
              </a:lnSpc>
            </a:pPr>
            <a:r>
              <a:rPr lang="tr-TR" sz="2400" dirty="0">
                <a:latin typeface="Times New Roman" panose="02020603050405020304" pitchFamily="18" charset="0"/>
                <a:cs typeface="Times New Roman" panose="02020603050405020304" pitchFamily="18" charset="0"/>
              </a:rPr>
              <a:t>17. yüzyılda Avrupa’da yaralıları taşımak için at arabaları kullanılmaya başlandı.</a:t>
            </a:r>
          </a:p>
          <a:p>
            <a:pPr>
              <a:lnSpc>
                <a:spcPct val="150000"/>
              </a:lnSpc>
              <a:buFont typeface="Arial" panose="020B0604020202020204" pitchFamily="34" charset="0"/>
              <a:buChar char="•"/>
            </a:pPr>
            <a:r>
              <a:rPr lang="tr-TR" sz="2400" dirty="0">
                <a:latin typeface="Times New Roman" panose="02020603050405020304" pitchFamily="18" charset="0"/>
                <a:cs typeface="Times New Roman" panose="02020603050405020304" pitchFamily="18" charset="0"/>
              </a:rPr>
              <a:t>1487’de İspanya’da Malaga Savaşı sırasında at arabalarıyla taşınan ilk “ambulans benzeri araç” kayıtlara geçti.</a:t>
            </a:r>
          </a:p>
          <a:p>
            <a:pPr>
              <a:lnSpc>
                <a:spcPct val="150000"/>
              </a:lnSpc>
            </a:pP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211008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FFAE1CC-DB57-4DEA-9BE5-5889D5A212A5}"/>
              </a:ext>
            </a:extLst>
          </p:cNvPr>
          <p:cNvSpPr>
            <a:spLocks noGrp="1"/>
          </p:cNvSpPr>
          <p:nvPr>
            <p:ph idx="1"/>
          </p:nvPr>
        </p:nvSpPr>
        <p:spPr>
          <a:xfrm>
            <a:off x="765810" y="1104741"/>
            <a:ext cx="10675620" cy="4351338"/>
          </a:xfrm>
          <a:ln>
            <a:solidFill>
              <a:schemeClr val="bg1"/>
            </a:solidFill>
          </a:ln>
        </p:spPr>
        <p:txBody>
          <a:bodyPr>
            <a:normAutofit/>
          </a:bodyPr>
          <a:lstStyle/>
          <a:p>
            <a:pPr>
              <a:lnSpc>
                <a:spcPct val="150000"/>
              </a:lnSpc>
            </a:pPr>
            <a:r>
              <a:rPr lang="tr-TR" sz="2400" b="1" dirty="0">
                <a:latin typeface="Times New Roman" panose="02020603050405020304" pitchFamily="18" charset="0"/>
                <a:cs typeface="Times New Roman" panose="02020603050405020304" pitchFamily="18" charset="0"/>
              </a:rPr>
              <a:t>18. Yüzyıl</a:t>
            </a:r>
          </a:p>
          <a:p>
            <a:pPr>
              <a:lnSpc>
                <a:spcPct val="150000"/>
              </a:lnSpc>
              <a:buFont typeface="Arial" panose="020B0604020202020204" pitchFamily="34" charset="0"/>
              <a:buChar char="•"/>
            </a:pPr>
            <a:r>
              <a:rPr lang="tr-TR" sz="2400" dirty="0">
                <a:latin typeface="Times New Roman" panose="02020603050405020304" pitchFamily="18" charset="0"/>
                <a:cs typeface="Times New Roman" panose="02020603050405020304" pitchFamily="18" charset="0"/>
              </a:rPr>
              <a:t>1767’de Avusturya’da savaş yaralılarını taşımak için özel arabalar üretildi.</a:t>
            </a:r>
          </a:p>
          <a:p>
            <a:pPr>
              <a:lnSpc>
                <a:spcPct val="150000"/>
              </a:lnSpc>
              <a:buFont typeface="Arial" panose="020B0604020202020204" pitchFamily="34" charset="0"/>
              <a:buChar char="•"/>
            </a:pPr>
            <a:r>
              <a:rPr lang="tr-TR" sz="2400" dirty="0">
                <a:latin typeface="Times New Roman" panose="02020603050405020304" pitchFamily="18" charset="0"/>
                <a:cs typeface="Times New Roman" panose="02020603050405020304" pitchFamily="18" charset="0"/>
              </a:rPr>
              <a:t>1790’larda Fransız cerrah </a:t>
            </a:r>
            <a:r>
              <a:rPr lang="tr-TR" sz="2400" dirty="0" err="1">
                <a:latin typeface="Times New Roman" panose="02020603050405020304" pitchFamily="18" charset="0"/>
                <a:cs typeface="Times New Roman" panose="02020603050405020304" pitchFamily="18" charset="0"/>
              </a:rPr>
              <a:t>Dominique</a:t>
            </a:r>
            <a:r>
              <a:rPr lang="tr-TR" sz="2400" dirty="0">
                <a:latin typeface="Times New Roman" panose="02020603050405020304" pitchFamily="18" charset="0"/>
                <a:cs typeface="Times New Roman" panose="02020603050405020304" pitchFamily="18" charset="0"/>
              </a:rPr>
              <a:t> Jean </a:t>
            </a:r>
            <a:r>
              <a:rPr lang="tr-TR" sz="2400" dirty="0" err="1">
                <a:latin typeface="Times New Roman" panose="02020603050405020304" pitchFamily="18" charset="0"/>
                <a:cs typeface="Times New Roman" panose="02020603050405020304" pitchFamily="18" charset="0"/>
              </a:rPr>
              <a:t>Larrey</a:t>
            </a:r>
            <a:r>
              <a:rPr lang="tr-TR" sz="2400" dirty="0">
                <a:latin typeface="Times New Roman" panose="02020603050405020304" pitchFamily="18" charset="0"/>
                <a:cs typeface="Times New Roman" panose="02020603050405020304" pitchFamily="18" charset="0"/>
              </a:rPr>
              <a:t>, Napolyon savaşlarında “</a:t>
            </a:r>
            <a:r>
              <a:rPr lang="tr-TR" sz="2400" dirty="0" err="1">
                <a:latin typeface="Times New Roman" panose="02020603050405020304" pitchFamily="18" charset="0"/>
                <a:cs typeface="Times New Roman" panose="02020603050405020304" pitchFamily="18" charset="0"/>
              </a:rPr>
              <a:t>ambulance</a:t>
            </a:r>
            <a:r>
              <a:rPr lang="tr-TR" sz="2400" dirty="0">
                <a:latin typeface="Times New Roman" panose="02020603050405020304" pitchFamily="18" charset="0"/>
                <a:cs typeface="Times New Roman" panose="02020603050405020304" pitchFamily="18" charset="0"/>
              </a:rPr>
              <a:t> </a:t>
            </a:r>
            <a:r>
              <a:rPr lang="tr-TR" sz="2400" dirty="0" err="1">
                <a:latin typeface="Times New Roman" panose="02020603050405020304" pitchFamily="18" charset="0"/>
                <a:cs typeface="Times New Roman" panose="02020603050405020304" pitchFamily="18" charset="0"/>
              </a:rPr>
              <a:t>volante</a:t>
            </a:r>
            <a:r>
              <a:rPr lang="tr-TR" sz="2400" dirty="0">
                <a:latin typeface="Times New Roman" panose="02020603050405020304" pitchFamily="18" charset="0"/>
                <a:cs typeface="Times New Roman" panose="02020603050405020304" pitchFamily="18" charset="0"/>
              </a:rPr>
              <a:t>” (uçan ambulans) adı verilen hafif ve hızlı atlı arabaları tasarladı.</a:t>
            </a:r>
          </a:p>
          <a:p>
            <a:pPr>
              <a:lnSpc>
                <a:spcPct val="150000"/>
              </a:lnSpc>
              <a:buFont typeface="Arial" panose="020B0604020202020204" pitchFamily="34" charset="0"/>
              <a:buChar char="•"/>
            </a:pPr>
            <a:r>
              <a:rPr lang="tr-TR" sz="2400" dirty="0">
                <a:latin typeface="Times New Roman" panose="02020603050405020304" pitchFamily="18" charset="0"/>
                <a:cs typeface="Times New Roman" panose="02020603050405020304" pitchFamily="18" charset="0"/>
              </a:rPr>
              <a:t>Bu araçlar, savaş alanındaki yaralıların hızlıca taşınması için ilk sistematik ambulans örneği oldu.</a:t>
            </a:r>
          </a:p>
          <a:p>
            <a:pPr>
              <a:lnSpc>
                <a:spcPct val="150000"/>
              </a:lnSpc>
            </a:pPr>
            <a:endParaRPr lang="tr-TR" sz="2400" dirty="0">
              <a:latin typeface="Times New Roman" panose="02020603050405020304" pitchFamily="18" charset="0"/>
              <a:cs typeface="Times New Roman" panose="02020603050405020304" pitchFamily="18" charset="0"/>
            </a:endParaRPr>
          </a:p>
          <a:p>
            <a:pPr>
              <a:lnSpc>
                <a:spcPct val="150000"/>
              </a:lnSpc>
            </a:pP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215046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a:extLst>
              <a:ext uri="{FF2B5EF4-FFF2-40B4-BE49-F238E27FC236}">
                <a16:creationId xmlns:a16="http://schemas.microsoft.com/office/drawing/2014/main" id="{907DF4F7-E187-44EC-8271-10A02B58983C}"/>
              </a:ext>
            </a:extLst>
          </p:cNvPr>
          <p:cNvSpPr txBox="1"/>
          <p:nvPr/>
        </p:nvSpPr>
        <p:spPr>
          <a:xfrm>
            <a:off x="994410" y="1383773"/>
            <a:ext cx="9555480" cy="3349956"/>
          </a:xfrm>
          <a:prstGeom prst="rect">
            <a:avLst/>
          </a:prstGeom>
          <a:noFill/>
        </p:spPr>
        <p:txBody>
          <a:bodyPr wrap="square">
            <a:spAutoFit/>
          </a:bodyPr>
          <a:lstStyle/>
          <a:p>
            <a:pPr>
              <a:lnSpc>
                <a:spcPct val="150000"/>
              </a:lnSpc>
            </a:pPr>
            <a:r>
              <a:rPr lang="tr-TR" sz="2400" b="1" dirty="0">
                <a:latin typeface="Times New Roman" panose="02020603050405020304" pitchFamily="18" charset="0"/>
                <a:cs typeface="Times New Roman" panose="02020603050405020304" pitchFamily="18" charset="0"/>
              </a:rPr>
              <a:t>19. Yüzyıl</a:t>
            </a:r>
          </a:p>
          <a:p>
            <a:pPr>
              <a:lnSpc>
                <a:spcPct val="150000"/>
              </a:lnSpc>
              <a:buFont typeface="Arial" panose="020B0604020202020204" pitchFamily="34" charset="0"/>
              <a:buChar char="•"/>
            </a:pPr>
            <a:r>
              <a:rPr lang="tr-TR" sz="2400" dirty="0">
                <a:latin typeface="Times New Roman" panose="02020603050405020304" pitchFamily="18" charset="0"/>
                <a:cs typeface="Times New Roman" panose="02020603050405020304" pitchFamily="18" charset="0"/>
              </a:rPr>
              <a:t>1820’lerde İngiltere ve Amerika’da ilk sivil ambulans hizmetleri başlatıldı.</a:t>
            </a:r>
          </a:p>
          <a:p>
            <a:pPr>
              <a:lnSpc>
                <a:spcPct val="150000"/>
              </a:lnSpc>
              <a:buFont typeface="Arial" panose="020B0604020202020204" pitchFamily="34" charset="0"/>
              <a:buChar char="•"/>
            </a:pPr>
            <a:r>
              <a:rPr lang="tr-TR" sz="2400" dirty="0">
                <a:latin typeface="Times New Roman" panose="02020603050405020304" pitchFamily="18" charset="0"/>
                <a:cs typeface="Times New Roman" panose="02020603050405020304" pitchFamily="18" charset="0"/>
              </a:rPr>
              <a:t>1860’larda Londra’da ve 1869’da New York’ta modern anlamda şehir ambulansları kullanılmaya başladı.</a:t>
            </a:r>
          </a:p>
          <a:p>
            <a:pPr>
              <a:lnSpc>
                <a:spcPct val="150000"/>
              </a:lnSpc>
              <a:buFont typeface="Arial" panose="020B0604020202020204" pitchFamily="34" charset="0"/>
              <a:buChar char="•"/>
            </a:pPr>
            <a:r>
              <a:rPr lang="tr-TR" sz="2400" dirty="0">
                <a:latin typeface="Times New Roman" panose="02020603050405020304" pitchFamily="18" charset="0"/>
                <a:cs typeface="Times New Roman" panose="02020603050405020304" pitchFamily="18" charset="0"/>
              </a:rPr>
              <a:t>1865’te ABD’de </a:t>
            </a:r>
            <a:r>
              <a:rPr lang="tr-TR" sz="2400" dirty="0" err="1">
                <a:latin typeface="Times New Roman" panose="02020603050405020304" pitchFamily="18" charset="0"/>
                <a:cs typeface="Times New Roman" panose="02020603050405020304" pitchFamily="18" charset="0"/>
              </a:rPr>
              <a:t>Cincinnati’de</a:t>
            </a:r>
            <a:r>
              <a:rPr lang="tr-TR" sz="2400" dirty="0">
                <a:latin typeface="Times New Roman" panose="02020603050405020304" pitchFamily="18" charset="0"/>
                <a:cs typeface="Times New Roman" panose="02020603050405020304" pitchFamily="18" charset="0"/>
              </a:rPr>
              <a:t> ilk belediye ambulans servisi kuruldu.</a:t>
            </a:r>
          </a:p>
          <a:p>
            <a:pPr>
              <a:lnSpc>
                <a:spcPct val="150000"/>
              </a:lnSpc>
              <a:buFont typeface="Arial" panose="020B0604020202020204" pitchFamily="34" charset="0"/>
              <a:buChar char="•"/>
            </a:pPr>
            <a:r>
              <a:rPr lang="tr-TR" sz="2400" dirty="0">
                <a:latin typeface="Times New Roman" panose="02020603050405020304" pitchFamily="18" charset="0"/>
                <a:cs typeface="Times New Roman" panose="02020603050405020304" pitchFamily="18" charset="0"/>
              </a:rPr>
              <a:t>Bu dönemde genellikle atlı ambulanslar kullanıldı.</a:t>
            </a:r>
          </a:p>
        </p:txBody>
      </p:sp>
      <p:sp>
        <p:nvSpPr>
          <p:cNvPr id="8" name="AutoShape 8">
            <a:extLst>
              <a:ext uri="{FF2B5EF4-FFF2-40B4-BE49-F238E27FC236}">
                <a16:creationId xmlns:a16="http://schemas.microsoft.com/office/drawing/2014/main" id="{F2BC3C70-40AB-4E2A-A9D0-8285C66A209F}"/>
              </a:ext>
            </a:extLst>
          </p:cNvPr>
          <p:cNvSpPr>
            <a:spLocks noChangeAspect="1" noChangeArrowheads="1"/>
          </p:cNvSpPr>
          <p:nvPr/>
        </p:nvSpPr>
        <p:spPr bwMode="auto">
          <a:xfrm>
            <a:off x="3240505" y="3276599"/>
            <a:ext cx="3007895" cy="300789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Tree>
    <p:extLst>
      <p:ext uri="{BB962C8B-B14F-4D97-AF65-F5344CB8AC3E}">
        <p14:creationId xmlns:p14="http://schemas.microsoft.com/office/powerpoint/2010/main" val="41297611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a:extLst>
              <a:ext uri="{FF2B5EF4-FFF2-40B4-BE49-F238E27FC236}">
                <a16:creationId xmlns:a16="http://schemas.microsoft.com/office/drawing/2014/main" id="{0B22C56B-C976-45F0-958A-9ACCEF284897}"/>
              </a:ext>
            </a:extLst>
          </p:cNvPr>
          <p:cNvSpPr txBox="1"/>
          <p:nvPr/>
        </p:nvSpPr>
        <p:spPr>
          <a:xfrm>
            <a:off x="525780" y="884664"/>
            <a:ext cx="9806940" cy="4457952"/>
          </a:xfrm>
          <a:prstGeom prst="rect">
            <a:avLst/>
          </a:prstGeom>
          <a:noFill/>
        </p:spPr>
        <p:txBody>
          <a:bodyPr wrap="square">
            <a:spAutoFit/>
          </a:bodyPr>
          <a:lstStyle/>
          <a:p>
            <a:pPr>
              <a:lnSpc>
                <a:spcPct val="150000"/>
              </a:lnSpc>
            </a:pPr>
            <a:r>
              <a:rPr lang="tr-TR" sz="2400" b="1" dirty="0">
                <a:latin typeface="Times New Roman" panose="02020603050405020304" pitchFamily="18" charset="0"/>
                <a:cs typeface="Times New Roman" panose="02020603050405020304" pitchFamily="18" charset="0"/>
              </a:rPr>
              <a:t>20. Yüzyıl Başları</a:t>
            </a:r>
          </a:p>
          <a:p>
            <a:pPr>
              <a:lnSpc>
                <a:spcPct val="150000"/>
              </a:lnSpc>
              <a:buFont typeface="Arial" panose="020B0604020202020204" pitchFamily="34" charset="0"/>
              <a:buChar char="•"/>
            </a:pPr>
            <a:r>
              <a:rPr lang="tr-TR" sz="2400" dirty="0">
                <a:latin typeface="Times New Roman" panose="02020603050405020304" pitchFamily="18" charset="0"/>
                <a:cs typeface="Times New Roman" panose="02020603050405020304" pitchFamily="18" charset="0"/>
              </a:rPr>
              <a:t>Motorlu taşıtların gelişmesiyle 1900’lü yılların başında ilk motorlu ambulanslar üretildi.</a:t>
            </a:r>
          </a:p>
          <a:p>
            <a:pPr>
              <a:lnSpc>
                <a:spcPct val="150000"/>
              </a:lnSpc>
              <a:buFont typeface="Arial" panose="020B0604020202020204" pitchFamily="34" charset="0"/>
              <a:buChar char="•"/>
            </a:pPr>
            <a:endParaRPr lang="tr-TR" sz="2400" dirty="0">
              <a:latin typeface="Times New Roman" panose="02020603050405020304" pitchFamily="18" charset="0"/>
              <a:cs typeface="Times New Roman" panose="02020603050405020304" pitchFamily="18" charset="0"/>
            </a:endParaRPr>
          </a:p>
          <a:p>
            <a:pPr marL="285750" indent="-285750">
              <a:lnSpc>
                <a:spcPct val="150000"/>
              </a:lnSpc>
              <a:buFont typeface="Arial" panose="020B0604020202020204" pitchFamily="34" charset="0"/>
              <a:buChar char="•"/>
            </a:pPr>
            <a:r>
              <a:rPr lang="tr-TR" sz="2400" dirty="0">
                <a:latin typeface="Times New Roman" panose="02020603050405020304" pitchFamily="18" charset="0"/>
                <a:cs typeface="Times New Roman" panose="02020603050405020304" pitchFamily="18" charset="0"/>
              </a:rPr>
              <a:t>1. Dünya Savaşı sırasında motorlu ambulanslar hızla yayıldı.</a:t>
            </a:r>
          </a:p>
          <a:p>
            <a:pPr marL="285750" indent="-285750">
              <a:lnSpc>
                <a:spcPct val="150000"/>
              </a:lnSpc>
              <a:buFont typeface="Arial" panose="020B0604020202020204" pitchFamily="34" charset="0"/>
              <a:buChar char="•"/>
            </a:pPr>
            <a:endParaRPr lang="tr-TR" sz="2400" dirty="0">
              <a:latin typeface="Times New Roman" panose="02020603050405020304" pitchFamily="18" charset="0"/>
              <a:cs typeface="Times New Roman" panose="02020603050405020304" pitchFamily="18" charset="0"/>
            </a:endParaRPr>
          </a:p>
          <a:p>
            <a:pPr marL="285750" indent="-285750">
              <a:lnSpc>
                <a:spcPct val="150000"/>
              </a:lnSpc>
              <a:buFont typeface="Arial" panose="020B0604020202020204" pitchFamily="34" charset="0"/>
              <a:buChar char="•"/>
            </a:pPr>
            <a:r>
              <a:rPr lang="tr-TR" sz="2400" dirty="0">
                <a:latin typeface="Times New Roman" panose="02020603050405020304" pitchFamily="18" charset="0"/>
                <a:cs typeface="Times New Roman" panose="02020603050405020304" pitchFamily="18" charset="0"/>
              </a:rPr>
              <a:t>2. Dünya Savaşı sonrası ambulanslarda ilk </a:t>
            </a:r>
            <a:r>
              <a:rPr lang="tr-TR" sz="2400" dirty="0" err="1">
                <a:latin typeface="Times New Roman" panose="02020603050405020304" pitchFamily="18" charset="0"/>
                <a:cs typeface="Times New Roman" panose="02020603050405020304" pitchFamily="18" charset="0"/>
              </a:rPr>
              <a:t>defibrilatör</a:t>
            </a:r>
            <a:r>
              <a:rPr lang="tr-TR" sz="2400" dirty="0">
                <a:latin typeface="Times New Roman" panose="02020603050405020304" pitchFamily="18" charset="0"/>
                <a:cs typeface="Times New Roman" panose="02020603050405020304" pitchFamily="18" charset="0"/>
              </a:rPr>
              <a:t>, oksijen tüpü, </a:t>
            </a:r>
            <a:r>
              <a:rPr lang="tr-TR" sz="2400" dirty="0" err="1">
                <a:latin typeface="Times New Roman" panose="02020603050405020304" pitchFamily="18" charset="0"/>
                <a:cs typeface="Times New Roman" panose="02020603050405020304" pitchFamily="18" charset="0"/>
              </a:rPr>
              <a:t>ventilatör</a:t>
            </a:r>
            <a:r>
              <a:rPr lang="tr-TR" sz="2400" dirty="0">
                <a:latin typeface="Times New Roman" panose="02020603050405020304" pitchFamily="18" charset="0"/>
                <a:cs typeface="Times New Roman" panose="02020603050405020304" pitchFamily="18" charset="0"/>
              </a:rPr>
              <a:t> gibi tıbbi cihazlar kullanılmaya başlandı.</a:t>
            </a:r>
          </a:p>
        </p:txBody>
      </p:sp>
    </p:spTree>
    <p:extLst>
      <p:ext uri="{BB962C8B-B14F-4D97-AF65-F5344CB8AC3E}">
        <p14:creationId xmlns:p14="http://schemas.microsoft.com/office/powerpoint/2010/main" val="30015368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a:extLst>
              <a:ext uri="{FF2B5EF4-FFF2-40B4-BE49-F238E27FC236}">
                <a16:creationId xmlns:a16="http://schemas.microsoft.com/office/drawing/2014/main" id="{1BF5C7DA-CF8D-48A8-B10C-32266BE3D98A}"/>
              </a:ext>
            </a:extLst>
          </p:cNvPr>
          <p:cNvSpPr txBox="1"/>
          <p:nvPr/>
        </p:nvSpPr>
        <p:spPr>
          <a:xfrm>
            <a:off x="651510" y="1166842"/>
            <a:ext cx="11041380" cy="4457952"/>
          </a:xfrm>
          <a:prstGeom prst="rect">
            <a:avLst/>
          </a:prstGeom>
          <a:noFill/>
        </p:spPr>
        <p:txBody>
          <a:bodyPr wrap="square">
            <a:spAutoFit/>
          </a:bodyPr>
          <a:lstStyle/>
          <a:p>
            <a:pPr>
              <a:lnSpc>
                <a:spcPct val="150000"/>
              </a:lnSpc>
            </a:pPr>
            <a:r>
              <a:rPr lang="tr-TR" sz="2400" b="1" dirty="0">
                <a:latin typeface="Times New Roman" panose="02020603050405020304" pitchFamily="18" charset="0"/>
                <a:cs typeface="Times New Roman" panose="02020603050405020304" pitchFamily="18" charset="0"/>
              </a:rPr>
              <a:t>20. Yüzyıl Ortası – Günümüz</a:t>
            </a:r>
          </a:p>
          <a:p>
            <a:pPr>
              <a:lnSpc>
                <a:spcPct val="150000"/>
              </a:lnSpc>
              <a:buFont typeface="Arial" panose="020B0604020202020204" pitchFamily="34" charset="0"/>
              <a:buChar char="•"/>
            </a:pPr>
            <a:r>
              <a:rPr lang="tr-TR" sz="2400" dirty="0">
                <a:latin typeface="Times New Roman" panose="02020603050405020304" pitchFamily="18" charset="0"/>
                <a:cs typeface="Times New Roman" panose="02020603050405020304" pitchFamily="18" charset="0"/>
              </a:rPr>
              <a:t>1950–1960’larda ambulanslar, “sadece taşıma aracı” olmaktan çıkıp “mobil tedavi ünitesi” haline gelmeye başladı.</a:t>
            </a:r>
          </a:p>
          <a:p>
            <a:pPr>
              <a:lnSpc>
                <a:spcPct val="150000"/>
              </a:lnSpc>
              <a:buFont typeface="Arial" panose="020B0604020202020204" pitchFamily="34" charset="0"/>
              <a:buChar char="•"/>
            </a:pPr>
            <a:r>
              <a:rPr lang="tr-TR" sz="2400" dirty="0">
                <a:latin typeface="Times New Roman" panose="02020603050405020304" pitchFamily="18" charset="0"/>
                <a:cs typeface="Times New Roman" panose="02020603050405020304" pitchFamily="18" charset="0"/>
              </a:rPr>
              <a:t>1970’lerde modern Acil Tıp Hizmetleri (EMS) kavramı gelişti.</a:t>
            </a:r>
          </a:p>
          <a:p>
            <a:pPr>
              <a:lnSpc>
                <a:spcPct val="150000"/>
              </a:lnSpc>
              <a:buFont typeface="Arial" panose="020B0604020202020204" pitchFamily="34" charset="0"/>
              <a:buChar char="•"/>
            </a:pPr>
            <a:r>
              <a:rPr lang="tr-TR" sz="2400" dirty="0">
                <a:latin typeface="Times New Roman" panose="02020603050405020304" pitchFamily="18" charset="0"/>
                <a:cs typeface="Times New Roman" panose="02020603050405020304" pitchFamily="18" charset="0"/>
              </a:rPr>
              <a:t>1980’lerden itibaren yoğun bakım donanımlı ambulanslar (ICU ambulans) kullanılmaya başlandı.</a:t>
            </a:r>
          </a:p>
          <a:p>
            <a:pPr marL="285750" indent="-285750">
              <a:lnSpc>
                <a:spcPct val="150000"/>
              </a:lnSpc>
              <a:buFont typeface="Arial" panose="020B0604020202020204" pitchFamily="34" charset="0"/>
              <a:buChar char="•"/>
            </a:pPr>
            <a:r>
              <a:rPr lang="tr-TR" sz="2400" dirty="0">
                <a:latin typeface="Times New Roman" panose="02020603050405020304" pitchFamily="18" charset="0"/>
                <a:cs typeface="Times New Roman" panose="02020603050405020304" pitchFamily="18" charset="0"/>
              </a:rPr>
              <a:t>21. yüzyılda kara, hava (helikopter ve jet), deniz ambulanslarıyla hızlı ve donanımlı müdahale yapılabilmektedir.</a:t>
            </a:r>
          </a:p>
        </p:txBody>
      </p:sp>
    </p:spTree>
    <p:extLst>
      <p:ext uri="{BB962C8B-B14F-4D97-AF65-F5344CB8AC3E}">
        <p14:creationId xmlns:p14="http://schemas.microsoft.com/office/powerpoint/2010/main" val="24870994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73DC42F-2D7C-4AEB-AA58-30FC4A4A88B6}"/>
              </a:ext>
            </a:extLst>
          </p:cNvPr>
          <p:cNvSpPr>
            <a:spLocks noGrp="1"/>
          </p:cNvSpPr>
          <p:nvPr>
            <p:ph type="title"/>
          </p:nvPr>
        </p:nvSpPr>
        <p:spPr/>
        <p:txBody>
          <a:bodyPr>
            <a:normAutofit/>
          </a:bodyPr>
          <a:lstStyle/>
          <a:p>
            <a:r>
              <a:rPr lang="tr-TR" sz="4000" dirty="0">
                <a:latin typeface="Times New Roman" panose="02020603050405020304" pitchFamily="18" charset="0"/>
                <a:cs typeface="Times New Roman" panose="02020603050405020304" pitchFamily="18" charset="0"/>
              </a:rPr>
              <a:t>Türkiye'de Ambulans Tarihi</a:t>
            </a:r>
          </a:p>
        </p:txBody>
      </p:sp>
      <p:sp>
        <p:nvSpPr>
          <p:cNvPr id="5" name="Metin kutusu 4">
            <a:extLst>
              <a:ext uri="{FF2B5EF4-FFF2-40B4-BE49-F238E27FC236}">
                <a16:creationId xmlns:a16="http://schemas.microsoft.com/office/drawing/2014/main" id="{6A3CC18D-9784-46C4-9F94-7E53E91AC6A3}"/>
              </a:ext>
            </a:extLst>
          </p:cNvPr>
          <p:cNvSpPr txBox="1"/>
          <p:nvPr/>
        </p:nvSpPr>
        <p:spPr>
          <a:xfrm>
            <a:off x="838200" y="1690688"/>
            <a:ext cx="10610850" cy="3349956"/>
          </a:xfrm>
          <a:prstGeom prst="rect">
            <a:avLst/>
          </a:prstGeom>
          <a:noFill/>
        </p:spPr>
        <p:txBody>
          <a:bodyPr wrap="square">
            <a:spAutoFit/>
          </a:bodyPr>
          <a:lstStyle/>
          <a:p>
            <a:pPr>
              <a:lnSpc>
                <a:spcPct val="150000"/>
              </a:lnSpc>
            </a:pPr>
            <a:r>
              <a:rPr lang="tr-TR" sz="2400" dirty="0">
                <a:latin typeface="Times New Roman" panose="02020603050405020304" pitchFamily="18" charset="0"/>
                <a:cs typeface="Times New Roman" panose="02020603050405020304" pitchFamily="18" charset="0"/>
              </a:rPr>
              <a:t>Hilal-i </a:t>
            </a:r>
            <a:r>
              <a:rPr lang="tr-TR" sz="2400" dirty="0" err="1">
                <a:latin typeface="Times New Roman" panose="02020603050405020304" pitchFamily="18" charset="0"/>
                <a:cs typeface="Times New Roman" panose="02020603050405020304" pitchFamily="18" charset="0"/>
              </a:rPr>
              <a:t>Ahmer'den</a:t>
            </a:r>
            <a:r>
              <a:rPr lang="tr-TR" sz="2400" dirty="0">
                <a:latin typeface="Times New Roman" panose="02020603050405020304" pitchFamily="18" charset="0"/>
                <a:cs typeface="Times New Roman" panose="02020603050405020304" pitchFamily="18" charset="0"/>
              </a:rPr>
              <a:t> Günümüze Ülkemizde örgütlü acil sağlık hizmetlerinin geçmişi Osmanlı İmparatorluğu ve Kızılay'ın temeli olan Hilal-i </a:t>
            </a:r>
            <a:r>
              <a:rPr lang="tr-TR" sz="2400" dirty="0" err="1">
                <a:latin typeface="Times New Roman" panose="02020603050405020304" pitchFamily="18" charset="0"/>
                <a:cs typeface="Times New Roman" panose="02020603050405020304" pitchFamily="18" charset="0"/>
              </a:rPr>
              <a:t>Ahmer</a:t>
            </a:r>
            <a:r>
              <a:rPr lang="tr-TR" sz="2400" dirty="0">
                <a:latin typeface="Times New Roman" panose="02020603050405020304" pitchFamily="18" charset="0"/>
                <a:cs typeface="Times New Roman" panose="02020603050405020304" pitchFamily="18" charset="0"/>
              </a:rPr>
              <a:t> dönemine uzanır. Yemen cephesi gibi zorlu coğrafyalarda iki hastanın aynı anda taşınabildiği deve ambulanslar kullanılmıştır. Türkiye'de modern hastane öncesi sistem 1985 yılında "Hızır Acil" olarak başlamış, günümüzde ise akıllı 112 tablet entegrasyonları ve gerçek zamanlı veri sistemleriyle tamamen dijitalleşmiştir.</a:t>
            </a:r>
          </a:p>
        </p:txBody>
      </p:sp>
    </p:spTree>
    <p:extLst>
      <p:ext uri="{BB962C8B-B14F-4D97-AF65-F5344CB8AC3E}">
        <p14:creationId xmlns:p14="http://schemas.microsoft.com/office/powerpoint/2010/main" val="12311763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427C2E8-5A62-4118-96E7-0BC5E1DDFB09}"/>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CD33DF52-DF13-4428-953B-78816416115E}"/>
              </a:ext>
            </a:extLst>
          </p:cNvPr>
          <p:cNvSpPr>
            <a:spLocks noGrp="1"/>
          </p:cNvSpPr>
          <p:nvPr>
            <p:ph idx="1"/>
          </p:nvPr>
        </p:nvSpPr>
        <p:spPr/>
        <p:txBody>
          <a:bodyPr/>
          <a:lstStyle/>
          <a:p>
            <a:endParaRPr lang="tr-TR"/>
          </a:p>
        </p:txBody>
      </p:sp>
      <p:pic>
        <p:nvPicPr>
          <p:cNvPr id="5" name="Resim 4">
            <a:extLst>
              <a:ext uri="{FF2B5EF4-FFF2-40B4-BE49-F238E27FC236}">
                <a16:creationId xmlns:a16="http://schemas.microsoft.com/office/drawing/2014/main" id="{68E92AFC-69A6-4928-A76E-A801CDA1379C}"/>
              </a:ext>
            </a:extLst>
          </p:cNvPr>
          <p:cNvPicPr>
            <a:picLocks noChangeAspect="1"/>
          </p:cNvPicPr>
          <p:nvPr/>
        </p:nvPicPr>
        <p:blipFill>
          <a:blip r:embed="rId2"/>
          <a:stretch>
            <a:fillRect/>
          </a:stretch>
        </p:blipFill>
        <p:spPr>
          <a:xfrm>
            <a:off x="55426" y="0"/>
            <a:ext cx="12081147" cy="6858000"/>
          </a:xfrm>
          <a:prstGeom prst="rect">
            <a:avLst/>
          </a:prstGeom>
        </p:spPr>
      </p:pic>
    </p:spTree>
    <p:extLst>
      <p:ext uri="{BB962C8B-B14F-4D97-AF65-F5344CB8AC3E}">
        <p14:creationId xmlns:p14="http://schemas.microsoft.com/office/powerpoint/2010/main" val="316031916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Özel Tasarım">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16</TotalTime>
  <Words>383</Words>
  <Application>Microsoft Office PowerPoint</Application>
  <PresentationFormat>Geniş ekran</PresentationFormat>
  <Paragraphs>35</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2</vt:i4>
      </vt:variant>
      <vt:variant>
        <vt:lpstr>Slayt Başlıkları</vt:lpstr>
      </vt:variant>
      <vt:variant>
        <vt:i4>10</vt:i4>
      </vt:variant>
    </vt:vector>
  </HeadingPairs>
  <TitlesOfParts>
    <vt:vector size="16" baseType="lpstr">
      <vt:lpstr>Aptos</vt:lpstr>
      <vt:lpstr>Aptos Display</vt:lpstr>
      <vt:lpstr>Arial</vt:lpstr>
      <vt:lpstr>Times New Roman</vt:lpstr>
      <vt:lpstr>Office Teması</vt:lpstr>
      <vt:lpstr>Özel Tasarım</vt:lpstr>
      <vt:lpstr>Ambulans Ekipmanları Dersi</vt:lpstr>
      <vt:lpstr>PowerPoint Sunusu</vt:lpstr>
      <vt:lpstr>PowerPoint Sunusu</vt:lpstr>
      <vt:lpstr>PowerPoint Sunusu</vt:lpstr>
      <vt:lpstr>PowerPoint Sunusu</vt:lpstr>
      <vt:lpstr>PowerPoint Sunusu</vt:lpstr>
      <vt:lpstr>PowerPoint Sunusu</vt:lpstr>
      <vt:lpstr>Türkiye'de Ambulans Tarihi</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Ambulans Ekipmanları Dersi</dc:title>
  <dc:creator>EÖ</dc:creator>
  <cp:lastModifiedBy>YUSUF UYAN</cp:lastModifiedBy>
  <cp:revision>7</cp:revision>
  <dcterms:created xsi:type="dcterms:W3CDTF">2026-04-02T07:47:59Z</dcterms:created>
  <dcterms:modified xsi:type="dcterms:W3CDTF">2026-06-25T08:41:52Z</dcterms:modified>
</cp:coreProperties>
</file>