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3"/>
  </p:notesMasterIdLst>
  <p:sldIdLst>
    <p:sldId id="256" r:id="rId3"/>
    <p:sldId id="261" r:id="rId4"/>
    <p:sldId id="262" r:id="rId5"/>
    <p:sldId id="263" r:id="rId6"/>
    <p:sldId id="264" r:id="rId7"/>
    <p:sldId id="274" r:id="rId8"/>
    <p:sldId id="266" r:id="rId9"/>
    <p:sldId id="275" r:id="rId10"/>
    <p:sldId id="27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84" d="100"/>
          <a:sy n="84" d="100"/>
        </p:scale>
        <p:origin x="816"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25.06.2026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25.06.2026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25.06.2026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25.06.2026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25.06.2026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25.06.2026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25.06.2026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25.06.2026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25.06.2026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25.06.2026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25.06.2026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25.06.2026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25.06.2026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Ambulans Ekipmanları Dersi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a:xfrm>
            <a:off x="1524000" y="3670618"/>
            <a:ext cx="9144000" cy="1655762"/>
          </a:xfrm>
          <a:ln>
            <a:solidFill>
              <a:schemeClr val="bg1"/>
            </a:solidFill>
          </a:ln>
        </p:spPr>
        <p:txBody>
          <a:bodyPr>
            <a:normAutofit fontScale="92500"/>
          </a:bodyPr>
          <a:lstStyle/>
          <a:p>
            <a:r>
              <a:rPr lang="tr-TR" sz="3600" dirty="0"/>
              <a:t>2.HAFTA</a:t>
            </a:r>
          </a:p>
          <a:p>
            <a:r>
              <a:rPr lang="tr-TR" sz="3600" dirty="0"/>
              <a:t>Ambulans Tarihi</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B32C7E9-C4A9-4F29-90F8-2155B36D946D}"/>
              </a:ext>
            </a:extLst>
          </p:cNvPr>
          <p:cNvSpPr>
            <a:spLocks noGrp="1"/>
          </p:cNvSpPr>
          <p:nvPr>
            <p:ph idx="1"/>
          </p:nvPr>
        </p:nvSpPr>
        <p:spPr>
          <a:xfrm>
            <a:off x="800100" y="1157836"/>
            <a:ext cx="9532620" cy="4351338"/>
          </a:xfrm>
          <a:ln>
            <a:solidFill>
              <a:schemeClr val="bg1"/>
            </a:solidFill>
          </a:ln>
        </p:spPr>
        <p:txBody>
          <a:bodyPr>
            <a:normAutofit/>
          </a:bodyPr>
          <a:lstStyle/>
          <a:p>
            <a:pPr>
              <a:lnSpc>
                <a:spcPct val="150000"/>
              </a:lnSpc>
            </a:pPr>
            <a:r>
              <a:rPr lang="tr-TR" sz="2400" b="1" dirty="0">
                <a:latin typeface="Times New Roman" panose="02020603050405020304" pitchFamily="18" charset="0"/>
                <a:cs typeface="Times New Roman" panose="02020603050405020304" pitchFamily="18" charset="0"/>
              </a:rPr>
              <a:t>1. Antik Dönem ve Orta Çağ</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İnsanlık tarihi boyunca savaşlar ve afetler sırasında yaralıların taşınması için farklı yöntemler kullanıldı.</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Antik Yunan ve Roma’da yaralı askerler savaş alanından sedyeler ve hayvanlar yardımıyla taşınırdı.</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Orta Çağ’da Haçlı Seferleri sırasında yaralılar, ilkel arabalar veya at sırtında taşınmaya başlandı.</a:t>
            </a:r>
          </a:p>
          <a:p>
            <a:pPr>
              <a:lnSpc>
                <a:spcPct val="150000"/>
              </a:lnSpc>
            </a:pPr>
            <a:endParaRPr lang="tr-TR" sz="2400" dirty="0">
              <a:latin typeface="Times New Roman" panose="02020603050405020304" pitchFamily="18" charset="0"/>
              <a:cs typeface="Times New Roman" panose="02020603050405020304" pitchFamily="18" charset="0"/>
            </a:endParaRPr>
          </a:p>
        </p:txBody>
      </p:sp>
      <p:sp>
        <p:nvSpPr>
          <p:cNvPr id="5" name="Metin kutusu 4">
            <a:extLst>
              <a:ext uri="{FF2B5EF4-FFF2-40B4-BE49-F238E27FC236}">
                <a16:creationId xmlns:a16="http://schemas.microsoft.com/office/drawing/2014/main" id="{04EC9EC3-68BF-4C1B-9586-1783D16808BB}"/>
              </a:ext>
            </a:extLst>
          </p:cNvPr>
          <p:cNvSpPr txBox="1"/>
          <p:nvPr/>
        </p:nvSpPr>
        <p:spPr>
          <a:xfrm>
            <a:off x="4372494" y="0"/>
            <a:ext cx="2236124" cy="584775"/>
          </a:xfrm>
          <a:prstGeom prst="rect">
            <a:avLst/>
          </a:prstGeom>
          <a:noFill/>
        </p:spPr>
        <p:txBody>
          <a:bodyPr wrap="square" rtlCol="0">
            <a:spAutoFit/>
          </a:bodyPr>
          <a:lstStyle/>
          <a:p>
            <a:pPr algn="ctr"/>
            <a:r>
              <a:rPr lang="tr-TR" sz="3200" b="1" dirty="0">
                <a:solidFill>
                  <a:schemeClr val="accent2">
                    <a:lumMod val="50000"/>
                  </a:schemeClr>
                </a:solidFill>
                <a:latin typeface="Times New Roman" panose="02020603050405020304" pitchFamily="18" charset="0"/>
                <a:cs typeface="Times New Roman" panose="02020603050405020304" pitchFamily="18" charset="0"/>
              </a:rPr>
              <a:t>Tarihçe</a:t>
            </a:r>
          </a:p>
        </p:txBody>
      </p:sp>
    </p:spTree>
    <p:extLst>
      <p:ext uri="{BB962C8B-B14F-4D97-AF65-F5344CB8AC3E}">
        <p14:creationId xmlns:p14="http://schemas.microsoft.com/office/powerpoint/2010/main" val="4020923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8EC1DCE-AE0D-4015-A4CC-F2DA62388D9B}"/>
              </a:ext>
            </a:extLst>
          </p:cNvPr>
          <p:cNvSpPr>
            <a:spLocks noGrp="1"/>
          </p:cNvSpPr>
          <p:nvPr>
            <p:ph idx="1"/>
          </p:nvPr>
        </p:nvSpPr>
        <p:spPr>
          <a:xfrm>
            <a:off x="548640" y="978281"/>
            <a:ext cx="9795510" cy="4351338"/>
          </a:xfrm>
          <a:ln>
            <a:solidFill>
              <a:schemeClr val="bg1"/>
            </a:solidFill>
          </a:ln>
        </p:spPr>
        <p:txBody>
          <a:bodyPr>
            <a:normAutofit/>
          </a:bodyPr>
          <a:lstStyle/>
          <a:p>
            <a:pPr>
              <a:lnSpc>
                <a:spcPct val="150000"/>
              </a:lnSpc>
            </a:pPr>
            <a:r>
              <a:rPr lang="tr-TR" sz="2400" b="1" dirty="0">
                <a:latin typeface="Times New Roman" panose="02020603050405020304" pitchFamily="18" charset="0"/>
                <a:cs typeface="Times New Roman" panose="02020603050405020304" pitchFamily="18" charset="0"/>
              </a:rPr>
              <a:t>15.–17. Yüzyıllar</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“Ambulans” kavramı ilk kez, orduların arkasından hareket eden seyyar hastaneler için kullanıldı.</a:t>
            </a:r>
          </a:p>
          <a:p>
            <a:pPr marL="285750" indent="-285750">
              <a:lnSpc>
                <a:spcPct val="150000"/>
              </a:lnSpc>
            </a:pPr>
            <a:r>
              <a:rPr lang="tr-TR" sz="2400" dirty="0">
                <a:latin typeface="Times New Roman" panose="02020603050405020304" pitchFamily="18" charset="0"/>
                <a:cs typeface="Times New Roman" panose="02020603050405020304" pitchFamily="18" charset="0"/>
              </a:rPr>
              <a:t>17. yüzyılda Avrupa’da yaralıları taşımak için at arabaları kullanılmaya başlandı.</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1487’de İspanya’da Malaga Savaşı sırasında at arabalarıyla taşınan ilk “ambulans benzeri araç” kayıtlara geçti.</a:t>
            </a:r>
          </a:p>
          <a:p>
            <a:pPr>
              <a:lnSpc>
                <a:spcPct val="150000"/>
              </a:lnSpc>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1100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FFAE1CC-DB57-4DEA-9BE5-5889D5A212A5}"/>
              </a:ext>
            </a:extLst>
          </p:cNvPr>
          <p:cNvSpPr>
            <a:spLocks noGrp="1"/>
          </p:cNvSpPr>
          <p:nvPr>
            <p:ph idx="1"/>
          </p:nvPr>
        </p:nvSpPr>
        <p:spPr>
          <a:xfrm>
            <a:off x="765810" y="1104741"/>
            <a:ext cx="10675620" cy="4351338"/>
          </a:xfrm>
          <a:ln>
            <a:solidFill>
              <a:schemeClr val="bg1"/>
            </a:solidFill>
          </a:ln>
        </p:spPr>
        <p:txBody>
          <a:bodyPr>
            <a:normAutofit/>
          </a:bodyPr>
          <a:lstStyle/>
          <a:p>
            <a:pPr>
              <a:lnSpc>
                <a:spcPct val="150000"/>
              </a:lnSpc>
            </a:pPr>
            <a:r>
              <a:rPr lang="tr-TR" sz="2400" b="1" dirty="0">
                <a:latin typeface="Times New Roman" panose="02020603050405020304" pitchFamily="18" charset="0"/>
                <a:cs typeface="Times New Roman" panose="02020603050405020304" pitchFamily="18" charset="0"/>
              </a:rPr>
              <a:t>18. Yüzyıl</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1767’de Avusturya’da savaş yaralılarını taşımak için özel arabalar üretildi.</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1790’larda Fransız cerrah </a:t>
            </a:r>
            <a:r>
              <a:rPr lang="tr-TR" sz="2400" dirty="0" err="1">
                <a:latin typeface="Times New Roman" panose="02020603050405020304" pitchFamily="18" charset="0"/>
                <a:cs typeface="Times New Roman" panose="02020603050405020304" pitchFamily="18" charset="0"/>
              </a:rPr>
              <a:t>Dominique</a:t>
            </a:r>
            <a:r>
              <a:rPr lang="tr-TR" sz="2400" dirty="0">
                <a:latin typeface="Times New Roman" panose="02020603050405020304" pitchFamily="18" charset="0"/>
                <a:cs typeface="Times New Roman" panose="02020603050405020304" pitchFamily="18" charset="0"/>
              </a:rPr>
              <a:t> Jean </a:t>
            </a:r>
            <a:r>
              <a:rPr lang="tr-TR" sz="2400" dirty="0" err="1">
                <a:latin typeface="Times New Roman" panose="02020603050405020304" pitchFamily="18" charset="0"/>
                <a:cs typeface="Times New Roman" panose="02020603050405020304" pitchFamily="18" charset="0"/>
              </a:rPr>
              <a:t>Larrey</a:t>
            </a:r>
            <a:r>
              <a:rPr lang="tr-TR" sz="2400" dirty="0">
                <a:latin typeface="Times New Roman" panose="02020603050405020304" pitchFamily="18" charset="0"/>
                <a:cs typeface="Times New Roman" panose="02020603050405020304" pitchFamily="18" charset="0"/>
              </a:rPr>
              <a:t>, Napolyon savaşlarında “</a:t>
            </a:r>
            <a:r>
              <a:rPr lang="tr-TR" sz="2400" dirty="0" err="1">
                <a:latin typeface="Times New Roman" panose="02020603050405020304" pitchFamily="18" charset="0"/>
                <a:cs typeface="Times New Roman" panose="02020603050405020304" pitchFamily="18" charset="0"/>
              </a:rPr>
              <a:t>ambulance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volante</a:t>
            </a:r>
            <a:r>
              <a:rPr lang="tr-TR" sz="2400" dirty="0">
                <a:latin typeface="Times New Roman" panose="02020603050405020304" pitchFamily="18" charset="0"/>
                <a:cs typeface="Times New Roman" panose="02020603050405020304" pitchFamily="18" charset="0"/>
              </a:rPr>
              <a:t>” (uçan ambulans) adı verilen hafif ve hızlı atlı arabaları tasarladı.</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Bu araçlar, savaş alanındaki yaralıların hızlıca taşınması için ilk sistematik ambulans örneği oldu.</a:t>
            </a:r>
          </a:p>
          <a:p>
            <a:pPr>
              <a:lnSpc>
                <a:spcPct val="150000"/>
              </a:lnSpc>
            </a:pPr>
            <a:endParaRPr lang="tr-TR" sz="2400" dirty="0">
              <a:latin typeface="Times New Roman" panose="02020603050405020304" pitchFamily="18" charset="0"/>
              <a:cs typeface="Times New Roman" panose="02020603050405020304" pitchFamily="18" charset="0"/>
            </a:endParaRPr>
          </a:p>
          <a:p>
            <a:pPr>
              <a:lnSpc>
                <a:spcPct val="150000"/>
              </a:lnSpc>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1504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907DF4F7-E187-44EC-8271-10A02B58983C}"/>
              </a:ext>
            </a:extLst>
          </p:cNvPr>
          <p:cNvSpPr txBox="1"/>
          <p:nvPr/>
        </p:nvSpPr>
        <p:spPr>
          <a:xfrm>
            <a:off x="994410" y="1383773"/>
            <a:ext cx="9555480" cy="3349956"/>
          </a:xfrm>
          <a:prstGeom prst="rect">
            <a:avLst/>
          </a:prstGeom>
          <a:noFill/>
        </p:spPr>
        <p:txBody>
          <a:bodyPr wrap="square">
            <a:spAutoFit/>
          </a:bodyPr>
          <a:lstStyle/>
          <a:p>
            <a:pPr>
              <a:lnSpc>
                <a:spcPct val="150000"/>
              </a:lnSpc>
            </a:pPr>
            <a:r>
              <a:rPr lang="tr-TR" sz="2400" b="1" dirty="0">
                <a:latin typeface="Times New Roman" panose="02020603050405020304" pitchFamily="18" charset="0"/>
                <a:cs typeface="Times New Roman" panose="02020603050405020304" pitchFamily="18" charset="0"/>
              </a:rPr>
              <a:t>19. Yüzyıl</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1820’lerde İngiltere ve Amerika’da ilk sivil ambulans hizmetleri başlatıldı.</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1860’larda Londra’da ve 1869’da New York’ta modern anlamda şehir ambulansları kullanılmaya başladı.</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1865’te ABD’de </a:t>
            </a:r>
            <a:r>
              <a:rPr lang="tr-TR" sz="2400" dirty="0" err="1">
                <a:latin typeface="Times New Roman" panose="02020603050405020304" pitchFamily="18" charset="0"/>
                <a:cs typeface="Times New Roman" panose="02020603050405020304" pitchFamily="18" charset="0"/>
              </a:rPr>
              <a:t>Cincinnati’de</a:t>
            </a:r>
            <a:r>
              <a:rPr lang="tr-TR" sz="2400" dirty="0">
                <a:latin typeface="Times New Roman" panose="02020603050405020304" pitchFamily="18" charset="0"/>
                <a:cs typeface="Times New Roman" panose="02020603050405020304" pitchFamily="18" charset="0"/>
              </a:rPr>
              <a:t> ilk belediye ambulans servisi kuruldu.</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Bu dönemde genellikle atlı ambulanslar kullanıldı.</a:t>
            </a:r>
          </a:p>
        </p:txBody>
      </p:sp>
      <p:sp>
        <p:nvSpPr>
          <p:cNvPr id="8" name="AutoShape 8">
            <a:extLst>
              <a:ext uri="{FF2B5EF4-FFF2-40B4-BE49-F238E27FC236}">
                <a16:creationId xmlns:a16="http://schemas.microsoft.com/office/drawing/2014/main" id="{F2BC3C70-40AB-4E2A-A9D0-8285C66A209F}"/>
              </a:ext>
            </a:extLst>
          </p:cNvPr>
          <p:cNvSpPr>
            <a:spLocks noChangeAspect="1" noChangeArrowheads="1"/>
          </p:cNvSpPr>
          <p:nvPr/>
        </p:nvSpPr>
        <p:spPr bwMode="auto">
          <a:xfrm>
            <a:off x="3240505" y="3276599"/>
            <a:ext cx="3007895" cy="30078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412976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0B22C56B-C976-45F0-958A-9ACCEF284897}"/>
              </a:ext>
            </a:extLst>
          </p:cNvPr>
          <p:cNvSpPr txBox="1"/>
          <p:nvPr/>
        </p:nvSpPr>
        <p:spPr>
          <a:xfrm>
            <a:off x="525780" y="884664"/>
            <a:ext cx="9806940" cy="4457952"/>
          </a:xfrm>
          <a:prstGeom prst="rect">
            <a:avLst/>
          </a:prstGeom>
          <a:noFill/>
        </p:spPr>
        <p:txBody>
          <a:bodyPr wrap="square">
            <a:spAutoFit/>
          </a:bodyPr>
          <a:lstStyle/>
          <a:p>
            <a:pPr>
              <a:lnSpc>
                <a:spcPct val="150000"/>
              </a:lnSpc>
            </a:pPr>
            <a:r>
              <a:rPr lang="tr-TR" sz="2400" b="1" dirty="0">
                <a:latin typeface="Times New Roman" panose="02020603050405020304" pitchFamily="18" charset="0"/>
                <a:cs typeface="Times New Roman" panose="02020603050405020304" pitchFamily="18" charset="0"/>
              </a:rPr>
              <a:t>20. Yüzyıl Başları</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Motorlu taşıtların gelişmesiyle 1900’lü yılların başında ilk motorlu ambulanslar üretildi.</a:t>
            </a:r>
          </a:p>
          <a:p>
            <a:pPr>
              <a:lnSpc>
                <a:spcPct val="150000"/>
              </a:lnSpc>
              <a:buFont typeface="Arial" panose="020B0604020202020204" pitchFamily="34" charset="0"/>
              <a:buChar char="•"/>
            </a:pPr>
            <a:endParaRPr lang="tr-TR" sz="24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1. Dünya Savaşı sırasında motorlu ambulanslar hızla yayıldı.</a:t>
            </a:r>
          </a:p>
          <a:p>
            <a:pPr marL="285750" indent="-285750">
              <a:lnSpc>
                <a:spcPct val="150000"/>
              </a:lnSpc>
              <a:buFont typeface="Arial" panose="020B0604020202020204" pitchFamily="34" charset="0"/>
              <a:buChar char="•"/>
            </a:pPr>
            <a:endParaRPr lang="tr-TR" sz="24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2. Dünya Savaşı sonrası ambulanslarda ilk </a:t>
            </a:r>
            <a:r>
              <a:rPr lang="tr-TR" sz="2400" dirty="0" err="1">
                <a:latin typeface="Times New Roman" panose="02020603050405020304" pitchFamily="18" charset="0"/>
                <a:cs typeface="Times New Roman" panose="02020603050405020304" pitchFamily="18" charset="0"/>
              </a:rPr>
              <a:t>defibrilatör</a:t>
            </a:r>
            <a:r>
              <a:rPr lang="tr-TR" sz="2400" dirty="0">
                <a:latin typeface="Times New Roman" panose="02020603050405020304" pitchFamily="18" charset="0"/>
                <a:cs typeface="Times New Roman" panose="02020603050405020304" pitchFamily="18" charset="0"/>
              </a:rPr>
              <a:t>, oksijen tüpü, </a:t>
            </a:r>
            <a:r>
              <a:rPr lang="tr-TR" sz="2400" dirty="0" err="1">
                <a:latin typeface="Times New Roman" panose="02020603050405020304" pitchFamily="18" charset="0"/>
                <a:cs typeface="Times New Roman" panose="02020603050405020304" pitchFamily="18" charset="0"/>
              </a:rPr>
              <a:t>ventilatör</a:t>
            </a:r>
            <a:r>
              <a:rPr lang="tr-TR" sz="2400" dirty="0">
                <a:latin typeface="Times New Roman" panose="02020603050405020304" pitchFamily="18" charset="0"/>
                <a:cs typeface="Times New Roman" panose="02020603050405020304" pitchFamily="18" charset="0"/>
              </a:rPr>
              <a:t> gibi tıbbi cihazlar kullanılmaya başlandı.</a:t>
            </a:r>
          </a:p>
        </p:txBody>
      </p:sp>
    </p:spTree>
    <p:extLst>
      <p:ext uri="{BB962C8B-B14F-4D97-AF65-F5344CB8AC3E}">
        <p14:creationId xmlns:p14="http://schemas.microsoft.com/office/powerpoint/2010/main" val="3001536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1BF5C7DA-CF8D-48A8-B10C-32266BE3D98A}"/>
              </a:ext>
            </a:extLst>
          </p:cNvPr>
          <p:cNvSpPr txBox="1"/>
          <p:nvPr/>
        </p:nvSpPr>
        <p:spPr>
          <a:xfrm>
            <a:off x="651510" y="1166842"/>
            <a:ext cx="11041380" cy="4457952"/>
          </a:xfrm>
          <a:prstGeom prst="rect">
            <a:avLst/>
          </a:prstGeom>
          <a:noFill/>
        </p:spPr>
        <p:txBody>
          <a:bodyPr wrap="square">
            <a:spAutoFit/>
          </a:bodyPr>
          <a:lstStyle/>
          <a:p>
            <a:pPr>
              <a:lnSpc>
                <a:spcPct val="150000"/>
              </a:lnSpc>
            </a:pPr>
            <a:r>
              <a:rPr lang="tr-TR" sz="2400" b="1" dirty="0">
                <a:latin typeface="Times New Roman" panose="02020603050405020304" pitchFamily="18" charset="0"/>
                <a:cs typeface="Times New Roman" panose="02020603050405020304" pitchFamily="18" charset="0"/>
              </a:rPr>
              <a:t>20. Yüzyıl Ortası – Günümüz</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1950–1960’larda ambulanslar, “sadece taşıma aracı” olmaktan çıkıp “mobil tedavi ünitesi” haline gelmeye başladı.</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1970’lerde modern Acil Tıp Hizmetleri (EMS) kavramı gelişti.</a:t>
            </a:r>
          </a:p>
          <a:p>
            <a:pPr>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1980’lerden itibaren yoğun bakım donanımlı ambulanslar (ICU ambulans) kullanılmaya başlandı.</a:t>
            </a:r>
          </a:p>
          <a:p>
            <a:pPr marL="285750" indent="-285750">
              <a:lnSpc>
                <a:spcPct val="150000"/>
              </a:lnSpc>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21. yüzyılda kara, hava (helikopter ve jet), deniz ambulanslarıyla hızlı ve donanımlı müdahale yapılabilmektedir.</a:t>
            </a:r>
          </a:p>
        </p:txBody>
      </p:sp>
    </p:spTree>
    <p:extLst>
      <p:ext uri="{BB962C8B-B14F-4D97-AF65-F5344CB8AC3E}">
        <p14:creationId xmlns:p14="http://schemas.microsoft.com/office/powerpoint/2010/main" val="2487099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3DC42F-2D7C-4AEB-AA58-30FC4A4A88B6}"/>
              </a:ext>
            </a:extLst>
          </p:cNvPr>
          <p:cNvSpPr>
            <a:spLocks noGrp="1"/>
          </p:cNvSpPr>
          <p:nvPr>
            <p:ph type="title"/>
          </p:nvPr>
        </p:nvSpPr>
        <p:spPr/>
        <p:txBody>
          <a:bodyPr>
            <a:normAutofit/>
          </a:bodyPr>
          <a:lstStyle/>
          <a:p>
            <a:r>
              <a:rPr lang="tr-TR" sz="4000" dirty="0">
                <a:latin typeface="Times New Roman" panose="02020603050405020304" pitchFamily="18" charset="0"/>
                <a:cs typeface="Times New Roman" panose="02020603050405020304" pitchFamily="18" charset="0"/>
              </a:rPr>
              <a:t>Türkiye'de Ambulans Tarihi</a:t>
            </a:r>
          </a:p>
        </p:txBody>
      </p:sp>
      <p:sp>
        <p:nvSpPr>
          <p:cNvPr id="5" name="Metin kutusu 4">
            <a:extLst>
              <a:ext uri="{FF2B5EF4-FFF2-40B4-BE49-F238E27FC236}">
                <a16:creationId xmlns:a16="http://schemas.microsoft.com/office/drawing/2014/main" id="{6A3CC18D-9784-46C4-9F94-7E53E91AC6A3}"/>
              </a:ext>
            </a:extLst>
          </p:cNvPr>
          <p:cNvSpPr txBox="1"/>
          <p:nvPr/>
        </p:nvSpPr>
        <p:spPr>
          <a:xfrm>
            <a:off x="838200" y="1690688"/>
            <a:ext cx="10610850" cy="3349956"/>
          </a:xfrm>
          <a:prstGeom prst="rect">
            <a:avLst/>
          </a:prstGeom>
          <a:noFill/>
        </p:spPr>
        <p:txBody>
          <a:bodyPr wrap="square">
            <a:spAutoFit/>
          </a:bodyPr>
          <a:lstStyle/>
          <a:p>
            <a:pPr>
              <a:lnSpc>
                <a:spcPct val="150000"/>
              </a:lnSpc>
            </a:pPr>
            <a:r>
              <a:rPr lang="tr-TR" sz="2400" dirty="0">
                <a:latin typeface="Times New Roman" panose="02020603050405020304" pitchFamily="18" charset="0"/>
                <a:cs typeface="Times New Roman" panose="02020603050405020304" pitchFamily="18" charset="0"/>
              </a:rPr>
              <a:t>Hilal-i </a:t>
            </a:r>
            <a:r>
              <a:rPr lang="tr-TR" sz="2400" dirty="0" err="1">
                <a:latin typeface="Times New Roman" panose="02020603050405020304" pitchFamily="18" charset="0"/>
                <a:cs typeface="Times New Roman" panose="02020603050405020304" pitchFamily="18" charset="0"/>
              </a:rPr>
              <a:t>Ahmer'den</a:t>
            </a:r>
            <a:r>
              <a:rPr lang="tr-TR" sz="2400" dirty="0">
                <a:latin typeface="Times New Roman" panose="02020603050405020304" pitchFamily="18" charset="0"/>
                <a:cs typeface="Times New Roman" panose="02020603050405020304" pitchFamily="18" charset="0"/>
              </a:rPr>
              <a:t> Günümüze Ülkemizde örgütlü acil sağlık hizmetlerinin geçmişi Osmanlı İmparatorluğu ve Kızılay'ın temeli olan Hilal-i </a:t>
            </a:r>
            <a:r>
              <a:rPr lang="tr-TR" sz="2400" dirty="0" err="1">
                <a:latin typeface="Times New Roman" panose="02020603050405020304" pitchFamily="18" charset="0"/>
                <a:cs typeface="Times New Roman" panose="02020603050405020304" pitchFamily="18" charset="0"/>
              </a:rPr>
              <a:t>Ahmer</a:t>
            </a:r>
            <a:r>
              <a:rPr lang="tr-TR" sz="2400" dirty="0">
                <a:latin typeface="Times New Roman" panose="02020603050405020304" pitchFamily="18" charset="0"/>
                <a:cs typeface="Times New Roman" panose="02020603050405020304" pitchFamily="18" charset="0"/>
              </a:rPr>
              <a:t> dönemine uzanır. Yemen cephesi gibi zorlu coğrafyalarda iki hastanın aynı anda taşınabildiği deve ambulanslar kullanılmıştır. Türkiye'de modern hastane öncesi sistem 1985 yılında "Hızır Acil" olarak başlamış, günümüzde ise akıllı 112 tablet entegrasyonları ve gerçek zamanlı veri sistemleriyle tamamen dijitalleşmiştir.</a:t>
            </a:r>
          </a:p>
        </p:txBody>
      </p:sp>
    </p:spTree>
    <p:extLst>
      <p:ext uri="{BB962C8B-B14F-4D97-AF65-F5344CB8AC3E}">
        <p14:creationId xmlns:p14="http://schemas.microsoft.com/office/powerpoint/2010/main" val="1231176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27C2E8-5A62-4118-96E7-0BC5E1DDFB0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D33DF52-DF13-4428-953B-78816416115E}"/>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68E92AFC-69A6-4928-A76E-A801CDA1379C}"/>
              </a:ext>
            </a:extLst>
          </p:cNvPr>
          <p:cNvPicPr>
            <a:picLocks noChangeAspect="1"/>
          </p:cNvPicPr>
          <p:nvPr/>
        </p:nvPicPr>
        <p:blipFill>
          <a:blip r:embed="rId2"/>
          <a:stretch>
            <a:fillRect/>
          </a:stretch>
        </p:blipFill>
        <p:spPr>
          <a:xfrm>
            <a:off x="55426" y="0"/>
            <a:ext cx="12081147" cy="6858000"/>
          </a:xfrm>
          <a:prstGeom prst="rect">
            <a:avLst/>
          </a:prstGeom>
        </p:spPr>
      </p:pic>
    </p:spTree>
    <p:extLst>
      <p:ext uri="{BB962C8B-B14F-4D97-AF65-F5344CB8AC3E}">
        <p14:creationId xmlns:p14="http://schemas.microsoft.com/office/powerpoint/2010/main" val="31603191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TotalTime>
  <Words>383</Words>
  <Application>Microsoft Office PowerPoint</Application>
  <PresentationFormat>Geniş ekran</PresentationFormat>
  <Paragraphs>35</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10</vt:i4>
      </vt:variant>
    </vt:vector>
  </HeadingPairs>
  <TitlesOfParts>
    <vt:vector size="16" baseType="lpstr">
      <vt:lpstr>Aptos</vt:lpstr>
      <vt:lpstr>Aptos Display</vt:lpstr>
      <vt:lpstr>Arial</vt:lpstr>
      <vt:lpstr>Times New Roman</vt:lpstr>
      <vt:lpstr>Office Teması</vt:lpstr>
      <vt:lpstr>Özel Tasarım</vt:lpstr>
      <vt:lpstr>Ambulans Ekipmanları Dersi</vt:lpstr>
      <vt:lpstr>PowerPoint Sunusu</vt:lpstr>
      <vt:lpstr>PowerPoint Sunusu</vt:lpstr>
      <vt:lpstr>PowerPoint Sunusu</vt:lpstr>
      <vt:lpstr>PowerPoint Sunusu</vt:lpstr>
      <vt:lpstr>PowerPoint Sunusu</vt:lpstr>
      <vt:lpstr>PowerPoint Sunusu</vt:lpstr>
      <vt:lpstr>Türkiye'de Ambulans Tarihi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Ambulans Ekipmanları Dersi</dc:title>
  <dc:creator>EÖ</dc:creator>
  <cp:lastModifiedBy>YUSUF UYAN</cp:lastModifiedBy>
  <cp:revision>7</cp:revision>
  <dcterms:created xsi:type="dcterms:W3CDTF">2026-04-02T07:47:59Z</dcterms:created>
  <dcterms:modified xsi:type="dcterms:W3CDTF">2026-06-25T08:41:52Z</dcterms:modified>
</cp:coreProperties>
</file>