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8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19126-C452-4B58-91A3-130239BDF4EB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41FB1-958D-4FD7-AAC0-E31403FDF9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175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90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00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62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73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66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5623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016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670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0137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9993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2114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246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32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9291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070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10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1745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67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294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5910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A5354-7F6E-40CE-A85D-BDCFF6741B2F}" type="datetimeFigureOut">
              <a:rPr lang="tr-TR" smtClean="0"/>
              <a:t>11.05.2026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7AE60-00E0-4EA8-8038-563152F2352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975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Sosyolojisinin Doğuşu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1D4ED8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8463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sosyolojisinin gelişimi ve Türkiye bağlamı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594360" y="2468880"/>
            <a:ext cx="4480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1450" b="1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 sonunda öğrenciler: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685800" y="2852928"/>
            <a:ext cx="5029200" cy="18288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sosyolojisinin doğuşunu tarihsel koşullarla ilişkilendirir.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Tıp, halk sağlığı ve sosyoloji arasındaki farkları açıklar.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Türkiye’de sağlık sosyolojisinin temel çalışma alanlarını tartışır.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6400800" y="1517904"/>
            <a:ext cx="1325880" cy="301752"/>
          </a:xfrm>
          <a:prstGeom prst="rect">
            <a:avLst/>
          </a:prstGeom>
          <a:solidFill>
            <a:srgbClr val="DFEAFE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 soru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00800" y="1965960"/>
            <a:ext cx="48920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 toplumun dönüşümü sağlık ve hastalık anlayışını nasıl değiştirdi?</a:t>
            </a:r>
            <a:endParaRPr lang="en-US" sz="2100" dirty="0"/>
          </a:p>
        </p:txBody>
      </p:sp>
      <p:sp>
        <p:nvSpPr>
          <p:cNvPr id="12" name="Text 10"/>
          <p:cNvSpPr/>
          <p:nvPr/>
        </p:nvSpPr>
        <p:spPr>
          <a:xfrm>
            <a:off x="6400800" y="3429000"/>
            <a:ext cx="1325880" cy="301752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akışı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886200"/>
            <a:ext cx="4892040" cy="1417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Kısa kavramsal anlatım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Soru-cevap ve örnek tartışması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Küçük grup uygulaması</a:t>
            </a:r>
            <a:endParaRPr lang="en-US" sz="1630" dirty="0"/>
          </a:p>
          <a:p>
            <a:pPr marL="0" indent="0" algn="l">
              <a:buNone/>
            </a:pPr>
            <a:r>
              <a:rPr lang="en-US" sz="163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Haftalık özet ve kapanış sorusu</a:t>
            </a:r>
            <a:endParaRPr lang="en-US" sz="1630" dirty="0"/>
          </a:p>
        </p:txBody>
      </p:sp>
    </p:spTree>
    <p:extLst>
      <p:ext uri="{BB962C8B-B14F-4D97-AF65-F5344CB8AC3E}">
        <p14:creationId xmlns:p14="http://schemas.microsoft.com/office/powerpoint/2010/main" val="930358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 haritası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2971800" cy="141732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Tıbbileşme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Yaşam olaylarının giderek tıbbi sorun gibi tanımlanmasıdır.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4160520" y="1463040"/>
            <a:ext cx="2971800" cy="141732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Halk sağlığı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Toplum düzeyinde koruma, önleme ve sağlık geliştirme yaklaşımıdır.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726680" y="1463040"/>
            <a:ext cx="2971800" cy="141732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Biyomedikal model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Hastalığı bedensel bozukluk ve klinik müdahale merkezli açıklar.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594360" y="3794760"/>
            <a:ext cx="2971800" cy="141732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Sosyal model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Hastalığı yaşam koşulları, çevre ve eşitsizliklerle birlikte değerlendirir.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4160520" y="3794760"/>
            <a:ext cx="2971800" cy="1417320"/>
          </a:xfrm>
          <a:prstGeom prst="rect">
            <a:avLst/>
          </a:prstGeom>
          <a:solidFill>
            <a:srgbClr val="FFE4E6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Meslekleşme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Tıbbi uzmanlığın yetki, statü ve kurumsal güç kazanmasıdır.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26680" y="3794760"/>
            <a:ext cx="2971800" cy="1417320"/>
          </a:xfrm>
          <a:prstGeom prst="rect">
            <a:avLst/>
          </a:prstGeom>
          <a:solidFill>
            <a:srgbClr val="D9F3EE"/>
          </a:solidFill>
          <a:ln w="12700">
            <a:solidFill>
              <a:srgbClr val="1D4ED8">
                <a:alpha val="70000"/>
              </a:srgbClr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Modernleşme</a:t>
            </a:r>
            <a:endParaRPr lang="en-US" sz="1250" dirty="0"/>
          </a:p>
          <a:p>
            <a:pPr marL="0" indent="0">
              <a:buNone/>
            </a:pPr>
            <a:r>
              <a:rPr lang="en-US" sz="12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Kentleşme, sanayileşme, bürokrasi ve bilimsel bilgiyle ilişkili dönüşümdür.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914400" y="5532120"/>
            <a:ext cx="1033272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Kavramlar arası ilişkiyi kurarken tekil davranış yerine toplumsal bağlamı düşünün.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2443176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Doğuşu hazırlayan koşullar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20624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sosyolojisi modern toplumun sağlık sorunlarına verilen akademik bir yanıttır.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2606040"/>
            <a:ext cx="4800600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Sanayileşme ve kentleşme yeni hastalık örüntüleri oluşturdu.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Hastaneler ve tıp meslekleri kurumsal güç kazandı.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Kronik hastalıklar, yaşlanma ve eşitsizlikler görünür hale geldi.</a:t>
            </a:r>
            <a:endParaRPr lang="en-US" sz="1720" dirty="0"/>
          </a:p>
          <a:p>
            <a:pPr marL="0" indent="0" algn="l">
              <a:buNone/>
            </a:pPr>
            <a:r>
              <a:rPr lang="en-US" sz="172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Hasta davranışı, tedaviye uyum ve sağlık hizmeti kullanımı araştırma konusu oldu.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7160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Ders notu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83664"/>
            <a:ext cx="4846320" cy="12801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8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sosyolojisi yalnızca “hastalıkların toplumdaki dağılımı” değil, sağlık bilgisinin ve hizmetin nasıl üretildiğiyle de ilgilenir.</a:t>
            </a:r>
            <a:endParaRPr lang="en-US" sz="1820" dirty="0"/>
          </a:p>
        </p:txBody>
      </p:sp>
      <p:sp>
        <p:nvSpPr>
          <p:cNvPr id="11" name="Text 9"/>
          <p:cNvSpPr/>
          <p:nvPr/>
        </p:nvSpPr>
        <p:spPr>
          <a:xfrm>
            <a:off x="6400800" y="3703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Tartışma için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0" y="4160520"/>
            <a:ext cx="4846320" cy="11430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marL="0" indent="0" algn="l">
              <a:buNone/>
            </a:pPr>
            <a:r>
              <a:rPr lang="en-US" sz="17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sorunu ne zaman bireysel klinik vaka olmaktan çıkar ve toplumsal sorun haline gelir?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878787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Tarihsel gelişim çizgisi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Shape 5"/>
          <p:cNvSpPr/>
          <p:nvPr/>
        </p:nvSpPr>
        <p:spPr>
          <a:xfrm>
            <a:off x="233172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516636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8001000" y="3337560"/>
            <a:ext cx="1234440" cy="0"/>
          </a:xfrm>
          <a:prstGeom prst="line">
            <a:avLst/>
          </a:prstGeom>
          <a:noFill/>
          <a:ln w="25400">
            <a:solidFill>
              <a:srgbClr val="1D4ED8"/>
            </a:solidFill>
            <a:prstDash val="solid"/>
            <a:headEnd type="none"/>
            <a:tailEnd type="triangle"/>
          </a:ln>
        </p:spPr>
      </p:sp>
      <p:sp>
        <p:nvSpPr>
          <p:cNvPr id="10" name="Text 8"/>
          <p:cNvSpPr/>
          <p:nvPr/>
        </p:nvSpPr>
        <p:spPr>
          <a:xfrm>
            <a:off x="685800" y="3063240"/>
            <a:ext cx="1783080" cy="8229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Sanayileşme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kent ve iş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3520440" y="3063240"/>
            <a:ext cx="1783080" cy="82296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Halk sağlığı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koruma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355080" y="3063240"/>
            <a:ext cx="1783080" cy="82296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Hastane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kurum</a:t>
            </a:r>
            <a:endParaRPr lang="en-US" sz="1280" dirty="0"/>
          </a:p>
        </p:txBody>
      </p:sp>
      <p:sp>
        <p:nvSpPr>
          <p:cNvPr id="13" name="Text 11"/>
          <p:cNvSpPr/>
          <p:nvPr/>
        </p:nvSpPr>
        <p:spPr>
          <a:xfrm>
            <a:off x="9189720" y="3063240"/>
            <a:ext cx="1783080" cy="82296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/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Eşitsizlik</a:t>
            </a:r>
            <a:endParaRPr lang="en-US" sz="1280" dirty="0"/>
          </a:p>
          <a:p>
            <a:pPr marL="0" indent="0" algn="ctr">
              <a:buNone/>
            </a:pPr>
            <a:r>
              <a:rPr lang="en-US" sz="12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araştırma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731520" y="1417320"/>
            <a:ext cx="10698480" cy="960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Sağlık sosyolojisinin gelişimi tıp kurumlarının büyümesi, refah devleti ve eşitsizlik tartışmalarıyla yakından ilişkilidir.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60120" y="4572000"/>
            <a:ext cx="10058400" cy="11430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Erken dönem çalışmalar hastalık dağılımı ve toplumsal koşullara odaklandı.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20. yüzyılda hasta rolü, meslekler ve sağlık sistemi tartışmaları öne çıktı.</a:t>
            </a:r>
            <a:endParaRPr lang="en-US" sz="1680" dirty="0"/>
          </a:p>
          <a:p>
            <a:pPr marL="0" indent="0" algn="l">
              <a:buNone/>
            </a:pPr>
            <a:r>
              <a:rPr lang="en-US" sz="168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Günümüzde risk, beden, teknoloji, medya ve küresel sağlık konuları genişledi.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84150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Vaka üzerinden düşünme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23444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Kısa vaka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874520"/>
            <a:ext cx="5029200" cy="21945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524" tIns="1524" rIns="1524" bIns="1524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kentte hava kirliliği, düşük gelirli bölgelerde solunum hastalıklarını artırıyor. Klinik tedavi veriliyor ancak sorun tekrar ediyor.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60020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Analiz soruları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74520"/>
            <a:ext cx="4937760" cy="24231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Sorunun klinik ve toplumsal boyutları nelerdir?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Halk sağlığı ile sağlık sosyolojisi burada nasıl ayrışır?</a:t>
            </a:r>
            <a:endParaRPr lang="en-US" sz="1700" dirty="0"/>
          </a:p>
          <a:p>
            <a:pPr marL="0" indent="0" algn="l">
              <a:buNone/>
            </a:pPr>
            <a:r>
              <a:rPr lang="en-US" sz="17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Türkiye’de benzer hangi örnekler tartışılabilir?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983480"/>
            <a:ext cx="1014984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68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Amaç: olayı bireysel kusur diliyle değil; statü, rol, kültür, kurum ve eşitsizlik ilişkileriyle tartışmak.</a:t>
            </a:r>
            <a:endParaRPr lang="en-US" sz="1680" dirty="0"/>
          </a:p>
        </p:txBody>
      </p:sp>
    </p:spTree>
    <p:extLst>
      <p:ext uri="{BB962C8B-B14F-4D97-AF65-F5344CB8AC3E}">
        <p14:creationId xmlns:p14="http://schemas.microsoft.com/office/powerpoint/2010/main" val="236115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Grup çalışması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10789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Türkiye’de sağlık sosyolojisi için araştırma başlığı üretme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86868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6868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Türkiye’den bir sağlık sorunu seçin.</a:t>
            </a:r>
            <a:endParaRPr lang="en-US" sz="1540" dirty="0"/>
          </a:p>
        </p:txBody>
      </p:sp>
      <p:sp>
        <p:nvSpPr>
          <p:cNvPr id="10" name="Text 8"/>
          <p:cNvSpPr/>
          <p:nvPr/>
        </p:nvSpPr>
        <p:spPr>
          <a:xfrm>
            <a:off x="365760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365760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Sorunun biyomedikal ve toplumsal yönünü ayırın.</a:t>
            </a:r>
            <a:endParaRPr lang="en-US" sz="1540" dirty="0"/>
          </a:p>
        </p:txBody>
      </p:sp>
      <p:sp>
        <p:nvSpPr>
          <p:cNvPr id="12" name="Text 10"/>
          <p:cNvSpPr/>
          <p:nvPr/>
        </p:nvSpPr>
        <p:spPr>
          <a:xfrm>
            <a:off x="644652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araştırma sorusu yazın.</a:t>
            </a:r>
            <a:endParaRPr lang="en-US" sz="1540" dirty="0"/>
          </a:p>
        </p:txBody>
      </p:sp>
      <p:sp>
        <p:nvSpPr>
          <p:cNvPr id="14" name="Text 12"/>
          <p:cNvSpPr/>
          <p:nvPr/>
        </p:nvSpPr>
        <p:spPr>
          <a:xfrm>
            <a:off x="9235440" y="2514600"/>
            <a:ext cx="502920" cy="502920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235440" y="3246120"/>
            <a:ext cx="2194560" cy="1143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EEF5"/>
            </a:solidFill>
          </a:ln>
        </p:spPr>
        <p:txBody>
          <a:bodyPr wrap="square" lIns="1143" tIns="1143" rIns="1143" bIns="1143" rtlCol="0" anchor="t">
            <a:normAutofit/>
          </a:bodyPr>
          <a:lstStyle/>
          <a:p>
            <a:pPr marL="0" indent="0" algn="l">
              <a:buNone/>
            </a:pPr>
            <a:r>
              <a:rPr lang="en-US" sz="154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Hangi verinin toplanabileceğini belirtin.</a:t>
            </a:r>
            <a:endParaRPr lang="en-US" sz="1540" dirty="0"/>
          </a:p>
        </p:txBody>
      </p:sp>
      <p:sp>
        <p:nvSpPr>
          <p:cNvPr id="16" name="Text 14"/>
          <p:cNvSpPr/>
          <p:nvPr/>
        </p:nvSpPr>
        <p:spPr>
          <a:xfrm>
            <a:off x="1143000" y="5257800"/>
            <a:ext cx="9875520" cy="411480"/>
          </a:xfrm>
          <a:prstGeom prst="rect">
            <a:avLst/>
          </a:prstGeom>
          <a:solidFill>
            <a:srgbClr val="DCFCE7"/>
          </a:solidFill>
          <a:ln/>
        </p:spPr>
        <p:txBody>
          <a:bodyPr wrap="square" lIns="381" tIns="381" rIns="381" bIns="381" rtlCol="0" anchor="t">
            <a:normAutofit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Teslim: Bir araştırma sorusu + olası veri kaynağı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380691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Soru-cevap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52120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35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Düşün — Tartış — Paylaş</a:t>
            </a:r>
            <a:endParaRPr lang="en-US" sz="2350" dirty="0"/>
          </a:p>
        </p:txBody>
      </p:sp>
      <p:sp>
        <p:nvSpPr>
          <p:cNvPr id="8" name="Text 6"/>
          <p:cNvSpPr/>
          <p:nvPr/>
        </p:nvSpPr>
        <p:spPr>
          <a:xfrm>
            <a:off x="777240" y="2148840"/>
            <a:ext cx="4800600" cy="123444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Sağlık sosyolojisi hangi tarihsel dönüşümlerle güçlendi?</a:t>
            </a:r>
            <a:endParaRPr lang="en-US" sz="1720" dirty="0"/>
          </a:p>
        </p:txBody>
      </p:sp>
      <p:sp>
        <p:nvSpPr>
          <p:cNvPr id="9" name="Text 7"/>
          <p:cNvSpPr/>
          <p:nvPr/>
        </p:nvSpPr>
        <p:spPr>
          <a:xfrm>
            <a:off x="6400800" y="2148840"/>
            <a:ext cx="4800600" cy="1234440"/>
          </a:xfrm>
          <a:prstGeom prst="rect">
            <a:avLst/>
          </a:prstGeom>
          <a:solidFill>
            <a:srgbClr val="EDE9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Biyomedikal model hangi konuda sınırlı kalabilir?</a:t>
            </a:r>
            <a:endParaRPr lang="en-US" sz="1720" dirty="0"/>
          </a:p>
        </p:txBody>
      </p:sp>
      <p:sp>
        <p:nvSpPr>
          <p:cNvPr id="10" name="Text 8"/>
          <p:cNvSpPr/>
          <p:nvPr/>
        </p:nvSpPr>
        <p:spPr>
          <a:xfrm>
            <a:off x="777240" y="4160520"/>
            <a:ext cx="4800600" cy="1234440"/>
          </a:xfrm>
          <a:prstGeom prst="rect">
            <a:avLst/>
          </a:prstGeom>
          <a:solidFill>
            <a:srgbClr val="DCFCE7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Tıbbileşmeye bir örnek verin.</a:t>
            </a:r>
            <a:endParaRPr lang="en-US" sz="1720" dirty="0"/>
          </a:p>
        </p:txBody>
      </p:sp>
      <p:sp>
        <p:nvSpPr>
          <p:cNvPr id="11" name="Text 9"/>
          <p:cNvSpPr/>
          <p:nvPr/>
        </p:nvSpPr>
        <p:spPr>
          <a:xfrm>
            <a:off x="6400800" y="4160520"/>
            <a:ext cx="4800600" cy="1234440"/>
          </a:xfrm>
          <a:prstGeom prst="rect">
            <a:avLst/>
          </a:prstGeom>
          <a:solidFill>
            <a:srgbClr val="FEF3C7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172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Türkiye’de sağlık sosyolojisi hangi alanlarda çalışılabilir?</a:t>
            </a:r>
            <a:endParaRPr lang="en-US" sz="1720" dirty="0"/>
          </a:p>
        </p:txBody>
      </p:sp>
      <p:sp>
        <p:nvSpPr>
          <p:cNvPr id="12" name="Text 10"/>
          <p:cNvSpPr/>
          <p:nvPr/>
        </p:nvSpPr>
        <p:spPr>
          <a:xfrm>
            <a:off x="914400" y="5806440"/>
            <a:ext cx="102412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ctr">
              <a:buNone/>
            </a:pPr>
            <a:r>
              <a:rPr lang="en-US" sz="1580" dirty="0">
                <a:solidFill>
                  <a:srgbClr val="506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Kural: Cevap verirken en az bir kavram, bir örnek ve bir karşı-argüman kullanın.</a:t>
            </a:r>
            <a:endParaRPr lang="en-US" sz="1580" dirty="0"/>
          </a:p>
        </p:txBody>
      </p:sp>
    </p:spTree>
    <p:extLst>
      <p:ext uri="{BB962C8B-B14F-4D97-AF65-F5344CB8AC3E}">
        <p14:creationId xmlns:p14="http://schemas.microsoft.com/office/powerpoint/2010/main" val="382209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"/>
            <a:ext cx="32918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85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SAĞLIK SOSYOLOJİSİ  •  2. HAFTA</a:t>
            </a:r>
            <a:endParaRPr lang="en-US" sz="850" dirty="0"/>
          </a:p>
        </p:txBody>
      </p:sp>
      <p:sp>
        <p:nvSpPr>
          <p:cNvPr id="3" name="Text 1"/>
          <p:cNvSpPr/>
          <p:nvPr/>
        </p:nvSpPr>
        <p:spPr>
          <a:xfrm>
            <a:off x="502920" y="530352"/>
            <a:ext cx="10927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35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Özet ve kapanış</a:t>
            </a:r>
            <a:endParaRPr lang="en-US" sz="2350" dirty="0"/>
          </a:p>
        </p:txBody>
      </p:sp>
      <p:sp>
        <p:nvSpPr>
          <p:cNvPr id="4" name="Shape 2"/>
          <p:cNvSpPr/>
          <p:nvPr/>
        </p:nvSpPr>
        <p:spPr>
          <a:xfrm>
            <a:off x="502920" y="1133856"/>
            <a:ext cx="11155680" cy="0"/>
          </a:xfrm>
          <a:prstGeom prst="line">
            <a:avLst/>
          </a:prstGeom>
          <a:noFill/>
          <a:ln w="15240">
            <a:solidFill>
              <a:srgbClr val="333333">
                <a:alpha val="85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6528816"/>
            <a:ext cx="548640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506070"/>
                </a:solidFill>
              </a:rPr>
              <a:t>Özgün ders materyali • Telifli görsel içermez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11064240" y="6528816"/>
            <a:ext cx="594360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506070"/>
                </a:solidFill>
              </a:rPr>
              <a:t>2/14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685800" y="1417320"/>
            <a:ext cx="493776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 haftadan kalan üç fikir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2057400"/>
            <a:ext cx="5029200" cy="219456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 sosyolojisi modern sağlık kurumlarının büyümesiyle gelişti.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Türkiye bağlamı; eşitsizlik, hizmete erişim, kültür ve sağlık politikalarıyla ilişkilidir.</a:t>
            </a:r>
            <a:endParaRPr lang="en-US" sz="1800" dirty="0"/>
          </a:p>
          <a:p>
            <a:pPr marL="0" indent="0" algn="l">
              <a:buNone/>
            </a:pPr>
            <a:r>
              <a:rPr lang="en-US" sz="180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Klinik açıklama ile toplumsal açıklama birbirini dışlamaz; tamamlar.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0" y="1417320"/>
            <a:ext cx="1325880" cy="292608"/>
          </a:xfrm>
          <a:prstGeom prst="rect">
            <a:avLst/>
          </a:prstGeom>
          <a:solidFill>
            <a:srgbClr val="1D4ED8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Çıkış bileti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892808"/>
            <a:ext cx="4800600" cy="1051560"/>
          </a:xfrm>
          <a:prstGeom prst="rect">
            <a:avLst/>
          </a:prstGeom>
          <a:solidFill>
            <a:srgbClr val="DFEAFE"/>
          </a:solidFill>
          <a:ln w="12700">
            <a:solidFill>
              <a:srgbClr val="1D4ED8"/>
            </a:solidFill>
          </a:ln>
        </p:spPr>
        <p:txBody>
          <a:bodyPr wrap="square" lIns="1270" tIns="1270" rIns="1270" bIns="1270" rtlCol="0" anchor="t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sağlık sorununu seçip neden sosyolojik incelemeye uygun olduğunu tek cümleyle yazın.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6400800" y="3657600"/>
            <a:ext cx="2194560" cy="292608"/>
          </a:xfrm>
          <a:prstGeom prst="rect">
            <a:avLst/>
          </a:prstGeom>
          <a:solidFill>
            <a:srgbClr val="E8EEF5"/>
          </a:solidFill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D4E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 sonraki haftaya hazırlık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92240" y="4114800"/>
            <a:ext cx="475488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Sağlık, hastalık, hasta statüsü ve hasta rolü kavramlarını örneklerle düşünün.</a:t>
            </a:r>
            <a:endParaRPr lang="en-US" sz="1650" dirty="0"/>
          </a:p>
          <a:p>
            <a:pPr marL="0" indent="0" algn="l">
              <a:buNone/>
            </a:pPr>
            <a:r>
              <a:rPr lang="en-US" sz="1650" dirty="0">
                <a:solidFill>
                  <a:srgbClr val="1720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Bir hastanın toplum içinde hangi beklentilerle karşılaştığını gözlemleyin.</a:t>
            </a:r>
            <a:endParaRPr lang="en-US" sz="1650" dirty="0"/>
          </a:p>
        </p:txBody>
      </p:sp>
    </p:spTree>
    <p:extLst>
      <p:ext uri="{BB962C8B-B14F-4D97-AF65-F5344CB8AC3E}">
        <p14:creationId xmlns:p14="http://schemas.microsoft.com/office/powerpoint/2010/main" val="72167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700</Words>
  <Application>Microsoft Office PowerPoint</Application>
  <PresentationFormat>Geniş ekran</PresentationFormat>
  <Paragraphs>118</Paragraphs>
  <Slides>8</Slides>
  <Notes>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Aslan</dc:creator>
  <cp:lastModifiedBy>Harun Aslan</cp:lastModifiedBy>
  <cp:revision>1</cp:revision>
  <dcterms:created xsi:type="dcterms:W3CDTF">2026-05-11T20:40:25Z</dcterms:created>
  <dcterms:modified xsi:type="dcterms:W3CDTF">2026-05-11T20:40:34Z</dcterms:modified>
</cp:coreProperties>
</file>