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2" d="100"/>
          <a:sy n="72" d="100"/>
        </p:scale>
        <p:origin x="826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9C19126-C452-4B58-91A3-130239BDF4EB}" type="datetimeFigureOut">
              <a:rPr lang="tr-TR" smtClean="0"/>
              <a:t>11.05.2026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7541FB1-958D-4FD7-AAC0-E31403FDF9D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791756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069049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920031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76231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167399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476646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356238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101650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86700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A5354-7F6E-40CE-A85D-BDCFF6741B2F}" type="datetimeFigureOut">
              <a:rPr lang="tr-TR" smtClean="0"/>
              <a:t>11.05.2026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7AE60-00E0-4EA8-8038-563152F2352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601373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A5354-7F6E-40CE-A85D-BDCFF6741B2F}" type="datetimeFigureOut">
              <a:rPr lang="tr-TR" smtClean="0"/>
              <a:t>11.05.2026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7AE60-00E0-4EA8-8038-563152F2352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499931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A5354-7F6E-40CE-A85D-BDCFF6741B2F}" type="datetimeFigureOut">
              <a:rPr lang="tr-TR" smtClean="0"/>
              <a:t>11.05.2026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7AE60-00E0-4EA8-8038-563152F2352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9211445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752468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A5354-7F6E-40CE-A85D-BDCFF6741B2F}" type="datetimeFigureOut">
              <a:rPr lang="tr-TR" smtClean="0"/>
              <a:t>11.05.2026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7AE60-00E0-4EA8-8038-563152F2352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703223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A5354-7F6E-40CE-A85D-BDCFF6741B2F}" type="datetimeFigureOut">
              <a:rPr lang="tr-TR" smtClean="0"/>
              <a:t>11.05.2026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7AE60-00E0-4EA8-8038-563152F2352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992910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A5354-7F6E-40CE-A85D-BDCFF6741B2F}" type="datetimeFigureOut">
              <a:rPr lang="tr-TR" smtClean="0"/>
              <a:t>11.05.2026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7AE60-00E0-4EA8-8038-563152F2352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707083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A5354-7F6E-40CE-A85D-BDCFF6741B2F}" type="datetimeFigureOut">
              <a:rPr lang="tr-TR" smtClean="0"/>
              <a:t>11.05.2026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7AE60-00E0-4EA8-8038-563152F2352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811096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A5354-7F6E-40CE-A85D-BDCFF6741B2F}" type="datetimeFigureOut">
              <a:rPr lang="tr-TR" smtClean="0"/>
              <a:t>11.05.2026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7AE60-00E0-4EA8-8038-563152F2352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817457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A5354-7F6E-40CE-A85D-BDCFF6741B2F}" type="datetimeFigureOut">
              <a:rPr lang="tr-TR" smtClean="0"/>
              <a:t>11.05.2026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7AE60-00E0-4EA8-8038-563152F2352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756759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A5354-7F6E-40CE-A85D-BDCFF6741B2F}" type="datetimeFigureOut">
              <a:rPr lang="tr-TR" smtClean="0"/>
              <a:t>11.05.2026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7AE60-00E0-4EA8-8038-563152F2352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792941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A5354-7F6E-40CE-A85D-BDCFF6741B2F}" type="datetimeFigureOut">
              <a:rPr lang="tr-TR" smtClean="0"/>
              <a:t>11.05.2026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7AE60-00E0-4EA8-8038-563152F2352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559103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AA5354-7F6E-40CE-A85D-BDCFF6741B2F}" type="datetimeFigureOut">
              <a:rPr lang="tr-TR" smtClean="0"/>
              <a:t>11.05.2026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17AE60-00E0-4EA8-8038-563152F2352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197571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228600"/>
            <a:ext cx="3291840" cy="25603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850" b="1" dirty="0">
                <a:solidFill>
                  <a:srgbClr val="1D4ED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SAĞLIK SOSYOLOJİSİ  •  2. HAFTA</a:t>
            </a:r>
            <a:endParaRPr lang="en-US" sz="850" dirty="0"/>
          </a:p>
        </p:txBody>
      </p:sp>
      <p:sp>
        <p:nvSpPr>
          <p:cNvPr id="3" name="Text 1"/>
          <p:cNvSpPr/>
          <p:nvPr/>
        </p:nvSpPr>
        <p:spPr>
          <a:xfrm>
            <a:off x="502920" y="530352"/>
            <a:ext cx="10927080" cy="50292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2350" b="1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Sağlık Sosyolojisinin Doğuşu</a:t>
            </a:r>
            <a:endParaRPr lang="en-US" sz="2350" dirty="0"/>
          </a:p>
        </p:txBody>
      </p:sp>
      <p:sp>
        <p:nvSpPr>
          <p:cNvPr id="4" name="Shape 2"/>
          <p:cNvSpPr/>
          <p:nvPr/>
        </p:nvSpPr>
        <p:spPr>
          <a:xfrm>
            <a:off x="502920" y="1133856"/>
            <a:ext cx="11155680" cy="0"/>
          </a:xfrm>
          <a:prstGeom prst="line">
            <a:avLst/>
          </a:prstGeom>
          <a:noFill/>
          <a:ln w="15240">
            <a:solidFill>
              <a:srgbClr val="1D4ED8">
                <a:alpha val="85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02920" y="6528816"/>
            <a:ext cx="5486400" cy="201168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>
            <a:normAutofit/>
          </a:bodyPr>
          <a:lstStyle/>
          <a:p>
            <a:pPr marL="0" indent="0">
              <a:buNone/>
            </a:pPr>
            <a:r>
              <a:rPr lang="en-US" sz="750" dirty="0">
                <a:solidFill>
                  <a:srgbClr val="506070"/>
                </a:solidFill>
              </a:rPr>
              <a:t>Özgün ders materyali • Telifli görsel içermez</a:t>
            </a:r>
            <a:endParaRPr lang="en-US" sz="750" dirty="0"/>
          </a:p>
        </p:txBody>
      </p:sp>
      <p:sp>
        <p:nvSpPr>
          <p:cNvPr id="6" name="Text 4"/>
          <p:cNvSpPr/>
          <p:nvPr/>
        </p:nvSpPr>
        <p:spPr>
          <a:xfrm>
            <a:off x="11064240" y="6528816"/>
            <a:ext cx="594360" cy="201168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/>
          <a:lstStyle/>
          <a:p>
            <a:pPr marL="0" indent="0" algn="r">
              <a:buNone/>
            </a:pPr>
            <a:r>
              <a:rPr lang="en-US" sz="750" dirty="0">
                <a:solidFill>
                  <a:srgbClr val="506070"/>
                </a:solidFill>
              </a:rPr>
              <a:t>2/14</a:t>
            </a:r>
            <a:endParaRPr lang="en-US" sz="750" dirty="0"/>
          </a:p>
        </p:txBody>
      </p:sp>
      <p:sp>
        <p:nvSpPr>
          <p:cNvPr id="7" name="Text 5"/>
          <p:cNvSpPr/>
          <p:nvPr/>
        </p:nvSpPr>
        <p:spPr>
          <a:xfrm>
            <a:off x="594360" y="1417320"/>
            <a:ext cx="4846320" cy="8686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>
            <a:normAutofit/>
          </a:bodyPr>
          <a:lstStyle/>
          <a:p>
            <a:pPr marL="0" indent="0" algn="l">
              <a:buNone/>
            </a:pPr>
            <a:r>
              <a:rPr lang="en-US" sz="2700" b="1" dirty="0">
                <a:solidFill>
                  <a:srgbClr val="1D4ED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Sağlık sosyolojisinin gelişimi ve Türkiye bağlamı</a:t>
            </a:r>
            <a:endParaRPr lang="en-US" sz="2700" dirty="0"/>
          </a:p>
        </p:txBody>
      </p:sp>
      <p:sp>
        <p:nvSpPr>
          <p:cNvPr id="8" name="Text 6"/>
          <p:cNvSpPr/>
          <p:nvPr/>
        </p:nvSpPr>
        <p:spPr>
          <a:xfrm>
            <a:off x="594360" y="2468880"/>
            <a:ext cx="4480560" cy="27432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>
            <a:normAutofit/>
          </a:bodyPr>
          <a:lstStyle/>
          <a:p>
            <a:pPr marL="0" indent="0" algn="l">
              <a:buNone/>
            </a:pPr>
            <a:r>
              <a:rPr lang="en-US" sz="1450" b="1" dirty="0">
                <a:solidFill>
                  <a:srgbClr val="50607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Bu hafta sonunda öğrenciler:</a:t>
            </a:r>
            <a:endParaRPr lang="en-US" sz="1450" dirty="0"/>
          </a:p>
        </p:txBody>
      </p:sp>
      <p:sp>
        <p:nvSpPr>
          <p:cNvPr id="9" name="Text 7"/>
          <p:cNvSpPr/>
          <p:nvPr/>
        </p:nvSpPr>
        <p:spPr>
          <a:xfrm>
            <a:off x="685800" y="2852928"/>
            <a:ext cx="5029200" cy="1828800"/>
          </a:xfrm>
          <a:prstGeom prst="rect">
            <a:avLst/>
          </a:prstGeom>
          <a:noFill/>
          <a:ln/>
        </p:spPr>
        <p:txBody>
          <a:bodyPr wrap="square" lIns="508" tIns="508" rIns="508" bIns="508" rtlCol="0" anchor="t">
            <a:normAutofit/>
          </a:bodyPr>
          <a:lstStyle/>
          <a:p>
            <a:pPr marL="0" indent="0" algn="l">
              <a:buNone/>
            </a:pPr>
            <a:r>
              <a:rPr lang="en-US" sz="172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Sağlık sosyolojisinin doğuşunu tarihsel koşullarla ilişkilendirir.</a:t>
            </a:r>
            <a:endParaRPr lang="en-US" sz="1720" dirty="0"/>
          </a:p>
          <a:p>
            <a:pPr marL="0" indent="0" algn="l">
              <a:buNone/>
            </a:pPr>
            <a:r>
              <a:rPr lang="en-US" sz="172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Tıp, halk sağlığı ve sosyoloji arasındaki farkları açıklar.</a:t>
            </a:r>
            <a:endParaRPr lang="en-US" sz="1720" dirty="0"/>
          </a:p>
          <a:p>
            <a:pPr marL="0" indent="0" algn="l">
              <a:buNone/>
            </a:pPr>
            <a:r>
              <a:rPr lang="en-US" sz="172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Türkiye’de sağlık sosyolojisinin temel çalışma alanlarını tartışır.</a:t>
            </a:r>
            <a:endParaRPr lang="en-US" sz="1720" dirty="0"/>
          </a:p>
        </p:txBody>
      </p:sp>
      <p:sp>
        <p:nvSpPr>
          <p:cNvPr id="10" name="Text 8"/>
          <p:cNvSpPr/>
          <p:nvPr/>
        </p:nvSpPr>
        <p:spPr>
          <a:xfrm>
            <a:off x="6400800" y="1517904"/>
            <a:ext cx="1325880" cy="301752"/>
          </a:xfrm>
          <a:prstGeom prst="rect">
            <a:avLst/>
          </a:prstGeom>
          <a:solidFill>
            <a:srgbClr val="DFEAFE"/>
          </a:solidFill>
          <a:ln/>
        </p:spPr>
        <p:txBody>
          <a:bodyPr wrap="square" lIns="762" tIns="762" rIns="762" bIns="762" rtlCol="0" anchor="t">
            <a:normAutofit/>
          </a:bodyPr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1D4ED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Ana soru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6400800" y="1965960"/>
            <a:ext cx="4892040" cy="1005840"/>
          </a:xfrm>
          <a:prstGeom prst="rect">
            <a:avLst/>
          </a:prstGeom>
          <a:noFill/>
          <a:ln/>
        </p:spPr>
        <p:txBody>
          <a:bodyPr wrap="square" lIns="508" tIns="508" rIns="508" bIns="508" rtlCol="0" anchor="t">
            <a:normAutofit/>
          </a:bodyPr>
          <a:lstStyle/>
          <a:p>
            <a:pPr marL="0" indent="0" algn="l">
              <a:buNone/>
            </a:pPr>
            <a:r>
              <a:rPr lang="en-US" sz="2100" b="1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Modern toplumun dönüşümü sağlık ve hastalık anlayışını nasıl değiştirdi?</a:t>
            </a:r>
            <a:endParaRPr lang="en-US" sz="2100" dirty="0"/>
          </a:p>
        </p:txBody>
      </p:sp>
      <p:sp>
        <p:nvSpPr>
          <p:cNvPr id="12" name="Text 10"/>
          <p:cNvSpPr/>
          <p:nvPr/>
        </p:nvSpPr>
        <p:spPr>
          <a:xfrm>
            <a:off x="6400800" y="3429000"/>
            <a:ext cx="1325880" cy="301752"/>
          </a:xfrm>
          <a:prstGeom prst="rect">
            <a:avLst/>
          </a:prstGeom>
          <a:solidFill>
            <a:srgbClr val="1D4ED8"/>
          </a:solidFill>
          <a:ln/>
        </p:spPr>
        <p:txBody>
          <a:bodyPr wrap="square" lIns="762" tIns="762" rIns="762" bIns="762" rtlCol="0" anchor="t">
            <a:normAutofit/>
          </a:bodyPr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Ders akışı</a:t>
            </a:r>
            <a:endParaRPr lang="en-US" sz="1300" dirty="0"/>
          </a:p>
        </p:txBody>
      </p:sp>
      <p:sp>
        <p:nvSpPr>
          <p:cNvPr id="13" name="Text 11"/>
          <p:cNvSpPr/>
          <p:nvPr/>
        </p:nvSpPr>
        <p:spPr>
          <a:xfrm>
            <a:off x="6492240" y="3886200"/>
            <a:ext cx="4892040" cy="1417320"/>
          </a:xfrm>
          <a:prstGeom prst="rect">
            <a:avLst/>
          </a:prstGeom>
          <a:noFill/>
          <a:ln/>
        </p:spPr>
        <p:txBody>
          <a:bodyPr wrap="square" lIns="508" tIns="508" rIns="508" bIns="508" rtlCol="0" anchor="t">
            <a:normAutofit/>
          </a:bodyPr>
          <a:lstStyle/>
          <a:p>
            <a:pPr marL="0" indent="0" algn="l">
              <a:buNone/>
            </a:pPr>
            <a:r>
              <a:rPr lang="en-US" sz="163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Kısa kavramsal anlatım</a:t>
            </a:r>
            <a:endParaRPr lang="en-US" sz="1630" dirty="0"/>
          </a:p>
          <a:p>
            <a:pPr marL="0" indent="0" algn="l">
              <a:buNone/>
            </a:pPr>
            <a:r>
              <a:rPr lang="en-US" sz="163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Soru-cevap ve örnek tartışması</a:t>
            </a:r>
            <a:endParaRPr lang="en-US" sz="1630" dirty="0"/>
          </a:p>
          <a:p>
            <a:pPr marL="0" indent="0" algn="l">
              <a:buNone/>
            </a:pPr>
            <a:r>
              <a:rPr lang="en-US" sz="163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Küçük grup uygulaması</a:t>
            </a:r>
            <a:endParaRPr lang="en-US" sz="1630" dirty="0"/>
          </a:p>
          <a:p>
            <a:pPr marL="0" indent="0" algn="l">
              <a:buNone/>
            </a:pPr>
            <a:r>
              <a:rPr lang="en-US" sz="163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Haftalık özet ve kapanış sorusu</a:t>
            </a:r>
            <a:endParaRPr lang="en-US" sz="1630" dirty="0"/>
          </a:p>
        </p:txBody>
      </p:sp>
    </p:spTree>
    <p:extLst>
      <p:ext uri="{BB962C8B-B14F-4D97-AF65-F5344CB8AC3E}">
        <p14:creationId xmlns:p14="http://schemas.microsoft.com/office/powerpoint/2010/main" val="9303586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228600"/>
            <a:ext cx="3291840" cy="25603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8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SAĞLIK SOSYOLOJİSİ  •  2. HAFTA</a:t>
            </a:r>
            <a:endParaRPr lang="en-US" sz="850" dirty="0"/>
          </a:p>
        </p:txBody>
      </p:sp>
      <p:sp>
        <p:nvSpPr>
          <p:cNvPr id="3" name="Text 1"/>
          <p:cNvSpPr/>
          <p:nvPr/>
        </p:nvSpPr>
        <p:spPr>
          <a:xfrm>
            <a:off x="502920" y="530352"/>
            <a:ext cx="10927080" cy="50292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2350" b="1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Kavram haritası</a:t>
            </a:r>
            <a:endParaRPr lang="en-US" sz="2350" dirty="0"/>
          </a:p>
        </p:txBody>
      </p:sp>
      <p:sp>
        <p:nvSpPr>
          <p:cNvPr id="4" name="Shape 2"/>
          <p:cNvSpPr/>
          <p:nvPr/>
        </p:nvSpPr>
        <p:spPr>
          <a:xfrm>
            <a:off x="502920" y="1133856"/>
            <a:ext cx="11155680" cy="0"/>
          </a:xfrm>
          <a:prstGeom prst="line">
            <a:avLst/>
          </a:prstGeom>
          <a:noFill/>
          <a:ln w="15240">
            <a:solidFill>
              <a:srgbClr val="333333">
                <a:alpha val="85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02920" y="6528816"/>
            <a:ext cx="5486400" cy="201168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>
            <a:normAutofit/>
          </a:bodyPr>
          <a:lstStyle/>
          <a:p>
            <a:pPr marL="0" indent="0">
              <a:buNone/>
            </a:pPr>
            <a:r>
              <a:rPr lang="en-US" sz="750" dirty="0">
                <a:solidFill>
                  <a:srgbClr val="506070"/>
                </a:solidFill>
              </a:rPr>
              <a:t>Özgün ders materyali • Telifli görsel içermez</a:t>
            </a:r>
            <a:endParaRPr lang="en-US" sz="750" dirty="0"/>
          </a:p>
        </p:txBody>
      </p:sp>
      <p:sp>
        <p:nvSpPr>
          <p:cNvPr id="6" name="Text 4"/>
          <p:cNvSpPr/>
          <p:nvPr/>
        </p:nvSpPr>
        <p:spPr>
          <a:xfrm>
            <a:off x="11064240" y="6528816"/>
            <a:ext cx="594360" cy="201168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/>
          <a:lstStyle/>
          <a:p>
            <a:pPr marL="0" indent="0" algn="r">
              <a:buNone/>
            </a:pPr>
            <a:r>
              <a:rPr lang="en-US" sz="750" dirty="0">
                <a:solidFill>
                  <a:srgbClr val="506070"/>
                </a:solidFill>
              </a:rPr>
              <a:t>2/14</a:t>
            </a:r>
            <a:endParaRPr lang="en-US" sz="750" dirty="0"/>
          </a:p>
        </p:txBody>
      </p:sp>
      <p:sp>
        <p:nvSpPr>
          <p:cNvPr id="7" name="Text 5"/>
          <p:cNvSpPr/>
          <p:nvPr/>
        </p:nvSpPr>
        <p:spPr>
          <a:xfrm>
            <a:off x="594360" y="1463040"/>
            <a:ext cx="2971800" cy="1417320"/>
          </a:xfrm>
          <a:prstGeom prst="rect">
            <a:avLst/>
          </a:prstGeom>
          <a:solidFill>
            <a:srgbClr val="DFEAFE"/>
          </a:solidFill>
          <a:ln w="12700">
            <a:solidFill>
              <a:srgbClr val="1D4ED8">
                <a:alpha val="70000"/>
              </a:srgbClr>
            </a:solidFill>
          </a:ln>
        </p:spPr>
        <p:txBody>
          <a:bodyPr wrap="square" lIns="1524" tIns="1524" rIns="1524" bIns="1524" rtlCol="0" anchor="ctr">
            <a:normAutofit/>
          </a:bodyPr>
          <a:lstStyle/>
          <a:p>
            <a:pPr marL="0" indent="0">
              <a:buNone/>
            </a:pPr>
            <a:r>
              <a:rPr lang="en-US" sz="125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Tıbbileşme</a:t>
            </a:r>
            <a:endParaRPr lang="en-US" sz="1250" dirty="0"/>
          </a:p>
          <a:p>
            <a:pPr marL="0" indent="0">
              <a:buNone/>
            </a:pPr>
            <a:r>
              <a:rPr lang="en-US" sz="125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Yaşam olaylarının giderek tıbbi sorun gibi tanımlanmasıdır.</a:t>
            </a:r>
            <a:endParaRPr lang="en-US" sz="1250" dirty="0"/>
          </a:p>
        </p:txBody>
      </p:sp>
      <p:sp>
        <p:nvSpPr>
          <p:cNvPr id="8" name="Text 6"/>
          <p:cNvSpPr/>
          <p:nvPr/>
        </p:nvSpPr>
        <p:spPr>
          <a:xfrm>
            <a:off x="4160520" y="1463040"/>
            <a:ext cx="2971800" cy="1417320"/>
          </a:xfrm>
          <a:prstGeom prst="rect">
            <a:avLst/>
          </a:prstGeom>
          <a:solidFill>
            <a:srgbClr val="EDE9FE"/>
          </a:solidFill>
          <a:ln w="12700">
            <a:solidFill>
              <a:srgbClr val="1D4ED8">
                <a:alpha val="70000"/>
              </a:srgbClr>
            </a:solidFill>
          </a:ln>
        </p:spPr>
        <p:txBody>
          <a:bodyPr wrap="square" lIns="1524" tIns="1524" rIns="1524" bIns="1524" rtlCol="0" anchor="ctr">
            <a:normAutofit/>
          </a:bodyPr>
          <a:lstStyle/>
          <a:p>
            <a:pPr marL="0" indent="0">
              <a:buNone/>
            </a:pPr>
            <a:r>
              <a:rPr lang="en-US" sz="125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Halk sağlığı</a:t>
            </a:r>
            <a:endParaRPr lang="en-US" sz="1250" dirty="0"/>
          </a:p>
          <a:p>
            <a:pPr marL="0" indent="0">
              <a:buNone/>
            </a:pPr>
            <a:r>
              <a:rPr lang="en-US" sz="125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Toplum düzeyinde koruma, önleme ve sağlık geliştirme yaklaşımıdır.</a:t>
            </a:r>
            <a:endParaRPr lang="en-US" sz="1250" dirty="0"/>
          </a:p>
        </p:txBody>
      </p:sp>
      <p:sp>
        <p:nvSpPr>
          <p:cNvPr id="9" name="Text 7"/>
          <p:cNvSpPr/>
          <p:nvPr/>
        </p:nvSpPr>
        <p:spPr>
          <a:xfrm>
            <a:off x="7726680" y="1463040"/>
            <a:ext cx="2971800" cy="1417320"/>
          </a:xfrm>
          <a:prstGeom prst="rect">
            <a:avLst/>
          </a:prstGeom>
          <a:solidFill>
            <a:srgbClr val="DCFCE7"/>
          </a:solidFill>
          <a:ln w="12700">
            <a:solidFill>
              <a:srgbClr val="1D4ED8">
                <a:alpha val="70000"/>
              </a:srgbClr>
            </a:solidFill>
          </a:ln>
        </p:spPr>
        <p:txBody>
          <a:bodyPr wrap="square" lIns="1524" tIns="1524" rIns="1524" bIns="1524" rtlCol="0" anchor="ctr">
            <a:normAutofit/>
          </a:bodyPr>
          <a:lstStyle/>
          <a:p>
            <a:pPr marL="0" indent="0">
              <a:buNone/>
            </a:pPr>
            <a:r>
              <a:rPr lang="en-US" sz="125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Biyomedikal model</a:t>
            </a:r>
            <a:endParaRPr lang="en-US" sz="1250" dirty="0"/>
          </a:p>
          <a:p>
            <a:pPr marL="0" indent="0">
              <a:buNone/>
            </a:pPr>
            <a:r>
              <a:rPr lang="en-US" sz="125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Hastalığı bedensel bozukluk ve klinik müdahale merkezli açıklar.</a:t>
            </a:r>
            <a:endParaRPr lang="en-US" sz="1250" dirty="0"/>
          </a:p>
        </p:txBody>
      </p:sp>
      <p:sp>
        <p:nvSpPr>
          <p:cNvPr id="10" name="Text 8"/>
          <p:cNvSpPr/>
          <p:nvPr/>
        </p:nvSpPr>
        <p:spPr>
          <a:xfrm>
            <a:off x="594360" y="3794760"/>
            <a:ext cx="2971800" cy="1417320"/>
          </a:xfrm>
          <a:prstGeom prst="rect">
            <a:avLst/>
          </a:prstGeom>
          <a:solidFill>
            <a:srgbClr val="FEF3C7"/>
          </a:solidFill>
          <a:ln w="12700">
            <a:solidFill>
              <a:srgbClr val="1D4ED8">
                <a:alpha val="70000"/>
              </a:srgbClr>
            </a:solidFill>
          </a:ln>
        </p:spPr>
        <p:txBody>
          <a:bodyPr wrap="square" lIns="1524" tIns="1524" rIns="1524" bIns="1524" rtlCol="0" anchor="ctr">
            <a:normAutofit/>
          </a:bodyPr>
          <a:lstStyle/>
          <a:p>
            <a:pPr marL="0" indent="0">
              <a:buNone/>
            </a:pPr>
            <a:r>
              <a:rPr lang="en-US" sz="125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Sosyal model</a:t>
            </a:r>
            <a:endParaRPr lang="en-US" sz="1250" dirty="0"/>
          </a:p>
          <a:p>
            <a:pPr marL="0" indent="0">
              <a:buNone/>
            </a:pPr>
            <a:r>
              <a:rPr lang="en-US" sz="125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Hastalığı yaşam koşulları, çevre ve eşitsizliklerle birlikte değerlendirir.</a:t>
            </a:r>
            <a:endParaRPr lang="en-US" sz="1250" dirty="0"/>
          </a:p>
        </p:txBody>
      </p:sp>
      <p:sp>
        <p:nvSpPr>
          <p:cNvPr id="11" name="Text 9"/>
          <p:cNvSpPr/>
          <p:nvPr/>
        </p:nvSpPr>
        <p:spPr>
          <a:xfrm>
            <a:off x="4160520" y="3794760"/>
            <a:ext cx="2971800" cy="1417320"/>
          </a:xfrm>
          <a:prstGeom prst="rect">
            <a:avLst/>
          </a:prstGeom>
          <a:solidFill>
            <a:srgbClr val="FFE4E6"/>
          </a:solidFill>
          <a:ln w="12700">
            <a:solidFill>
              <a:srgbClr val="1D4ED8">
                <a:alpha val="70000"/>
              </a:srgbClr>
            </a:solidFill>
          </a:ln>
        </p:spPr>
        <p:txBody>
          <a:bodyPr wrap="square" lIns="1524" tIns="1524" rIns="1524" bIns="1524" rtlCol="0" anchor="ctr">
            <a:normAutofit/>
          </a:bodyPr>
          <a:lstStyle/>
          <a:p>
            <a:pPr marL="0" indent="0">
              <a:buNone/>
            </a:pPr>
            <a:r>
              <a:rPr lang="en-US" sz="125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Meslekleşme</a:t>
            </a:r>
            <a:endParaRPr lang="en-US" sz="1250" dirty="0"/>
          </a:p>
          <a:p>
            <a:pPr marL="0" indent="0">
              <a:buNone/>
            </a:pPr>
            <a:r>
              <a:rPr lang="en-US" sz="125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Tıbbi uzmanlığın yetki, statü ve kurumsal güç kazanmasıdır.</a:t>
            </a:r>
            <a:endParaRPr lang="en-US" sz="1250" dirty="0"/>
          </a:p>
        </p:txBody>
      </p:sp>
      <p:sp>
        <p:nvSpPr>
          <p:cNvPr id="12" name="Text 10"/>
          <p:cNvSpPr/>
          <p:nvPr/>
        </p:nvSpPr>
        <p:spPr>
          <a:xfrm>
            <a:off x="7726680" y="3794760"/>
            <a:ext cx="2971800" cy="1417320"/>
          </a:xfrm>
          <a:prstGeom prst="rect">
            <a:avLst/>
          </a:prstGeom>
          <a:solidFill>
            <a:srgbClr val="D9F3EE"/>
          </a:solidFill>
          <a:ln w="12700">
            <a:solidFill>
              <a:srgbClr val="1D4ED8">
                <a:alpha val="70000"/>
              </a:srgbClr>
            </a:solidFill>
          </a:ln>
        </p:spPr>
        <p:txBody>
          <a:bodyPr wrap="square" lIns="1524" tIns="1524" rIns="1524" bIns="1524" rtlCol="0" anchor="ctr">
            <a:normAutofit/>
          </a:bodyPr>
          <a:lstStyle/>
          <a:p>
            <a:pPr marL="0" indent="0">
              <a:buNone/>
            </a:pPr>
            <a:r>
              <a:rPr lang="en-US" sz="125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Modernleşme</a:t>
            </a:r>
            <a:endParaRPr lang="en-US" sz="1250" dirty="0"/>
          </a:p>
          <a:p>
            <a:pPr marL="0" indent="0">
              <a:buNone/>
            </a:pPr>
            <a:r>
              <a:rPr lang="en-US" sz="125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Kentleşme, sanayileşme, bürokrasi ve bilimsel bilgiyle ilişkili dönüşümdür.</a:t>
            </a:r>
            <a:endParaRPr lang="en-US" sz="1250" dirty="0"/>
          </a:p>
        </p:txBody>
      </p:sp>
      <p:sp>
        <p:nvSpPr>
          <p:cNvPr id="13" name="Text 11"/>
          <p:cNvSpPr/>
          <p:nvPr/>
        </p:nvSpPr>
        <p:spPr>
          <a:xfrm>
            <a:off x="914400" y="5532120"/>
            <a:ext cx="10332720" cy="411480"/>
          </a:xfrm>
          <a:prstGeom prst="rect">
            <a:avLst/>
          </a:prstGeom>
          <a:noFill/>
          <a:ln/>
        </p:spPr>
        <p:txBody>
          <a:bodyPr wrap="square" lIns="381" tIns="381" rIns="381" bIns="381" rtlCol="0" anchor="t">
            <a:normAutofit/>
          </a:bodyPr>
          <a:lstStyle/>
          <a:p>
            <a:pPr marL="0" indent="0" algn="ctr">
              <a:buNone/>
            </a:pPr>
            <a:r>
              <a:rPr lang="en-US" sz="1650" b="1" dirty="0">
                <a:solidFill>
                  <a:srgbClr val="1D4ED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Kavramlar arası ilişkiyi kurarken tekil davranış yerine toplumsal bağlamı düşünün.</a:t>
            </a:r>
            <a:endParaRPr lang="en-US" sz="1650" dirty="0"/>
          </a:p>
        </p:txBody>
      </p:sp>
    </p:spTree>
    <p:extLst>
      <p:ext uri="{BB962C8B-B14F-4D97-AF65-F5344CB8AC3E}">
        <p14:creationId xmlns:p14="http://schemas.microsoft.com/office/powerpoint/2010/main" val="24431762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228600"/>
            <a:ext cx="3291840" cy="25603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8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SAĞLIK SOSYOLOJİSİ  •  2. HAFTA</a:t>
            </a:r>
            <a:endParaRPr lang="en-US" sz="850" dirty="0"/>
          </a:p>
        </p:txBody>
      </p:sp>
      <p:sp>
        <p:nvSpPr>
          <p:cNvPr id="3" name="Text 1"/>
          <p:cNvSpPr/>
          <p:nvPr/>
        </p:nvSpPr>
        <p:spPr>
          <a:xfrm>
            <a:off x="502920" y="530352"/>
            <a:ext cx="10927080" cy="50292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2350" b="1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Doğuşu hazırlayan koşullar</a:t>
            </a:r>
            <a:endParaRPr lang="en-US" sz="2350" dirty="0"/>
          </a:p>
        </p:txBody>
      </p:sp>
      <p:sp>
        <p:nvSpPr>
          <p:cNvPr id="4" name="Shape 2"/>
          <p:cNvSpPr/>
          <p:nvPr/>
        </p:nvSpPr>
        <p:spPr>
          <a:xfrm>
            <a:off x="502920" y="1133856"/>
            <a:ext cx="11155680" cy="0"/>
          </a:xfrm>
          <a:prstGeom prst="line">
            <a:avLst/>
          </a:prstGeom>
          <a:noFill/>
          <a:ln w="15240">
            <a:solidFill>
              <a:srgbClr val="333333">
                <a:alpha val="85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02920" y="6528816"/>
            <a:ext cx="5486400" cy="201168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>
            <a:normAutofit/>
          </a:bodyPr>
          <a:lstStyle/>
          <a:p>
            <a:pPr marL="0" indent="0">
              <a:buNone/>
            </a:pPr>
            <a:r>
              <a:rPr lang="en-US" sz="750" dirty="0">
                <a:solidFill>
                  <a:srgbClr val="506070"/>
                </a:solidFill>
              </a:rPr>
              <a:t>Özgün ders materyali • Telifli görsel içermez</a:t>
            </a:r>
            <a:endParaRPr lang="en-US" sz="750" dirty="0"/>
          </a:p>
        </p:txBody>
      </p:sp>
      <p:sp>
        <p:nvSpPr>
          <p:cNvPr id="6" name="Text 4"/>
          <p:cNvSpPr/>
          <p:nvPr/>
        </p:nvSpPr>
        <p:spPr>
          <a:xfrm>
            <a:off x="11064240" y="6528816"/>
            <a:ext cx="594360" cy="201168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/>
          <a:lstStyle/>
          <a:p>
            <a:pPr marL="0" indent="0" algn="r">
              <a:buNone/>
            </a:pPr>
            <a:r>
              <a:rPr lang="en-US" sz="750" dirty="0">
                <a:solidFill>
                  <a:srgbClr val="506070"/>
                </a:solidFill>
              </a:rPr>
              <a:t>2/14</a:t>
            </a:r>
            <a:endParaRPr lang="en-US" sz="750" dirty="0"/>
          </a:p>
        </p:txBody>
      </p:sp>
      <p:sp>
        <p:nvSpPr>
          <p:cNvPr id="7" name="Text 5"/>
          <p:cNvSpPr/>
          <p:nvPr/>
        </p:nvSpPr>
        <p:spPr>
          <a:xfrm>
            <a:off x="685800" y="1417320"/>
            <a:ext cx="4206240" cy="91440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>
            <a:normAutofit lnSpcReduction="10000"/>
          </a:bodyPr>
          <a:lstStyle/>
          <a:p>
            <a:pPr marL="0" indent="0" algn="l">
              <a:buNone/>
            </a:pPr>
            <a:r>
              <a:rPr lang="en-US" sz="2200" b="1" dirty="0">
                <a:solidFill>
                  <a:srgbClr val="1D4ED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Sağlık sosyolojisi modern toplumun sağlık sorunlarına verilen akademik bir yanıttır.</a:t>
            </a:r>
            <a:endParaRPr lang="en-US" sz="2200" dirty="0"/>
          </a:p>
        </p:txBody>
      </p:sp>
      <p:sp>
        <p:nvSpPr>
          <p:cNvPr id="8" name="Text 6"/>
          <p:cNvSpPr/>
          <p:nvPr/>
        </p:nvSpPr>
        <p:spPr>
          <a:xfrm>
            <a:off x="777240" y="2606040"/>
            <a:ext cx="4800600" cy="2468880"/>
          </a:xfrm>
          <a:prstGeom prst="rect">
            <a:avLst/>
          </a:prstGeom>
          <a:noFill/>
          <a:ln/>
        </p:spPr>
        <p:txBody>
          <a:bodyPr wrap="square" lIns="508" tIns="508" rIns="508" bIns="508" rtlCol="0" anchor="t">
            <a:normAutofit/>
          </a:bodyPr>
          <a:lstStyle/>
          <a:p>
            <a:pPr marL="0" indent="0" algn="l">
              <a:buNone/>
            </a:pPr>
            <a:r>
              <a:rPr lang="en-US" sz="172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Sanayileşme ve kentleşme yeni hastalık örüntüleri oluşturdu.</a:t>
            </a:r>
            <a:endParaRPr lang="en-US" sz="1720" dirty="0"/>
          </a:p>
          <a:p>
            <a:pPr marL="0" indent="0" algn="l">
              <a:buNone/>
            </a:pPr>
            <a:r>
              <a:rPr lang="en-US" sz="172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Hastaneler ve tıp meslekleri kurumsal güç kazandı.</a:t>
            </a:r>
            <a:endParaRPr lang="en-US" sz="1720" dirty="0"/>
          </a:p>
          <a:p>
            <a:pPr marL="0" indent="0" algn="l">
              <a:buNone/>
            </a:pPr>
            <a:r>
              <a:rPr lang="en-US" sz="172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Kronik hastalıklar, yaşlanma ve eşitsizlikler görünür hale geldi.</a:t>
            </a:r>
            <a:endParaRPr lang="en-US" sz="1720" dirty="0"/>
          </a:p>
          <a:p>
            <a:pPr marL="0" indent="0" algn="l">
              <a:buNone/>
            </a:pPr>
            <a:r>
              <a:rPr lang="en-US" sz="172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Hasta davranışı, tedaviye uyum ve sağlık hizmeti kullanımı araştırma konusu oldu.</a:t>
            </a:r>
            <a:endParaRPr lang="en-US" sz="1720" dirty="0"/>
          </a:p>
        </p:txBody>
      </p:sp>
      <p:sp>
        <p:nvSpPr>
          <p:cNvPr id="9" name="Text 7"/>
          <p:cNvSpPr/>
          <p:nvPr/>
        </p:nvSpPr>
        <p:spPr>
          <a:xfrm>
            <a:off x="6400800" y="1417320"/>
            <a:ext cx="1371600" cy="292608"/>
          </a:xfrm>
          <a:prstGeom prst="rect">
            <a:avLst/>
          </a:prstGeom>
          <a:solidFill>
            <a:srgbClr val="1D4ED8"/>
          </a:solidFill>
          <a:ln/>
        </p:spPr>
        <p:txBody>
          <a:bodyPr wrap="square" lIns="508" tIns="508" rIns="508" bIns="508" rtlCol="0" anchor="t">
            <a:normAutofit/>
          </a:bodyPr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Ders notu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6400800" y="1883664"/>
            <a:ext cx="4846320" cy="1280160"/>
          </a:xfrm>
          <a:prstGeom prst="rect">
            <a:avLst/>
          </a:prstGeom>
          <a:solidFill>
            <a:srgbClr val="DFEAFE"/>
          </a:solidFill>
          <a:ln w="12700">
            <a:solidFill>
              <a:srgbClr val="1D4ED8"/>
            </a:solidFill>
          </a:ln>
        </p:spPr>
        <p:txBody>
          <a:bodyPr wrap="square" lIns="762" tIns="762" rIns="762" bIns="762" rtlCol="0" anchor="t">
            <a:normAutofit/>
          </a:bodyPr>
          <a:lstStyle/>
          <a:p>
            <a:pPr marL="0" indent="0" algn="l">
              <a:buNone/>
            </a:pPr>
            <a:r>
              <a:rPr lang="en-US" sz="1820" b="1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Sağlık sosyolojisi yalnızca “hastalıkların toplumdaki dağılımı” değil, sağlık bilgisinin ve hizmetin nasıl üretildiğiyle de ilgilenir.</a:t>
            </a:r>
            <a:endParaRPr lang="en-US" sz="1820" dirty="0"/>
          </a:p>
        </p:txBody>
      </p:sp>
      <p:sp>
        <p:nvSpPr>
          <p:cNvPr id="11" name="Text 9"/>
          <p:cNvSpPr/>
          <p:nvPr/>
        </p:nvSpPr>
        <p:spPr>
          <a:xfrm>
            <a:off x="6400800" y="3703320"/>
            <a:ext cx="1600200" cy="292608"/>
          </a:xfrm>
          <a:prstGeom prst="rect">
            <a:avLst/>
          </a:prstGeom>
          <a:solidFill>
            <a:srgbClr val="E8EEF5"/>
          </a:solidFill>
          <a:ln/>
        </p:spPr>
        <p:txBody>
          <a:bodyPr wrap="square" lIns="508" tIns="508" rIns="508" bIns="508" rtlCol="0" anchor="t">
            <a:normAutofit/>
          </a:bodyPr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1D4ED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Tartışma için</a:t>
            </a:r>
            <a:endParaRPr lang="en-US" sz="1300" dirty="0"/>
          </a:p>
        </p:txBody>
      </p:sp>
      <p:sp>
        <p:nvSpPr>
          <p:cNvPr id="12" name="Text 10"/>
          <p:cNvSpPr/>
          <p:nvPr/>
        </p:nvSpPr>
        <p:spPr>
          <a:xfrm>
            <a:off x="6400800" y="4160520"/>
            <a:ext cx="4846320" cy="1143000"/>
          </a:xfrm>
          <a:prstGeom prst="rect">
            <a:avLst/>
          </a:prstGeom>
          <a:noFill/>
          <a:ln/>
        </p:spPr>
        <p:txBody>
          <a:bodyPr wrap="square" lIns="762" tIns="762" rIns="762" bIns="762" rtlCol="0" anchor="t">
            <a:normAutofit/>
          </a:bodyPr>
          <a:lstStyle/>
          <a:p>
            <a:pPr marL="0" indent="0" algn="l">
              <a:buNone/>
            </a:pPr>
            <a:r>
              <a:rPr lang="en-US" sz="175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Bir sağlık sorunu ne zaman bireysel klinik vaka olmaktan çıkar ve toplumsal sorun haline gelir?</a:t>
            </a:r>
            <a:endParaRPr lang="en-US" sz="1750" dirty="0"/>
          </a:p>
        </p:txBody>
      </p:sp>
    </p:spTree>
    <p:extLst>
      <p:ext uri="{BB962C8B-B14F-4D97-AF65-F5344CB8AC3E}">
        <p14:creationId xmlns:p14="http://schemas.microsoft.com/office/powerpoint/2010/main" val="38787876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228600"/>
            <a:ext cx="3291840" cy="25603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8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SAĞLIK SOSYOLOJİSİ  •  2. HAFTA</a:t>
            </a:r>
            <a:endParaRPr lang="en-US" sz="850" dirty="0"/>
          </a:p>
        </p:txBody>
      </p:sp>
      <p:sp>
        <p:nvSpPr>
          <p:cNvPr id="3" name="Text 1"/>
          <p:cNvSpPr/>
          <p:nvPr/>
        </p:nvSpPr>
        <p:spPr>
          <a:xfrm>
            <a:off x="502920" y="530352"/>
            <a:ext cx="10927080" cy="50292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2350" b="1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Tarihsel gelişim çizgisi</a:t>
            </a:r>
            <a:endParaRPr lang="en-US" sz="2350" dirty="0"/>
          </a:p>
        </p:txBody>
      </p:sp>
      <p:sp>
        <p:nvSpPr>
          <p:cNvPr id="4" name="Shape 2"/>
          <p:cNvSpPr/>
          <p:nvPr/>
        </p:nvSpPr>
        <p:spPr>
          <a:xfrm>
            <a:off x="502920" y="1133856"/>
            <a:ext cx="11155680" cy="0"/>
          </a:xfrm>
          <a:prstGeom prst="line">
            <a:avLst/>
          </a:prstGeom>
          <a:noFill/>
          <a:ln w="15240">
            <a:solidFill>
              <a:srgbClr val="333333">
                <a:alpha val="85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02920" y="6528816"/>
            <a:ext cx="5486400" cy="201168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>
            <a:normAutofit/>
          </a:bodyPr>
          <a:lstStyle/>
          <a:p>
            <a:pPr marL="0" indent="0">
              <a:buNone/>
            </a:pPr>
            <a:r>
              <a:rPr lang="en-US" sz="750" dirty="0">
                <a:solidFill>
                  <a:srgbClr val="506070"/>
                </a:solidFill>
              </a:rPr>
              <a:t>Özgün ders materyali • Telifli görsel içermez</a:t>
            </a:r>
            <a:endParaRPr lang="en-US" sz="750" dirty="0"/>
          </a:p>
        </p:txBody>
      </p:sp>
      <p:sp>
        <p:nvSpPr>
          <p:cNvPr id="6" name="Text 4"/>
          <p:cNvSpPr/>
          <p:nvPr/>
        </p:nvSpPr>
        <p:spPr>
          <a:xfrm>
            <a:off x="11064240" y="6528816"/>
            <a:ext cx="594360" cy="201168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/>
          <a:lstStyle/>
          <a:p>
            <a:pPr marL="0" indent="0" algn="r">
              <a:buNone/>
            </a:pPr>
            <a:r>
              <a:rPr lang="en-US" sz="750" dirty="0">
                <a:solidFill>
                  <a:srgbClr val="506070"/>
                </a:solidFill>
              </a:rPr>
              <a:t>2/14</a:t>
            </a:r>
            <a:endParaRPr lang="en-US" sz="750" dirty="0"/>
          </a:p>
        </p:txBody>
      </p:sp>
      <p:sp>
        <p:nvSpPr>
          <p:cNvPr id="7" name="Shape 5"/>
          <p:cNvSpPr/>
          <p:nvPr/>
        </p:nvSpPr>
        <p:spPr>
          <a:xfrm>
            <a:off x="2331720" y="3337560"/>
            <a:ext cx="1234440" cy="0"/>
          </a:xfrm>
          <a:prstGeom prst="line">
            <a:avLst/>
          </a:prstGeom>
          <a:noFill/>
          <a:ln w="25400">
            <a:solidFill>
              <a:srgbClr val="1D4ED8"/>
            </a:solidFill>
            <a:prstDash val="solid"/>
            <a:headEnd type="none"/>
            <a:tailEnd type="triangle"/>
          </a:ln>
        </p:spPr>
      </p:sp>
      <p:sp>
        <p:nvSpPr>
          <p:cNvPr id="8" name="Shape 6"/>
          <p:cNvSpPr/>
          <p:nvPr/>
        </p:nvSpPr>
        <p:spPr>
          <a:xfrm>
            <a:off x="5166360" y="3337560"/>
            <a:ext cx="1234440" cy="0"/>
          </a:xfrm>
          <a:prstGeom prst="line">
            <a:avLst/>
          </a:prstGeom>
          <a:noFill/>
          <a:ln w="25400">
            <a:solidFill>
              <a:srgbClr val="1D4ED8"/>
            </a:solidFill>
            <a:prstDash val="solid"/>
            <a:headEnd type="none"/>
            <a:tailEnd type="triangle"/>
          </a:ln>
        </p:spPr>
      </p:sp>
      <p:sp>
        <p:nvSpPr>
          <p:cNvPr id="9" name="Shape 7"/>
          <p:cNvSpPr/>
          <p:nvPr/>
        </p:nvSpPr>
        <p:spPr>
          <a:xfrm>
            <a:off x="8001000" y="3337560"/>
            <a:ext cx="1234440" cy="0"/>
          </a:xfrm>
          <a:prstGeom prst="line">
            <a:avLst/>
          </a:prstGeom>
          <a:noFill/>
          <a:ln w="25400">
            <a:solidFill>
              <a:srgbClr val="1D4ED8"/>
            </a:solidFill>
            <a:prstDash val="solid"/>
            <a:headEnd type="none"/>
            <a:tailEnd type="triangle"/>
          </a:ln>
        </p:spPr>
      </p:sp>
      <p:sp>
        <p:nvSpPr>
          <p:cNvPr id="10" name="Text 8"/>
          <p:cNvSpPr/>
          <p:nvPr/>
        </p:nvSpPr>
        <p:spPr>
          <a:xfrm>
            <a:off x="685800" y="3063240"/>
            <a:ext cx="1783080" cy="822960"/>
          </a:xfrm>
          <a:prstGeom prst="rect">
            <a:avLst/>
          </a:prstGeom>
          <a:solidFill>
            <a:srgbClr val="DFEAFE"/>
          </a:solidFill>
          <a:ln w="12700">
            <a:solidFill>
              <a:srgbClr val="1D4ED8"/>
            </a:solidFill>
          </a:ln>
        </p:spPr>
        <p:txBody>
          <a:bodyPr wrap="square" lIns="635" tIns="635" rIns="635" bIns="635" rtlCol="0" anchor="ctr">
            <a:normAutofit/>
          </a:bodyPr>
          <a:lstStyle/>
          <a:p>
            <a:pPr marL="0" indent="0" algn="ctr">
              <a:buNone/>
            </a:pPr>
            <a:r>
              <a:rPr lang="en-US" sz="1280" b="1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Sanayileşme</a:t>
            </a:r>
            <a:endParaRPr lang="en-US" sz="1280" dirty="0"/>
          </a:p>
          <a:p>
            <a:pPr marL="0" indent="0" algn="ctr">
              <a:buNone/>
            </a:pPr>
            <a:r>
              <a:rPr lang="en-US" sz="1280" b="1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kent ve iş</a:t>
            </a:r>
            <a:endParaRPr lang="en-US" sz="1280" dirty="0"/>
          </a:p>
        </p:txBody>
      </p:sp>
      <p:sp>
        <p:nvSpPr>
          <p:cNvPr id="11" name="Text 9"/>
          <p:cNvSpPr/>
          <p:nvPr/>
        </p:nvSpPr>
        <p:spPr>
          <a:xfrm>
            <a:off x="3520440" y="3063240"/>
            <a:ext cx="1783080" cy="822960"/>
          </a:xfrm>
          <a:prstGeom prst="rect">
            <a:avLst/>
          </a:prstGeom>
          <a:solidFill>
            <a:srgbClr val="EDE9FE"/>
          </a:solidFill>
          <a:ln w="12700">
            <a:solidFill>
              <a:srgbClr val="1D4ED8"/>
            </a:solidFill>
          </a:ln>
        </p:spPr>
        <p:txBody>
          <a:bodyPr wrap="square" lIns="635" tIns="635" rIns="635" bIns="635" rtlCol="0" anchor="ctr">
            <a:normAutofit/>
          </a:bodyPr>
          <a:lstStyle/>
          <a:p>
            <a:pPr marL="0" indent="0" algn="ctr">
              <a:buNone/>
            </a:pPr>
            <a:r>
              <a:rPr lang="en-US" sz="1280" b="1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Halk sağlığı</a:t>
            </a:r>
            <a:endParaRPr lang="en-US" sz="1280" dirty="0"/>
          </a:p>
          <a:p>
            <a:pPr marL="0" indent="0" algn="ctr">
              <a:buNone/>
            </a:pPr>
            <a:r>
              <a:rPr lang="en-US" sz="1280" b="1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koruma</a:t>
            </a:r>
            <a:endParaRPr lang="en-US" sz="1280" dirty="0"/>
          </a:p>
        </p:txBody>
      </p:sp>
      <p:sp>
        <p:nvSpPr>
          <p:cNvPr id="12" name="Text 10"/>
          <p:cNvSpPr/>
          <p:nvPr/>
        </p:nvSpPr>
        <p:spPr>
          <a:xfrm>
            <a:off x="6355080" y="3063240"/>
            <a:ext cx="1783080" cy="822960"/>
          </a:xfrm>
          <a:prstGeom prst="rect">
            <a:avLst/>
          </a:prstGeom>
          <a:solidFill>
            <a:srgbClr val="DCFCE7"/>
          </a:solidFill>
          <a:ln w="12700">
            <a:solidFill>
              <a:srgbClr val="1D4ED8"/>
            </a:solidFill>
          </a:ln>
        </p:spPr>
        <p:txBody>
          <a:bodyPr wrap="square" lIns="635" tIns="635" rIns="635" bIns="635" rtlCol="0" anchor="ctr">
            <a:normAutofit/>
          </a:bodyPr>
          <a:lstStyle/>
          <a:p>
            <a:pPr marL="0" indent="0" algn="ctr">
              <a:buNone/>
            </a:pPr>
            <a:r>
              <a:rPr lang="en-US" sz="1280" b="1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Hastane</a:t>
            </a:r>
            <a:endParaRPr lang="en-US" sz="1280" dirty="0"/>
          </a:p>
          <a:p>
            <a:pPr marL="0" indent="0" algn="ctr">
              <a:buNone/>
            </a:pPr>
            <a:r>
              <a:rPr lang="en-US" sz="1280" b="1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kurum</a:t>
            </a:r>
            <a:endParaRPr lang="en-US" sz="1280" dirty="0"/>
          </a:p>
        </p:txBody>
      </p:sp>
      <p:sp>
        <p:nvSpPr>
          <p:cNvPr id="13" name="Text 11"/>
          <p:cNvSpPr/>
          <p:nvPr/>
        </p:nvSpPr>
        <p:spPr>
          <a:xfrm>
            <a:off x="9189720" y="3063240"/>
            <a:ext cx="1783080" cy="822960"/>
          </a:xfrm>
          <a:prstGeom prst="rect">
            <a:avLst/>
          </a:prstGeom>
          <a:solidFill>
            <a:srgbClr val="FEF3C7"/>
          </a:solidFill>
          <a:ln w="12700">
            <a:solidFill>
              <a:srgbClr val="1D4ED8"/>
            </a:solidFill>
          </a:ln>
        </p:spPr>
        <p:txBody>
          <a:bodyPr wrap="square" lIns="635" tIns="635" rIns="635" bIns="635" rtlCol="0" anchor="ctr">
            <a:normAutofit/>
          </a:bodyPr>
          <a:lstStyle/>
          <a:p>
            <a:pPr marL="0" indent="0" algn="ctr">
              <a:buNone/>
            </a:pPr>
            <a:r>
              <a:rPr lang="en-US" sz="1280" b="1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Eşitsizlik</a:t>
            </a:r>
            <a:endParaRPr lang="en-US" sz="1280" dirty="0"/>
          </a:p>
          <a:p>
            <a:pPr marL="0" indent="0" algn="ctr">
              <a:buNone/>
            </a:pPr>
            <a:r>
              <a:rPr lang="en-US" sz="1280" b="1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araştırma</a:t>
            </a:r>
            <a:endParaRPr lang="en-US" sz="1280" dirty="0"/>
          </a:p>
        </p:txBody>
      </p:sp>
      <p:sp>
        <p:nvSpPr>
          <p:cNvPr id="14" name="Text 12"/>
          <p:cNvSpPr/>
          <p:nvPr/>
        </p:nvSpPr>
        <p:spPr>
          <a:xfrm>
            <a:off x="731520" y="1417320"/>
            <a:ext cx="10698480" cy="960120"/>
          </a:xfrm>
          <a:prstGeom prst="rect">
            <a:avLst/>
          </a:prstGeom>
          <a:noFill/>
          <a:ln/>
        </p:spPr>
        <p:txBody>
          <a:bodyPr wrap="square" lIns="381" tIns="381" rIns="381" bIns="381" rtlCol="0" anchor="t">
            <a:normAutofit/>
          </a:bodyPr>
          <a:lstStyle/>
          <a:p>
            <a:pPr marL="0" indent="0" algn="ctr">
              <a:buNone/>
            </a:pPr>
            <a:r>
              <a:rPr lang="en-US" sz="2100" b="1" dirty="0">
                <a:solidFill>
                  <a:srgbClr val="1D4ED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Sağlık sosyolojisinin gelişimi tıp kurumlarının büyümesi, refah devleti ve eşitsizlik tartışmalarıyla yakından ilişkilidir.</a:t>
            </a:r>
            <a:endParaRPr lang="en-US" sz="2100" dirty="0"/>
          </a:p>
        </p:txBody>
      </p:sp>
      <p:sp>
        <p:nvSpPr>
          <p:cNvPr id="15" name="Text 13"/>
          <p:cNvSpPr/>
          <p:nvPr/>
        </p:nvSpPr>
        <p:spPr>
          <a:xfrm>
            <a:off x="960120" y="4572000"/>
            <a:ext cx="10058400" cy="1143000"/>
          </a:xfrm>
          <a:prstGeom prst="rect">
            <a:avLst/>
          </a:prstGeom>
          <a:noFill/>
          <a:ln/>
        </p:spPr>
        <p:txBody>
          <a:bodyPr wrap="square" lIns="508" tIns="508" rIns="508" bIns="508" rtlCol="0" anchor="t">
            <a:normAutofit/>
          </a:bodyPr>
          <a:lstStyle/>
          <a:p>
            <a:pPr marL="0" indent="0" algn="l">
              <a:buNone/>
            </a:pPr>
            <a:r>
              <a:rPr lang="en-US" sz="168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Erken dönem çalışmalar hastalık dağılımı ve toplumsal koşullara odaklandı.</a:t>
            </a:r>
            <a:endParaRPr lang="en-US" sz="1680" dirty="0"/>
          </a:p>
          <a:p>
            <a:pPr marL="0" indent="0" algn="l">
              <a:buNone/>
            </a:pPr>
            <a:r>
              <a:rPr lang="en-US" sz="168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20. yüzyılda hasta rolü, meslekler ve sağlık sistemi tartışmaları öne çıktı.</a:t>
            </a:r>
            <a:endParaRPr lang="en-US" sz="1680" dirty="0"/>
          </a:p>
          <a:p>
            <a:pPr marL="0" indent="0" algn="l">
              <a:buNone/>
            </a:pPr>
            <a:r>
              <a:rPr lang="en-US" sz="168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Günümüzde risk, beden, teknoloji, medya ve küresel sağlık konuları genişledi.</a:t>
            </a:r>
            <a:endParaRPr lang="en-US" sz="1680" dirty="0"/>
          </a:p>
        </p:txBody>
      </p:sp>
    </p:spTree>
    <p:extLst>
      <p:ext uri="{BB962C8B-B14F-4D97-AF65-F5344CB8AC3E}">
        <p14:creationId xmlns:p14="http://schemas.microsoft.com/office/powerpoint/2010/main" val="8415057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228600"/>
            <a:ext cx="3291840" cy="25603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8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SAĞLIK SOSYOLOJİSİ  •  2. HAFTA</a:t>
            </a:r>
            <a:endParaRPr lang="en-US" sz="850" dirty="0"/>
          </a:p>
        </p:txBody>
      </p:sp>
      <p:sp>
        <p:nvSpPr>
          <p:cNvPr id="3" name="Text 1"/>
          <p:cNvSpPr/>
          <p:nvPr/>
        </p:nvSpPr>
        <p:spPr>
          <a:xfrm>
            <a:off x="502920" y="530352"/>
            <a:ext cx="10927080" cy="50292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2350" b="1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Vaka üzerinden düşünme</a:t>
            </a:r>
            <a:endParaRPr lang="en-US" sz="2350" dirty="0"/>
          </a:p>
        </p:txBody>
      </p:sp>
      <p:sp>
        <p:nvSpPr>
          <p:cNvPr id="4" name="Shape 2"/>
          <p:cNvSpPr/>
          <p:nvPr/>
        </p:nvSpPr>
        <p:spPr>
          <a:xfrm>
            <a:off x="502920" y="1133856"/>
            <a:ext cx="11155680" cy="0"/>
          </a:xfrm>
          <a:prstGeom prst="line">
            <a:avLst/>
          </a:prstGeom>
          <a:noFill/>
          <a:ln w="15240">
            <a:solidFill>
              <a:srgbClr val="333333">
                <a:alpha val="85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02920" y="6528816"/>
            <a:ext cx="5486400" cy="201168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>
            <a:normAutofit/>
          </a:bodyPr>
          <a:lstStyle/>
          <a:p>
            <a:pPr marL="0" indent="0">
              <a:buNone/>
            </a:pPr>
            <a:r>
              <a:rPr lang="en-US" sz="750" dirty="0">
                <a:solidFill>
                  <a:srgbClr val="506070"/>
                </a:solidFill>
              </a:rPr>
              <a:t>Özgün ders materyali • Telifli görsel içermez</a:t>
            </a:r>
            <a:endParaRPr lang="en-US" sz="750" dirty="0"/>
          </a:p>
        </p:txBody>
      </p:sp>
      <p:sp>
        <p:nvSpPr>
          <p:cNvPr id="6" name="Text 4"/>
          <p:cNvSpPr/>
          <p:nvPr/>
        </p:nvSpPr>
        <p:spPr>
          <a:xfrm>
            <a:off x="11064240" y="6528816"/>
            <a:ext cx="594360" cy="201168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/>
          <a:lstStyle/>
          <a:p>
            <a:pPr marL="0" indent="0" algn="r">
              <a:buNone/>
            </a:pPr>
            <a:r>
              <a:rPr lang="en-US" sz="750" dirty="0">
                <a:solidFill>
                  <a:srgbClr val="506070"/>
                </a:solidFill>
              </a:rPr>
              <a:t>2/14</a:t>
            </a:r>
            <a:endParaRPr lang="en-US" sz="750" dirty="0"/>
          </a:p>
        </p:txBody>
      </p:sp>
      <p:sp>
        <p:nvSpPr>
          <p:cNvPr id="7" name="Text 5"/>
          <p:cNvSpPr/>
          <p:nvPr/>
        </p:nvSpPr>
        <p:spPr>
          <a:xfrm>
            <a:off x="685800" y="1417320"/>
            <a:ext cx="1234440" cy="292608"/>
          </a:xfrm>
          <a:prstGeom prst="rect">
            <a:avLst/>
          </a:prstGeom>
          <a:solidFill>
            <a:srgbClr val="1D4ED8"/>
          </a:solidFill>
          <a:ln/>
        </p:spPr>
        <p:txBody>
          <a:bodyPr wrap="square" lIns="508" tIns="508" rIns="508" bIns="508" rtlCol="0" anchor="t">
            <a:normAutofit/>
          </a:bodyPr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Kısa vaka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685800" y="1874520"/>
            <a:ext cx="5029200" cy="2194560"/>
          </a:xfrm>
          <a:prstGeom prst="rect">
            <a:avLst/>
          </a:prstGeom>
          <a:solidFill>
            <a:srgbClr val="DFEAFE"/>
          </a:solidFill>
          <a:ln w="12700">
            <a:solidFill>
              <a:srgbClr val="1D4ED8"/>
            </a:solidFill>
          </a:ln>
        </p:spPr>
        <p:txBody>
          <a:bodyPr wrap="square" lIns="1524" tIns="1524" rIns="1524" bIns="1524" rtlCol="0" anchor="t">
            <a:normAutofit/>
          </a:bodyPr>
          <a:lstStyle/>
          <a:p>
            <a:pPr marL="0" indent="0" algn="l">
              <a:buNone/>
            </a:pPr>
            <a:r>
              <a:rPr lang="en-US" sz="1800" b="1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Bir kentte hava kirliliği, düşük gelirli bölgelerde solunum hastalıklarını artırıyor. Klinik tedavi veriliyor ancak sorun tekrar ediyor.</a:t>
            </a:r>
            <a:endParaRPr lang="en-US" sz="1800" dirty="0"/>
          </a:p>
        </p:txBody>
      </p:sp>
      <p:sp>
        <p:nvSpPr>
          <p:cNvPr id="9" name="Text 7"/>
          <p:cNvSpPr/>
          <p:nvPr/>
        </p:nvSpPr>
        <p:spPr>
          <a:xfrm>
            <a:off x="6400800" y="1417320"/>
            <a:ext cx="1600200" cy="292608"/>
          </a:xfrm>
          <a:prstGeom prst="rect">
            <a:avLst/>
          </a:prstGeom>
          <a:solidFill>
            <a:srgbClr val="E8EEF5"/>
          </a:solidFill>
          <a:ln/>
        </p:spPr>
        <p:txBody>
          <a:bodyPr wrap="square" lIns="508" tIns="508" rIns="508" bIns="508" rtlCol="0" anchor="t">
            <a:normAutofit/>
          </a:bodyPr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1D4ED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Analiz soruları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6400800" y="1874520"/>
            <a:ext cx="4937760" cy="2423160"/>
          </a:xfrm>
          <a:prstGeom prst="rect">
            <a:avLst/>
          </a:prstGeom>
          <a:noFill/>
          <a:ln/>
        </p:spPr>
        <p:txBody>
          <a:bodyPr wrap="square" lIns="508" tIns="508" rIns="508" bIns="508" rtlCol="0" anchor="t">
            <a:normAutofit/>
          </a:bodyPr>
          <a:lstStyle/>
          <a:p>
            <a:pPr marL="0" indent="0" algn="l">
              <a:buNone/>
            </a:pPr>
            <a:r>
              <a:rPr lang="en-US" sz="170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Sorunun klinik ve toplumsal boyutları nelerdir?</a:t>
            </a:r>
            <a:endParaRPr lang="en-US" sz="1700" dirty="0"/>
          </a:p>
          <a:p>
            <a:pPr marL="0" indent="0" algn="l">
              <a:buNone/>
            </a:pPr>
            <a:r>
              <a:rPr lang="en-US" sz="170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Halk sağlığı ile sağlık sosyolojisi burada nasıl ayrışır?</a:t>
            </a:r>
            <a:endParaRPr lang="en-US" sz="1700" dirty="0"/>
          </a:p>
          <a:p>
            <a:pPr marL="0" indent="0" algn="l">
              <a:buNone/>
            </a:pPr>
            <a:r>
              <a:rPr lang="en-US" sz="170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Türkiye’de benzer hangi örnekler tartışılabilir?</a:t>
            </a:r>
            <a:endParaRPr lang="en-US" sz="1700" dirty="0"/>
          </a:p>
        </p:txBody>
      </p:sp>
      <p:sp>
        <p:nvSpPr>
          <p:cNvPr id="11" name="Text 9"/>
          <p:cNvSpPr/>
          <p:nvPr/>
        </p:nvSpPr>
        <p:spPr>
          <a:xfrm>
            <a:off x="960120" y="4983480"/>
            <a:ext cx="10149840" cy="548640"/>
          </a:xfrm>
          <a:prstGeom prst="rect">
            <a:avLst/>
          </a:prstGeom>
          <a:noFill/>
          <a:ln/>
        </p:spPr>
        <p:txBody>
          <a:bodyPr wrap="square" lIns="381" tIns="381" rIns="381" bIns="381" rtlCol="0" anchor="t">
            <a:normAutofit/>
          </a:bodyPr>
          <a:lstStyle/>
          <a:p>
            <a:pPr marL="0" indent="0" algn="ctr">
              <a:buNone/>
            </a:pPr>
            <a:r>
              <a:rPr lang="en-US" sz="1680" b="1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Amaç: olayı bireysel kusur diliyle değil; statü, rol, kültür, kurum ve eşitsizlik ilişkileriyle tartışmak.</a:t>
            </a:r>
            <a:endParaRPr lang="en-US" sz="1680" dirty="0"/>
          </a:p>
        </p:txBody>
      </p:sp>
    </p:spTree>
    <p:extLst>
      <p:ext uri="{BB962C8B-B14F-4D97-AF65-F5344CB8AC3E}">
        <p14:creationId xmlns:p14="http://schemas.microsoft.com/office/powerpoint/2010/main" val="23611530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228600"/>
            <a:ext cx="3291840" cy="25603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8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SAĞLIK SOSYOLOJİSİ  •  2. HAFTA</a:t>
            </a:r>
            <a:endParaRPr lang="en-US" sz="850" dirty="0"/>
          </a:p>
        </p:txBody>
      </p:sp>
      <p:sp>
        <p:nvSpPr>
          <p:cNvPr id="3" name="Text 1"/>
          <p:cNvSpPr/>
          <p:nvPr/>
        </p:nvSpPr>
        <p:spPr>
          <a:xfrm>
            <a:off x="502920" y="530352"/>
            <a:ext cx="10927080" cy="50292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2350" b="1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Grup çalışması</a:t>
            </a:r>
            <a:endParaRPr lang="en-US" sz="2350" dirty="0"/>
          </a:p>
        </p:txBody>
      </p:sp>
      <p:sp>
        <p:nvSpPr>
          <p:cNvPr id="4" name="Shape 2"/>
          <p:cNvSpPr/>
          <p:nvPr/>
        </p:nvSpPr>
        <p:spPr>
          <a:xfrm>
            <a:off x="502920" y="1133856"/>
            <a:ext cx="11155680" cy="0"/>
          </a:xfrm>
          <a:prstGeom prst="line">
            <a:avLst/>
          </a:prstGeom>
          <a:noFill/>
          <a:ln w="15240">
            <a:solidFill>
              <a:srgbClr val="333333">
                <a:alpha val="85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02920" y="6528816"/>
            <a:ext cx="5486400" cy="201168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>
            <a:normAutofit/>
          </a:bodyPr>
          <a:lstStyle/>
          <a:p>
            <a:pPr marL="0" indent="0">
              <a:buNone/>
            </a:pPr>
            <a:r>
              <a:rPr lang="en-US" sz="750" dirty="0">
                <a:solidFill>
                  <a:srgbClr val="506070"/>
                </a:solidFill>
              </a:rPr>
              <a:t>Özgün ders materyali • Telifli görsel içermez</a:t>
            </a:r>
            <a:endParaRPr lang="en-US" sz="750" dirty="0"/>
          </a:p>
        </p:txBody>
      </p:sp>
      <p:sp>
        <p:nvSpPr>
          <p:cNvPr id="6" name="Text 4"/>
          <p:cNvSpPr/>
          <p:nvPr/>
        </p:nvSpPr>
        <p:spPr>
          <a:xfrm>
            <a:off x="11064240" y="6528816"/>
            <a:ext cx="594360" cy="201168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/>
          <a:lstStyle/>
          <a:p>
            <a:pPr marL="0" indent="0" algn="r">
              <a:buNone/>
            </a:pPr>
            <a:r>
              <a:rPr lang="en-US" sz="750" dirty="0">
                <a:solidFill>
                  <a:srgbClr val="506070"/>
                </a:solidFill>
              </a:rPr>
              <a:t>2/14</a:t>
            </a:r>
            <a:endParaRPr lang="en-US" sz="750" dirty="0"/>
          </a:p>
        </p:txBody>
      </p:sp>
      <p:sp>
        <p:nvSpPr>
          <p:cNvPr id="7" name="Text 5"/>
          <p:cNvSpPr/>
          <p:nvPr/>
        </p:nvSpPr>
        <p:spPr>
          <a:xfrm>
            <a:off x="685800" y="1417320"/>
            <a:ext cx="10789920" cy="59436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>
            <a:normAutofit/>
          </a:bodyPr>
          <a:lstStyle/>
          <a:p>
            <a:pPr marL="0" indent="0" algn="ctr">
              <a:buNone/>
            </a:pPr>
            <a:r>
              <a:rPr lang="en-US" sz="2400" b="1" dirty="0">
                <a:solidFill>
                  <a:srgbClr val="1D4ED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Türkiye’de sağlık sosyolojisi için araştırma başlığı üretme</a:t>
            </a:r>
            <a:endParaRPr lang="en-US" sz="2400" dirty="0"/>
          </a:p>
        </p:txBody>
      </p:sp>
      <p:sp>
        <p:nvSpPr>
          <p:cNvPr id="8" name="Text 6"/>
          <p:cNvSpPr/>
          <p:nvPr/>
        </p:nvSpPr>
        <p:spPr>
          <a:xfrm>
            <a:off x="868680" y="2514600"/>
            <a:ext cx="502920" cy="502920"/>
          </a:xfrm>
          <a:prstGeom prst="rect">
            <a:avLst/>
          </a:prstGeom>
          <a:solidFill>
            <a:srgbClr val="1D4ED8"/>
          </a:solidFill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</a:t>
            </a:r>
            <a:endParaRPr lang="en-US" sz="1800" dirty="0"/>
          </a:p>
        </p:txBody>
      </p:sp>
      <p:sp>
        <p:nvSpPr>
          <p:cNvPr id="9" name="Text 7"/>
          <p:cNvSpPr/>
          <p:nvPr/>
        </p:nvSpPr>
        <p:spPr>
          <a:xfrm>
            <a:off x="868680" y="3246120"/>
            <a:ext cx="2194560" cy="114300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EF5"/>
            </a:solidFill>
          </a:ln>
        </p:spPr>
        <p:txBody>
          <a:bodyPr wrap="square" lIns="1143" tIns="1143" rIns="1143" bIns="1143" rtlCol="0" anchor="t">
            <a:normAutofit/>
          </a:bodyPr>
          <a:lstStyle/>
          <a:p>
            <a:pPr marL="0" indent="0" algn="l">
              <a:buNone/>
            </a:pPr>
            <a:r>
              <a:rPr lang="en-US" sz="154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Türkiye’den bir sağlık sorunu seçin.</a:t>
            </a:r>
            <a:endParaRPr lang="en-US" sz="1540" dirty="0"/>
          </a:p>
        </p:txBody>
      </p:sp>
      <p:sp>
        <p:nvSpPr>
          <p:cNvPr id="10" name="Text 8"/>
          <p:cNvSpPr/>
          <p:nvPr/>
        </p:nvSpPr>
        <p:spPr>
          <a:xfrm>
            <a:off x="3657600" y="2514600"/>
            <a:ext cx="502920" cy="502920"/>
          </a:xfrm>
          <a:prstGeom prst="rect">
            <a:avLst/>
          </a:prstGeom>
          <a:solidFill>
            <a:srgbClr val="1D4ED8"/>
          </a:solidFill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800" dirty="0"/>
          </a:p>
        </p:txBody>
      </p:sp>
      <p:sp>
        <p:nvSpPr>
          <p:cNvPr id="11" name="Text 9"/>
          <p:cNvSpPr/>
          <p:nvPr/>
        </p:nvSpPr>
        <p:spPr>
          <a:xfrm>
            <a:off x="3657600" y="3246120"/>
            <a:ext cx="2194560" cy="114300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EF5"/>
            </a:solidFill>
          </a:ln>
        </p:spPr>
        <p:txBody>
          <a:bodyPr wrap="square" lIns="1143" tIns="1143" rIns="1143" bIns="1143" rtlCol="0" anchor="t">
            <a:normAutofit/>
          </a:bodyPr>
          <a:lstStyle/>
          <a:p>
            <a:pPr marL="0" indent="0" algn="l">
              <a:buNone/>
            </a:pPr>
            <a:r>
              <a:rPr lang="en-US" sz="154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Sorunun biyomedikal ve toplumsal yönünü ayırın.</a:t>
            </a:r>
            <a:endParaRPr lang="en-US" sz="1540" dirty="0"/>
          </a:p>
        </p:txBody>
      </p:sp>
      <p:sp>
        <p:nvSpPr>
          <p:cNvPr id="12" name="Text 10"/>
          <p:cNvSpPr/>
          <p:nvPr/>
        </p:nvSpPr>
        <p:spPr>
          <a:xfrm>
            <a:off x="6446520" y="2514600"/>
            <a:ext cx="502920" cy="502920"/>
          </a:xfrm>
          <a:prstGeom prst="rect">
            <a:avLst/>
          </a:prstGeom>
          <a:solidFill>
            <a:srgbClr val="1D4ED8"/>
          </a:solidFill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800" dirty="0"/>
          </a:p>
        </p:txBody>
      </p:sp>
      <p:sp>
        <p:nvSpPr>
          <p:cNvPr id="13" name="Text 11"/>
          <p:cNvSpPr/>
          <p:nvPr/>
        </p:nvSpPr>
        <p:spPr>
          <a:xfrm>
            <a:off x="6446520" y="3246120"/>
            <a:ext cx="2194560" cy="114300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EF5"/>
            </a:solidFill>
          </a:ln>
        </p:spPr>
        <p:txBody>
          <a:bodyPr wrap="square" lIns="1143" tIns="1143" rIns="1143" bIns="1143" rtlCol="0" anchor="t">
            <a:normAutofit/>
          </a:bodyPr>
          <a:lstStyle/>
          <a:p>
            <a:pPr marL="0" indent="0" algn="l">
              <a:buNone/>
            </a:pPr>
            <a:r>
              <a:rPr lang="en-US" sz="154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Bir araştırma sorusu yazın.</a:t>
            </a:r>
            <a:endParaRPr lang="en-US" sz="1540" dirty="0"/>
          </a:p>
        </p:txBody>
      </p:sp>
      <p:sp>
        <p:nvSpPr>
          <p:cNvPr id="14" name="Text 12"/>
          <p:cNvSpPr/>
          <p:nvPr/>
        </p:nvSpPr>
        <p:spPr>
          <a:xfrm>
            <a:off x="9235440" y="2514600"/>
            <a:ext cx="502920" cy="502920"/>
          </a:xfrm>
          <a:prstGeom prst="rect">
            <a:avLst/>
          </a:prstGeom>
          <a:solidFill>
            <a:srgbClr val="1D4ED8"/>
          </a:solidFill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800" dirty="0"/>
          </a:p>
        </p:txBody>
      </p:sp>
      <p:sp>
        <p:nvSpPr>
          <p:cNvPr id="15" name="Text 13"/>
          <p:cNvSpPr/>
          <p:nvPr/>
        </p:nvSpPr>
        <p:spPr>
          <a:xfrm>
            <a:off x="9235440" y="3246120"/>
            <a:ext cx="2194560" cy="114300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EF5"/>
            </a:solidFill>
          </a:ln>
        </p:spPr>
        <p:txBody>
          <a:bodyPr wrap="square" lIns="1143" tIns="1143" rIns="1143" bIns="1143" rtlCol="0" anchor="t">
            <a:normAutofit/>
          </a:bodyPr>
          <a:lstStyle/>
          <a:p>
            <a:pPr marL="0" indent="0" algn="l">
              <a:buNone/>
            </a:pPr>
            <a:r>
              <a:rPr lang="en-US" sz="154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Hangi verinin toplanabileceğini belirtin.</a:t>
            </a:r>
            <a:endParaRPr lang="en-US" sz="1540" dirty="0"/>
          </a:p>
        </p:txBody>
      </p:sp>
      <p:sp>
        <p:nvSpPr>
          <p:cNvPr id="16" name="Text 14"/>
          <p:cNvSpPr/>
          <p:nvPr/>
        </p:nvSpPr>
        <p:spPr>
          <a:xfrm>
            <a:off x="1143000" y="5257800"/>
            <a:ext cx="9875520" cy="411480"/>
          </a:xfrm>
          <a:prstGeom prst="rect">
            <a:avLst/>
          </a:prstGeom>
          <a:solidFill>
            <a:srgbClr val="DCFCE7"/>
          </a:solidFill>
          <a:ln/>
        </p:spPr>
        <p:txBody>
          <a:bodyPr wrap="square" lIns="381" tIns="381" rIns="381" bIns="381" rtlCol="0" anchor="t">
            <a:normAutofit/>
          </a:bodyPr>
          <a:lstStyle/>
          <a:p>
            <a:pPr marL="0" indent="0" algn="ctr">
              <a:buNone/>
            </a:pPr>
            <a:r>
              <a:rPr lang="en-US" sz="1750" b="1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Teslim: Bir araştırma sorusu + olası veri kaynağı</a:t>
            </a:r>
            <a:endParaRPr lang="en-US" sz="1750" dirty="0"/>
          </a:p>
        </p:txBody>
      </p:sp>
    </p:spTree>
    <p:extLst>
      <p:ext uri="{BB962C8B-B14F-4D97-AF65-F5344CB8AC3E}">
        <p14:creationId xmlns:p14="http://schemas.microsoft.com/office/powerpoint/2010/main" val="38069187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228600"/>
            <a:ext cx="3291840" cy="25603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8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SAĞLIK SOSYOLOJİSİ  •  2. HAFTA</a:t>
            </a:r>
            <a:endParaRPr lang="en-US" sz="850" dirty="0"/>
          </a:p>
        </p:txBody>
      </p:sp>
      <p:sp>
        <p:nvSpPr>
          <p:cNvPr id="3" name="Text 1"/>
          <p:cNvSpPr/>
          <p:nvPr/>
        </p:nvSpPr>
        <p:spPr>
          <a:xfrm>
            <a:off x="502920" y="530352"/>
            <a:ext cx="10927080" cy="50292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2350" b="1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Soru-cevap</a:t>
            </a:r>
            <a:endParaRPr lang="en-US" sz="2350" dirty="0"/>
          </a:p>
        </p:txBody>
      </p:sp>
      <p:sp>
        <p:nvSpPr>
          <p:cNvPr id="4" name="Shape 2"/>
          <p:cNvSpPr/>
          <p:nvPr/>
        </p:nvSpPr>
        <p:spPr>
          <a:xfrm>
            <a:off x="502920" y="1133856"/>
            <a:ext cx="11155680" cy="0"/>
          </a:xfrm>
          <a:prstGeom prst="line">
            <a:avLst/>
          </a:prstGeom>
          <a:noFill/>
          <a:ln w="15240">
            <a:solidFill>
              <a:srgbClr val="333333">
                <a:alpha val="85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02920" y="6528816"/>
            <a:ext cx="5486400" cy="201168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>
            <a:normAutofit/>
          </a:bodyPr>
          <a:lstStyle/>
          <a:p>
            <a:pPr marL="0" indent="0">
              <a:buNone/>
            </a:pPr>
            <a:r>
              <a:rPr lang="en-US" sz="750" dirty="0">
                <a:solidFill>
                  <a:srgbClr val="506070"/>
                </a:solidFill>
              </a:rPr>
              <a:t>Özgün ders materyali • Telifli görsel içermez</a:t>
            </a:r>
            <a:endParaRPr lang="en-US" sz="750" dirty="0"/>
          </a:p>
        </p:txBody>
      </p:sp>
      <p:sp>
        <p:nvSpPr>
          <p:cNvPr id="6" name="Text 4"/>
          <p:cNvSpPr/>
          <p:nvPr/>
        </p:nvSpPr>
        <p:spPr>
          <a:xfrm>
            <a:off x="11064240" y="6528816"/>
            <a:ext cx="594360" cy="201168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/>
          <a:lstStyle/>
          <a:p>
            <a:pPr marL="0" indent="0" algn="r">
              <a:buNone/>
            </a:pPr>
            <a:r>
              <a:rPr lang="en-US" sz="750" dirty="0">
                <a:solidFill>
                  <a:srgbClr val="506070"/>
                </a:solidFill>
              </a:rPr>
              <a:t>2/14</a:t>
            </a:r>
            <a:endParaRPr lang="en-US" sz="750" dirty="0"/>
          </a:p>
        </p:txBody>
      </p:sp>
      <p:sp>
        <p:nvSpPr>
          <p:cNvPr id="7" name="Text 5"/>
          <p:cNvSpPr/>
          <p:nvPr/>
        </p:nvSpPr>
        <p:spPr>
          <a:xfrm>
            <a:off x="685800" y="1417320"/>
            <a:ext cx="5212080" cy="45720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>
            <a:normAutofit/>
          </a:bodyPr>
          <a:lstStyle/>
          <a:p>
            <a:pPr marL="0" indent="0" algn="l">
              <a:buNone/>
            </a:pPr>
            <a:r>
              <a:rPr lang="en-US" sz="2350" b="1" dirty="0">
                <a:solidFill>
                  <a:srgbClr val="1D4ED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Düşün — Tartış — Paylaş</a:t>
            </a:r>
            <a:endParaRPr lang="en-US" sz="2350" dirty="0"/>
          </a:p>
        </p:txBody>
      </p:sp>
      <p:sp>
        <p:nvSpPr>
          <p:cNvPr id="8" name="Text 6"/>
          <p:cNvSpPr/>
          <p:nvPr/>
        </p:nvSpPr>
        <p:spPr>
          <a:xfrm>
            <a:off x="777240" y="2148840"/>
            <a:ext cx="4800600" cy="1234440"/>
          </a:xfrm>
          <a:prstGeom prst="rect">
            <a:avLst/>
          </a:prstGeom>
          <a:solidFill>
            <a:srgbClr val="DFEAFE"/>
          </a:solidFill>
          <a:ln w="12700">
            <a:solidFill>
              <a:srgbClr val="1D4ED8"/>
            </a:solidFill>
          </a:ln>
        </p:spPr>
        <p:txBody>
          <a:bodyPr wrap="square" lIns="1270" tIns="1270" rIns="1270" bIns="1270" rtlCol="0" anchor="t">
            <a:normAutofit/>
          </a:bodyPr>
          <a:lstStyle/>
          <a:p>
            <a:pPr marL="0" indent="0" algn="l">
              <a:buNone/>
            </a:pPr>
            <a:r>
              <a:rPr lang="en-US" sz="1720" b="1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Sağlık sosyolojisi hangi tarihsel dönüşümlerle güçlendi?</a:t>
            </a:r>
            <a:endParaRPr lang="en-US" sz="1720" dirty="0"/>
          </a:p>
        </p:txBody>
      </p:sp>
      <p:sp>
        <p:nvSpPr>
          <p:cNvPr id="9" name="Text 7"/>
          <p:cNvSpPr/>
          <p:nvPr/>
        </p:nvSpPr>
        <p:spPr>
          <a:xfrm>
            <a:off x="6400800" y="2148840"/>
            <a:ext cx="4800600" cy="1234440"/>
          </a:xfrm>
          <a:prstGeom prst="rect">
            <a:avLst/>
          </a:prstGeom>
          <a:solidFill>
            <a:srgbClr val="EDE9FE"/>
          </a:solidFill>
          <a:ln w="12700">
            <a:solidFill>
              <a:srgbClr val="1D4ED8"/>
            </a:solidFill>
          </a:ln>
        </p:spPr>
        <p:txBody>
          <a:bodyPr wrap="square" lIns="1270" tIns="1270" rIns="1270" bIns="1270" rtlCol="0" anchor="t">
            <a:normAutofit/>
          </a:bodyPr>
          <a:lstStyle/>
          <a:p>
            <a:pPr marL="0" indent="0" algn="l">
              <a:buNone/>
            </a:pPr>
            <a:r>
              <a:rPr lang="en-US" sz="1720" b="1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Biyomedikal model hangi konuda sınırlı kalabilir?</a:t>
            </a:r>
            <a:endParaRPr lang="en-US" sz="1720" dirty="0"/>
          </a:p>
        </p:txBody>
      </p:sp>
      <p:sp>
        <p:nvSpPr>
          <p:cNvPr id="10" name="Text 8"/>
          <p:cNvSpPr/>
          <p:nvPr/>
        </p:nvSpPr>
        <p:spPr>
          <a:xfrm>
            <a:off x="777240" y="4160520"/>
            <a:ext cx="4800600" cy="1234440"/>
          </a:xfrm>
          <a:prstGeom prst="rect">
            <a:avLst/>
          </a:prstGeom>
          <a:solidFill>
            <a:srgbClr val="DCFCE7"/>
          </a:solidFill>
          <a:ln w="12700">
            <a:solidFill>
              <a:srgbClr val="1D4ED8"/>
            </a:solidFill>
          </a:ln>
        </p:spPr>
        <p:txBody>
          <a:bodyPr wrap="square" lIns="1270" tIns="1270" rIns="1270" bIns="1270" rtlCol="0" anchor="t">
            <a:normAutofit/>
          </a:bodyPr>
          <a:lstStyle/>
          <a:p>
            <a:pPr marL="0" indent="0" algn="l">
              <a:buNone/>
            </a:pPr>
            <a:r>
              <a:rPr lang="en-US" sz="1720" b="1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3. Tıbbileşmeye bir örnek verin.</a:t>
            </a:r>
            <a:endParaRPr lang="en-US" sz="1720" dirty="0"/>
          </a:p>
        </p:txBody>
      </p:sp>
      <p:sp>
        <p:nvSpPr>
          <p:cNvPr id="11" name="Text 9"/>
          <p:cNvSpPr/>
          <p:nvPr/>
        </p:nvSpPr>
        <p:spPr>
          <a:xfrm>
            <a:off x="6400800" y="4160520"/>
            <a:ext cx="4800600" cy="1234440"/>
          </a:xfrm>
          <a:prstGeom prst="rect">
            <a:avLst/>
          </a:prstGeom>
          <a:solidFill>
            <a:srgbClr val="FEF3C7"/>
          </a:solidFill>
          <a:ln w="12700">
            <a:solidFill>
              <a:srgbClr val="1D4ED8"/>
            </a:solidFill>
          </a:ln>
        </p:spPr>
        <p:txBody>
          <a:bodyPr wrap="square" lIns="1270" tIns="1270" rIns="1270" bIns="1270" rtlCol="0" anchor="t">
            <a:normAutofit/>
          </a:bodyPr>
          <a:lstStyle/>
          <a:p>
            <a:pPr marL="0" indent="0" algn="l">
              <a:buNone/>
            </a:pPr>
            <a:r>
              <a:rPr lang="en-US" sz="1720" b="1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4. Türkiye’de sağlık sosyolojisi hangi alanlarda çalışılabilir?</a:t>
            </a:r>
            <a:endParaRPr lang="en-US" sz="1720" dirty="0"/>
          </a:p>
        </p:txBody>
      </p:sp>
      <p:sp>
        <p:nvSpPr>
          <p:cNvPr id="12" name="Text 10"/>
          <p:cNvSpPr/>
          <p:nvPr/>
        </p:nvSpPr>
        <p:spPr>
          <a:xfrm>
            <a:off x="914400" y="5806440"/>
            <a:ext cx="10241280" cy="32004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>
            <a:normAutofit/>
          </a:bodyPr>
          <a:lstStyle/>
          <a:p>
            <a:pPr marL="0" indent="0" algn="ctr">
              <a:buNone/>
            </a:pPr>
            <a:r>
              <a:rPr lang="en-US" sz="1580" dirty="0">
                <a:solidFill>
                  <a:srgbClr val="50607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Kural: Cevap verirken en az bir kavram, bir örnek ve bir karşı-argüman kullanın.</a:t>
            </a:r>
            <a:endParaRPr lang="en-US" sz="1580" dirty="0"/>
          </a:p>
        </p:txBody>
      </p:sp>
    </p:spTree>
    <p:extLst>
      <p:ext uri="{BB962C8B-B14F-4D97-AF65-F5344CB8AC3E}">
        <p14:creationId xmlns:p14="http://schemas.microsoft.com/office/powerpoint/2010/main" val="382209163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228600"/>
            <a:ext cx="3291840" cy="25603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8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SAĞLIK SOSYOLOJİSİ  •  2. HAFTA</a:t>
            </a:r>
            <a:endParaRPr lang="en-US" sz="850" dirty="0"/>
          </a:p>
        </p:txBody>
      </p:sp>
      <p:sp>
        <p:nvSpPr>
          <p:cNvPr id="3" name="Text 1"/>
          <p:cNvSpPr/>
          <p:nvPr/>
        </p:nvSpPr>
        <p:spPr>
          <a:xfrm>
            <a:off x="502920" y="530352"/>
            <a:ext cx="10927080" cy="50292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2350" b="1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Özet ve kapanış</a:t>
            </a:r>
            <a:endParaRPr lang="en-US" sz="2350" dirty="0"/>
          </a:p>
        </p:txBody>
      </p:sp>
      <p:sp>
        <p:nvSpPr>
          <p:cNvPr id="4" name="Shape 2"/>
          <p:cNvSpPr/>
          <p:nvPr/>
        </p:nvSpPr>
        <p:spPr>
          <a:xfrm>
            <a:off x="502920" y="1133856"/>
            <a:ext cx="11155680" cy="0"/>
          </a:xfrm>
          <a:prstGeom prst="line">
            <a:avLst/>
          </a:prstGeom>
          <a:noFill/>
          <a:ln w="15240">
            <a:solidFill>
              <a:srgbClr val="333333">
                <a:alpha val="85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02920" y="6528816"/>
            <a:ext cx="5486400" cy="201168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>
            <a:normAutofit/>
          </a:bodyPr>
          <a:lstStyle/>
          <a:p>
            <a:pPr marL="0" indent="0">
              <a:buNone/>
            </a:pPr>
            <a:r>
              <a:rPr lang="en-US" sz="750" dirty="0">
                <a:solidFill>
                  <a:srgbClr val="506070"/>
                </a:solidFill>
              </a:rPr>
              <a:t>Özgün ders materyali • Telifli görsel içermez</a:t>
            </a:r>
            <a:endParaRPr lang="en-US" sz="750" dirty="0"/>
          </a:p>
        </p:txBody>
      </p:sp>
      <p:sp>
        <p:nvSpPr>
          <p:cNvPr id="6" name="Text 4"/>
          <p:cNvSpPr/>
          <p:nvPr/>
        </p:nvSpPr>
        <p:spPr>
          <a:xfrm>
            <a:off x="11064240" y="6528816"/>
            <a:ext cx="594360" cy="201168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/>
          <a:lstStyle/>
          <a:p>
            <a:pPr marL="0" indent="0" algn="r">
              <a:buNone/>
            </a:pPr>
            <a:r>
              <a:rPr lang="en-US" sz="750" dirty="0">
                <a:solidFill>
                  <a:srgbClr val="506070"/>
                </a:solidFill>
              </a:rPr>
              <a:t>2/14</a:t>
            </a:r>
            <a:endParaRPr lang="en-US" sz="750" dirty="0"/>
          </a:p>
        </p:txBody>
      </p:sp>
      <p:sp>
        <p:nvSpPr>
          <p:cNvPr id="7" name="Text 5"/>
          <p:cNvSpPr/>
          <p:nvPr/>
        </p:nvSpPr>
        <p:spPr>
          <a:xfrm>
            <a:off x="685800" y="1417320"/>
            <a:ext cx="4937760" cy="411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>
            <a:normAutofit/>
          </a:bodyPr>
          <a:lstStyle/>
          <a:p>
            <a:pPr marL="0" indent="0" algn="l">
              <a:buNone/>
            </a:pPr>
            <a:r>
              <a:rPr lang="en-US" sz="2200" b="1" dirty="0">
                <a:solidFill>
                  <a:srgbClr val="1D4ED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Bu haftadan kalan üç fikir</a:t>
            </a:r>
            <a:endParaRPr lang="en-US" sz="2200" dirty="0"/>
          </a:p>
        </p:txBody>
      </p:sp>
      <p:sp>
        <p:nvSpPr>
          <p:cNvPr id="8" name="Text 6"/>
          <p:cNvSpPr/>
          <p:nvPr/>
        </p:nvSpPr>
        <p:spPr>
          <a:xfrm>
            <a:off x="868680" y="2057400"/>
            <a:ext cx="5029200" cy="2194560"/>
          </a:xfrm>
          <a:prstGeom prst="rect">
            <a:avLst/>
          </a:prstGeom>
          <a:noFill/>
          <a:ln/>
        </p:spPr>
        <p:txBody>
          <a:bodyPr wrap="square" lIns="508" tIns="508" rIns="508" bIns="508" rtlCol="0" anchor="t">
            <a:normAutofit/>
          </a:bodyPr>
          <a:lstStyle/>
          <a:p>
            <a:pPr marL="0" indent="0" algn="l">
              <a:buNone/>
            </a:pPr>
            <a:r>
              <a:rPr lang="en-US" sz="180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Sağlık sosyolojisi modern sağlık kurumlarının büyümesiyle gelişti.</a:t>
            </a:r>
            <a:endParaRPr lang="en-US" sz="1800" dirty="0"/>
          </a:p>
          <a:p>
            <a:pPr marL="0" indent="0" algn="l">
              <a:buNone/>
            </a:pPr>
            <a:r>
              <a:rPr lang="en-US" sz="180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Türkiye bağlamı; eşitsizlik, hizmete erişim, kültür ve sağlık politikalarıyla ilişkilidir.</a:t>
            </a:r>
            <a:endParaRPr lang="en-US" sz="1800" dirty="0"/>
          </a:p>
          <a:p>
            <a:pPr marL="0" indent="0" algn="l">
              <a:buNone/>
            </a:pPr>
            <a:r>
              <a:rPr lang="en-US" sz="180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Klinik açıklama ile toplumsal açıklama birbirini dışlamaz; tamamlar.</a:t>
            </a:r>
            <a:endParaRPr lang="en-US" sz="1800" dirty="0"/>
          </a:p>
        </p:txBody>
      </p:sp>
      <p:sp>
        <p:nvSpPr>
          <p:cNvPr id="9" name="Text 7"/>
          <p:cNvSpPr/>
          <p:nvPr/>
        </p:nvSpPr>
        <p:spPr>
          <a:xfrm>
            <a:off x="6400800" y="1417320"/>
            <a:ext cx="1325880" cy="292608"/>
          </a:xfrm>
          <a:prstGeom prst="rect">
            <a:avLst/>
          </a:prstGeom>
          <a:solidFill>
            <a:srgbClr val="1D4ED8"/>
          </a:solidFill>
          <a:ln/>
        </p:spPr>
        <p:txBody>
          <a:bodyPr wrap="square" lIns="508" tIns="508" rIns="508" bIns="508" rtlCol="0" anchor="t">
            <a:normAutofit/>
          </a:bodyPr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Çıkış bileti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6400800" y="1892808"/>
            <a:ext cx="4800600" cy="1051560"/>
          </a:xfrm>
          <a:prstGeom prst="rect">
            <a:avLst/>
          </a:prstGeom>
          <a:solidFill>
            <a:srgbClr val="DFEAFE"/>
          </a:solidFill>
          <a:ln w="12700">
            <a:solidFill>
              <a:srgbClr val="1D4ED8"/>
            </a:solidFill>
          </a:ln>
        </p:spPr>
        <p:txBody>
          <a:bodyPr wrap="square" lIns="1270" tIns="1270" rIns="1270" bIns="1270" rtlCol="0" anchor="t">
            <a:normAutofit/>
          </a:bodyPr>
          <a:lstStyle/>
          <a:p>
            <a:pPr marL="0" indent="0" algn="l">
              <a:buNone/>
            </a:pPr>
            <a:r>
              <a:rPr lang="en-US" sz="2100" b="1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Bir sağlık sorununu seçip neden sosyolojik incelemeye uygun olduğunu tek cümleyle yazın.</a:t>
            </a:r>
            <a:endParaRPr lang="en-US" sz="2100" dirty="0"/>
          </a:p>
        </p:txBody>
      </p:sp>
      <p:sp>
        <p:nvSpPr>
          <p:cNvPr id="11" name="Text 9"/>
          <p:cNvSpPr/>
          <p:nvPr/>
        </p:nvSpPr>
        <p:spPr>
          <a:xfrm>
            <a:off x="6400800" y="3657600"/>
            <a:ext cx="2194560" cy="292608"/>
          </a:xfrm>
          <a:prstGeom prst="rect">
            <a:avLst/>
          </a:prstGeom>
          <a:solidFill>
            <a:srgbClr val="E8EEF5"/>
          </a:solidFill>
          <a:ln/>
        </p:spPr>
        <p:txBody>
          <a:bodyPr wrap="square" lIns="508" tIns="508" rIns="508" bIns="508" rtlCol="0" anchor="t">
            <a:normAutofit/>
          </a:bodyPr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1D4ED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Bir sonraki haftaya hazırlık</a:t>
            </a:r>
            <a:endParaRPr lang="en-US" sz="1300" dirty="0"/>
          </a:p>
        </p:txBody>
      </p:sp>
      <p:sp>
        <p:nvSpPr>
          <p:cNvPr id="12" name="Text 10"/>
          <p:cNvSpPr/>
          <p:nvPr/>
        </p:nvSpPr>
        <p:spPr>
          <a:xfrm>
            <a:off x="6492240" y="4114800"/>
            <a:ext cx="4754880" cy="1234440"/>
          </a:xfrm>
          <a:prstGeom prst="rect">
            <a:avLst/>
          </a:prstGeom>
          <a:noFill/>
          <a:ln/>
        </p:spPr>
        <p:txBody>
          <a:bodyPr wrap="square" lIns="508" tIns="508" rIns="508" bIns="508" rtlCol="0" anchor="t">
            <a:normAutofit/>
          </a:bodyPr>
          <a:lstStyle/>
          <a:p>
            <a:pPr marL="0" indent="0" algn="l">
              <a:buNone/>
            </a:pPr>
            <a:r>
              <a:rPr lang="en-US" sz="165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Sağlık, hastalık, hasta statüsü ve hasta rolü kavramlarını örneklerle düşünün.</a:t>
            </a:r>
            <a:endParaRPr lang="en-US" sz="1650" dirty="0"/>
          </a:p>
          <a:p>
            <a:pPr marL="0" indent="0" algn="l">
              <a:buNone/>
            </a:pPr>
            <a:r>
              <a:rPr lang="en-US" sz="165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Bir hastanın toplum içinde hangi beklentilerle karşılaştığını gözlemleyin.</a:t>
            </a:r>
            <a:endParaRPr lang="en-US" sz="1650" dirty="0"/>
          </a:p>
        </p:txBody>
      </p:sp>
    </p:spTree>
    <p:extLst>
      <p:ext uri="{BB962C8B-B14F-4D97-AF65-F5344CB8AC3E}">
        <p14:creationId xmlns:p14="http://schemas.microsoft.com/office/powerpoint/2010/main" val="72167356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700</Words>
  <Application>Microsoft Office PowerPoint</Application>
  <PresentationFormat>Geniş ekran</PresentationFormat>
  <Paragraphs>118</Paragraphs>
  <Slides>8</Slides>
  <Notes>8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Teması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Harun Aslan</dc:creator>
  <cp:lastModifiedBy>Harun Aslan</cp:lastModifiedBy>
  <cp:revision>1</cp:revision>
  <dcterms:created xsi:type="dcterms:W3CDTF">2026-05-11T20:40:25Z</dcterms:created>
  <dcterms:modified xsi:type="dcterms:W3CDTF">2026-05-11T20:40:34Z</dcterms:modified>
</cp:coreProperties>
</file>