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69" r:id="rId2"/>
    <p:sldId id="259" r:id="rId3"/>
    <p:sldId id="260" r:id="rId4"/>
    <p:sldId id="261" r:id="rId5"/>
    <p:sldId id="263" r:id="rId6"/>
    <p:sldId id="267" r:id="rId7"/>
    <p:sldId id="273" r:id="rId8"/>
    <p:sldId id="275" r:id="rId9"/>
    <p:sldId id="278" r:id="rId10"/>
    <p:sldId id="287" r:id="rId11"/>
    <p:sldId id="299" r:id="rId12"/>
    <p:sldId id="300"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58C256BB-53B7-44D2-93E2-2A786BB829F6}"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2630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BCF0313-2501-4751-9406-95CDC3A6A9F2}" type="datetimeFigureOut">
              <a:rPr lang="tr-TR" smtClean="0"/>
              <a:t>11.09.2025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C256BB-53B7-44D2-93E2-2A786BB829F6}" type="slidenum">
              <a:rPr lang="tr-TR" smtClean="0"/>
              <a:t>‹#›</a:t>
            </a:fld>
            <a:endParaRPr lang="tr-TR"/>
          </a:p>
        </p:txBody>
      </p:sp>
    </p:spTree>
    <p:extLst>
      <p:ext uri="{BB962C8B-B14F-4D97-AF65-F5344CB8AC3E}">
        <p14:creationId xmlns:p14="http://schemas.microsoft.com/office/powerpoint/2010/main" val="358825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256BB-53B7-44D2-93E2-2A786BB829F6}"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5851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256BB-53B7-44D2-93E2-2A786BB829F6}"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8084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256BB-53B7-44D2-93E2-2A786BB829F6}" type="slidenum">
              <a:rPr lang="tr-TR" smtClean="0"/>
              <a:t>‹#›</a:t>
            </a:fld>
            <a:endParaRPr lang="tr-TR"/>
          </a:p>
        </p:txBody>
      </p:sp>
    </p:spTree>
    <p:extLst>
      <p:ext uri="{BB962C8B-B14F-4D97-AF65-F5344CB8AC3E}">
        <p14:creationId xmlns:p14="http://schemas.microsoft.com/office/powerpoint/2010/main" val="3985227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256BB-53B7-44D2-93E2-2A786BB829F6}"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6604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256BB-53B7-44D2-93E2-2A786BB829F6}"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4857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256BB-53B7-44D2-93E2-2A786BB829F6}"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5681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256BB-53B7-44D2-93E2-2A786BB829F6}"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4619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256BB-53B7-44D2-93E2-2A786BB829F6}" type="slidenum">
              <a:rPr lang="tr-TR" smtClean="0"/>
              <a:t>‹#›</a:t>
            </a:fld>
            <a:endParaRPr lang="tr-TR"/>
          </a:p>
        </p:txBody>
      </p:sp>
    </p:spTree>
    <p:extLst>
      <p:ext uri="{BB962C8B-B14F-4D97-AF65-F5344CB8AC3E}">
        <p14:creationId xmlns:p14="http://schemas.microsoft.com/office/powerpoint/2010/main" val="23869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256BB-53B7-44D2-93E2-2A786BB829F6}"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4725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BCF0313-2501-4751-9406-95CDC3A6A9F2}" type="datetimeFigureOut">
              <a:rPr lang="tr-TR" smtClean="0"/>
              <a:t>11.09.2025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C256BB-53B7-44D2-93E2-2A786BB829F6}" type="slidenum">
              <a:rPr lang="tr-TR" smtClean="0"/>
              <a:t>‹#›</a:t>
            </a:fld>
            <a:endParaRPr lang="tr-TR"/>
          </a:p>
        </p:txBody>
      </p:sp>
    </p:spTree>
    <p:extLst>
      <p:ext uri="{BB962C8B-B14F-4D97-AF65-F5344CB8AC3E}">
        <p14:creationId xmlns:p14="http://schemas.microsoft.com/office/powerpoint/2010/main" val="2932581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BCF0313-2501-4751-9406-95CDC3A6A9F2}" type="datetimeFigureOut">
              <a:rPr lang="tr-TR" smtClean="0"/>
              <a:t>11.09.2025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8C256BB-53B7-44D2-93E2-2A786BB829F6}"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128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6BCF0313-2501-4751-9406-95CDC3A6A9F2}" type="datetimeFigureOut">
              <a:rPr lang="tr-TR" smtClean="0"/>
              <a:t>11.09.2025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8C256BB-53B7-44D2-93E2-2A786BB829F6}"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0601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F0313-2501-4751-9406-95CDC3A6A9F2}" type="datetimeFigureOut">
              <a:rPr lang="tr-TR" smtClean="0"/>
              <a:t>11.09.2025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8C256BB-53B7-44D2-93E2-2A786BB829F6}" type="slidenum">
              <a:rPr lang="tr-TR" smtClean="0"/>
              <a:t>‹#›</a:t>
            </a:fld>
            <a:endParaRPr lang="tr-TR"/>
          </a:p>
        </p:txBody>
      </p:sp>
    </p:spTree>
    <p:extLst>
      <p:ext uri="{BB962C8B-B14F-4D97-AF65-F5344CB8AC3E}">
        <p14:creationId xmlns:p14="http://schemas.microsoft.com/office/powerpoint/2010/main" val="2066770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BCF0313-2501-4751-9406-95CDC3A6A9F2}" type="datetimeFigureOut">
              <a:rPr lang="tr-TR" smtClean="0"/>
              <a:t>11.09.2025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C256BB-53B7-44D2-93E2-2A786BB829F6}"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53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BCF0313-2501-4751-9406-95CDC3A6A9F2}" type="datetimeFigureOut">
              <a:rPr lang="tr-TR" smtClean="0"/>
              <a:t>11.09.2025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C256BB-53B7-44D2-93E2-2A786BB829F6}" type="slidenum">
              <a:rPr lang="tr-TR" smtClean="0"/>
              <a:t>‹#›</a:t>
            </a:fld>
            <a:endParaRPr lang="tr-TR"/>
          </a:p>
        </p:txBody>
      </p:sp>
    </p:spTree>
    <p:extLst>
      <p:ext uri="{BB962C8B-B14F-4D97-AF65-F5344CB8AC3E}">
        <p14:creationId xmlns:p14="http://schemas.microsoft.com/office/powerpoint/2010/main" val="425615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BCF0313-2501-4751-9406-95CDC3A6A9F2}" type="datetimeFigureOut">
              <a:rPr lang="tr-TR" smtClean="0"/>
              <a:t>11.09.2025</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8C256BB-53B7-44D2-93E2-2A786BB829F6}" type="slidenum">
              <a:rPr lang="tr-TR" smtClean="0"/>
              <a:t>‹#›</a:t>
            </a:fld>
            <a:endParaRPr lang="tr-TR"/>
          </a:p>
        </p:txBody>
      </p:sp>
    </p:spTree>
    <p:extLst>
      <p:ext uri="{BB962C8B-B14F-4D97-AF65-F5344CB8AC3E}">
        <p14:creationId xmlns:p14="http://schemas.microsoft.com/office/powerpoint/2010/main" val="330613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34836" y="1425667"/>
            <a:ext cx="9005454" cy="2387600"/>
          </a:xfrm>
        </p:spPr>
        <p:txBody>
          <a:bodyPr>
            <a:noAutofit/>
          </a:bodyPr>
          <a:lstStyle/>
          <a:p>
            <a:pPr algn="ctr"/>
            <a:r>
              <a:rPr lang="tr-TR" sz="5400" dirty="0"/>
              <a:t>T.C. </a:t>
            </a:r>
            <a:br>
              <a:rPr lang="tr-TR" sz="5400" dirty="0"/>
            </a:br>
            <a:r>
              <a:rPr lang="tr-TR" sz="5400" dirty="0"/>
              <a:t>KASTAMONU ÜNİVERSİTESİ</a:t>
            </a:r>
            <a:br>
              <a:rPr lang="tr-TR" sz="5400" dirty="0"/>
            </a:br>
            <a:r>
              <a:rPr lang="tr-TR" sz="5400" dirty="0"/>
              <a:t>TURİZM FAKÜLTESİ</a:t>
            </a:r>
          </a:p>
        </p:txBody>
      </p:sp>
      <p:sp>
        <p:nvSpPr>
          <p:cNvPr id="3" name="Alt Başlık 2"/>
          <p:cNvSpPr>
            <a:spLocks noGrp="1"/>
          </p:cNvSpPr>
          <p:nvPr>
            <p:ph type="subTitle" idx="1"/>
          </p:nvPr>
        </p:nvSpPr>
        <p:spPr>
          <a:xfrm>
            <a:off x="1565563" y="4379316"/>
            <a:ext cx="9144000" cy="2106034"/>
          </a:xfrm>
        </p:spPr>
        <p:txBody>
          <a:bodyPr/>
          <a:lstStyle/>
          <a:p>
            <a:pPr algn="ctr"/>
            <a:r>
              <a:rPr lang="tr-TR" dirty="0"/>
              <a:t>Gastronomi ve Mutfak Sanatları Bölümü</a:t>
            </a:r>
          </a:p>
          <a:p>
            <a:endParaRPr lang="tr-TR" dirty="0"/>
          </a:p>
          <a:p>
            <a:pPr algn="ctr"/>
            <a:endParaRPr lang="tr-TR" dirty="0"/>
          </a:p>
          <a:p>
            <a:pPr algn="ctr"/>
            <a:r>
              <a:rPr lang="tr-TR" dirty="0"/>
              <a:t>Selçuklu Dönemi Mutfak Kültürü</a:t>
            </a:r>
            <a:endParaRPr lang="tr-TR" b="1" dirty="0"/>
          </a:p>
        </p:txBody>
      </p:sp>
    </p:spTree>
    <p:extLst>
      <p:ext uri="{BB962C8B-B14F-4D97-AF65-F5344CB8AC3E}">
        <p14:creationId xmlns:p14="http://schemas.microsoft.com/office/powerpoint/2010/main" val="1327879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1" y="677333"/>
            <a:ext cx="9601196" cy="943650"/>
          </a:xfrm>
        </p:spPr>
        <p:txBody>
          <a:bodyPr/>
          <a:lstStyle/>
          <a:p>
            <a:r>
              <a:rPr lang="tr-TR" b="1" dirty="0"/>
              <a:t>Sofra Düzeni ve Sofra Adabı</a:t>
            </a:r>
            <a:endParaRPr lang="tr-TR" dirty="0"/>
          </a:p>
        </p:txBody>
      </p:sp>
      <p:sp>
        <p:nvSpPr>
          <p:cNvPr id="3" name="İçerik Yer Tutucusu 2"/>
          <p:cNvSpPr>
            <a:spLocks noGrp="1"/>
          </p:cNvSpPr>
          <p:nvPr>
            <p:ph idx="1"/>
          </p:nvPr>
        </p:nvSpPr>
        <p:spPr>
          <a:xfrm>
            <a:off x="1295401" y="1620983"/>
            <a:ext cx="9601196" cy="4254885"/>
          </a:xfrm>
        </p:spPr>
        <p:txBody>
          <a:bodyPr/>
          <a:lstStyle/>
          <a:p>
            <a:pPr algn="just"/>
            <a:r>
              <a:rPr lang="tr-TR" dirty="0"/>
              <a:t>Büyük Selçuklularda beslenme ile ilgili faaliyetlerde bulunan dört kurum mevcuttur. Bunlar;</a:t>
            </a:r>
          </a:p>
          <a:p>
            <a:pPr algn="just"/>
            <a:r>
              <a:rPr lang="tr-TR" dirty="0" err="1"/>
              <a:t>Çaşnigirlik</a:t>
            </a:r>
            <a:r>
              <a:rPr lang="tr-TR" dirty="0"/>
              <a:t>, </a:t>
            </a:r>
          </a:p>
          <a:p>
            <a:pPr algn="just"/>
            <a:r>
              <a:rPr lang="tr-TR" dirty="0" err="1"/>
              <a:t>Şarabdarlık</a:t>
            </a:r>
            <a:r>
              <a:rPr lang="tr-TR" dirty="0"/>
              <a:t>, </a:t>
            </a:r>
          </a:p>
          <a:p>
            <a:pPr algn="just"/>
            <a:r>
              <a:rPr lang="tr-TR" dirty="0"/>
              <a:t>Vekil-i haslık</a:t>
            </a:r>
          </a:p>
          <a:p>
            <a:pPr algn="just"/>
            <a:r>
              <a:rPr lang="tr-TR" dirty="0" err="1"/>
              <a:t>Hansalarlıktır</a:t>
            </a:r>
            <a:r>
              <a:rPr lang="tr-TR" dirty="0"/>
              <a:t>. </a:t>
            </a:r>
          </a:p>
          <a:p>
            <a:pPr algn="just"/>
            <a:endParaRPr lang="tr-TR" dirty="0"/>
          </a:p>
        </p:txBody>
      </p:sp>
    </p:spTree>
    <p:extLst>
      <p:ext uri="{BB962C8B-B14F-4D97-AF65-F5344CB8AC3E}">
        <p14:creationId xmlns:p14="http://schemas.microsoft.com/office/powerpoint/2010/main" val="1526820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1" y="663478"/>
            <a:ext cx="9601196" cy="999068"/>
          </a:xfrm>
        </p:spPr>
        <p:txBody>
          <a:bodyPr/>
          <a:lstStyle/>
          <a:p>
            <a:r>
              <a:rPr lang="tr-TR" b="1" dirty="0"/>
              <a:t>Pişirme Yöntemleri</a:t>
            </a:r>
            <a:endParaRPr lang="tr-TR" dirty="0"/>
          </a:p>
        </p:txBody>
      </p:sp>
      <p:sp>
        <p:nvSpPr>
          <p:cNvPr id="3" name="İçerik Yer Tutucusu 2"/>
          <p:cNvSpPr>
            <a:spLocks noGrp="1"/>
          </p:cNvSpPr>
          <p:nvPr>
            <p:ph idx="1"/>
          </p:nvPr>
        </p:nvSpPr>
        <p:spPr>
          <a:xfrm>
            <a:off x="1295401" y="1662547"/>
            <a:ext cx="9601196" cy="4213322"/>
          </a:xfrm>
        </p:spPr>
        <p:txBody>
          <a:bodyPr>
            <a:normAutofit fontScale="92500"/>
          </a:bodyPr>
          <a:lstStyle/>
          <a:p>
            <a:r>
              <a:rPr lang="tr-TR" dirty="0"/>
              <a:t>Anadolu Selçuklu Dönemi mutfağında uygulanan pişirme yöntemleri; suda pişirme, yağda kızartma, kuru hararetle ve yağ-su karışımıdır. </a:t>
            </a:r>
          </a:p>
          <a:p>
            <a:r>
              <a:rPr lang="tr-TR" dirty="0"/>
              <a:t>Mutfakta yiyecekleri suda pişirme yöntemi suda haşlama ve su buharında pişirme olarak ikiye ayrılmaktadır. Bu dönemde kelle-paça, söğüş et, mantı, makarna vb. gibi yemekleri yaparken suda haşlama yöntemi kullanılmaktadır. Az ve çok yağda kızartma yöntemi; tandır, fırın, saç ve ızgarada közleme kuru hararette pişirme yöntemi; boraniler, </a:t>
            </a:r>
            <a:r>
              <a:rPr lang="tr-TR" dirty="0" err="1"/>
              <a:t>kalyeler</a:t>
            </a:r>
            <a:r>
              <a:rPr lang="tr-TR" dirty="0"/>
              <a:t> ve diğer tencere yemekleri de yağ-su karışımı yöntemi olarak Anadolu Selçuklu mutfağında uygulanan türlerdir.</a:t>
            </a:r>
          </a:p>
          <a:p>
            <a:r>
              <a:rPr lang="tr-TR" dirty="0"/>
              <a:t>Yağ ile kavrulduktan sonra kaynatılmış, etsiz pişmiş sebze yemeklerine </a:t>
            </a:r>
            <a:r>
              <a:rPr lang="tr-TR" i="1" dirty="0"/>
              <a:t>“</a:t>
            </a:r>
            <a:r>
              <a:rPr lang="tr-TR" i="1" dirty="0" err="1"/>
              <a:t>kalye</a:t>
            </a:r>
            <a:r>
              <a:rPr lang="tr-TR" i="1" dirty="0"/>
              <a:t>”,</a:t>
            </a:r>
            <a:r>
              <a:rPr lang="tr-TR" dirty="0"/>
              <a:t> suda haşlanıp yağda kavrularak hazırlana sebze yemeklerine </a:t>
            </a:r>
            <a:r>
              <a:rPr lang="tr-TR" i="1" dirty="0"/>
              <a:t>“borani”</a:t>
            </a:r>
            <a:r>
              <a:rPr lang="tr-TR" dirty="0"/>
              <a:t> ve terbiyeli ete ise </a:t>
            </a:r>
            <a:r>
              <a:rPr lang="tr-TR" i="1" dirty="0"/>
              <a:t>“yahni”</a:t>
            </a:r>
            <a:r>
              <a:rPr lang="tr-TR" dirty="0"/>
              <a:t> denilmektedir.</a:t>
            </a:r>
          </a:p>
        </p:txBody>
      </p:sp>
    </p:spTree>
    <p:extLst>
      <p:ext uri="{BB962C8B-B14F-4D97-AF65-F5344CB8AC3E}">
        <p14:creationId xmlns:p14="http://schemas.microsoft.com/office/powerpoint/2010/main" val="2320146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2"/>
            <a:ext cx="9601196" cy="929795"/>
          </a:xfrm>
        </p:spPr>
        <p:txBody>
          <a:bodyPr/>
          <a:lstStyle/>
          <a:p>
            <a:r>
              <a:rPr lang="tr-TR" b="1" dirty="0"/>
              <a:t>Saklama Yöntemleri</a:t>
            </a:r>
            <a:endParaRPr lang="tr-TR" dirty="0"/>
          </a:p>
        </p:txBody>
      </p:sp>
      <p:sp>
        <p:nvSpPr>
          <p:cNvPr id="3" name="İçerik Yer Tutucusu 2"/>
          <p:cNvSpPr>
            <a:spLocks noGrp="1"/>
          </p:cNvSpPr>
          <p:nvPr>
            <p:ph idx="1"/>
          </p:nvPr>
        </p:nvSpPr>
        <p:spPr>
          <a:xfrm>
            <a:off x="1295401" y="1911927"/>
            <a:ext cx="9601196" cy="3963941"/>
          </a:xfrm>
        </p:spPr>
        <p:txBody>
          <a:bodyPr/>
          <a:lstStyle/>
          <a:p>
            <a:pPr algn="just"/>
            <a:r>
              <a:rPr lang="tr-TR" dirty="0"/>
              <a:t>Anadolu Selçuklu Dönemi mutfak kültüründe et kavurması, sebze-meyve kurutmaları, reçel yapımı, turşu yapımının yaygın olduğu görülmektedir. Buna ilaveten Orta Asya’da yapılan pastırma, peynir, pekmez ve eriştenin yapımının da devam ettiği anlaşılmaktadır </a:t>
            </a:r>
          </a:p>
        </p:txBody>
      </p:sp>
    </p:spTree>
    <p:extLst>
      <p:ext uri="{BB962C8B-B14F-4D97-AF65-F5344CB8AC3E}">
        <p14:creationId xmlns:p14="http://schemas.microsoft.com/office/powerpoint/2010/main" val="2721940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Selçukluların her konuda olduğu gibi yeme içme hususunda da gösterişten uzak ve yeni yerleşmiş göçebe topluluklara uygun sadelikte bir yemek listelerinin olduğu ifade edilmektedir. Bu liste et, kaymak, yoğurt, süt ve peynirden oluşmaktadır </a:t>
            </a:r>
          </a:p>
        </p:txBody>
      </p:sp>
    </p:spTree>
    <p:extLst>
      <p:ext uri="{BB962C8B-B14F-4D97-AF65-F5344CB8AC3E}">
        <p14:creationId xmlns:p14="http://schemas.microsoft.com/office/powerpoint/2010/main" val="532457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1" y="649623"/>
            <a:ext cx="9601196" cy="1303867"/>
          </a:xfrm>
        </p:spPr>
        <p:txBody>
          <a:bodyPr>
            <a:normAutofit fontScale="90000"/>
          </a:bodyPr>
          <a:lstStyle/>
          <a:p>
            <a:r>
              <a:rPr lang="tr-TR" b="1" dirty="0"/>
              <a:t>Anadolu Selçuklu Dönemi Yiyecek-İçecekleri</a:t>
            </a:r>
            <a:endParaRPr lang="tr-TR" dirty="0"/>
          </a:p>
        </p:txBody>
      </p:sp>
      <p:sp>
        <p:nvSpPr>
          <p:cNvPr id="3" name="İçerik Yer Tutucusu 2"/>
          <p:cNvSpPr>
            <a:spLocks noGrp="1"/>
          </p:cNvSpPr>
          <p:nvPr>
            <p:ph idx="1"/>
          </p:nvPr>
        </p:nvSpPr>
        <p:spPr>
          <a:xfrm>
            <a:off x="1295401" y="2092037"/>
            <a:ext cx="9601196" cy="4239491"/>
          </a:xfrm>
        </p:spPr>
        <p:txBody>
          <a:bodyPr>
            <a:normAutofit fontScale="92500" lnSpcReduction="10000"/>
          </a:bodyPr>
          <a:lstStyle/>
          <a:p>
            <a:pPr algn="just"/>
            <a:r>
              <a:rPr lang="tr-TR" dirty="0"/>
              <a:t>Anadolu Selçuklu mutfağında Orta Asya, İran, Arap ve Bizans mutfaklarının etkileri görülmekte ve et, tahıl, süt ürünleri, </a:t>
            </a:r>
            <a:r>
              <a:rPr lang="tr-TR" dirty="0" err="1"/>
              <a:t>baklagil</a:t>
            </a:r>
            <a:r>
              <a:rPr lang="tr-TR" dirty="0"/>
              <a:t>, sebze ve meyveler önem arz etmekteydi. Bu dönemde mutfak üzerine yazılmış önemli kaynaklar;</a:t>
            </a:r>
          </a:p>
          <a:p>
            <a:pPr algn="just"/>
            <a:r>
              <a:rPr lang="tr-TR" dirty="0"/>
              <a:t> Mevlana’nın eserleri, </a:t>
            </a:r>
          </a:p>
          <a:p>
            <a:pPr algn="just"/>
            <a:r>
              <a:rPr lang="tr-TR" dirty="0" err="1"/>
              <a:t>İbn</a:t>
            </a:r>
            <a:r>
              <a:rPr lang="tr-TR" dirty="0"/>
              <a:t> </a:t>
            </a:r>
            <a:r>
              <a:rPr lang="tr-TR" dirty="0" err="1"/>
              <a:t>Bîbî’nin</a:t>
            </a:r>
            <a:r>
              <a:rPr lang="tr-TR" dirty="0"/>
              <a:t> kitabı,</a:t>
            </a:r>
          </a:p>
          <a:p>
            <a:pPr algn="just"/>
            <a:r>
              <a:rPr lang="tr-TR" dirty="0" err="1"/>
              <a:t>İbn</a:t>
            </a:r>
            <a:r>
              <a:rPr lang="tr-TR" dirty="0"/>
              <a:t> </a:t>
            </a:r>
            <a:r>
              <a:rPr lang="tr-TR" dirty="0" err="1"/>
              <a:t>Battûta</a:t>
            </a:r>
            <a:r>
              <a:rPr lang="tr-TR" dirty="0"/>
              <a:t> </a:t>
            </a:r>
            <a:r>
              <a:rPr lang="tr-TR" dirty="0" err="1"/>
              <a:t>Seyahatnâmesi</a:t>
            </a:r>
            <a:r>
              <a:rPr lang="tr-TR" dirty="0"/>
              <a:t>, </a:t>
            </a:r>
          </a:p>
          <a:p>
            <a:pPr algn="just"/>
            <a:r>
              <a:rPr lang="tr-TR" dirty="0"/>
              <a:t>Vakıf belgeleri</a:t>
            </a:r>
          </a:p>
          <a:p>
            <a:pPr algn="just"/>
            <a:r>
              <a:rPr lang="tr-TR" dirty="0"/>
              <a:t>Kaşgarlı </a:t>
            </a:r>
            <a:r>
              <a:rPr lang="tr-TR" dirty="0" err="1"/>
              <a:t>Mahmud’un</a:t>
            </a:r>
            <a:r>
              <a:rPr lang="tr-TR" dirty="0"/>
              <a:t> Divan-u Lügati-t Türk adlı eseri,</a:t>
            </a:r>
          </a:p>
          <a:p>
            <a:pPr algn="just"/>
            <a:r>
              <a:rPr lang="tr-TR" dirty="0"/>
              <a:t>Yusuf Has </a:t>
            </a:r>
            <a:r>
              <a:rPr lang="tr-TR" dirty="0" err="1"/>
              <a:t>Hacip’in</a:t>
            </a:r>
            <a:r>
              <a:rPr lang="tr-TR" dirty="0"/>
              <a:t> Kutadgu Bilig eseri,</a:t>
            </a:r>
          </a:p>
          <a:p>
            <a:pPr algn="just"/>
            <a:r>
              <a:rPr lang="tr-TR" dirty="0"/>
              <a:t>Dede Korkut Hikâyeleri</a:t>
            </a:r>
          </a:p>
        </p:txBody>
      </p:sp>
    </p:spTree>
    <p:extLst>
      <p:ext uri="{BB962C8B-B14F-4D97-AF65-F5344CB8AC3E}">
        <p14:creationId xmlns:p14="http://schemas.microsoft.com/office/powerpoint/2010/main" val="4271503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928255"/>
            <a:ext cx="9601196" cy="4947613"/>
          </a:xfrm>
        </p:spPr>
        <p:txBody>
          <a:bodyPr>
            <a:normAutofit/>
          </a:bodyPr>
          <a:lstStyle/>
          <a:p>
            <a:pPr algn="just"/>
            <a:r>
              <a:rPr lang="tr-TR" dirty="0"/>
              <a:t>Divan-u Lügati-t Türk de tutmaç, yufka, yoğurt, ayran, </a:t>
            </a:r>
            <a:r>
              <a:rPr lang="tr-TR" dirty="0" err="1"/>
              <a:t>bekmes</a:t>
            </a:r>
            <a:r>
              <a:rPr lang="tr-TR" dirty="0"/>
              <a:t>, </a:t>
            </a:r>
            <a:r>
              <a:rPr lang="tr-TR" dirty="0" err="1"/>
              <a:t>bulgama</a:t>
            </a:r>
            <a:r>
              <a:rPr lang="tr-TR" dirty="0"/>
              <a:t> (bulamaç), kavut (helva), çörek gibi bazı yiyeceklere ve güveç, tencere, saç, şiş, gibi pişirme yöntemlerine ışık tutan mutfak araç-gereçlerine rastlanmaktadır. </a:t>
            </a:r>
          </a:p>
          <a:p>
            <a:pPr algn="just"/>
            <a:r>
              <a:rPr lang="tr-TR" dirty="0"/>
              <a:t>Yusuf Has </a:t>
            </a:r>
            <a:r>
              <a:rPr lang="tr-TR" dirty="0" err="1"/>
              <a:t>Hacib</a:t>
            </a:r>
            <a:r>
              <a:rPr lang="tr-TR" dirty="0"/>
              <a:t> ise ziyafet sofralarının hazırlanması ile bu sofralarda nelerin ikram edileceği ile ilgili bilgiler ve XI. Yüzyılda sofra adabı, gençlikte ve yaşlılıkta yemek yerken dikkat edilmesi gereken hususlar üzerinde durmuştur.</a:t>
            </a:r>
          </a:p>
          <a:p>
            <a:pPr algn="just"/>
            <a:r>
              <a:rPr lang="tr-TR" dirty="0"/>
              <a:t>Aynı dönem eserlerinden Kutadgu Bilig de yemeklerden ziyade sofra bilgileri üzerinde durulmaktadır. </a:t>
            </a:r>
          </a:p>
          <a:p>
            <a:pPr algn="just"/>
            <a:r>
              <a:rPr lang="tr-TR" dirty="0"/>
              <a:t>Dede Korkut hikâyelerinde yoğurt, ayran, peynir, yahni gibi yiyecek isimleri geçmektedir. </a:t>
            </a:r>
          </a:p>
        </p:txBody>
      </p:sp>
    </p:spTree>
    <p:extLst>
      <p:ext uri="{BB962C8B-B14F-4D97-AF65-F5344CB8AC3E}">
        <p14:creationId xmlns:p14="http://schemas.microsoft.com/office/powerpoint/2010/main" val="3368021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3"/>
            <a:ext cx="9601196" cy="846668"/>
          </a:xfrm>
        </p:spPr>
        <p:txBody>
          <a:bodyPr/>
          <a:lstStyle/>
          <a:p>
            <a:r>
              <a:rPr lang="tr-TR" b="1" dirty="0"/>
              <a:t>Hayvansal Ürünler</a:t>
            </a:r>
            <a:endParaRPr lang="tr-TR" dirty="0"/>
          </a:p>
        </p:txBody>
      </p:sp>
      <p:sp>
        <p:nvSpPr>
          <p:cNvPr id="3" name="İçerik Yer Tutucusu 2"/>
          <p:cNvSpPr>
            <a:spLocks noGrp="1"/>
          </p:cNvSpPr>
          <p:nvPr>
            <p:ph idx="1"/>
          </p:nvPr>
        </p:nvSpPr>
        <p:spPr>
          <a:xfrm>
            <a:off x="1295402" y="2576946"/>
            <a:ext cx="9601196" cy="2701635"/>
          </a:xfrm>
        </p:spPr>
        <p:txBody>
          <a:bodyPr/>
          <a:lstStyle/>
          <a:p>
            <a:pPr algn="just"/>
            <a:r>
              <a:rPr lang="tr-TR" dirty="0" err="1"/>
              <a:t>Selçuknamelerden</a:t>
            </a:r>
            <a:r>
              <a:rPr lang="tr-TR" dirty="0"/>
              <a:t> anlaşıldığı üzere Selçukluların çok gelişmiş bir mutfak kültürü vardır. Bu dönemde Orta Asya geleneğinden gelen et yeme alışkanlığı devam etmekle birlikte at eti yerini keçi ve koyuna bırakmıştır. Av etleri özellikle kuşlar çok fazla kullanılmaktadır. Orta Asya’da hem üretim hem de tüketimin at ve koyun üzerine kurulmasına karşın, Anadolu’da at tüketimi azalarak bunun yerini keçi ve sığır almıştır.</a:t>
            </a:r>
          </a:p>
          <a:p>
            <a:endParaRPr lang="tr-TR" dirty="0"/>
          </a:p>
        </p:txBody>
      </p:sp>
    </p:spTree>
    <p:extLst>
      <p:ext uri="{BB962C8B-B14F-4D97-AF65-F5344CB8AC3E}">
        <p14:creationId xmlns:p14="http://schemas.microsoft.com/office/powerpoint/2010/main" val="4083232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2"/>
            <a:ext cx="9601196" cy="985213"/>
          </a:xfrm>
        </p:spPr>
        <p:txBody>
          <a:bodyPr/>
          <a:lstStyle/>
          <a:p>
            <a:r>
              <a:rPr lang="tr-TR" b="1" dirty="0"/>
              <a:t>Hububat ve Tahıllar</a:t>
            </a:r>
            <a:endParaRPr lang="tr-TR" dirty="0"/>
          </a:p>
        </p:txBody>
      </p:sp>
      <p:sp>
        <p:nvSpPr>
          <p:cNvPr id="3" name="İçerik Yer Tutucusu 2"/>
          <p:cNvSpPr>
            <a:spLocks noGrp="1"/>
          </p:cNvSpPr>
          <p:nvPr>
            <p:ph idx="1"/>
          </p:nvPr>
        </p:nvSpPr>
        <p:spPr/>
        <p:txBody>
          <a:bodyPr>
            <a:normAutofit lnSpcReduction="10000"/>
          </a:bodyPr>
          <a:lstStyle/>
          <a:p>
            <a:pPr algn="just"/>
            <a:r>
              <a:rPr lang="tr-TR" dirty="0"/>
              <a:t>Zirai gelenek Anadolu’da Roma döneminde tamamlanmış ve Bizans döneminde de devam ettirilmiştir. Beslenme sisteminin bitkisel gıdalara dayalı olması yalnızca Anadolu’da değil ortaçağ boyunca Akdeniz sahillerine yakın tüm bölge halklarının yaşam tarzlarında belirleyici olmuştur. Bu gelenek bölgenin yeni hâkimleri Selçuklular döneminde de bozulmamıştır. Selçukluların ekonomisin bel kemiğini oluşturan </a:t>
            </a:r>
            <a:r>
              <a:rPr lang="tr-TR" i="1" dirty="0"/>
              <a:t>“</a:t>
            </a:r>
            <a:r>
              <a:rPr lang="tr-TR" i="1" dirty="0" err="1"/>
              <a:t>ikta</a:t>
            </a:r>
            <a:r>
              <a:rPr lang="tr-TR" i="1" dirty="0"/>
              <a:t>” </a:t>
            </a:r>
            <a:r>
              <a:rPr lang="tr-TR" dirty="0"/>
              <a:t>toprağa dayalı bir ekonomik sistemdir. Bundan dolayı Selçuklu sultanları, tarım ve ziraatı desteklemiş ve çiftçilere hem tohumluk buğday vermiş hem de vergilerden de muaf tutarak boş arazilerin ekilmesini sağlamışlardır.</a:t>
            </a:r>
          </a:p>
        </p:txBody>
      </p:sp>
    </p:spTree>
    <p:extLst>
      <p:ext uri="{BB962C8B-B14F-4D97-AF65-F5344CB8AC3E}">
        <p14:creationId xmlns:p14="http://schemas.microsoft.com/office/powerpoint/2010/main" val="2433654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1" y="732751"/>
            <a:ext cx="9601196" cy="888232"/>
          </a:xfrm>
        </p:spPr>
        <p:txBody>
          <a:bodyPr/>
          <a:lstStyle/>
          <a:p>
            <a:r>
              <a:rPr lang="tr-TR" b="1" dirty="0"/>
              <a:t>Sebze ve Meyveler</a:t>
            </a:r>
            <a:endParaRPr lang="tr-TR" dirty="0"/>
          </a:p>
        </p:txBody>
      </p:sp>
      <p:sp>
        <p:nvSpPr>
          <p:cNvPr id="3" name="İçerik Yer Tutucusu 2"/>
          <p:cNvSpPr>
            <a:spLocks noGrp="1"/>
          </p:cNvSpPr>
          <p:nvPr>
            <p:ph idx="1"/>
          </p:nvPr>
        </p:nvSpPr>
        <p:spPr>
          <a:xfrm>
            <a:off x="1295401" y="1995055"/>
            <a:ext cx="9601196" cy="4033213"/>
          </a:xfrm>
        </p:spPr>
        <p:txBody>
          <a:bodyPr/>
          <a:lstStyle/>
          <a:p>
            <a:pPr algn="just"/>
            <a:r>
              <a:rPr lang="tr-TR" dirty="0"/>
              <a:t>Bu dönemde bitkiler Türk mutfağında kısmen daha çok görülmeye başlamıştır. Ispanak, hindiba, marul ve pazı gibi sebzeler kökleriyle birlikte geniş yaprakları taze olarak tüketilerek önemli biçimde mutfakta yerlerini almışlardır. Borani bu dönemde yenilen bir sebze yemeğiydi ve Mevlana’nın eserinde pirinç veya bulgur, ıspanak, soğan veya sarımsak ile yoğurttan yapılmaktaydı. Modern Türk mutfağında olduğu gibi o dönemde de kalya mevcuttu. Soğan ve sarımsak kullanımı mutfakta çok yaygındı. Mevlana’nın en çok sevdiği ve övdüğü bitki sarımsaktı.</a:t>
            </a:r>
          </a:p>
          <a:p>
            <a:endParaRPr lang="tr-TR" dirty="0"/>
          </a:p>
        </p:txBody>
      </p:sp>
    </p:spTree>
    <p:extLst>
      <p:ext uri="{BB962C8B-B14F-4D97-AF65-F5344CB8AC3E}">
        <p14:creationId xmlns:p14="http://schemas.microsoft.com/office/powerpoint/2010/main" val="2597421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3"/>
            <a:ext cx="9601196" cy="638850"/>
          </a:xfrm>
        </p:spPr>
        <p:txBody>
          <a:bodyPr>
            <a:normAutofit fontScale="90000"/>
          </a:bodyPr>
          <a:lstStyle/>
          <a:p>
            <a:r>
              <a:rPr lang="tr-TR" b="1" dirty="0"/>
              <a:t>İçecekler</a:t>
            </a:r>
            <a:endParaRPr lang="tr-TR" dirty="0"/>
          </a:p>
        </p:txBody>
      </p:sp>
      <p:sp>
        <p:nvSpPr>
          <p:cNvPr id="3" name="İçerik Yer Tutucusu 2"/>
          <p:cNvSpPr>
            <a:spLocks noGrp="1"/>
          </p:cNvSpPr>
          <p:nvPr>
            <p:ph idx="1"/>
          </p:nvPr>
        </p:nvSpPr>
        <p:spPr>
          <a:xfrm>
            <a:off x="1295402" y="2535382"/>
            <a:ext cx="9601196" cy="1911927"/>
          </a:xfrm>
        </p:spPr>
        <p:txBody>
          <a:bodyPr/>
          <a:lstStyle/>
          <a:p>
            <a:pPr algn="just"/>
            <a:r>
              <a:rPr lang="tr-TR" dirty="0"/>
              <a:t>Selçuklu sultanları içilecek suların temiz ve iyi olması hususunda çok hassaslardı. Bu önem, </a:t>
            </a:r>
            <a:r>
              <a:rPr lang="tr-TR" i="1" dirty="0"/>
              <a:t>“Su </a:t>
            </a:r>
            <a:r>
              <a:rPr lang="tr-TR" i="1" dirty="0" err="1"/>
              <a:t>Ağası”</a:t>
            </a:r>
            <a:r>
              <a:rPr lang="tr-TR" dirty="0" err="1"/>
              <a:t>nın</a:t>
            </a:r>
            <a:r>
              <a:rPr lang="tr-TR" dirty="0"/>
              <a:t> sultanın maiyetindeki saray işlerini gören </a:t>
            </a:r>
            <a:r>
              <a:rPr lang="tr-TR" i="1" dirty="0"/>
              <a:t>“</a:t>
            </a:r>
            <a:r>
              <a:rPr lang="tr-TR" i="1" dirty="0" err="1"/>
              <a:t>ağalar”</a:t>
            </a:r>
            <a:r>
              <a:rPr lang="tr-TR" dirty="0" err="1"/>
              <a:t>ın</a:t>
            </a:r>
            <a:r>
              <a:rPr lang="tr-TR" dirty="0"/>
              <a:t> en saygını Merasim Ağasını izlemesiyle görülmektedir. Bu dönemde iyi suya şifa olarak ta bakılmaktaydı </a:t>
            </a:r>
          </a:p>
        </p:txBody>
      </p:sp>
    </p:spTree>
    <p:extLst>
      <p:ext uri="{BB962C8B-B14F-4D97-AF65-F5344CB8AC3E}">
        <p14:creationId xmlns:p14="http://schemas.microsoft.com/office/powerpoint/2010/main" val="2839947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3"/>
            <a:ext cx="9601196" cy="943650"/>
          </a:xfrm>
        </p:spPr>
        <p:txBody>
          <a:bodyPr/>
          <a:lstStyle/>
          <a:p>
            <a:r>
              <a:rPr lang="tr-TR" b="1" dirty="0"/>
              <a:t>Tatlılar</a:t>
            </a:r>
            <a:endParaRPr lang="tr-TR" dirty="0"/>
          </a:p>
        </p:txBody>
      </p:sp>
      <p:sp>
        <p:nvSpPr>
          <p:cNvPr id="3" name="İçerik Yer Tutucusu 2"/>
          <p:cNvSpPr>
            <a:spLocks noGrp="1"/>
          </p:cNvSpPr>
          <p:nvPr>
            <p:ph idx="1"/>
          </p:nvPr>
        </p:nvSpPr>
        <p:spPr>
          <a:xfrm>
            <a:off x="1295402" y="2022765"/>
            <a:ext cx="9601196" cy="3950085"/>
          </a:xfrm>
        </p:spPr>
        <p:txBody>
          <a:bodyPr>
            <a:normAutofit/>
          </a:bodyPr>
          <a:lstStyle/>
          <a:p>
            <a:pPr algn="just"/>
            <a:r>
              <a:rPr lang="tr-TR" dirty="0"/>
              <a:t>Selçuklularda tatlı ve şerbet oldukça önemli bir yere sahipti. Un, pirinç, süt gibi değişik malzemeler kullanılarak tatlılar hazırlanmaktaydı. Hamurdan yapılan tatlılar arasında baklava bu dönemde de biliniyordu. </a:t>
            </a:r>
          </a:p>
          <a:p>
            <a:pPr algn="just"/>
            <a:r>
              <a:rPr lang="tr-TR" dirty="0"/>
              <a:t>Bu dönemde tatlılar Anadolu’da İran ve Abbasi etkisiyle büyük önem kazanmıştır. Şeker, bal veya pekmez tatlandırıcı olarak kullanılıyordu. Pekmezin üzüm, dut ve nardan yapıldığı bilinmektedir.</a:t>
            </a:r>
          </a:p>
          <a:p>
            <a:pPr algn="just"/>
            <a:r>
              <a:rPr lang="tr-TR" dirty="0"/>
              <a:t>Anadolu </a:t>
            </a:r>
            <a:r>
              <a:rPr lang="tr-TR" dirty="0" err="1"/>
              <a:t>Selçuklusu’nda</a:t>
            </a:r>
            <a:r>
              <a:rPr lang="tr-TR" dirty="0"/>
              <a:t> bal oldukça kolay ulaşılabilen ve ucuza temin edilebilen bir gıda ürünüydü. Bal sade olarak yenilmesinin yanı sıra bazı yağ ve kaymak ile yenilmekte veya şerbet olarak tüketilmekteydi.</a:t>
            </a:r>
          </a:p>
        </p:txBody>
      </p:sp>
    </p:spTree>
    <p:extLst>
      <p:ext uri="{BB962C8B-B14F-4D97-AF65-F5344CB8AC3E}">
        <p14:creationId xmlns:p14="http://schemas.microsoft.com/office/powerpoint/2010/main" val="13365061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197</TotalTime>
  <Words>810</Words>
  <Application>Microsoft Office PowerPoint</Application>
  <PresentationFormat>Geniş ekran</PresentationFormat>
  <Paragraphs>43</Paragraphs>
  <Slides>12</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12</vt:i4>
      </vt:variant>
    </vt:vector>
  </HeadingPairs>
  <TitlesOfParts>
    <vt:vector size="15" baseType="lpstr">
      <vt:lpstr>Arial</vt:lpstr>
      <vt:lpstr>Garamond</vt:lpstr>
      <vt:lpstr>Organik</vt:lpstr>
      <vt:lpstr>T.C.  KASTAMONU ÜNİVERSİTESİ TURİZM FAKÜLTESİ</vt:lpstr>
      <vt:lpstr>PowerPoint Sunusu</vt:lpstr>
      <vt:lpstr>Anadolu Selçuklu Dönemi Yiyecek-İçecekleri</vt:lpstr>
      <vt:lpstr>PowerPoint Sunusu</vt:lpstr>
      <vt:lpstr>Hayvansal Ürünler</vt:lpstr>
      <vt:lpstr>Hububat ve Tahıllar</vt:lpstr>
      <vt:lpstr>Sebze ve Meyveler</vt:lpstr>
      <vt:lpstr>İçecekler</vt:lpstr>
      <vt:lpstr>Tatlılar</vt:lpstr>
      <vt:lpstr>Sofra Düzeni ve Sofra Adabı</vt:lpstr>
      <vt:lpstr>Pişirme Yöntemleri</vt:lpstr>
      <vt:lpstr>Saklama Yöntemleri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KASTAMONU ÜNİVERSİTESİ  FAZIL BOYNER SAĞLIK BİLİMLERİ FAKÜLTESİ</dc:title>
  <dc:creator>Aykut Şimşek</dc:creator>
  <cp:lastModifiedBy>pc</cp:lastModifiedBy>
  <cp:revision>85</cp:revision>
  <dcterms:created xsi:type="dcterms:W3CDTF">2020-03-05T06:18:54Z</dcterms:created>
  <dcterms:modified xsi:type="dcterms:W3CDTF">2025-09-11T10:49:58Z</dcterms:modified>
</cp:coreProperties>
</file>