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8" r:id="rId3"/>
    <p:sldId id="258" r:id="rId4"/>
    <p:sldId id="340" r:id="rId5"/>
    <p:sldId id="345" r:id="rId6"/>
    <p:sldId id="346" r:id="rId7"/>
    <p:sldId id="347" r:id="rId8"/>
    <p:sldId id="348" r:id="rId9"/>
    <p:sldId id="349" r:id="rId10"/>
    <p:sldId id="367" r:id="rId11"/>
    <p:sldId id="350" r:id="rId12"/>
    <p:sldId id="351" r:id="rId13"/>
    <p:sldId id="352" r:id="rId14"/>
    <p:sldId id="353" r:id="rId15"/>
    <p:sldId id="354" r:id="rId16"/>
    <p:sldId id="366" r:id="rId17"/>
    <p:sldId id="357" r:id="rId18"/>
    <p:sldId id="359" r:id="rId19"/>
    <p:sldId id="368" r:id="rId20"/>
    <p:sldId id="322" r:id="rId21"/>
    <p:sldId id="362" r:id="rId22"/>
    <p:sldId id="361" r:id="rId23"/>
    <p:sldId id="364" r:id="rId24"/>
    <p:sldId id="365" r:id="rId25"/>
    <p:sldId id="344" r:id="rId26"/>
    <p:sldId id="356"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7E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62" autoAdjust="0"/>
    <p:restoredTop sz="94660"/>
  </p:normalViewPr>
  <p:slideViewPr>
    <p:cSldViewPr snapToGrid="0">
      <p:cViewPr varScale="1">
        <p:scale>
          <a:sx n="69" d="100"/>
          <a:sy n="69" d="100"/>
        </p:scale>
        <p:origin x="80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12/5/2025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12/5/2025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12/5/2025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ulerdemir@kastamonu.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dreamstime.com/editorial-image-auckland-public-library-new-zealand-aug-central-city-cbd-system-largest-network-image57842340"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researcharchive.vuw.ac.nz/xmlui/bitstream/handle/10063/2621/thesis.pdf?sequence=2" TargetMode="External"/><Relationship Id="rId3" Type="http://schemas.openxmlformats.org/officeDocument/2006/relationships/hyperlink" Target="http://data-planet.libguides.com/NewZealand" TargetMode="External"/><Relationship Id="rId7" Type="http://schemas.openxmlformats.org/officeDocument/2006/relationships/hyperlink" Target="http://www.sl.nsw.gov.au/services/public_libraries/docs/ALHF2014_RossHarvey.pdf" TargetMode="External"/><Relationship Id="rId2" Type="http://schemas.openxmlformats.org/officeDocument/2006/relationships/hyperlink" Target="https://loveyourlibrary.org.nz/public/assets/Community-Impact-Report/National-Impact-Survey-2024.pdf" TargetMode="External"/><Relationship Id="rId1" Type="http://schemas.openxmlformats.org/officeDocument/2006/relationships/slideLayout" Target="../slideLayouts/slideLayout2.xml"/><Relationship Id="rId6" Type="http://schemas.openxmlformats.org/officeDocument/2006/relationships/hyperlink" Target="https://www.ehinz.ac.nz/indicators/population-vulnerability/ethnic-profile/" TargetMode="External"/><Relationship Id="rId5" Type="http://schemas.openxmlformats.org/officeDocument/2006/relationships/hyperlink" Target="https://www.etymonline.com/word/New%20Zealand" TargetMode="External"/><Relationship Id="rId4" Type="http://schemas.openxmlformats.org/officeDocument/2006/relationships/hyperlink" Target="https://www.deik.org.tr/uploads/yeni-zellanda-ulke-bulteni-2013.pdf" TargetMode="External"/><Relationship Id="rId9" Type="http://schemas.openxmlformats.org/officeDocument/2006/relationships/hyperlink" Target="https://librariesforall.eu/en/relevant-sources/cultural-diversity-how-public-libraries-can-serve-the-diversity-in-the-community"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s://members.mauriora.co.nz/wp-content/uploads/2022/03/Multiculturalism_in_NZ_-_AENJ.1.1.Singham.pdf" TargetMode="External"/><Relationship Id="rId2" Type="http://schemas.openxmlformats.org/officeDocument/2006/relationships/hyperlink" Target="http://iflaindigenousknowledges2012.ok.ubc.ca/IFLA%20Indigenous%20Elements.pdf" TargetMode="External"/><Relationship Id="rId1" Type="http://schemas.openxmlformats.org/officeDocument/2006/relationships/slideLayout" Target="../slideLayouts/slideLayout2.xml"/><Relationship Id="rId6" Type="http://schemas.openxmlformats.org/officeDocument/2006/relationships/hyperlink" Target="https://dergipark.org.tr/tr/pub/kaygi/issue/27462/288843" TargetMode="External"/><Relationship Id="rId5" Type="http://schemas.openxmlformats.org/officeDocument/2006/relationships/hyperlink" Target="https://www.aso.org.tr/uploads/ortam/YENIZELANDA-%C3%9Clke%20Profili_2025.pdf" TargetMode="External"/><Relationship Id="rId4" Type="http://schemas.openxmlformats.org/officeDocument/2006/relationships/hyperlink" Target="https://www.ruapehudc.govt.nz/repository/libraries/id:2dyphjrmg1cxby65trfv/hierarchy/sitecollectiondocuments/Library%20Strategy/Library%20Strategy%202023-32.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11874" y="1243780"/>
            <a:ext cx="7766936" cy="2099187"/>
          </a:xfrm>
        </p:spPr>
        <p:txBody>
          <a:bodyPr/>
          <a:lstStyle/>
          <a:p>
            <a:pPr algn="ctr"/>
            <a:br>
              <a:rPr lang="tr-TR" sz="3200" b="1" dirty="0">
                <a:solidFill>
                  <a:schemeClr val="tx1"/>
                </a:solidFill>
              </a:rPr>
            </a:br>
            <a:r>
              <a:rPr lang="tr-TR" sz="3200" b="1" dirty="0">
                <a:solidFill>
                  <a:schemeClr val="tx1"/>
                </a:solidFill>
              </a:rPr>
              <a:t>ÇOK KÜLTÜRLÜLÜK VE HİZMETLERİ</a:t>
            </a:r>
            <a:br>
              <a:rPr lang="tr-TR" sz="3200" b="1" dirty="0">
                <a:solidFill>
                  <a:schemeClr val="tx1"/>
                </a:solidFill>
              </a:rPr>
            </a:br>
            <a:r>
              <a:rPr lang="tr-TR" sz="3200" b="1" dirty="0">
                <a:solidFill>
                  <a:schemeClr val="tx1"/>
                </a:solidFill>
              </a:rPr>
              <a:t>11. HAFTA</a:t>
            </a:r>
            <a:br>
              <a:rPr lang="tr-TR" sz="3200" b="1" dirty="0">
                <a:solidFill>
                  <a:schemeClr val="tx1"/>
                </a:solidFill>
              </a:rPr>
            </a:br>
            <a:r>
              <a:rPr lang="tr-TR" sz="3200" b="1" dirty="0">
                <a:solidFill>
                  <a:schemeClr val="tx1"/>
                </a:solidFill>
              </a:rPr>
              <a:t>ÇOK KÜLTÜRLÜ KÜTÜPHANELER: </a:t>
            </a:r>
            <a:br>
              <a:rPr lang="tr-TR" sz="3200" b="1" dirty="0">
                <a:solidFill>
                  <a:schemeClr val="tx1"/>
                </a:solidFill>
              </a:rPr>
            </a:br>
            <a:r>
              <a:rPr lang="tr-TR" sz="3200" b="1" dirty="0">
                <a:solidFill>
                  <a:schemeClr val="tx1"/>
                </a:solidFill>
              </a:rPr>
              <a:t>YENİ ZELANDA ÖRNEĞİ</a:t>
            </a:r>
            <a:endParaRPr lang="en-US" sz="3200" b="1" dirty="0">
              <a:solidFill>
                <a:schemeClr val="tx1"/>
              </a:solidFill>
            </a:endParaRPr>
          </a:p>
        </p:txBody>
      </p:sp>
      <p:sp>
        <p:nvSpPr>
          <p:cNvPr id="3" name="Alt Başlık 2"/>
          <p:cNvSpPr>
            <a:spLocks noGrp="1"/>
          </p:cNvSpPr>
          <p:nvPr>
            <p:ph type="subTitle" idx="1"/>
          </p:nvPr>
        </p:nvSpPr>
        <p:spPr>
          <a:xfrm>
            <a:off x="1507067" y="4364731"/>
            <a:ext cx="7868945" cy="1462863"/>
          </a:xfrm>
        </p:spPr>
        <p:txBody>
          <a:bodyPr>
            <a:normAutofit fontScale="25000" lnSpcReduction="20000"/>
          </a:bodyPr>
          <a:lstStyle/>
          <a:p>
            <a:r>
              <a:rPr lang="tr-TR" sz="5600" b="1" dirty="0">
                <a:solidFill>
                  <a:schemeClr val="tx1"/>
                </a:solidFill>
              </a:rPr>
              <a:t>GÜLER DEMİR</a:t>
            </a:r>
          </a:p>
          <a:p>
            <a:r>
              <a:rPr lang="tr-TR" sz="5600" b="1" dirty="0">
                <a:solidFill>
                  <a:schemeClr val="tx1"/>
                </a:solidFill>
              </a:rPr>
              <a:t>Kastamonu Üniversitesi</a:t>
            </a:r>
          </a:p>
          <a:p>
            <a:r>
              <a:rPr lang="tr-TR" sz="5600" b="1" dirty="0">
                <a:solidFill>
                  <a:schemeClr val="tx1"/>
                </a:solidFill>
              </a:rPr>
              <a:t>İnsan ve Toplum Bilimleri Fakültesi</a:t>
            </a:r>
          </a:p>
          <a:p>
            <a:r>
              <a:rPr lang="tr-TR" sz="5600" b="1" dirty="0">
                <a:solidFill>
                  <a:schemeClr val="tx1"/>
                </a:solidFill>
              </a:rPr>
              <a:t>Bilgi ve Belge Yönetimi Bölümü</a:t>
            </a:r>
          </a:p>
          <a:p>
            <a:r>
              <a:rPr lang="tr-TR" sz="5600" b="1" dirty="0">
                <a:solidFill>
                  <a:schemeClr val="tx1"/>
                </a:solidFill>
                <a:hlinkClick r:id="rId2">
                  <a:extLst>
                    <a:ext uri="{A12FA001-AC4F-418D-AE19-62706E023703}">
                      <ahyp:hlinkClr xmlns:ahyp="http://schemas.microsoft.com/office/drawing/2018/hyperlinkcolor" val="tx"/>
                    </a:ext>
                  </a:extLst>
                </a:hlinkClick>
              </a:rPr>
              <a:t>gulerdemir@kastamonu.edu.tr</a:t>
            </a:r>
            <a:endParaRPr lang="tr-TR" sz="5600" b="1" dirty="0">
              <a:solidFill>
                <a:schemeClr val="tx1"/>
              </a:solidFill>
            </a:endParaRPr>
          </a:p>
          <a:p>
            <a:endParaRPr lang="en-US"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429B42-BEC3-B653-3C03-D41F041E298F}"/>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48F6F0C-6D00-1647-9B0D-EDE4EA77B813}"/>
              </a:ext>
            </a:extLst>
          </p:cNvPr>
          <p:cNvSpPr>
            <a:spLocks noGrp="1"/>
          </p:cNvSpPr>
          <p:nvPr>
            <p:ph type="title"/>
          </p:nvPr>
        </p:nvSpPr>
        <p:spPr>
          <a:xfrm>
            <a:off x="850491" y="157303"/>
            <a:ext cx="8814620" cy="452297"/>
          </a:xfrm>
        </p:spPr>
        <p:txBody>
          <a:bodyPr>
            <a:normAutofit fontScale="90000"/>
          </a:bodyPr>
          <a:lstStyle/>
          <a:p>
            <a:pPr algn="ctr"/>
            <a:r>
              <a:rPr lang="tr-TR" sz="2400" b="1" dirty="0"/>
              <a:t>YENİ ZELANDA HALK KÜTÜPHANELERİ: TARİHÇE</a:t>
            </a:r>
            <a:endParaRPr lang="tr-TR" sz="2400" b="1" noProof="0" dirty="0"/>
          </a:p>
        </p:txBody>
      </p:sp>
      <p:sp>
        <p:nvSpPr>
          <p:cNvPr id="3" name="İçerik Yer Tutucusu 2">
            <a:extLst>
              <a:ext uri="{FF2B5EF4-FFF2-40B4-BE49-F238E27FC236}">
                <a16:creationId xmlns:a16="http://schemas.microsoft.com/office/drawing/2014/main" id="{58E801A9-F1B5-6AB6-3ABC-98EA9641657D}"/>
              </a:ext>
            </a:extLst>
          </p:cNvPr>
          <p:cNvSpPr>
            <a:spLocks noGrp="1"/>
          </p:cNvSpPr>
          <p:nvPr>
            <p:ph idx="1"/>
          </p:nvPr>
        </p:nvSpPr>
        <p:spPr>
          <a:xfrm>
            <a:off x="595813" y="875059"/>
            <a:ext cx="9438005" cy="4675252"/>
          </a:xfrm>
        </p:spPr>
        <p:txBody>
          <a:bodyPr>
            <a:noAutofit/>
          </a:bodyPr>
          <a:lstStyle/>
          <a:p>
            <a:pPr algn="just"/>
            <a:r>
              <a:rPr lang="tr-TR" sz="1600" b="1" dirty="0"/>
              <a:t>Bu dönemde, devlet desteği ve yerel vergilerle finanse edilen ücretsiz kütüphaneleri destekleyen yasa tasarıları yapılmış, örneğin 1869 ve 1877 yıllarında bu yönde girişimler olmuştur (</a:t>
            </a:r>
            <a:r>
              <a:rPr lang="tr-TR" sz="1600" b="1" dirty="0" err="1"/>
              <a:t>Traue</a:t>
            </a:r>
            <a:r>
              <a:rPr lang="tr-TR" sz="1600" b="1" dirty="0"/>
              <a:t>, 2007, s. 153). </a:t>
            </a:r>
          </a:p>
          <a:p>
            <a:pPr algn="just"/>
            <a:r>
              <a:rPr lang="tr-TR" sz="1600" b="1" dirty="0"/>
              <a:t>Yeni Zelanda’da halk kütüphaneciliğinde mekanik enstitülerin önemi büyüktür.</a:t>
            </a:r>
          </a:p>
          <a:p>
            <a:pPr algn="just"/>
            <a:r>
              <a:rPr lang="tr-TR" sz="1600" b="1" dirty="0"/>
              <a:t>Bu enstitüler, 1880’li yıllarda etkili olmuşlar ve özellikle kütüphane hizmetleri sunmuşlardır. </a:t>
            </a:r>
          </a:p>
          <a:p>
            <a:pPr algn="just"/>
            <a:r>
              <a:rPr lang="tr-TR" sz="1600" b="1" dirty="0"/>
              <a:t>Bazı enstitüler, üyelik ücreti almadan ücretsiz hizmet vermiştir; örneğin Nelson’daki enstitüler uzun süre ücretsiz hizmet sunmayı geciktirmiştir. </a:t>
            </a:r>
          </a:p>
          <a:p>
            <a:pPr algn="just"/>
            <a:r>
              <a:rPr lang="tr-TR" sz="1600" b="1" dirty="0" err="1"/>
              <a:t>Auckland</a:t>
            </a:r>
            <a:r>
              <a:rPr lang="tr-TR" sz="1600" b="1" dirty="0"/>
              <a:t> Şehir Kütüphaneleri ise 1946’da abonelik ücretini kaldırmıştır (</a:t>
            </a:r>
            <a:r>
              <a:rPr lang="tr-TR" sz="1600" b="1" dirty="0" err="1"/>
              <a:t>Verran</a:t>
            </a:r>
            <a:r>
              <a:rPr lang="tr-TR" sz="1600" b="1" dirty="0"/>
              <a:t>, 2005b, s. 119).</a:t>
            </a:r>
          </a:p>
          <a:p>
            <a:pPr algn="just"/>
            <a:r>
              <a:rPr lang="tr-TR" sz="1600" b="1" dirty="0"/>
              <a:t>1900’lü yılların başında, bazı kent ve kasabalarda, ücretsiz halk kütüphaneleri kurmak üzere Andrew Carnegie’den maddi destek alınmıştır. </a:t>
            </a:r>
          </a:p>
        </p:txBody>
      </p:sp>
    </p:spTree>
    <p:extLst>
      <p:ext uri="{BB962C8B-B14F-4D97-AF65-F5344CB8AC3E}">
        <p14:creationId xmlns:p14="http://schemas.microsoft.com/office/powerpoint/2010/main" val="31458780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31F95E-1B31-9A11-692A-C57AA918DF88}"/>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A6E5CB-4233-6A6E-9EF2-7FDD7EC4D806}"/>
              </a:ext>
            </a:extLst>
          </p:cNvPr>
          <p:cNvSpPr>
            <a:spLocks noGrp="1"/>
          </p:cNvSpPr>
          <p:nvPr>
            <p:ph type="title"/>
          </p:nvPr>
        </p:nvSpPr>
        <p:spPr>
          <a:xfrm>
            <a:off x="850491" y="157303"/>
            <a:ext cx="8814620" cy="452297"/>
          </a:xfrm>
        </p:spPr>
        <p:txBody>
          <a:bodyPr>
            <a:normAutofit fontScale="90000"/>
          </a:bodyPr>
          <a:lstStyle/>
          <a:p>
            <a:pPr algn="ctr"/>
            <a:r>
              <a:rPr lang="tr-TR" sz="2400" b="1" dirty="0"/>
              <a:t>YENİ ZELANDA HALK KÜTÜPHANELERİ: TARİHÇE</a:t>
            </a:r>
            <a:endParaRPr lang="tr-TR" sz="2400" b="1" noProof="0" dirty="0"/>
          </a:p>
        </p:txBody>
      </p:sp>
      <p:sp>
        <p:nvSpPr>
          <p:cNvPr id="3" name="İçerik Yer Tutucusu 2">
            <a:extLst>
              <a:ext uri="{FF2B5EF4-FFF2-40B4-BE49-F238E27FC236}">
                <a16:creationId xmlns:a16="http://schemas.microsoft.com/office/drawing/2014/main" id="{F851891F-05D5-0017-AC15-61FAA1E1B095}"/>
              </a:ext>
            </a:extLst>
          </p:cNvPr>
          <p:cNvSpPr>
            <a:spLocks noGrp="1"/>
          </p:cNvSpPr>
          <p:nvPr>
            <p:ph idx="1"/>
          </p:nvPr>
        </p:nvSpPr>
        <p:spPr>
          <a:xfrm>
            <a:off x="600729" y="791483"/>
            <a:ext cx="9438005" cy="5176697"/>
          </a:xfrm>
        </p:spPr>
        <p:txBody>
          <a:bodyPr>
            <a:noAutofit/>
          </a:bodyPr>
          <a:lstStyle/>
          <a:p>
            <a:pPr algn="just"/>
            <a:r>
              <a:rPr lang="tr-TR" sz="1600" b="1" dirty="0"/>
              <a:t>İlk Carnegie kütüphanesi 905’te Thames’te açılmıştır. Dünya genelinde 2.059 Carnegie sponsorlu kütüphane kurulmuştur; Yeni Zelanda da bunlardan biridir (</a:t>
            </a:r>
            <a:r>
              <a:rPr lang="tr-TR" sz="1600" b="1" dirty="0" err="1"/>
              <a:t>Millen</a:t>
            </a:r>
            <a:r>
              <a:rPr lang="tr-TR" sz="1600" b="1" dirty="0"/>
              <a:t>, 2014, s. 1). </a:t>
            </a:r>
          </a:p>
          <a:p>
            <a:pPr algn="just"/>
            <a:r>
              <a:rPr lang="tr-TR" sz="1600" b="1" dirty="0"/>
              <a:t>Ayrıca, 1934’te Ralph </a:t>
            </a:r>
            <a:r>
              <a:rPr lang="tr-TR" sz="1600" b="1" dirty="0" err="1"/>
              <a:t>Munn</a:t>
            </a:r>
            <a:r>
              <a:rPr lang="tr-TR" sz="1600" b="1" dirty="0"/>
              <a:t> ve John </a:t>
            </a:r>
            <a:r>
              <a:rPr lang="tr-TR" sz="1600" b="1" dirty="0" err="1"/>
              <a:t>Barr</a:t>
            </a:r>
            <a:r>
              <a:rPr lang="tr-TR" sz="1600" b="1" dirty="0"/>
              <a:t> tarafından yürütülen ve “</a:t>
            </a:r>
            <a:r>
              <a:rPr lang="tr-TR" sz="1600" b="1" dirty="0" err="1"/>
              <a:t>Munn-Barr</a:t>
            </a:r>
            <a:r>
              <a:rPr lang="tr-TR" sz="1600" b="1" dirty="0"/>
              <a:t> Raporu” olarak bilinen çalışma, 40 yıl boyunca kütüphane politikalarını ve finansmanını desteklemiş, ücretsiz halk kütüphaneleri, okul ve ülke kütüphaneleri ile mesleki eğitim gibi alanlara vurgu yapmıştır (</a:t>
            </a:r>
            <a:r>
              <a:rPr lang="tr-TR" sz="1600" b="1" dirty="0" err="1"/>
              <a:t>Millen</a:t>
            </a:r>
            <a:r>
              <a:rPr lang="tr-TR" sz="1600" b="1" dirty="0"/>
              <a:t>, 2014, s. 1; </a:t>
            </a:r>
            <a:r>
              <a:rPr lang="tr-TR" sz="1600" b="1" dirty="0" err="1"/>
              <a:t>Verran</a:t>
            </a:r>
            <a:r>
              <a:rPr lang="tr-TR" sz="1600" b="1" dirty="0"/>
              <a:t>, 2005a, s. 155). </a:t>
            </a:r>
          </a:p>
          <a:p>
            <a:pPr algn="just"/>
            <a:r>
              <a:rPr lang="tr-TR" sz="1600" b="1" dirty="0"/>
              <a:t>Carnegie’nin ücretsiz halk kütüphanesi vizyonu uzun süre tam anlamıyla anlaşılmamıştır.</a:t>
            </a:r>
          </a:p>
          <a:p>
            <a:pPr algn="just"/>
            <a:r>
              <a:rPr lang="tr-TR" sz="1600" b="1" dirty="0"/>
              <a:t>Ayrıca çoğu kütüphane ücretsiz üyelik uygulasa da, bütçe ve bağış yetersizliği nedeniyle ödünç verilen yayınlar ücretli olmuştur. </a:t>
            </a:r>
          </a:p>
          <a:p>
            <a:pPr algn="just"/>
            <a:r>
              <a:rPr lang="tr-TR" sz="1600" b="1" dirty="0"/>
              <a:t>1940’lara gelindiğinde, “ücretsiz ve kiralık” hizmetler geliştirilmiştir.</a:t>
            </a:r>
          </a:p>
          <a:p>
            <a:pPr algn="just"/>
            <a:r>
              <a:rPr lang="tr-TR" sz="1600" b="1" dirty="0"/>
              <a:t>Bazı kütüphaneler romanları ücretli ödünç verirken, yoğun talep gören kitaplar için de ücret talep edilmiştir. </a:t>
            </a:r>
          </a:p>
          <a:p>
            <a:pPr algn="just"/>
            <a:r>
              <a:rPr lang="tr-TR" sz="1600" b="1" dirty="0"/>
              <a:t>Bu uygulama, 1980’lere kadar devam etmiş, 1990’larda ise ücretler tekrar artırılmıştır.</a:t>
            </a:r>
          </a:p>
          <a:p>
            <a:pPr algn="just"/>
            <a:r>
              <a:rPr lang="tr-TR" sz="1600" b="1" dirty="0"/>
              <a:t>2000’lerin başında ise, çoğu kütüphane en çok satan kitaplar, dergiler, CD’ler ve DVD’ler gibi materyallerden cüzi ücretler almaya başlamıştır (</a:t>
            </a:r>
            <a:r>
              <a:rPr lang="tr-TR" sz="1600" b="1" dirty="0" err="1"/>
              <a:t>Millen</a:t>
            </a:r>
            <a:r>
              <a:rPr lang="tr-TR" sz="1600" b="1" dirty="0"/>
              <a:t>, 2014).</a:t>
            </a:r>
          </a:p>
        </p:txBody>
      </p:sp>
    </p:spTree>
    <p:extLst>
      <p:ext uri="{BB962C8B-B14F-4D97-AF65-F5344CB8AC3E}">
        <p14:creationId xmlns:p14="http://schemas.microsoft.com/office/powerpoint/2010/main" val="37156129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2269CD-FEA3-8E71-C0BA-92AB3939C6EB}"/>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11F45E5-0CA6-4958-64F4-BA5A561E0E0A}"/>
              </a:ext>
            </a:extLst>
          </p:cNvPr>
          <p:cNvSpPr>
            <a:spLocks noGrp="1"/>
          </p:cNvSpPr>
          <p:nvPr>
            <p:ph type="title"/>
          </p:nvPr>
        </p:nvSpPr>
        <p:spPr>
          <a:xfrm>
            <a:off x="850491" y="157303"/>
            <a:ext cx="8814620" cy="452297"/>
          </a:xfrm>
        </p:spPr>
        <p:txBody>
          <a:bodyPr>
            <a:normAutofit fontScale="90000"/>
          </a:bodyPr>
          <a:lstStyle/>
          <a:p>
            <a:pPr algn="ctr"/>
            <a:r>
              <a:rPr lang="tr-TR" sz="2400" b="1" dirty="0"/>
              <a:t>YENİ ZELANDA HALK KÜTÜPHANELERİ: GÜNÜMÜZ</a:t>
            </a:r>
            <a:endParaRPr lang="tr-TR" sz="2400" b="1" noProof="0" dirty="0"/>
          </a:p>
        </p:txBody>
      </p:sp>
      <p:sp>
        <p:nvSpPr>
          <p:cNvPr id="3" name="İçerik Yer Tutucusu 2">
            <a:extLst>
              <a:ext uri="{FF2B5EF4-FFF2-40B4-BE49-F238E27FC236}">
                <a16:creationId xmlns:a16="http://schemas.microsoft.com/office/drawing/2014/main" id="{D32FD492-4F13-5875-7A9A-94AB0B3EF617}"/>
              </a:ext>
            </a:extLst>
          </p:cNvPr>
          <p:cNvSpPr>
            <a:spLocks noGrp="1"/>
          </p:cNvSpPr>
          <p:nvPr>
            <p:ph idx="1"/>
          </p:nvPr>
        </p:nvSpPr>
        <p:spPr>
          <a:xfrm>
            <a:off x="458161" y="781651"/>
            <a:ext cx="9438005" cy="5393007"/>
          </a:xfrm>
        </p:spPr>
        <p:txBody>
          <a:bodyPr>
            <a:noAutofit/>
          </a:bodyPr>
          <a:lstStyle/>
          <a:p>
            <a:pPr marL="0" indent="0" algn="just">
              <a:spcBef>
                <a:spcPts val="600"/>
              </a:spcBef>
              <a:buNone/>
            </a:pPr>
            <a:r>
              <a:rPr lang="tr-TR" sz="1600" b="1" dirty="0"/>
              <a:t>Yeni Zelanda'daki halk kütüphanelerinin günümüzdeki durumu, genel bir çerçevede sistematik olarak şu şekilde özetlenebilir:</a:t>
            </a:r>
          </a:p>
          <a:p>
            <a:pPr marL="0" indent="0" algn="just">
              <a:spcBef>
                <a:spcPts val="600"/>
              </a:spcBef>
              <a:buNone/>
            </a:pPr>
            <a:r>
              <a:rPr lang="tr-TR" sz="1600" b="1" u="sng" dirty="0"/>
              <a:t>Toplumdaki Bağlam ve Rolü </a:t>
            </a:r>
          </a:p>
          <a:p>
            <a:pPr algn="just">
              <a:spcBef>
                <a:spcPts val="600"/>
              </a:spcBef>
            </a:pPr>
            <a:r>
              <a:rPr lang="tr-TR" sz="1600" b="1" dirty="0"/>
              <a:t>Halk kütüphaneleri, toplum refahını, yaşam boyu öğrenmeyi, okuryazarlığı ve demokratik katılımı destekleyen önemli bir sosyal altyapı olarak kabul edilmektedir. </a:t>
            </a:r>
          </a:p>
          <a:p>
            <a:pPr algn="just">
              <a:spcBef>
                <a:spcPts val="600"/>
              </a:spcBef>
            </a:pPr>
            <a:r>
              <a:rPr lang="tr-TR" sz="1600" b="1" dirty="0"/>
              <a:t>Geleneksel kitap depolarından, dijital okuryazarlığı, yaratıcılığı ve kültürel katılımı bünyesinde barındıran dinamik topluluk merkezlerine dönüşmektedirler. </a:t>
            </a:r>
          </a:p>
          <a:p>
            <a:pPr algn="just">
              <a:spcBef>
                <a:spcPts val="600"/>
              </a:spcBef>
            </a:pPr>
            <a:r>
              <a:rPr lang="tr-TR" sz="1600" b="1" dirty="0"/>
              <a:t>Kütüphaneler, özellikle </a:t>
            </a:r>
            <a:r>
              <a:rPr lang="tr-TR" sz="1600" b="1" dirty="0" err="1"/>
              <a:t>Maori</a:t>
            </a:r>
            <a:r>
              <a:rPr lang="tr-TR" sz="1600" b="1" dirty="0"/>
              <a:t> değerlerini ve </a:t>
            </a:r>
            <a:r>
              <a:rPr lang="tr-TR" sz="1600" b="1" dirty="0" err="1"/>
              <a:t>Tikanga</a:t>
            </a:r>
            <a:r>
              <a:rPr lang="tr-TR" sz="1600" b="1" dirty="0"/>
              <a:t> </a:t>
            </a:r>
            <a:r>
              <a:rPr lang="tr-TR" sz="1600" b="1" dirty="0" err="1"/>
              <a:t>Maori’yi</a:t>
            </a:r>
            <a:r>
              <a:rPr lang="tr-TR" sz="1600" b="1" dirty="0"/>
              <a:t> (uygulamalar, geleneksel hukuk, tutumlar ve ilkeler için kullanılan bir </a:t>
            </a:r>
            <a:r>
              <a:rPr lang="tr-TR" sz="1600" b="1" dirty="0" err="1"/>
              <a:t>Maori</a:t>
            </a:r>
            <a:r>
              <a:rPr lang="tr-TR" sz="1600" b="1" dirty="0"/>
              <a:t> terimidir; «zaman içinde gelişen ve sosyal bağlama derinlemesine yerleşmiş geleneksel değerler ve uygulamalar sistemi» diye tanımlanır).</a:t>
            </a:r>
          </a:p>
          <a:p>
            <a:pPr marL="0" indent="0" algn="just">
              <a:spcBef>
                <a:spcPts val="600"/>
              </a:spcBef>
              <a:buNone/>
            </a:pPr>
            <a:r>
              <a:rPr lang="tr-TR" sz="1600" b="1" u="sng" dirty="0"/>
              <a:t>Mevcut Durum ve Zorluklar</a:t>
            </a:r>
          </a:p>
          <a:p>
            <a:pPr algn="just">
              <a:spcBef>
                <a:spcPts val="600"/>
              </a:spcBef>
            </a:pPr>
            <a:r>
              <a:rPr lang="tr-TR" sz="1600" b="1" dirty="0"/>
              <a:t>Birçok kütüphane, yetersiz fiziksel alan, eski tesisler ve çeşitli programlar sunma kapasitesinin sınırlı olması gibi sorunlarla karşı karşıyadır. </a:t>
            </a:r>
          </a:p>
          <a:p>
            <a:pPr algn="just">
              <a:spcBef>
                <a:spcPts val="600"/>
              </a:spcBef>
            </a:pPr>
            <a:r>
              <a:rPr lang="tr-TR" sz="1600" b="1" dirty="0"/>
              <a:t>Hizmet sunumu, özellikle küçük topluluklarda düşük personel sayısı ve bazı yerlerde özverili profesyonel kütüphanecilerin eksikliği nedeniyle kısıtlanmaktadır (</a:t>
            </a:r>
            <a:r>
              <a:rPr lang="tr-TR" sz="1600" b="1" dirty="0" err="1"/>
              <a:t>Sue</a:t>
            </a:r>
            <a:r>
              <a:rPr lang="tr-TR" sz="1600" b="1" dirty="0"/>
              <a:t> </a:t>
            </a:r>
            <a:r>
              <a:rPr lang="tr-TR" sz="1600" b="1" dirty="0" err="1"/>
              <a:t>Sutherland</a:t>
            </a:r>
            <a:r>
              <a:rPr lang="tr-TR" sz="1600" b="1" dirty="0"/>
              <a:t> </a:t>
            </a:r>
            <a:r>
              <a:rPr lang="tr-TR" sz="1600" b="1" dirty="0" err="1"/>
              <a:t>Consulting</a:t>
            </a:r>
            <a:r>
              <a:rPr lang="tr-TR" sz="1600" b="1" dirty="0"/>
              <a:t>, 2023). </a:t>
            </a:r>
          </a:p>
        </p:txBody>
      </p:sp>
    </p:spTree>
    <p:extLst>
      <p:ext uri="{BB962C8B-B14F-4D97-AF65-F5344CB8AC3E}">
        <p14:creationId xmlns:p14="http://schemas.microsoft.com/office/powerpoint/2010/main" val="12405499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F6BC22-05A1-B059-2651-BC31E9515BBD}"/>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343CDDC-3991-FD8D-B4E6-642F20D4017B}"/>
              </a:ext>
            </a:extLst>
          </p:cNvPr>
          <p:cNvSpPr>
            <a:spLocks noGrp="1"/>
          </p:cNvSpPr>
          <p:nvPr>
            <p:ph type="title"/>
          </p:nvPr>
        </p:nvSpPr>
        <p:spPr>
          <a:xfrm>
            <a:off x="850491" y="157303"/>
            <a:ext cx="8814620" cy="452297"/>
          </a:xfrm>
        </p:spPr>
        <p:txBody>
          <a:bodyPr>
            <a:normAutofit fontScale="90000"/>
          </a:bodyPr>
          <a:lstStyle/>
          <a:p>
            <a:pPr algn="ctr"/>
            <a:r>
              <a:rPr lang="tr-TR" sz="2400" b="1" dirty="0"/>
              <a:t>YENİ ZELANDA HALK KÜTÜPHANELERİ</a:t>
            </a:r>
            <a:r>
              <a:rPr lang="tr-TR" sz="2400" b="1"/>
              <a:t>: GÜNÜMÜZ</a:t>
            </a:r>
            <a:endParaRPr lang="tr-TR" sz="2400" b="1" noProof="0" dirty="0"/>
          </a:p>
        </p:txBody>
      </p:sp>
      <p:sp>
        <p:nvSpPr>
          <p:cNvPr id="3" name="İçerik Yer Tutucusu 2">
            <a:extLst>
              <a:ext uri="{FF2B5EF4-FFF2-40B4-BE49-F238E27FC236}">
                <a16:creationId xmlns:a16="http://schemas.microsoft.com/office/drawing/2014/main" id="{7D11A81E-A8CA-DD04-A12B-DCBDFF8A95D5}"/>
              </a:ext>
            </a:extLst>
          </p:cNvPr>
          <p:cNvSpPr>
            <a:spLocks noGrp="1"/>
          </p:cNvSpPr>
          <p:nvPr>
            <p:ph idx="1"/>
          </p:nvPr>
        </p:nvSpPr>
        <p:spPr>
          <a:xfrm>
            <a:off x="600729" y="791483"/>
            <a:ext cx="9438005" cy="5648646"/>
          </a:xfrm>
        </p:spPr>
        <p:txBody>
          <a:bodyPr>
            <a:noAutofit/>
          </a:bodyPr>
          <a:lstStyle/>
          <a:p>
            <a:pPr algn="just"/>
            <a:r>
              <a:rPr lang="tr-TR" sz="1550" b="1" dirty="0"/>
              <a:t>Dermeler genellikle düşük dolaşım hızında ve yetersiz olma eğilimindedir ve dijital kaynaklara sınırlı katılım söz konusudur.</a:t>
            </a:r>
          </a:p>
          <a:p>
            <a:pPr algn="just"/>
            <a:r>
              <a:rPr lang="tr-TR" sz="1550" b="1" dirty="0"/>
              <a:t>Hizmet saatleri ve erişim sınırlıdır; daha uzun çalışma saatlerine, mobil hizmetlere ve ulaşılması zor topluluklarla bağlantıya ve </a:t>
            </a:r>
            <a:r>
              <a:rPr lang="tr-TR" sz="1550" b="1" dirty="0" err="1"/>
              <a:t>Maori</a:t>
            </a:r>
            <a:r>
              <a:rPr lang="tr-TR" sz="1550" b="1" dirty="0"/>
              <a:t> topluluklarıyla daha iyi etkileşime gereksinim duyulmaktadır.</a:t>
            </a:r>
          </a:p>
          <a:p>
            <a:pPr algn="just"/>
            <a:r>
              <a:rPr lang="tr-TR" sz="1550" b="1" dirty="0"/>
              <a:t>Mevcut altyapı ve hizmetlerin, özellikle uzak veya </a:t>
            </a:r>
            <a:r>
              <a:rPr lang="tr-TR" sz="1550" b="1" dirty="0" err="1"/>
              <a:t>Maori</a:t>
            </a:r>
            <a:r>
              <a:rPr lang="tr-TR" sz="1550" b="1" dirty="0"/>
              <a:t> nüfusunun yoğun olduğu bölgelerde, mevcut ve gelecekteki topluluk gereksinimlerini karşılamada yetersiz olduğu kabul edilmektedir.</a:t>
            </a:r>
          </a:p>
          <a:p>
            <a:pPr marL="0" indent="0" algn="just">
              <a:buNone/>
            </a:pPr>
            <a:r>
              <a:rPr lang="tr-TR" sz="1550" b="1" u="sng" dirty="0"/>
              <a:t>Ulusal ve Küresel Eğilimler</a:t>
            </a:r>
          </a:p>
          <a:p>
            <a:pPr algn="just"/>
            <a:r>
              <a:rPr lang="tr-TR" sz="1550" b="1" dirty="0"/>
              <a:t>Yeni Zelanda kütüphaneleri, dijital kapsayıcılık, kültürel çeşitlilik, çevresel sürdürülebilirlik, sivil güçlendirme ve yaşam boyu öğrenmeyi vurgulayan uluslararası eğilimlerle uyum sağlamaktadır.</a:t>
            </a:r>
          </a:p>
          <a:p>
            <a:pPr algn="just"/>
            <a:r>
              <a:rPr lang="tr-TR" sz="1550" b="1" dirty="0"/>
              <a:t>Dijital araçları (VR, 3D baskı, dijital kitler) entegre etmeye ve topluluk kimliklerini yansıtan özel olarak tasarlanmış alanlar geliştirmeye doğru bir yönelim vardır.</a:t>
            </a:r>
          </a:p>
          <a:p>
            <a:pPr algn="just"/>
            <a:r>
              <a:rPr lang="tr-TR" sz="1550" b="1" dirty="0"/>
              <a:t>Kütüphaneler, giderek artan bir şekilde topluluk uyumu, kültürel koruma ve demokrasiye aktif katılım, yanlış bilgilendirmeyle mücadele ve medya okuryazarlığını teşvik etme alanları olarak görülmektedir.</a:t>
            </a:r>
          </a:p>
          <a:p>
            <a:pPr algn="just"/>
            <a:r>
              <a:rPr lang="tr-TR" sz="1550" b="1" dirty="0"/>
              <a:t>Hizmetlerin kültürel açıdan uygun olmasını ve anlaşma yükümlülüklerini desteklemesini sağlayarak, </a:t>
            </a:r>
            <a:r>
              <a:rPr lang="tr-TR" sz="1550" b="1" dirty="0" err="1"/>
              <a:t>iwi</a:t>
            </a:r>
            <a:r>
              <a:rPr lang="tr-TR" sz="1550" b="1" dirty="0"/>
              <a:t> ve </a:t>
            </a:r>
            <a:r>
              <a:rPr lang="tr-TR" sz="1550" b="1" dirty="0" err="1"/>
              <a:t>Maori</a:t>
            </a:r>
            <a:r>
              <a:rPr lang="tr-TR" sz="1550" b="1" dirty="0"/>
              <a:t> topluluklarıyla ortaklığın önemi vurgulanmaktadır (</a:t>
            </a:r>
            <a:r>
              <a:rPr lang="tr-TR" sz="1550" b="1" dirty="0" err="1"/>
              <a:t>Sue</a:t>
            </a:r>
            <a:r>
              <a:rPr lang="tr-TR" sz="1550" b="1" dirty="0"/>
              <a:t> </a:t>
            </a:r>
            <a:r>
              <a:rPr lang="tr-TR" sz="1550" b="1" dirty="0" err="1"/>
              <a:t>Sutherland</a:t>
            </a:r>
            <a:r>
              <a:rPr lang="tr-TR" sz="1550" b="1" dirty="0"/>
              <a:t> </a:t>
            </a:r>
            <a:r>
              <a:rPr lang="tr-TR" sz="1550" b="1" dirty="0" err="1"/>
              <a:t>Consulting</a:t>
            </a:r>
            <a:r>
              <a:rPr lang="tr-TR" sz="1550" b="1" dirty="0"/>
              <a:t>, 2023). </a:t>
            </a:r>
          </a:p>
        </p:txBody>
      </p:sp>
    </p:spTree>
    <p:extLst>
      <p:ext uri="{BB962C8B-B14F-4D97-AF65-F5344CB8AC3E}">
        <p14:creationId xmlns:p14="http://schemas.microsoft.com/office/powerpoint/2010/main" val="11587851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EBBBC0-48FF-7FBC-B1A2-46DF6C94261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3F4DDA8-BF2D-5F8B-7766-94CBA1413DA6}"/>
              </a:ext>
            </a:extLst>
          </p:cNvPr>
          <p:cNvSpPr>
            <a:spLocks noGrp="1"/>
          </p:cNvSpPr>
          <p:nvPr>
            <p:ph type="title"/>
          </p:nvPr>
        </p:nvSpPr>
        <p:spPr>
          <a:xfrm>
            <a:off x="850491" y="157303"/>
            <a:ext cx="8814620" cy="452297"/>
          </a:xfrm>
        </p:spPr>
        <p:txBody>
          <a:bodyPr>
            <a:normAutofit fontScale="90000"/>
          </a:bodyPr>
          <a:lstStyle/>
          <a:p>
            <a:pPr algn="ctr"/>
            <a:r>
              <a:rPr lang="tr-TR" sz="2400" b="1" dirty="0"/>
              <a:t>YENİ ZELANDA HALK KÜTÜPHANELERİ</a:t>
            </a:r>
            <a:r>
              <a:rPr lang="tr-TR" sz="2400" b="1"/>
              <a:t>: GÜNÜMÜZ</a:t>
            </a:r>
            <a:endParaRPr lang="tr-TR" sz="2400" b="1" noProof="0" dirty="0"/>
          </a:p>
        </p:txBody>
      </p:sp>
      <p:sp>
        <p:nvSpPr>
          <p:cNvPr id="3" name="İçerik Yer Tutucusu 2">
            <a:extLst>
              <a:ext uri="{FF2B5EF4-FFF2-40B4-BE49-F238E27FC236}">
                <a16:creationId xmlns:a16="http://schemas.microsoft.com/office/drawing/2014/main" id="{528EF1AB-37A9-CAB0-7B02-8795FA1B327F}"/>
              </a:ext>
            </a:extLst>
          </p:cNvPr>
          <p:cNvSpPr>
            <a:spLocks noGrp="1"/>
          </p:cNvSpPr>
          <p:nvPr>
            <p:ph idx="1"/>
          </p:nvPr>
        </p:nvSpPr>
        <p:spPr>
          <a:xfrm>
            <a:off x="585980" y="648915"/>
            <a:ext cx="9438005" cy="5633898"/>
          </a:xfrm>
        </p:spPr>
        <p:txBody>
          <a:bodyPr>
            <a:noAutofit/>
          </a:bodyPr>
          <a:lstStyle/>
          <a:p>
            <a:pPr marL="0" indent="0" algn="just">
              <a:spcBef>
                <a:spcPts val="600"/>
              </a:spcBef>
              <a:buNone/>
            </a:pPr>
            <a:r>
              <a:rPr lang="tr-TR" sz="1450" b="1" u="sng" dirty="0"/>
              <a:t>Stratejik Gelişmeler ve Gelecek Yönlendirmeleri</a:t>
            </a:r>
          </a:p>
          <a:p>
            <a:pPr algn="just">
              <a:spcBef>
                <a:spcPts val="600"/>
              </a:spcBef>
            </a:pPr>
            <a:r>
              <a:rPr lang="tr-TR" sz="1450" b="1" dirty="0"/>
              <a:t>Dijital merkezler ve fiziksel alan genişletmeleri de dahil olmak üzere modern altyapıya yatırım önceliklendirilmektedir.</a:t>
            </a:r>
          </a:p>
          <a:p>
            <a:pPr algn="just">
              <a:spcBef>
                <a:spcPts val="600"/>
              </a:spcBef>
            </a:pPr>
            <a:r>
              <a:rPr lang="tr-TR" sz="1450" b="1" dirty="0"/>
              <a:t>Hizmet modelleri mobil kütüphanelere, dijital kaynak tanıtımına ve topluluk odaklı programlara doğru geçiş yapmaktadır.</a:t>
            </a:r>
          </a:p>
          <a:p>
            <a:pPr algn="just">
              <a:spcBef>
                <a:spcPts val="600"/>
              </a:spcBef>
            </a:pPr>
            <a:r>
              <a:rPr lang="tr-TR" sz="1450" b="1" dirty="0"/>
              <a:t>Kültürel açıdan uygun hizmetleri birlikte geliştirmek için </a:t>
            </a:r>
            <a:r>
              <a:rPr lang="tr-TR" sz="1450" b="1" dirty="0" err="1"/>
              <a:t>Maori</a:t>
            </a:r>
            <a:r>
              <a:rPr lang="tr-TR" sz="1450" b="1" dirty="0"/>
              <a:t> ve yerel topluluklarla ilişkiler kurmaya önem verilmektedir.</a:t>
            </a:r>
          </a:p>
          <a:p>
            <a:pPr algn="just">
              <a:spcBef>
                <a:spcPts val="600"/>
              </a:spcBef>
            </a:pPr>
            <a:r>
              <a:rPr lang="tr-TR" sz="1450" b="1" dirty="0"/>
              <a:t>Çeşitli programlar ve dijital okuryazarlık girişimleri için uygun ve yetenekli personele gereksinim artmaktadır.</a:t>
            </a:r>
          </a:p>
          <a:p>
            <a:pPr algn="just">
              <a:spcBef>
                <a:spcPts val="600"/>
              </a:spcBef>
            </a:pPr>
            <a:r>
              <a:rPr lang="tr-TR" sz="1450" b="1" dirty="0"/>
              <a:t>Genel hedef, bireysel gelişimi, topluluk canlılığını ve demokratik katılımı destekleyen adil, erişilebilir ve sürdürülebilir kütüphane hizmetleri sunmaktır.</a:t>
            </a:r>
          </a:p>
          <a:p>
            <a:pPr marL="0" indent="0" algn="just">
              <a:spcBef>
                <a:spcPts val="600"/>
              </a:spcBef>
              <a:buNone/>
            </a:pPr>
            <a:r>
              <a:rPr lang="tr-TR" sz="1450" b="1" u="sng" dirty="0"/>
              <a:t>Politika ve Yatırım Çerçevesi</a:t>
            </a:r>
          </a:p>
          <a:p>
            <a:pPr algn="just">
              <a:spcBef>
                <a:spcPts val="600"/>
              </a:spcBef>
            </a:pPr>
            <a:r>
              <a:rPr lang="tr-TR" sz="1450" b="1" dirty="0"/>
              <a:t>Gelecek stratejiler arasında mobil hizmetler, dijital kaynak tanıtımı ve hizmet saatlerinin uzatılması, fiziksel altyapının genişletilmesi gibi aşamalı geliştirme ile uzun dönemli sürdürülebilirliği sağlamak için sorumlu finansman, iş gücü geliştirme ve topluluk ortaklıklarına vurgu yapılmaktadır.</a:t>
            </a:r>
          </a:p>
          <a:p>
            <a:pPr algn="just">
              <a:spcBef>
                <a:spcPts val="600"/>
              </a:spcBef>
            </a:pPr>
            <a:r>
              <a:rPr lang="tr-TR" sz="1450" b="1" dirty="0"/>
              <a:t>Topluluk gereksinimleri ve toplumsal değişimleri yansıtmak için sürekli inceleme ve uyarlamanın önemi kabul edilmiştir.</a:t>
            </a:r>
          </a:p>
          <a:p>
            <a:pPr marL="0" indent="0" algn="just">
              <a:spcBef>
                <a:spcPts val="600"/>
              </a:spcBef>
              <a:buNone/>
            </a:pPr>
            <a:r>
              <a:rPr lang="tr-TR" sz="1450" b="1" u="sng" dirty="0"/>
              <a:t>Özetle</a:t>
            </a:r>
            <a:r>
              <a:rPr lang="tr-TR" sz="1450" b="1" dirty="0"/>
              <a:t>, Yeni Zelanda halk kütüphaneleri, geleneksel modellerden, alan ve personel kısıtlamalarını ve kültürel gereksinimleri ele alan, daha duyarlı ve adil hizmet sunumuna yönelik ulusal ve uluslararası eğilimlerle uyumlu, yenilikçi, kapsayıcı ve dijital olarak etkinleştirilmiş topluluk merkezlerine geçiş noktasındadır.</a:t>
            </a:r>
          </a:p>
        </p:txBody>
      </p:sp>
    </p:spTree>
    <p:extLst>
      <p:ext uri="{BB962C8B-B14F-4D97-AF65-F5344CB8AC3E}">
        <p14:creationId xmlns:p14="http://schemas.microsoft.com/office/powerpoint/2010/main" val="31153933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D32500-17A3-1C5A-82F1-154E8F0198C5}"/>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EBFB7F5-1CC2-72DD-D798-8022BD07176C}"/>
              </a:ext>
            </a:extLst>
          </p:cNvPr>
          <p:cNvSpPr>
            <a:spLocks noGrp="1"/>
          </p:cNvSpPr>
          <p:nvPr>
            <p:ph type="title"/>
          </p:nvPr>
        </p:nvSpPr>
        <p:spPr>
          <a:xfrm>
            <a:off x="850491" y="157303"/>
            <a:ext cx="8814620" cy="452297"/>
          </a:xfrm>
        </p:spPr>
        <p:txBody>
          <a:bodyPr>
            <a:normAutofit fontScale="90000"/>
          </a:bodyPr>
          <a:lstStyle/>
          <a:p>
            <a:pPr algn="ctr"/>
            <a:r>
              <a:rPr lang="tr-TR" sz="2400" b="1" dirty="0"/>
              <a:t>YENİ ZELANDA HALK KÜTÜPHANELERİ: ÇOK KÜLTÜRLÜLÜK</a:t>
            </a:r>
            <a:endParaRPr lang="tr-TR" sz="2400" b="1" noProof="0" dirty="0"/>
          </a:p>
        </p:txBody>
      </p:sp>
      <p:sp>
        <p:nvSpPr>
          <p:cNvPr id="3" name="İçerik Yer Tutucusu 2">
            <a:extLst>
              <a:ext uri="{FF2B5EF4-FFF2-40B4-BE49-F238E27FC236}">
                <a16:creationId xmlns:a16="http://schemas.microsoft.com/office/drawing/2014/main" id="{D8205186-599D-C517-063B-D67E7753D5DC}"/>
              </a:ext>
            </a:extLst>
          </p:cNvPr>
          <p:cNvSpPr>
            <a:spLocks noGrp="1"/>
          </p:cNvSpPr>
          <p:nvPr>
            <p:ph idx="1"/>
          </p:nvPr>
        </p:nvSpPr>
        <p:spPr>
          <a:xfrm>
            <a:off x="538798" y="668580"/>
            <a:ext cx="9438005" cy="4916143"/>
          </a:xfrm>
        </p:spPr>
        <p:txBody>
          <a:bodyPr>
            <a:noAutofit/>
          </a:bodyPr>
          <a:lstStyle/>
          <a:p>
            <a:pPr marL="0" indent="0" algn="just">
              <a:buNone/>
            </a:pPr>
            <a:r>
              <a:rPr lang="tr-TR" sz="1600" b="1" u="sng" dirty="0"/>
              <a:t>Ülkenin Çok Kültürlülük Durumu ve Kütüphaneler  </a:t>
            </a:r>
          </a:p>
          <a:p>
            <a:pPr algn="just"/>
            <a:r>
              <a:rPr lang="tr-TR" sz="1600" b="1" dirty="0"/>
              <a:t>Yeni Zelanda, Kuzey Amerika ve Avustralya gibi ülkelerden farklı olarak, yerli halk nüfusu ve göçler nedeniyle yüksek kültürel çeşitlilik göstermektedir. </a:t>
            </a:r>
          </a:p>
          <a:p>
            <a:pPr algn="just"/>
            <a:r>
              <a:rPr lang="tr-TR" sz="1600" b="1" dirty="0"/>
              <a:t>Özellikle </a:t>
            </a:r>
            <a:r>
              <a:rPr lang="tr-TR" sz="1600" b="1" dirty="0" err="1"/>
              <a:t>Aborjin</a:t>
            </a:r>
            <a:r>
              <a:rPr lang="tr-TR" sz="1600" b="1" dirty="0"/>
              <a:t> haklarındaki devrim niteliğindeki gelişmeler, kütüphanelerde de gözlemlenmiştir. </a:t>
            </a:r>
          </a:p>
          <a:p>
            <a:pPr algn="just"/>
            <a:r>
              <a:rPr lang="tr-TR" sz="1600" b="1" dirty="0"/>
              <a:t>Ülkedeki iki dilli politikalar, kütüphanelerin bu değişimi yaymada öncü olmasını sağlamaktadır (Larsen, Jacobs ve </a:t>
            </a:r>
            <a:r>
              <a:rPr lang="tr-TR" sz="1600" b="1" dirty="0" err="1"/>
              <a:t>Vlimmeren</a:t>
            </a:r>
            <a:r>
              <a:rPr lang="tr-TR" sz="1600" b="1" dirty="0"/>
              <a:t>, 2004, s. 4).</a:t>
            </a:r>
          </a:p>
          <a:p>
            <a:pPr marL="0" indent="0" algn="just">
              <a:buNone/>
            </a:pPr>
            <a:r>
              <a:rPr lang="tr-TR" sz="1600" b="1" u="sng" dirty="0"/>
              <a:t>İki Kültürlü Politikalar ve Çok Kültürlülük  </a:t>
            </a:r>
          </a:p>
          <a:p>
            <a:pPr algn="just"/>
            <a:r>
              <a:rPr lang="tr-TR" sz="1600" b="1" dirty="0"/>
              <a:t>1980’lerin başında </a:t>
            </a:r>
            <a:r>
              <a:rPr lang="tr-TR" sz="1600" b="1" dirty="0" err="1"/>
              <a:t>Maori</a:t>
            </a:r>
            <a:r>
              <a:rPr lang="tr-TR" sz="1600" b="1" dirty="0"/>
              <a:t> toplumunun gereksinimlerine yanıt verecek biçimde iki kültürlü politikalar geliştirilmiş ve bu politikalar halk kütüphanelerine de yansımıştır. </a:t>
            </a:r>
          </a:p>
          <a:p>
            <a:pPr algn="just"/>
            <a:r>
              <a:rPr lang="tr-TR" sz="1600" b="1" dirty="0"/>
              <a:t>Bu kapsamda, iki dilli tabelalar, </a:t>
            </a:r>
            <a:r>
              <a:rPr lang="tr-TR" sz="1600" b="1" dirty="0" err="1"/>
              <a:t>Maori</a:t>
            </a:r>
            <a:r>
              <a:rPr lang="tr-TR" sz="1600" b="1" dirty="0"/>
              <a:t> dermelerinin geliştirilmesi ve </a:t>
            </a:r>
            <a:r>
              <a:rPr lang="tr-TR" sz="1600" b="1" dirty="0" err="1"/>
              <a:t>Maori</a:t>
            </a:r>
            <a:r>
              <a:rPr lang="tr-TR" sz="1600" b="1" dirty="0"/>
              <a:t> konu başlıklarının kullanımı gibi uygulamalar yaygınlaşmıştır. </a:t>
            </a:r>
          </a:p>
          <a:p>
            <a:pPr algn="just"/>
            <a:r>
              <a:rPr lang="tr-TR" sz="1600" b="1" dirty="0"/>
              <a:t>Ancak göçlerin yoğunlaşması ve çok kültürlü yapı, halk kütüphanelerinin sadece iki kültürlü değil, çok kültürlü yapıya doğru gelişimini zorunlu kılmıştır (</a:t>
            </a:r>
            <a:r>
              <a:rPr lang="nl-NL" sz="1600" b="1" dirty="0"/>
              <a:t>Machet ve Govender, (2012, s. 25)</a:t>
            </a:r>
            <a:r>
              <a:rPr lang="tr-TR" sz="1600" b="1" dirty="0"/>
              <a:t>.</a:t>
            </a:r>
            <a:r>
              <a:rPr lang="nl-NL" sz="1600" b="1" dirty="0"/>
              <a:t> </a:t>
            </a:r>
            <a:r>
              <a:rPr lang="tr-TR" sz="1600" b="1" dirty="0"/>
              <a:t> </a:t>
            </a:r>
          </a:p>
        </p:txBody>
      </p:sp>
    </p:spTree>
    <p:extLst>
      <p:ext uri="{BB962C8B-B14F-4D97-AF65-F5344CB8AC3E}">
        <p14:creationId xmlns:p14="http://schemas.microsoft.com/office/powerpoint/2010/main" val="16141836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AC43FF3-BA29-AB7F-E7BA-4E9CF48FD6DC}"/>
              </a:ext>
            </a:extLst>
          </p:cNvPr>
          <p:cNvSpPr>
            <a:spLocks noGrp="1"/>
          </p:cNvSpPr>
          <p:nvPr>
            <p:ph type="title"/>
          </p:nvPr>
        </p:nvSpPr>
        <p:spPr>
          <a:xfrm>
            <a:off x="1105038" y="344129"/>
            <a:ext cx="8596668" cy="511277"/>
          </a:xfrm>
        </p:spPr>
        <p:txBody>
          <a:bodyPr>
            <a:normAutofit/>
          </a:bodyPr>
          <a:lstStyle/>
          <a:p>
            <a:r>
              <a:rPr lang="tr-TR" sz="2000" b="1" dirty="0"/>
              <a:t>YENİ ZELANDA HALK KÜTÜPHANELERİ: ÇOK KÜLTÜRLÜLÜK</a:t>
            </a:r>
            <a:endParaRPr lang="tr-TR" sz="2000" dirty="0"/>
          </a:p>
        </p:txBody>
      </p:sp>
      <p:sp>
        <p:nvSpPr>
          <p:cNvPr id="3" name="İçerik Yer Tutucusu 2">
            <a:extLst>
              <a:ext uri="{FF2B5EF4-FFF2-40B4-BE49-F238E27FC236}">
                <a16:creationId xmlns:a16="http://schemas.microsoft.com/office/drawing/2014/main" id="{CA753923-5A2A-E2FD-D186-3B87972E0923}"/>
              </a:ext>
            </a:extLst>
          </p:cNvPr>
          <p:cNvSpPr>
            <a:spLocks noGrp="1"/>
          </p:cNvSpPr>
          <p:nvPr>
            <p:ph idx="1"/>
          </p:nvPr>
        </p:nvSpPr>
        <p:spPr>
          <a:xfrm>
            <a:off x="437535" y="906976"/>
            <a:ext cx="9076266" cy="5218521"/>
          </a:xfrm>
        </p:spPr>
        <p:txBody>
          <a:bodyPr>
            <a:normAutofit/>
          </a:bodyPr>
          <a:lstStyle/>
          <a:p>
            <a:pPr algn="just"/>
            <a:r>
              <a:rPr lang="tr-TR" sz="1600" b="1" dirty="0" err="1"/>
              <a:t>Auckland</a:t>
            </a:r>
            <a:r>
              <a:rPr lang="tr-TR" sz="1600" b="1" dirty="0"/>
              <a:t>, </a:t>
            </a:r>
            <a:r>
              <a:rPr lang="tr-TR" sz="1600" b="1" dirty="0" err="1"/>
              <a:t>Christchurch</a:t>
            </a:r>
            <a:r>
              <a:rPr lang="tr-TR" sz="1600" b="1" dirty="0"/>
              <a:t> ve </a:t>
            </a:r>
            <a:r>
              <a:rPr lang="tr-TR" sz="1600" b="1" dirty="0" err="1"/>
              <a:t>Manukau</a:t>
            </a:r>
            <a:r>
              <a:rPr lang="tr-TR" sz="1600" b="1" dirty="0"/>
              <a:t> gibi şehirler, yoğun Asyalı, Afrikalı ve diğer topluluklar için cazip yerleşim yerleri olmuştur. </a:t>
            </a:r>
          </a:p>
          <a:p>
            <a:pPr algn="just"/>
            <a:r>
              <a:rPr lang="tr-TR" sz="1600" b="1" dirty="0"/>
              <a:t>1993’te LIANZA (L</a:t>
            </a:r>
            <a:r>
              <a:rPr lang="en-US" sz="1600" b="1" dirty="0" err="1"/>
              <a:t>ibrary</a:t>
            </a:r>
            <a:r>
              <a:rPr lang="en-US" sz="1600" b="1" dirty="0"/>
              <a:t> and Information Association of New Zealand Aotearoa</a:t>
            </a:r>
            <a:r>
              <a:rPr lang="tr-TR" sz="1600" b="1" dirty="0"/>
              <a:t>) tarafından iki dilli hizmetleri yaygınlaştıran projeler başlatılmıştır (Harvey, 2014, s. 5). </a:t>
            </a:r>
          </a:p>
          <a:p>
            <a:pPr algn="just"/>
            <a:r>
              <a:rPr lang="tr-TR" sz="1600" b="1" dirty="0"/>
              <a:t>1999’da </a:t>
            </a:r>
            <a:r>
              <a:rPr lang="tr-TR" sz="1600" b="1" dirty="0" err="1"/>
              <a:t>Auckland’da</a:t>
            </a:r>
            <a:r>
              <a:rPr lang="tr-TR" sz="1600" b="1" dirty="0"/>
              <a:t> düzenlenen ve iki yılda bir yapılan Uluslararası Yerli Kütüphaneciler Toplantısı, (International </a:t>
            </a:r>
            <a:r>
              <a:rPr lang="tr-TR" sz="1600" b="1" dirty="0" err="1"/>
              <a:t>Indigenous</a:t>
            </a:r>
            <a:r>
              <a:rPr lang="tr-TR" sz="1600" b="1" dirty="0"/>
              <a:t> </a:t>
            </a:r>
            <a:r>
              <a:rPr lang="tr-TR" sz="1600" b="1" dirty="0" err="1"/>
              <a:t>Librarians</a:t>
            </a:r>
            <a:r>
              <a:rPr lang="tr-TR" sz="1600" b="1" dirty="0"/>
              <a:t>’ Forum) çok kültürlülüğü yayma adına önemli bir girişimdir. Bu toplantılar, politika ve uygulama alanında uluslararası düzeyde belge üretimine katkı sağlamaktadır (Hayes, 2012, s. 37).</a:t>
            </a:r>
          </a:p>
          <a:p>
            <a:pPr algn="just"/>
            <a:r>
              <a:rPr lang="tr-TR" sz="1600" b="1" dirty="0"/>
              <a:t>2007’de, kütüphane ve bilgi bilimleri alanında, mesleki değer ve etik kuralları içeren bir belge yayımlanmıştır. Bu belge, IFLA eğitim kılavuzundaki temel değerleri esas almış ve </a:t>
            </a:r>
            <a:r>
              <a:rPr lang="tr-TR" sz="1600" b="1" dirty="0" err="1"/>
              <a:t>Maori</a:t>
            </a:r>
            <a:r>
              <a:rPr lang="tr-TR" sz="1600" b="1" dirty="0"/>
              <a:t> bilgi sistemleri ile yerli bilgisi paradigmasının değerine vurgu yapmıştır. Bu bağlamda, </a:t>
            </a:r>
            <a:r>
              <a:rPr lang="tr-TR" sz="1600" b="1" dirty="0" err="1"/>
              <a:t>Maori</a:t>
            </a:r>
            <a:r>
              <a:rPr lang="tr-TR" sz="1600" b="1" dirty="0"/>
              <a:t> dilinin, kültürel farklılıkların ve yerli bilgi sistemlerinin tanınması önemlidir (</a:t>
            </a:r>
            <a:r>
              <a:rPr lang="tr-TR" sz="1600" b="1" dirty="0" err="1"/>
              <a:t>Lilley</a:t>
            </a:r>
            <a:r>
              <a:rPr lang="tr-TR" sz="1600" b="1" dirty="0"/>
              <a:t>, 2012). </a:t>
            </a:r>
          </a:p>
          <a:p>
            <a:pPr algn="just"/>
            <a:r>
              <a:rPr lang="tr-TR" sz="1600" b="1" dirty="0"/>
              <a:t>Kütüphanelerde, </a:t>
            </a:r>
            <a:r>
              <a:rPr lang="tr-TR" sz="1600" b="1" dirty="0" err="1"/>
              <a:t>Maori</a:t>
            </a:r>
            <a:r>
              <a:rPr lang="tr-TR" sz="1600" b="1" dirty="0"/>
              <a:t> dilinde personel istihdamı, </a:t>
            </a:r>
            <a:r>
              <a:rPr lang="tr-TR" sz="1600" b="1" dirty="0" err="1"/>
              <a:t>Maori</a:t>
            </a:r>
            <a:r>
              <a:rPr lang="tr-TR" sz="1600" b="1" dirty="0"/>
              <a:t> dermelerinin ayrılması, kataloglarda </a:t>
            </a:r>
            <a:r>
              <a:rPr lang="tr-TR" sz="1600" b="1" dirty="0" err="1"/>
              <a:t>Maori</a:t>
            </a:r>
            <a:r>
              <a:rPr lang="tr-TR" sz="1600" b="1" dirty="0"/>
              <a:t> dilinde arayüzlerin kullanılması ve iki dilli levhalar yerleştirilmesi gibi uygulamalar benimsenmiştir (Harvey, 2014, s. 5).  </a:t>
            </a:r>
          </a:p>
          <a:p>
            <a:pPr marL="0" indent="0" algn="just">
              <a:buNone/>
            </a:pPr>
            <a:r>
              <a:rPr lang="tr-TR" sz="1600" b="1" dirty="0"/>
              <a:t>Bu pratikler, </a:t>
            </a:r>
            <a:r>
              <a:rPr lang="tr-TR" sz="1600" b="1" dirty="0" err="1"/>
              <a:t>Anglo</a:t>
            </a:r>
            <a:r>
              <a:rPr lang="tr-TR" sz="1600" b="1" dirty="0"/>
              <a:t> Amerikan geleneklerine dayansa da, önemli adımlar olarak görülmektedir.</a:t>
            </a:r>
            <a:endParaRPr lang="tr-TR" sz="1600" dirty="0"/>
          </a:p>
        </p:txBody>
      </p:sp>
    </p:spTree>
    <p:extLst>
      <p:ext uri="{BB962C8B-B14F-4D97-AF65-F5344CB8AC3E}">
        <p14:creationId xmlns:p14="http://schemas.microsoft.com/office/powerpoint/2010/main" val="19277888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4D35B7-0E82-D960-0E0A-93FF8E0F20E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F0B8B427-E1F4-BB9D-0D61-F6D4154E0EFC}"/>
              </a:ext>
            </a:extLst>
          </p:cNvPr>
          <p:cNvSpPr>
            <a:spLocks noGrp="1"/>
          </p:cNvSpPr>
          <p:nvPr>
            <p:ph type="title"/>
          </p:nvPr>
        </p:nvSpPr>
        <p:spPr>
          <a:xfrm>
            <a:off x="850491" y="157303"/>
            <a:ext cx="8814620" cy="452297"/>
          </a:xfrm>
        </p:spPr>
        <p:txBody>
          <a:bodyPr>
            <a:normAutofit fontScale="90000"/>
          </a:bodyPr>
          <a:lstStyle/>
          <a:p>
            <a:pPr algn="ctr"/>
            <a:r>
              <a:rPr lang="tr-TR" sz="2400" b="1" dirty="0"/>
              <a:t>YENİ ZELANDA HALK KÜTÜPHANELERİ: ÇOK KÜLTÜRLÜLÜK</a:t>
            </a:r>
            <a:endParaRPr lang="tr-TR" sz="2400" b="1" noProof="0" dirty="0"/>
          </a:p>
        </p:txBody>
      </p:sp>
      <p:sp>
        <p:nvSpPr>
          <p:cNvPr id="3" name="İçerik Yer Tutucusu 2">
            <a:extLst>
              <a:ext uri="{FF2B5EF4-FFF2-40B4-BE49-F238E27FC236}">
                <a16:creationId xmlns:a16="http://schemas.microsoft.com/office/drawing/2014/main" id="{B637975D-C15D-FC6A-F36C-BC0E68D73A72}"/>
              </a:ext>
            </a:extLst>
          </p:cNvPr>
          <p:cNvSpPr>
            <a:spLocks noGrp="1"/>
          </p:cNvSpPr>
          <p:nvPr>
            <p:ph idx="1"/>
          </p:nvPr>
        </p:nvSpPr>
        <p:spPr>
          <a:xfrm>
            <a:off x="538798" y="668580"/>
            <a:ext cx="9438005" cy="5702723"/>
          </a:xfrm>
        </p:spPr>
        <p:txBody>
          <a:bodyPr>
            <a:noAutofit/>
          </a:bodyPr>
          <a:lstStyle/>
          <a:p>
            <a:pPr algn="just"/>
            <a:r>
              <a:rPr lang="tr-TR" sz="1450" b="1" dirty="0"/>
              <a:t>Sonuç olarak, halk kütüphaneleri, </a:t>
            </a:r>
            <a:r>
              <a:rPr lang="tr-TR" sz="1450" b="1" dirty="0" err="1"/>
              <a:t>Maori</a:t>
            </a:r>
            <a:r>
              <a:rPr lang="tr-TR" sz="1450" b="1" dirty="0"/>
              <a:t>, Pasifik halkları, Asyalı topluluklar ve diğer etnik gruplar da dahil olmak üzere ülkenin çeşitli demografik yapısını yansıtarak çok kültürlülüğü aktif olarak desteklemekte ve teşvik etmektedir. Kütüphaneler, kültürlerarası anlayışı, kapsayıcılığı ve kültürel ifade farklılıklarını teşvik eden topluluk merkezleri olarak hizmet vermektedir (PLNZ, 2024). </a:t>
            </a:r>
          </a:p>
          <a:p>
            <a:pPr algn="just"/>
            <a:r>
              <a:rPr lang="tr-TR" sz="1450" b="1" dirty="0"/>
              <a:t>Yeni Zelanda’da halk kütüphanelerine ilişkin çok kültürlülük bakımından önemli bir bağlam da, veri toplama ve kanıta dayalı raporlama yoluyla kütüphanelerin toplum üzerindeki etkisini göstermek ve toplum refahındaki rollerini vurgulamak için üyeleriyle iş birliği yapmalarıdır.</a:t>
            </a:r>
          </a:p>
          <a:p>
            <a:pPr algn="just"/>
            <a:r>
              <a:rPr lang="tr-TR" sz="1450" b="1" dirty="0"/>
              <a:t>Kütüphaneler, Yeni Zelanda'nın kültürel çeşitliliğine ilişkin anlayışı artırmayı, </a:t>
            </a:r>
            <a:r>
              <a:rPr lang="tr-TR" sz="1450" b="1" dirty="0" err="1"/>
              <a:t>Maori</a:t>
            </a:r>
            <a:r>
              <a:rPr lang="tr-TR" sz="1450" b="1" dirty="0"/>
              <a:t> taleplerini desteklemeyi ve sosyal izolasyonu azaltmayı amaçlamaktadır. </a:t>
            </a:r>
          </a:p>
          <a:p>
            <a:pPr algn="just"/>
            <a:r>
              <a:rPr lang="tr-TR" sz="1450" b="1" dirty="0"/>
              <a:t>PLNZ (</a:t>
            </a:r>
            <a:r>
              <a:rPr lang="en-US" sz="1450" b="1" dirty="0"/>
              <a:t>Public Libraries of New Zealand</a:t>
            </a:r>
            <a:r>
              <a:rPr lang="tr-TR" sz="1450" b="1" dirty="0"/>
              <a:t>), her yıl Ulusal Veri Toplama (NDC, </a:t>
            </a:r>
            <a:r>
              <a:rPr lang="tr-TR" sz="1450" b="1" dirty="0" err="1"/>
              <a:t>National</a:t>
            </a:r>
            <a:r>
              <a:rPr lang="tr-TR" sz="1450" b="1" dirty="0"/>
              <a:t> Data Collection) aracılığıyla nicel veriler toplamaktadır. Bu veriler, kütüphanelerin hizmet seviyelerini yansıtmakta ve dolaşım rakamları, etkinlik katılımı ve hizmet kullanımı gibi metrikleri kapsamaktadır. </a:t>
            </a:r>
          </a:p>
          <a:p>
            <a:pPr algn="just"/>
            <a:r>
              <a:rPr lang="tr-TR" sz="1450" b="1" dirty="0"/>
              <a:t>Bu bağlamda bir Topluluk Etki Anketi (</a:t>
            </a:r>
            <a:r>
              <a:rPr lang="tr-TR" sz="1450" b="1" dirty="0" err="1"/>
              <a:t>Community</a:t>
            </a:r>
            <a:r>
              <a:rPr lang="tr-TR" sz="1450" b="1" dirty="0"/>
              <a:t> </a:t>
            </a:r>
            <a:r>
              <a:rPr lang="tr-TR" sz="1450" b="1" dirty="0" err="1"/>
              <a:t>Impact</a:t>
            </a:r>
            <a:r>
              <a:rPr lang="tr-TR" sz="1450" b="1" dirty="0"/>
              <a:t> </a:t>
            </a:r>
            <a:r>
              <a:rPr lang="tr-TR" sz="1450" b="1" dirty="0" err="1"/>
              <a:t>Survey</a:t>
            </a:r>
            <a:r>
              <a:rPr lang="tr-TR" sz="1450" b="1" dirty="0"/>
              <a:t>), kullanıcıların %40'ının kütüphanelerin kültürel çeşitliliğe ilişkin farkındalık geliştirmeye yardımcı olduğunu ve %22'sinin miraslarını keşfetmelerine yardımcı olduğunu düşündüğünü ortaya koymaktadır (PLNZ, 2024). </a:t>
            </a:r>
          </a:p>
          <a:p>
            <a:pPr algn="just"/>
            <a:r>
              <a:rPr lang="tr-TR" sz="1450" b="1" dirty="0"/>
              <a:t>1990'ların başından bu yana, "Te </a:t>
            </a:r>
            <a:r>
              <a:rPr lang="tr-TR" sz="1450" b="1" dirty="0" err="1"/>
              <a:t>Ropu</a:t>
            </a:r>
            <a:r>
              <a:rPr lang="tr-TR" sz="1450" b="1" dirty="0"/>
              <a:t> </a:t>
            </a:r>
            <a:r>
              <a:rPr lang="tr-TR" sz="1450" b="1" dirty="0" err="1"/>
              <a:t>Whakahau</a:t>
            </a:r>
            <a:r>
              <a:rPr lang="tr-TR" sz="1450" b="1" dirty="0"/>
              <a:t>" (1992) ve </a:t>
            </a:r>
            <a:r>
              <a:rPr lang="tr-TR" sz="1450" b="1" dirty="0" err="1"/>
              <a:t>LIANZA'nın</a:t>
            </a:r>
            <a:r>
              <a:rPr lang="tr-TR" sz="1450" b="1" dirty="0"/>
              <a:t> iki dilli projeleri (1993) gibi girişimler, </a:t>
            </a:r>
            <a:r>
              <a:rPr lang="tr-TR" sz="1450" b="1" dirty="0" err="1"/>
              <a:t>Māori</a:t>
            </a:r>
            <a:r>
              <a:rPr lang="tr-TR" sz="1450" b="1" dirty="0"/>
              <a:t> dilini, </a:t>
            </a:r>
            <a:r>
              <a:rPr lang="tr-TR" sz="1450" b="1" dirty="0" err="1"/>
              <a:t>derrmelerini</a:t>
            </a:r>
            <a:r>
              <a:rPr lang="tr-TR" sz="1450" b="1" dirty="0"/>
              <a:t> ve iki dilli tabelaları teşvik ederek </a:t>
            </a:r>
            <a:r>
              <a:rPr lang="tr-TR" sz="1450" b="1" dirty="0" err="1"/>
              <a:t>Māori</a:t>
            </a:r>
            <a:r>
              <a:rPr lang="tr-TR" sz="1450" b="1" dirty="0"/>
              <a:t> kültürünü kütüphane hizmetlerine entegre etmiştir (Harvey, 2014, s. 5). </a:t>
            </a:r>
          </a:p>
          <a:p>
            <a:pPr algn="just"/>
            <a:r>
              <a:rPr lang="tr-TR" sz="1450" b="1" dirty="0"/>
              <a:t>Birçok kütüphane, </a:t>
            </a:r>
            <a:r>
              <a:rPr lang="tr-TR" sz="1450" b="1" dirty="0" err="1"/>
              <a:t>Maori</a:t>
            </a:r>
            <a:r>
              <a:rPr lang="tr-TR" sz="1450" b="1" dirty="0"/>
              <a:t> toplulukları için kültürel ve sosyal merkezler olmayı hedefleyen özel </a:t>
            </a:r>
            <a:r>
              <a:rPr lang="tr-TR" sz="1450" b="1" dirty="0" err="1"/>
              <a:t>Maori</a:t>
            </a:r>
            <a:r>
              <a:rPr lang="tr-TR" sz="1450" b="1" dirty="0"/>
              <a:t> dermelerine, </a:t>
            </a:r>
            <a:r>
              <a:rPr lang="tr-TR" sz="1450" b="1" dirty="0" err="1"/>
              <a:t>Maori</a:t>
            </a:r>
            <a:r>
              <a:rPr lang="tr-TR" sz="1450" b="1" dirty="0"/>
              <a:t> konuşan personele ve iki dilli arayüzlere sahiptir.</a:t>
            </a:r>
          </a:p>
        </p:txBody>
      </p:sp>
    </p:spTree>
    <p:extLst>
      <p:ext uri="{BB962C8B-B14F-4D97-AF65-F5344CB8AC3E}">
        <p14:creationId xmlns:p14="http://schemas.microsoft.com/office/powerpoint/2010/main" val="7614066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32A639-DF72-C1F8-6BBD-F9CB4BE240B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FEC46C4D-FBF3-2D24-A725-43977CDD1557}"/>
              </a:ext>
            </a:extLst>
          </p:cNvPr>
          <p:cNvSpPr>
            <a:spLocks noGrp="1"/>
          </p:cNvSpPr>
          <p:nvPr>
            <p:ph type="title"/>
          </p:nvPr>
        </p:nvSpPr>
        <p:spPr>
          <a:xfrm>
            <a:off x="427703" y="157303"/>
            <a:ext cx="10112477" cy="452297"/>
          </a:xfrm>
        </p:spPr>
        <p:txBody>
          <a:bodyPr>
            <a:noAutofit/>
          </a:bodyPr>
          <a:lstStyle/>
          <a:p>
            <a:pPr algn="ctr"/>
            <a:r>
              <a:rPr lang="tr-TR" sz="2000" b="1" dirty="0"/>
              <a:t>YENİ ZELANDA ÇOK KÜLTÜRLÜ HALK KÜTÜPHANELERİ: AUCKLAND KÜTÜPHANELERİ</a:t>
            </a:r>
            <a:endParaRPr lang="tr-TR" sz="2000" b="1" noProof="0" dirty="0"/>
          </a:p>
        </p:txBody>
      </p:sp>
      <p:sp>
        <p:nvSpPr>
          <p:cNvPr id="3" name="İçerik Yer Tutucusu 2">
            <a:extLst>
              <a:ext uri="{FF2B5EF4-FFF2-40B4-BE49-F238E27FC236}">
                <a16:creationId xmlns:a16="http://schemas.microsoft.com/office/drawing/2014/main" id="{11A3DEA8-AF1F-96FC-BDFB-0104722DC090}"/>
              </a:ext>
            </a:extLst>
          </p:cNvPr>
          <p:cNvSpPr>
            <a:spLocks noGrp="1"/>
          </p:cNvSpPr>
          <p:nvPr>
            <p:ph idx="1"/>
          </p:nvPr>
        </p:nvSpPr>
        <p:spPr>
          <a:xfrm>
            <a:off x="541737" y="609600"/>
            <a:ext cx="9438005" cy="5801032"/>
          </a:xfrm>
        </p:spPr>
        <p:txBody>
          <a:bodyPr>
            <a:noAutofit/>
          </a:bodyPr>
          <a:lstStyle/>
          <a:p>
            <a:pPr marL="0" indent="0" algn="just">
              <a:spcBef>
                <a:spcPts val="600"/>
              </a:spcBef>
              <a:buNone/>
            </a:pPr>
            <a:r>
              <a:rPr lang="en-US" sz="1500" b="1" dirty="0"/>
              <a:t>Lin </a:t>
            </a:r>
            <a:r>
              <a:rPr lang="en-US" sz="1500" b="1" dirty="0" err="1"/>
              <a:t>ve</a:t>
            </a:r>
            <a:r>
              <a:rPr lang="en-US" sz="1500" b="1" dirty="0"/>
              <a:t> Boamah</a:t>
            </a:r>
            <a:r>
              <a:rPr lang="tr-TR" sz="1500" b="1" dirty="0"/>
              <a:t> </a:t>
            </a:r>
            <a:r>
              <a:rPr lang="en-US" sz="1500" b="1" dirty="0"/>
              <a:t>(2019)</a:t>
            </a:r>
            <a:r>
              <a:rPr lang="tr-TR" sz="1500" b="1" dirty="0"/>
              <a:t> tarafından yapılan çeşitli etnik kökenlere sahip (Filipinler, Hindistan, Fiji, Sri Lanka, Sırbistan, Çin) toplam 15 (10 kullanıcı, 5 personel) katılımcı ile yarı yapılandırılmış görüşmelerle gerçekleştirilen araştırmada, göçmen kütüphane kullanıcılarının </a:t>
            </a:r>
            <a:r>
              <a:rPr lang="tr-TR" sz="1500" b="1" dirty="0" err="1"/>
              <a:t>Auckland</a:t>
            </a:r>
            <a:r>
              <a:rPr lang="tr-TR" sz="1500" b="1" dirty="0"/>
              <a:t> Kütüphanelerini nasıl algıladıkları sorgulanmıştır.</a:t>
            </a:r>
          </a:p>
          <a:p>
            <a:pPr marL="0" indent="0" algn="just">
              <a:spcBef>
                <a:spcPts val="600"/>
              </a:spcBef>
              <a:buNone/>
            </a:pPr>
            <a:r>
              <a:rPr lang="tr-TR" sz="1500" b="1" u="sng" dirty="0"/>
              <a:t>Çalışmanın Temel Bulguları şöyledir:</a:t>
            </a:r>
          </a:p>
          <a:p>
            <a:pPr algn="just">
              <a:spcBef>
                <a:spcPts val="600"/>
              </a:spcBef>
            </a:pPr>
            <a:r>
              <a:rPr lang="tr-TR" sz="1500" b="1" dirty="0" err="1"/>
              <a:t>Auckland</a:t>
            </a:r>
            <a:r>
              <a:rPr lang="tr-TR" sz="1500" b="1" dirty="0"/>
              <a:t> Kütüphanelerinin çok kültürlü bir köprü olarak algılanması</a:t>
            </a:r>
          </a:p>
          <a:p>
            <a:pPr algn="just">
              <a:spcBef>
                <a:spcPts val="600"/>
              </a:spcBef>
            </a:pPr>
            <a:r>
              <a:rPr lang="tr-TR" sz="1500" b="1" dirty="0"/>
              <a:t>Topluluk oluşturucu ve kültürlerarası değişim platformu olarak görülmesi</a:t>
            </a:r>
          </a:p>
          <a:p>
            <a:pPr algn="just">
              <a:spcBef>
                <a:spcPts val="600"/>
              </a:spcBef>
            </a:pPr>
            <a:r>
              <a:rPr lang="tr-TR" sz="1500" b="1" dirty="0"/>
              <a:t>Kaynak, bilgi ve sosyal uyum sağlaması nedeniyle tanınması</a:t>
            </a:r>
          </a:p>
          <a:p>
            <a:pPr algn="just">
              <a:spcBef>
                <a:spcPts val="600"/>
              </a:spcBef>
            </a:pPr>
            <a:r>
              <a:rPr lang="tr-TR" sz="1500" b="1" dirty="0"/>
              <a:t>Çeşitli etnik gruplar arasında iletişim kanalları olarak hareket ederek karşılıklı anlayışı teşvik etmesi</a:t>
            </a:r>
          </a:p>
          <a:p>
            <a:pPr algn="just">
              <a:spcBef>
                <a:spcPts val="600"/>
              </a:spcBef>
            </a:pPr>
            <a:r>
              <a:rPr lang="tr-TR" sz="1500" b="1" dirty="0"/>
              <a:t>Çok kültürlü etkinlikler, dil dersleri ve kültürel festivaller gibi sosyal etkileşimleri teşvik etmesi ve bu bağlamda etkinlikler ve programlar sunulması</a:t>
            </a:r>
          </a:p>
          <a:p>
            <a:pPr marL="0" indent="0" algn="just">
              <a:spcBef>
                <a:spcPts val="600"/>
              </a:spcBef>
              <a:buNone/>
            </a:pPr>
            <a:r>
              <a:rPr lang="tr-TR" sz="1500" b="1" u="sng" dirty="0" err="1"/>
              <a:t>Auckland</a:t>
            </a:r>
            <a:r>
              <a:rPr lang="tr-TR" sz="1500" b="1" u="sng" dirty="0"/>
              <a:t> Kütüphanelerinin Çok Kültürlü Rolleri aşağıdaki gibi belirlenmiştir:</a:t>
            </a:r>
          </a:p>
          <a:p>
            <a:pPr algn="just">
              <a:spcBef>
                <a:spcPts val="600"/>
              </a:spcBef>
            </a:pPr>
            <a:r>
              <a:rPr lang="tr-TR" sz="1500" b="1" u="sng" dirty="0"/>
              <a:t>Sosyal bağlantı mekanı</a:t>
            </a:r>
            <a:r>
              <a:rPr lang="tr-TR" sz="1500" b="1" dirty="0"/>
              <a:t>: Göçmenler, başkalarıyla tanışmak, deneyimlerini paylaşmak ve topluluk oluşturmak için kütüphaneleri kullanırlar.</a:t>
            </a:r>
          </a:p>
          <a:p>
            <a:pPr algn="just">
              <a:spcBef>
                <a:spcPts val="600"/>
              </a:spcBef>
            </a:pPr>
            <a:r>
              <a:rPr lang="tr-TR" sz="1500" b="1" u="sng" dirty="0"/>
              <a:t>Uyum sağlamada destek ve bilgi merkezi</a:t>
            </a:r>
            <a:r>
              <a:rPr lang="tr-TR" sz="1500" b="1" dirty="0"/>
              <a:t>: Okullar, işler, toplum hizmetleri ve kültürel anlayış hakkında pratik bilgiler sağlarlar.</a:t>
            </a:r>
          </a:p>
          <a:p>
            <a:pPr algn="just">
              <a:spcBef>
                <a:spcPts val="600"/>
              </a:spcBef>
            </a:pPr>
            <a:r>
              <a:rPr lang="tr-TR" sz="1500" b="1" u="sng" dirty="0"/>
              <a:t>Kültürel kolaylaştırıcı</a:t>
            </a:r>
            <a:r>
              <a:rPr lang="tr-TR" sz="1500" b="1" dirty="0"/>
              <a:t>: Kültürlerarası saygıyı teşvik etmek için çok kültürlü festivaller, okuma kulüpleri ve kültürel etkinlikler düzenlerler.</a:t>
            </a:r>
          </a:p>
          <a:p>
            <a:pPr algn="just">
              <a:spcBef>
                <a:spcPts val="600"/>
              </a:spcBef>
            </a:pPr>
            <a:r>
              <a:rPr lang="tr-TR" sz="1500" b="1" u="sng" dirty="0"/>
              <a:t>Eğitim kaynağı</a:t>
            </a:r>
            <a:r>
              <a:rPr lang="tr-TR" sz="1500" b="1" dirty="0"/>
              <a:t>: Dil öğrenimini, okuryazarlığı ve dijital beceri gelişimini desteklerler.</a:t>
            </a:r>
          </a:p>
        </p:txBody>
      </p:sp>
    </p:spTree>
    <p:extLst>
      <p:ext uri="{BB962C8B-B14F-4D97-AF65-F5344CB8AC3E}">
        <p14:creationId xmlns:p14="http://schemas.microsoft.com/office/powerpoint/2010/main" val="35360454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6591E5-5EA0-ED8B-553F-50CEF350124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3DADAFC-2A79-D07C-47DF-0EA2222D1E66}"/>
              </a:ext>
            </a:extLst>
          </p:cNvPr>
          <p:cNvSpPr>
            <a:spLocks noGrp="1"/>
          </p:cNvSpPr>
          <p:nvPr>
            <p:ph type="title"/>
          </p:nvPr>
        </p:nvSpPr>
        <p:spPr>
          <a:xfrm>
            <a:off x="427703" y="157303"/>
            <a:ext cx="10112477" cy="452297"/>
          </a:xfrm>
        </p:spPr>
        <p:txBody>
          <a:bodyPr>
            <a:noAutofit/>
          </a:bodyPr>
          <a:lstStyle/>
          <a:p>
            <a:pPr algn="ctr"/>
            <a:r>
              <a:rPr lang="tr-TR" sz="2000" b="1" dirty="0"/>
              <a:t>YENİ ZELANDA ÇOK KÜLTÜRLÜ HALK KÜTÜPHANELERİ: AUCKLAND KÜTÜPHANELERİ</a:t>
            </a:r>
            <a:endParaRPr lang="tr-TR" sz="2000" b="1" noProof="0" dirty="0"/>
          </a:p>
        </p:txBody>
      </p:sp>
      <p:pic>
        <p:nvPicPr>
          <p:cNvPr id="1026" name="Picture 2" descr="Auckland Public Library - New Zealand Editorial Image - Image of  architecture, reading: 57842340">
            <a:extLst>
              <a:ext uri="{FF2B5EF4-FFF2-40B4-BE49-F238E27FC236}">
                <a16:creationId xmlns:a16="http://schemas.microsoft.com/office/drawing/2014/main" id="{303072A4-9539-36D0-489F-7B30E54C5D8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17638" y="985837"/>
            <a:ext cx="8490155" cy="5048250"/>
          </a:xfrm>
          <a:prstGeom prst="rect">
            <a:avLst/>
          </a:prstGeom>
          <a:noFill/>
          <a:extLst>
            <a:ext uri="{909E8E84-426E-40DD-AFC4-6F175D3DCCD1}">
              <a14:hiddenFill xmlns:a14="http://schemas.microsoft.com/office/drawing/2010/main">
                <a:solidFill>
                  <a:srgbClr val="FFFFFF"/>
                </a:solidFill>
              </a14:hiddenFill>
            </a:ext>
          </a:extLst>
        </p:spPr>
      </p:pic>
      <p:sp>
        <p:nvSpPr>
          <p:cNvPr id="5" name="Metin kutusu 4">
            <a:extLst>
              <a:ext uri="{FF2B5EF4-FFF2-40B4-BE49-F238E27FC236}">
                <a16:creationId xmlns:a16="http://schemas.microsoft.com/office/drawing/2014/main" id="{FAEF6425-A92B-AF73-4421-E5A9CBEA25B2}"/>
              </a:ext>
            </a:extLst>
          </p:cNvPr>
          <p:cNvSpPr txBox="1"/>
          <p:nvPr/>
        </p:nvSpPr>
        <p:spPr>
          <a:xfrm>
            <a:off x="1324895" y="6149355"/>
            <a:ext cx="8001002" cy="384721"/>
          </a:xfrm>
          <a:prstGeom prst="rect">
            <a:avLst/>
          </a:prstGeom>
          <a:noFill/>
        </p:spPr>
        <p:txBody>
          <a:bodyPr wrap="square">
            <a:spAutoFit/>
          </a:bodyPr>
          <a:lstStyle/>
          <a:p>
            <a:r>
              <a:rPr lang="tr-TR" sz="900" b="1" dirty="0">
                <a:hlinkClick r:id="rId3"/>
              </a:rPr>
              <a:t>https://www.dreamstime.com/editorial-image-auckland-public-library-new-zealand-aug-central-city-cbd-system-largest-network-image57842340</a:t>
            </a:r>
            <a:endParaRPr lang="tr-TR" sz="900" b="1" dirty="0"/>
          </a:p>
          <a:p>
            <a:endParaRPr lang="tr-TR" sz="1000" b="1" dirty="0"/>
          </a:p>
        </p:txBody>
      </p:sp>
    </p:spTree>
    <p:extLst>
      <p:ext uri="{BB962C8B-B14F-4D97-AF65-F5344CB8AC3E}">
        <p14:creationId xmlns:p14="http://schemas.microsoft.com/office/powerpoint/2010/main" val="836543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BF5676-98C8-CF2A-B42C-0462AE07E7A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BD0CF69-8B68-A2BF-7F9F-98E9BEFEB99E}"/>
              </a:ext>
            </a:extLst>
          </p:cNvPr>
          <p:cNvSpPr>
            <a:spLocks noGrp="1"/>
          </p:cNvSpPr>
          <p:nvPr>
            <p:ph type="title"/>
          </p:nvPr>
        </p:nvSpPr>
        <p:spPr>
          <a:xfrm>
            <a:off x="2458064" y="152399"/>
            <a:ext cx="5454170" cy="634181"/>
          </a:xfrm>
        </p:spPr>
        <p:txBody>
          <a:bodyPr>
            <a:normAutofit fontScale="90000"/>
          </a:bodyPr>
          <a:lstStyle/>
          <a:p>
            <a:pPr algn="ctr"/>
            <a:r>
              <a:rPr lang="tr-TR" b="1" noProof="0" dirty="0"/>
              <a:t>KAPSAM</a:t>
            </a:r>
          </a:p>
        </p:txBody>
      </p:sp>
      <p:sp>
        <p:nvSpPr>
          <p:cNvPr id="3" name="İçerik Yer Tutucusu 2">
            <a:extLst>
              <a:ext uri="{FF2B5EF4-FFF2-40B4-BE49-F238E27FC236}">
                <a16:creationId xmlns:a16="http://schemas.microsoft.com/office/drawing/2014/main" id="{E1894194-BBE6-698B-FC58-764127CD875B}"/>
              </a:ext>
            </a:extLst>
          </p:cNvPr>
          <p:cNvSpPr>
            <a:spLocks noGrp="1"/>
          </p:cNvSpPr>
          <p:nvPr>
            <p:ph idx="1"/>
          </p:nvPr>
        </p:nvSpPr>
        <p:spPr>
          <a:xfrm>
            <a:off x="1332272" y="786580"/>
            <a:ext cx="8323005" cy="4601497"/>
          </a:xfrm>
        </p:spPr>
        <p:txBody>
          <a:bodyPr>
            <a:noAutofit/>
          </a:bodyPr>
          <a:lstStyle/>
          <a:p>
            <a:pPr algn="just"/>
            <a:r>
              <a:rPr lang="tr-TR" b="1" noProof="0" dirty="0"/>
              <a:t>Giriş</a:t>
            </a:r>
          </a:p>
          <a:p>
            <a:pPr algn="just"/>
            <a:r>
              <a:rPr lang="tr-TR" b="1" dirty="0"/>
              <a:t>Yeni Zelanda: Genel Bilgi</a:t>
            </a:r>
          </a:p>
          <a:p>
            <a:pPr algn="just"/>
            <a:r>
              <a:rPr lang="tr-TR" b="1" dirty="0"/>
              <a:t>Çok Kültürlülük ve Etnik Çeşitlilik Politikaları</a:t>
            </a:r>
          </a:p>
          <a:p>
            <a:pPr algn="just"/>
            <a:r>
              <a:rPr lang="tr-TR" b="1" dirty="0"/>
              <a:t>Halk Kütüphanelerinin Tarihçesi ve Gelişimi</a:t>
            </a:r>
          </a:p>
          <a:p>
            <a:pPr algn="just"/>
            <a:r>
              <a:rPr lang="tr-TR" b="1" dirty="0"/>
              <a:t>Güncel Durum ve Toplumsal Rolü</a:t>
            </a:r>
          </a:p>
          <a:p>
            <a:pPr algn="just"/>
            <a:r>
              <a:rPr lang="tr-TR" b="1" dirty="0"/>
              <a:t>Çok Kültürlü Yapı ve Kütüphane Hizmetleri</a:t>
            </a:r>
          </a:p>
          <a:p>
            <a:pPr algn="just"/>
            <a:r>
              <a:rPr lang="tr-TR" b="1" dirty="0" err="1"/>
              <a:t>Auckland</a:t>
            </a:r>
            <a:r>
              <a:rPr lang="tr-TR" b="1" dirty="0"/>
              <a:t> Kütüphanelerinde Çok Kültürlülük ve Göçmen Temsilleri</a:t>
            </a:r>
          </a:p>
          <a:p>
            <a:pPr algn="just"/>
            <a:r>
              <a:rPr lang="tr-TR" b="1" dirty="0"/>
              <a:t>Güncel Zorluklar ve Öneriler</a:t>
            </a:r>
          </a:p>
          <a:p>
            <a:pPr algn="just"/>
            <a:r>
              <a:rPr lang="tr-TR" b="1" dirty="0"/>
              <a:t>Sonuç ve Değerlendirme</a:t>
            </a:r>
          </a:p>
          <a:p>
            <a:pPr algn="just"/>
            <a:r>
              <a:rPr lang="tr-TR" b="1" noProof="0" dirty="0"/>
              <a:t>Kaynakça</a:t>
            </a:r>
            <a:endParaRPr lang="tr-TR" sz="1300" b="1" noProof="0" dirty="0"/>
          </a:p>
        </p:txBody>
      </p:sp>
    </p:spTree>
    <p:extLst>
      <p:ext uri="{BB962C8B-B14F-4D97-AF65-F5344CB8AC3E}">
        <p14:creationId xmlns:p14="http://schemas.microsoft.com/office/powerpoint/2010/main" val="33308740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CE6CF0-78BB-1467-3536-498A071690F3}"/>
              </a:ext>
            </a:extLst>
          </p:cNvPr>
          <p:cNvSpPr>
            <a:spLocks noGrp="1"/>
          </p:cNvSpPr>
          <p:nvPr>
            <p:ph type="title"/>
          </p:nvPr>
        </p:nvSpPr>
        <p:spPr>
          <a:xfrm>
            <a:off x="755992" y="211394"/>
            <a:ext cx="8596668" cy="398206"/>
          </a:xfrm>
        </p:spPr>
        <p:txBody>
          <a:bodyPr>
            <a:normAutofit/>
          </a:bodyPr>
          <a:lstStyle/>
          <a:p>
            <a:pPr algn="ctr"/>
            <a:r>
              <a:rPr lang="tr-TR" sz="2000" dirty="0"/>
              <a:t>SORUNLAR</a:t>
            </a:r>
          </a:p>
        </p:txBody>
      </p:sp>
      <p:sp>
        <p:nvSpPr>
          <p:cNvPr id="3" name="İçerik Yer Tutucusu 2">
            <a:extLst>
              <a:ext uri="{FF2B5EF4-FFF2-40B4-BE49-F238E27FC236}">
                <a16:creationId xmlns:a16="http://schemas.microsoft.com/office/drawing/2014/main" id="{1B637851-F669-AF54-275D-E5F7E4E955B2}"/>
              </a:ext>
            </a:extLst>
          </p:cNvPr>
          <p:cNvSpPr>
            <a:spLocks noGrp="1"/>
          </p:cNvSpPr>
          <p:nvPr>
            <p:ph idx="1"/>
          </p:nvPr>
        </p:nvSpPr>
        <p:spPr>
          <a:xfrm>
            <a:off x="461025" y="693174"/>
            <a:ext cx="9823518" cy="4680155"/>
          </a:xfrm>
        </p:spPr>
        <p:txBody>
          <a:bodyPr>
            <a:normAutofit lnSpcReduction="10000"/>
          </a:bodyPr>
          <a:lstStyle/>
          <a:p>
            <a:pPr marL="0" indent="0" algn="just">
              <a:buNone/>
            </a:pPr>
            <a:r>
              <a:rPr lang="tr-TR" b="1" u="sng" dirty="0"/>
              <a:t>Yaygın temel sorunlar şunlardır</a:t>
            </a:r>
            <a:r>
              <a:rPr lang="tr-TR" b="1" dirty="0"/>
              <a:t>:</a:t>
            </a:r>
          </a:p>
          <a:p>
            <a:pPr algn="just"/>
            <a:r>
              <a:rPr lang="tr-TR" b="1" dirty="0"/>
              <a:t>Kütüphane web sitelerinde sınırlı çok dilli çevrimiçi arama işlevleri</a:t>
            </a:r>
          </a:p>
          <a:p>
            <a:pPr algn="just"/>
            <a:r>
              <a:rPr lang="tr-TR" b="1" dirty="0"/>
              <a:t>Yetersiz çok kültürlü kitap dermeleri (birçoğunun düşük kaliteli veya güncelliğini yitirmiş kitap olması, sınırlı azınlık dili materyalleri)</a:t>
            </a:r>
          </a:p>
          <a:p>
            <a:pPr algn="just"/>
            <a:r>
              <a:rPr lang="tr-TR" b="1" dirty="0"/>
              <a:t>Çok kültürlü katılım için modern BT araçlarının eksikliği</a:t>
            </a:r>
          </a:p>
          <a:p>
            <a:pPr algn="just"/>
            <a:r>
              <a:rPr lang="tr-TR" b="1" dirty="0"/>
              <a:t>Göçmen kullanıcılar arasında mevcut programların farkındalığının ve tanıtımının sınırlı olması</a:t>
            </a:r>
          </a:p>
          <a:p>
            <a:pPr algn="just"/>
            <a:r>
              <a:rPr lang="tr-TR" b="1" dirty="0"/>
              <a:t>Geleneksel yapıya bağımlılık; yenilikçi, dijital ve ilgi çekici yaklaşımlara gereksinim duyulması</a:t>
            </a:r>
          </a:p>
          <a:p>
            <a:pPr algn="just"/>
            <a:r>
              <a:rPr lang="tr-TR" b="1" dirty="0"/>
              <a:t>Kültürel farklılıklar ve etkileri; değerler, inançlar, gelenekler ve dil farklılıkları, kültürel uçurumların temel nedenleridir. Bu farklılıkların üstesinden gelmek için karşılıklı saygı ve anlayış şarttır.</a:t>
            </a:r>
          </a:p>
          <a:p>
            <a:pPr algn="just"/>
            <a:r>
              <a:rPr lang="tr-TR" b="1" dirty="0"/>
              <a:t>İletişim ve entegrasyon için önemli bir öge olarak dil ve bu bağlamda sorunlar (Lin ve </a:t>
            </a:r>
            <a:r>
              <a:rPr lang="tr-TR" b="1" dirty="0" err="1"/>
              <a:t>Boamah</a:t>
            </a:r>
            <a:r>
              <a:rPr lang="tr-TR" b="1" dirty="0"/>
              <a:t>, 2019).</a:t>
            </a:r>
          </a:p>
        </p:txBody>
      </p:sp>
    </p:spTree>
    <p:extLst>
      <p:ext uri="{BB962C8B-B14F-4D97-AF65-F5344CB8AC3E}">
        <p14:creationId xmlns:p14="http://schemas.microsoft.com/office/powerpoint/2010/main" val="33162922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4A3169-81C6-9F3F-2B47-2A9928FC090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C73C4CA-DC7C-F3A8-C0F5-3C392BC3A43E}"/>
              </a:ext>
            </a:extLst>
          </p:cNvPr>
          <p:cNvSpPr>
            <a:spLocks noGrp="1"/>
          </p:cNvSpPr>
          <p:nvPr>
            <p:ph type="title"/>
          </p:nvPr>
        </p:nvSpPr>
        <p:spPr>
          <a:xfrm>
            <a:off x="755992" y="211394"/>
            <a:ext cx="8596668" cy="398206"/>
          </a:xfrm>
        </p:spPr>
        <p:txBody>
          <a:bodyPr>
            <a:normAutofit/>
          </a:bodyPr>
          <a:lstStyle/>
          <a:p>
            <a:pPr algn="ctr"/>
            <a:r>
              <a:rPr lang="tr-TR" sz="2000" dirty="0"/>
              <a:t>SORUNLAR</a:t>
            </a:r>
          </a:p>
        </p:txBody>
      </p:sp>
      <p:sp>
        <p:nvSpPr>
          <p:cNvPr id="3" name="İçerik Yer Tutucusu 2">
            <a:extLst>
              <a:ext uri="{FF2B5EF4-FFF2-40B4-BE49-F238E27FC236}">
                <a16:creationId xmlns:a16="http://schemas.microsoft.com/office/drawing/2014/main" id="{236B48E5-E187-5419-0138-C89DB6EC4C8A}"/>
              </a:ext>
            </a:extLst>
          </p:cNvPr>
          <p:cNvSpPr>
            <a:spLocks noGrp="1"/>
          </p:cNvSpPr>
          <p:nvPr>
            <p:ph idx="1"/>
          </p:nvPr>
        </p:nvSpPr>
        <p:spPr>
          <a:xfrm>
            <a:off x="461025" y="693174"/>
            <a:ext cx="9823518" cy="5019368"/>
          </a:xfrm>
        </p:spPr>
        <p:txBody>
          <a:bodyPr>
            <a:noAutofit/>
          </a:bodyPr>
          <a:lstStyle/>
          <a:p>
            <a:pPr marL="0" indent="0" algn="just">
              <a:buNone/>
            </a:pPr>
            <a:r>
              <a:rPr lang="tr-TR" sz="1700" b="1" dirty="0"/>
              <a:t>Hayes’in (2012, s. 37) yaptığı araştırmaya göre, </a:t>
            </a:r>
          </a:p>
          <a:p>
            <a:pPr algn="just"/>
            <a:r>
              <a:rPr lang="tr-TR" sz="1700" b="1" dirty="0" err="1"/>
              <a:t>Maori</a:t>
            </a:r>
            <a:r>
              <a:rPr lang="tr-TR" sz="1700" b="1" dirty="0"/>
              <a:t> bilgi ve kültür değerlerinin halk kütüphanelerinde daha fazla yer alması gerekmektedir. </a:t>
            </a:r>
          </a:p>
          <a:p>
            <a:pPr algn="just"/>
            <a:r>
              <a:rPr lang="tr-TR" sz="1700" b="1" dirty="0"/>
              <a:t>Çalışma, mevcut hizmetlerin Avrupa ve Amerika paradigması etkisinde olduğunu ve statükocu bir tutumla </a:t>
            </a:r>
            <a:r>
              <a:rPr lang="tr-TR" sz="1700" b="1" dirty="0" err="1"/>
              <a:t>Pakeha’ların</a:t>
            </a:r>
            <a:r>
              <a:rPr lang="tr-TR" sz="1700" b="1" dirty="0"/>
              <a:t> ön planda olduğunu göstermektedir. </a:t>
            </a:r>
          </a:p>
          <a:p>
            <a:pPr algn="just"/>
            <a:r>
              <a:rPr lang="tr-TR" sz="1700" b="1" dirty="0"/>
              <a:t>Dewey ve diğer Batı sınıflama sistemleriyle sınırlı kalmak, yerli ve yerli olmayan dünyaları bütünleştiren yeni sınıflama sistemleri geliştirilmesinin gerekliliğini ortaya koymaktadır. </a:t>
            </a:r>
          </a:p>
          <a:p>
            <a:pPr algn="just"/>
            <a:r>
              <a:rPr lang="tr-TR" sz="1700" b="1" dirty="0"/>
              <a:t>Ayrıca, bütçe kısıtlamaları ve kapanma tehditleri altında olan kütüphanelerin, kültürler arası çok kültürlü yapıya nasıl dönüşebileceği sorusu üzerinde durulmaktadır (Hayes, 2012, s. 37). </a:t>
            </a:r>
          </a:p>
          <a:p>
            <a:pPr algn="just"/>
            <a:r>
              <a:rPr lang="tr-TR" sz="1700" b="1" dirty="0"/>
              <a:t>Yeni Zelanda’da kütüphane politikaları ve hizmetleri ile çok kültürlülük konusunda çeşitli adımlar atılmış olsa da, halen bu alandaki çalışmaların öneminin kavranması ve geliştirilmesi gerekliliği devam etmektedir. </a:t>
            </a:r>
          </a:p>
          <a:p>
            <a:pPr algn="just"/>
            <a:r>
              <a:rPr lang="tr-TR" sz="1700" b="1" dirty="0"/>
              <a:t>Bu politikalar, </a:t>
            </a:r>
            <a:r>
              <a:rPr lang="tr-TR" sz="1700" b="1" dirty="0" err="1"/>
              <a:t>Anglo</a:t>
            </a:r>
            <a:r>
              <a:rPr lang="tr-TR" sz="1700" b="1" dirty="0"/>
              <a:t> Amerikan etkisinden bağımsız olarak, kültürel çeşitliliği ve yerel bilgileri daha etkin biçimde yansıtmayı hedeflemektedir (Harvey, 2014, s. 5; Hayes, 2012, s. 37).</a:t>
            </a:r>
          </a:p>
        </p:txBody>
      </p:sp>
    </p:spTree>
    <p:extLst>
      <p:ext uri="{BB962C8B-B14F-4D97-AF65-F5344CB8AC3E}">
        <p14:creationId xmlns:p14="http://schemas.microsoft.com/office/powerpoint/2010/main" val="3558447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7095E-12B5-3D60-1739-14013D01DA1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1E8A35AD-FC67-F5C2-7009-E9378EBA8558}"/>
              </a:ext>
            </a:extLst>
          </p:cNvPr>
          <p:cNvSpPr>
            <a:spLocks noGrp="1"/>
          </p:cNvSpPr>
          <p:nvPr>
            <p:ph type="title"/>
          </p:nvPr>
        </p:nvSpPr>
        <p:spPr>
          <a:xfrm>
            <a:off x="765824" y="176981"/>
            <a:ext cx="8596668" cy="398206"/>
          </a:xfrm>
        </p:spPr>
        <p:txBody>
          <a:bodyPr>
            <a:normAutofit/>
          </a:bodyPr>
          <a:lstStyle/>
          <a:p>
            <a:pPr algn="ctr"/>
            <a:r>
              <a:rPr lang="tr-TR" sz="2000" dirty="0"/>
              <a:t>ÖNERİLER</a:t>
            </a:r>
          </a:p>
        </p:txBody>
      </p:sp>
      <p:sp>
        <p:nvSpPr>
          <p:cNvPr id="3" name="İçerik Yer Tutucusu 2">
            <a:extLst>
              <a:ext uri="{FF2B5EF4-FFF2-40B4-BE49-F238E27FC236}">
                <a16:creationId xmlns:a16="http://schemas.microsoft.com/office/drawing/2014/main" id="{840634A6-F7AF-2111-C9C7-8272461D47B7}"/>
              </a:ext>
            </a:extLst>
          </p:cNvPr>
          <p:cNvSpPr>
            <a:spLocks noGrp="1"/>
          </p:cNvSpPr>
          <p:nvPr>
            <p:ph idx="1"/>
          </p:nvPr>
        </p:nvSpPr>
        <p:spPr>
          <a:xfrm>
            <a:off x="505270" y="629265"/>
            <a:ext cx="9823518" cy="5294670"/>
          </a:xfrm>
        </p:spPr>
        <p:txBody>
          <a:bodyPr>
            <a:normAutofit fontScale="92500" lnSpcReduction="10000"/>
          </a:bodyPr>
          <a:lstStyle/>
          <a:p>
            <a:pPr algn="just"/>
            <a:r>
              <a:rPr lang="tr-TR" sz="1600" b="1" dirty="0"/>
              <a:t>Dijital bilgi ortamlarının yaygınlaşması, kütüphanelerin çok kültürlü hizmetlerini geliştirmeleri açısından fırsatlar sunmaktadır. Bununla birlikte, bilgi ve iletişim teknolojilerindeki gelişmeler, kütüphanelerin bilgi üretimi, yaygınlaştırması ve kullanım süreçlerini yeniden kavramsallaştırmasını gerektirmektedir (</a:t>
            </a:r>
            <a:r>
              <a:rPr lang="tr-TR" sz="1600" b="1" dirty="0" err="1"/>
              <a:t>Machet</a:t>
            </a:r>
            <a:r>
              <a:rPr lang="tr-TR" sz="1600" b="1" dirty="0"/>
              <a:t> ve </a:t>
            </a:r>
            <a:r>
              <a:rPr lang="tr-TR" sz="1600" b="1" dirty="0" err="1"/>
              <a:t>Govender</a:t>
            </a:r>
            <a:r>
              <a:rPr lang="tr-TR" sz="1600" b="1" dirty="0"/>
              <a:t>, 2012, s. 25). </a:t>
            </a:r>
          </a:p>
          <a:p>
            <a:pPr algn="just"/>
            <a:r>
              <a:rPr lang="tr-TR" sz="1600" b="1" dirty="0"/>
              <a:t>Özellikle, göçmenlerle ilişkili literatürde, kütüphane hizmetlerinin yeterince irdelenmediğine dikkat çekilmektedir.</a:t>
            </a:r>
          </a:p>
          <a:p>
            <a:pPr algn="just"/>
            <a:r>
              <a:rPr lang="tr-TR" sz="1600" b="1" dirty="0" err="1"/>
              <a:t>Auckland’ta</a:t>
            </a:r>
            <a:r>
              <a:rPr lang="tr-TR" sz="1600" b="1" dirty="0"/>
              <a:t> yapılan araştırma, Çinli göçmenlerin bilgi davranışlarını anlamaya ve onların gereksinmelerine uygun web sayfalarının tasarımına odaklanmıştır.  </a:t>
            </a:r>
          </a:p>
          <a:p>
            <a:pPr algn="just"/>
            <a:r>
              <a:rPr lang="tr-TR" sz="1600" b="1" dirty="0"/>
              <a:t>Bulgulara göre, </a:t>
            </a:r>
          </a:p>
          <a:p>
            <a:pPr lvl="1" algn="just">
              <a:buFont typeface="Wingdings" panose="05000000000000000000" pitchFamily="2" charset="2"/>
              <a:buChar char="v"/>
            </a:pPr>
            <a:r>
              <a:rPr lang="tr-TR" b="1" dirty="0"/>
              <a:t>Demografik faktörler (yaş, dil, kültür, istihdam, gelir) göçmenlerin bilgi gereksinimlerini belirlemede önemlidir. Katılımcılar, resmi ve gayri resmi kaynaklardan yararlanmakta ve interneti hem İngilizce hem de Mandarin dillerinde kullanmaktadırlar.  </a:t>
            </a:r>
          </a:p>
          <a:p>
            <a:pPr lvl="1" algn="just">
              <a:buFont typeface="Wingdings" panose="05000000000000000000" pitchFamily="2" charset="2"/>
              <a:buChar char="v"/>
            </a:pPr>
            <a:r>
              <a:rPr lang="tr-TR" b="1" dirty="0"/>
              <a:t>Ancak, gereksinimlerin dağınık ve çok çeşitli olması ve katılımcıların gereksinim duydukları bilgiyi nereden bulacaklarını bilmemeleri, bu alanda geliştirilmesi gereken önemli noktaları ortaya koymaktadır (</a:t>
            </a:r>
            <a:r>
              <a:rPr lang="tr-TR" b="1" dirty="0" err="1"/>
              <a:t>Machet</a:t>
            </a:r>
            <a:r>
              <a:rPr lang="tr-TR" b="1" dirty="0"/>
              <a:t> ve </a:t>
            </a:r>
            <a:r>
              <a:rPr lang="tr-TR" b="1" dirty="0" err="1"/>
              <a:t>Govender</a:t>
            </a:r>
            <a:r>
              <a:rPr lang="tr-TR" b="1" dirty="0"/>
              <a:t>, 2012, s. 32).  </a:t>
            </a:r>
          </a:p>
          <a:p>
            <a:pPr algn="just"/>
            <a:r>
              <a:rPr lang="tr-TR" sz="1600" b="1" dirty="0"/>
              <a:t>Bu ve benzeri araştırmaların sonucu, çok kültürlü gruplar için çok dilli web portallarının kurulmasının, bilgiye erişimi kolaylaştıracağı yönündedir. </a:t>
            </a:r>
          </a:p>
          <a:p>
            <a:pPr algn="just"/>
            <a:r>
              <a:rPr lang="tr-TR" sz="1600" b="1" dirty="0"/>
              <a:t>Yeni Zelanda halk kütüphanelerinin, açık kaynak yazılımı ve düşük maliyetli teknolojiler kullanarak bu tür siteleri oluşturması önerilmektedir. Bu sayede göçmenlerin kendi dillerinde bilgiye ulaşması büyük kolaylık sağlayacaktır (</a:t>
            </a:r>
            <a:r>
              <a:rPr lang="tr-TR" sz="1600" b="1" dirty="0" err="1"/>
              <a:t>Machet</a:t>
            </a:r>
            <a:r>
              <a:rPr lang="tr-TR" sz="1600" b="1" dirty="0"/>
              <a:t> ve </a:t>
            </a:r>
            <a:r>
              <a:rPr lang="tr-TR" sz="1600" b="1" dirty="0" err="1"/>
              <a:t>Govender</a:t>
            </a:r>
            <a:r>
              <a:rPr lang="tr-TR" sz="1600" b="1" dirty="0"/>
              <a:t>, 2012, s. 32). </a:t>
            </a:r>
            <a:endParaRPr lang="tr-TR" sz="1700" b="1" dirty="0"/>
          </a:p>
        </p:txBody>
      </p:sp>
    </p:spTree>
    <p:extLst>
      <p:ext uri="{BB962C8B-B14F-4D97-AF65-F5344CB8AC3E}">
        <p14:creationId xmlns:p14="http://schemas.microsoft.com/office/powerpoint/2010/main" val="7968831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D1EA4-49E0-2E5D-66FA-D04ADF98540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26A4073-BA1E-519C-8749-8103F071A625}"/>
              </a:ext>
            </a:extLst>
          </p:cNvPr>
          <p:cNvSpPr>
            <a:spLocks noGrp="1"/>
          </p:cNvSpPr>
          <p:nvPr>
            <p:ph type="title"/>
          </p:nvPr>
        </p:nvSpPr>
        <p:spPr>
          <a:xfrm>
            <a:off x="765824" y="176981"/>
            <a:ext cx="8596668" cy="398206"/>
          </a:xfrm>
        </p:spPr>
        <p:txBody>
          <a:bodyPr>
            <a:normAutofit/>
          </a:bodyPr>
          <a:lstStyle/>
          <a:p>
            <a:pPr algn="ctr"/>
            <a:r>
              <a:rPr lang="tr-TR" sz="2000" dirty="0"/>
              <a:t>ÖNERİLER</a:t>
            </a:r>
          </a:p>
        </p:txBody>
      </p:sp>
      <p:sp>
        <p:nvSpPr>
          <p:cNvPr id="3" name="İçerik Yer Tutucusu 2">
            <a:extLst>
              <a:ext uri="{FF2B5EF4-FFF2-40B4-BE49-F238E27FC236}">
                <a16:creationId xmlns:a16="http://schemas.microsoft.com/office/drawing/2014/main" id="{D8A83C77-D855-A51C-D0E8-D593F49EC3EC}"/>
              </a:ext>
            </a:extLst>
          </p:cNvPr>
          <p:cNvSpPr>
            <a:spLocks noGrp="1"/>
          </p:cNvSpPr>
          <p:nvPr>
            <p:ph idx="1"/>
          </p:nvPr>
        </p:nvSpPr>
        <p:spPr>
          <a:xfrm>
            <a:off x="505270" y="629265"/>
            <a:ext cx="9823518" cy="4208206"/>
          </a:xfrm>
        </p:spPr>
        <p:txBody>
          <a:bodyPr>
            <a:normAutofit/>
          </a:bodyPr>
          <a:lstStyle/>
          <a:p>
            <a:pPr marL="0" indent="0" algn="just">
              <a:buNone/>
            </a:pPr>
            <a:r>
              <a:rPr lang="tr-TR" b="1" u="sng" dirty="0"/>
              <a:t>Özetle, önerilenler aşağıdaki gibidir:</a:t>
            </a:r>
          </a:p>
          <a:p>
            <a:pPr algn="just"/>
            <a:r>
              <a:rPr lang="tr-TR" b="1" dirty="0"/>
              <a:t>Kütüphane web sitelerinde «çok dilli arama </a:t>
            </a:r>
            <a:r>
              <a:rPr lang="tr-TR" b="1" dirty="0" err="1"/>
              <a:t>özelliği»nin</a:t>
            </a:r>
            <a:r>
              <a:rPr lang="tr-TR" b="1" dirty="0"/>
              <a:t> geliştirilmesi</a:t>
            </a:r>
          </a:p>
          <a:p>
            <a:pPr algn="just"/>
            <a:r>
              <a:rPr lang="tr-TR" b="1" dirty="0"/>
              <a:t>Çok kültürlü kitap ve kaynak dermelerinin genişletilerek iyileştirilmesi</a:t>
            </a:r>
          </a:p>
          <a:p>
            <a:pPr algn="just"/>
            <a:r>
              <a:rPr lang="tr-TR" b="1" dirty="0"/>
              <a:t>Modern BT araçlarının (web platformları, çevrimiçi forumlar, çok dilli dijital platformlar) kullanılması</a:t>
            </a:r>
          </a:p>
          <a:p>
            <a:pPr algn="just"/>
            <a:r>
              <a:rPr lang="tr-TR" b="1" dirty="0"/>
              <a:t>Yenilikçi ve ilgi çekici etkinliklerle «kültürel </a:t>
            </a:r>
            <a:r>
              <a:rPr lang="tr-TR" b="1" dirty="0" err="1"/>
              <a:t>programlama»nın</a:t>
            </a:r>
            <a:r>
              <a:rPr lang="tr-TR" b="1" dirty="0"/>
              <a:t> artırılması</a:t>
            </a:r>
          </a:p>
          <a:p>
            <a:pPr algn="just"/>
            <a:r>
              <a:rPr lang="tr-TR" b="1" dirty="0"/>
              <a:t>Çeşitli toplulukların gereksinimlerini daha iyi anlamak için kullanıcı analizleri ve «geri bildirim </a:t>
            </a:r>
            <a:r>
              <a:rPr lang="tr-TR" b="1" dirty="0" err="1"/>
              <a:t>sistemleri»nin</a:t>
            </a:r>
            <a:r>
              <a:rPr lang="tr-TR" b="1" dirty="0"/>
              <a:t> oluşturulması</a:t>
            </a:r>
          </a:p>
          <a:p>
            <a:pPr algn="just"/>
            <a:r>
              <a:rPr lang="tr-TR" b="1" dirty="0"/>
              <a:t>Kaynak paylaşımı ve kültürel değişim için uluslararası iş birliklerinin teşvik edilmesi (</a:t>
            </a:r>
            <a:r>
              <a:rPr lang="en-US" b="1" dirty="0"/>
              <a:t>Lin </a:t>
            </a:r>
            <a:r>
              <a:rPr lang="en-US" b="1" dirty="0" err="1"/>
              <a:t>ve</a:t>
            </a:r>
            <a:r>
              <a:rPr lang="en-US" b="1" dirty="0"/>
              <a:t> Boamah</a:t>
            </a:r>
            <a:r>
              <a:rPr lang="tr-TR" b="1" dirty="0"/>
              <a:t>, </a:t>
            </a:r>
            <a:r>
              <a:rPr lang="en-US" b="1" dirty="0"/>
              <a:t>2019)</a:t>
            </a:r>
            <a:r>
              <a:rPr lang="tr-TR" b="1" dirty="0"/>
              <a:t>. </a:t>
            </a:r>
            <a:endParaRPr lang="tr-TR" sz="1700" b="1" dirty="0"/>
          </a:p>
        </p:txBody>
      </p:sp>
    </p:spTree>
    <p:extLst>
      <p:ext uri="{BB962C8B-B14F-4D97-AF65-F5344CB8AC3E}">
        <p14:creationId xmlns:p14="http://schemas.microsoft.com/office/powerpoint/2010/main" val="29065344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29C668-2B0B-CE8C-388D-3971232CEAA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95CB96B-1E2A-074A-09C6-91881AFD047B}"/>
              </a:ext>
            </a:extLst>
          </p:cNvPr>
          <p:cNvSpPr>
            <a:spLocks noGrp="1"/>
          </p:cNvSpPr>
          <p:nvPr>
            <p:ph type="title"/>
          </p:nvPr>
        </p:nvSpPr>
        <p:spPr>
          <a:xfrm>
            <a:off x="765824" y="176981"/>
            <a:ext cx="8596668" cy="398206"/>
          </a:xfrm>
        </p:spPr>
        <p:txBody>
          <a:bodyPr>
            <a:noAutofit/>
          </a:bodyPr>
          <a:lstStyle/>
          <a:p>
            <a:pPr algn="ctr"/>
            <a:r>
              <a:rPr lang="tr-TR" sz="2400" dirty="0"/>
              <a:t>SONUÇ VE DEĞERLENDİRME</a:t>
            </a:r>
          </a:p>
        </p:txBody>
      </p:sp>
      <p:sp>
        <p:nvSpPr>
          <p:cNvPr id="3" name="İçerik Yer Tutucusu 2">
            <a:extLst>
              <a:ext uri="{FF2B5EF4-FFF2-40B4-BE49-F238E27FC236}">
                <a16:creationId xmlns:a16="http://schemas.microsoft.com/office/drawing/2014/main" id="{6399BE98-C5E7-1BFA-E793-F7BDB96E3BFE}"/>
              </a:ext>
            </a:extLst>
          </p:cNvPr>
          <p:cNvSpPr>
            <a:spLocks noGrp="1"/>
          </p:cNvSpPr>
          <p:nvPr>
            <p:ph idx="1"/>
          </p:nvPr>
        </p:nvSpPr>
        <p:spPr>
          <a:xfrm>
            <a:off x="520018" y="776749"/>
            <a:ext cx="9823518" cy="4630993"/>
          </a:xfrm>
        </p:spPr>
        <p:txBody>
          <a:bodyPr>
            <a:normAutofit/>
          </a:bodyPr>
          <a:lstStyle/>
          <a:p>
            <a:pPr marL="0" indent="0" algn="just">
              <a:buNone/>
            </a:pPr>
            <a:r>
              <a:rPr lang="tr-TR" b="1" dirty="0"/>
              <a:t>Bu derste yapılan değerlendirmeler, Yeni Zelanda’nın coğrafi izolasyonu ve tarihsel süreçleriyle şekillenen nüfus yapısının, ülkenin sosyal ve kültürel çeşitliliğine büyük katkı sağladığını göstermektedir. </a:t>
            </a:r>
          </a:p>
          <a:p>
            <a:pPr marL="0" indent="0" algn="just">
              <a:buNone/>
            </a:pPr>
            <a:r>
              <a:rPr lang="tr-TR" b="1" dirty="0"/>
              <a:t>Halk kütüphaneleri, tarihsel gelişim sürecinde toplumsal yaşamın vazgeçilmez merkezleri durumuna gelmiş ve günümüzde dijital dönüşüm ve çok kültürlü politikalar çerçevesinde, toplumsal uyum ve kültürel koruma alanında önemli bir araç olarak konumlanmıştır.</a:t>
            </a:r>
          </a:p>
          <a:p>
            <a:pPr marL="0" indent="0" algn="just">
              <a:buNone/>
            </a:pPr>
            <a:r>
              <a:rPr lang="tr-TR" b="1" dirty="0"/>
              <a:t>Ancak, altyapı sorunları, dil ve kültürel farklılıklar gibi çeşitli zorluklar halen aşılması gereken engeller olarak öne çıkmaktadır. </a:t>
            </a:r>
          </a:p>
          <a:p>
            <a:pPr marL="0" indent="0" algn="just">
              <a:buNone/>
            </a:pPr>
            <a:r>
              <a:rPr lang="tr-TR" b="1" dirty="0"/>
              <a:t>Gelecekte, teknolojik gelişmeler ve toplumsal katılımı artırıcı stratejilerle, Yeni Zelanda halk kütüphanelerinin çok kültürlü toplumsal yapıya uygun, erişilebilir ve sürdürülebilir hizmetler sunması beklenmektedir. </a:t>
            </a:r>
          </a:p>
          <a:p>
            <a:pPr marL="0" indent="0" algn="just">
              <a:buNone/>
            </a:pPr>
            <a:r>
              <a:rPr lang="tr-TR" b="1" dirty="0"/>
              <a:t>Bu çalışmalar, ülkedeki kültürel çeşitliliğin ve toplumsal bütünleşmenin güçlendirilmesine katkı sağlayacaktır.</a:t>
            </a:r>
            <a:endParaRPr lang="tr-TR" sz="1700" b="1" dirty="0"/>
          </a:p>
        </p:txBody>
      </p:sp>
    </p:spTree>
    <p:extLst>
      <p:ext uri="{BB962C8B-B14F-4D97-AF65-F5344CB8AC3E}">
        <p14:creationId xmlns:p14="http://schemas.microsoft.com/office/powerpoint/2010/main" val="933541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CD3A60-D233-D98B-180A-BCBA5920A80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6BE149B9-50E9-C131-DF7B-3A5DDC4D6A10}"/>
              </a:ext>
            </a:extLst>
          </p:cNvPr>
          <p:cNvSpPr>
            <a:spLocks noGrp="1"/>
          </p:cNvSpPr>
          <p:nvPr>
            <p:ph type="title"/>
          </p:nvPr>
        </p:nvSpPr>
        <p:spPr>
          <a:xfrm>
            <a:off x="746160" y="63910"/>
            <a:ext cx="9462953" cy="437535"/>
          </a:xfrm>
        </p:spPr>
        <p:txBody>
          <a:bodyPr>
            <a:normAutofit fontScale="90000"/>
          </a:bodyPr>
          <a:lstStyle/>
          <a:p>
            <a:pPr algn="ctr"/>
            <a:r>
              <a:rPr lang="tr-TR" sz="2800" b="1" dirty="0"/>
              <a:t>KAYNAKÇA</a:t>
            </a:r>
            <a:endParaRPr lang="en-US" sz="2800" b="1" dirty="0"/>
          </a:p>
        </p:txBody>
      </p:sp>
      <p:sp>
        <p:nvSpPr>
          <p:cNvPr id="3" name="İçerik Yer Tutucusu 2">
            <a:extLst>
              <a:ext uri="{FF2B5EF4-FFF2-40B4-BE49-F238E27FC236}">
                <a16:creationId xmlns:a16="http://schemas.microsoft.com/office/drawing/2014/main" id="{E2C87214-A650-BB04-6A86-1E77BAC2F465}"/>
              </a:ext>
            </a:extLst>
          </p:cNvPr>
          <p:cNvSpPr>
            <a:spLocks noGrp="1"/>
          </p:cNvSpPr>
          <p:nvPr>
            <p:ph idx="1"/>
          </p:nvPr>
        </p:nvSpPr>
        <p:spPr>
          <a:xfrm>
            <a:off x="491614" y="609600"/>
            <a:ext cx="10530347" cy="5309419"/>
          </a:xfrm>
        </p:spPr>
        <p:txBody>
          <a:bodyPr>
            <a:noAutofit/>
          </a:bodyPr>
          <a:lstStyle/>
          <a:p>
            <a:pPr marL="0" indent="-457200">
              <a:buNone/>
            </a:pPr>
            <a:r>
              <a:rPr lang="tr-TR" sz="1200" b="1" dirty="0"/>
              <a:t>PLNZ (2024). </a:t>
            </a:r>
            <a:r>
              <a:rPr lang="tr-TR" sz="1200" b="1" dirty="0" err="1"/>
              <a:t>Community</a:t>
            </a:r>
            <a:r>
              <a:rPr lang="tr-TR" sz="1200" b="1" dirty="0"/>
              <a:t> </a:t>
            </a:r>
            <a:r>
              <a:rPr lang="tr-TR" sz="1200" b="1" dirty="0" err="1"/>
              <a:t>impact</a:t>
            </a:r>
            <a:r>
              <a:rPr lang="tr-TR" sz="1200" b="1" dirty="0"/>
              <a:t> </a:t>
            </a:r>
            <a:r>
              <a:rPr lang="tr-TR" sz="1200" b="1" dirty="0" err="1"/>
              <a:t>survey</a:t>
            </a:r>
            <a:r>
              <a:rPr lang="tr-TR" sz="1200" b="1" dirty="0"/>
              <a:t> </a:t>
            </a:r>
            <a:r>
              <a:rPr lang="tr-TR" sz="1200" b="1" dirty="0" err="1"/>
              <a:t>results</a:t>
            </a:r>
            <a:r>
              <a:rPr lang="tr-TR" sz="1200" b="1" dirty="0"/>
              <a:t>: L</a:t>
            </a:r>
            <a:r>
              <a:rPr lang="en-US" sz="1200" b="1" dirty="0" err="1"/>
              <a:t>ibraries</a:t>
            </a:r>
            <a:r>
              <a:rPr lang="en-US" sz="1200" b="1" dirty="0"/>
              <a:t> and their impact</a:t>
            </a:r>
            <a:r>
              <a:rPr lang="tr-TR" sz="1200" b="1" dirty="0"/>
              <a:t>- a</a:t>
            </a:r>
            <a:r>
              <a:rPr lang="en-US" sz="1200" b="1" dirty="0"/>
              <a:t> strategic approach</a:t>
            </a:r>
            <a:r>
              <a:rPr lang="tr-TR" sz="1200" b="1" dirty="0"/>
              <a:t>. </a:t>
            </a:r>
            <a:r>
              <a:rPr lang="tr-TR" sz="1200" b="1" dirty="0">
                <a:hlinkClick r:id="rId2"/>
              </a:rPr>
              <a:t>https://loveyourlibrary.org.nz/public/assets/Community-Impact-Report/National-Impact-Survey-2024.pdf</a:t>
            </a:r>
            <a:endParaRPr lang="tr-TR" sz="1200" b="1" dirty="0"/>
          </a:p>
          <a:p>
            <a:pPr marL="0" indent="-457200">
              <a:buNone/>
            </a:pPr>
            <a:r>
              <a:rPr lang="en-US" sz="1200" b="1" dirty="0"/>
              <a:t>Brooking, T. (2004). </a:t>
            </a:r>
            <a:r>
              <a:rPr lang="en-US" sz="1200" b="1" i="1" dirty="0"/>
              <a:t>The history of New Zealand</a:t>
            </a:r>
            <a:r>
              <a:rPr lang="en-US" sz="1200" b="1" dirty="0"/>
              <a:t>. Greenwood Press.</a:t>
            </a:r>
            <a:endParaRPr lang="tr-TR" sz="1200" b="1" dirty="0"/>
          </a:p>
          <a:p>
            <a:pPr marL="0" indent="-457200">
              <a:buNone/>
            </a:pPr>
            <a:r>
              <a:rPr lang="tr-TR" sz="1200" b="1" dirty="0"/>
              <a:t>Canbazoğlu, K. (2010). Tarihi gelişimi, kurumları ve işleyişi bakımından Yeni Zelanda Devleti’nin hükümet sistemi. </a:t>
            </a:r>
            <a:r>
              <a:rPr lang="tr-TR" sz="1200" b="1" i="1" dirty="0"/>
              <a:t>Ankara Barosu Dergisi,</a:t>
            </a:r>
            <a:r>
              <a:rPr lang="tr-TR" sz="1200" b="1" dirty="0"/>
              <a:t>68(3), 321-334.</a:t>
            </a:r>
          </a:p>
          <a:p>
            <a:pPr marL="0" indent="-457200">
              <a:buNone/>
            </a:pPr>
            <a:r>
              <a:rPr lang="en-US" sz="1200" b="1" dirty="0"/>
              <a:t>Data-Planet Statistical Ready Reference (2016). </a:t>
            </a:r>
            <a:r>
              <a:rPr lang="en-US" sz="1200" b="1" i="1" dirty="0"/>
              <a:t>New Zealand: Guide to Statistics</a:t>
            </a:r>
            <a:r>
              <a:rPr lang="en-US" sz="1200" b="1" dirty="0"/>
              <a:t>. </a:t>
            </a:r>
            <a:r>
              <a:rPr lang="en-US" sz="1200" b="1" dirty="0">
                <a:hlinkClick r:id="rId3"/>
              </a:rPr>
              <a:t>http://data-planet.libguides.com/NewZealand</a:t>
            </a:r>
            <a:endParaRPr lang="tr-TR" sz="1200" b="1" dirty="0"/>
          </a:p>
          <a:p>
            <a:pPr marL="0" indent="-457200">
              <a:buNone/>
            </a:pPr>
            <a:r>
              <a:rPr lang="tr-TR" sz="1200" b="1" dirty="0"/>
              <a:t>Dış Ekonomik İlişkiler Kurulu (2013). </a:t>
            </a:r>
            <a:r>
              <a:rPr lang="tr-TR" sz="1200" b="1" i="1" dirty="0"/>
              <a:t>Yeni Zelanda Ülke Bülteni Mayıs 2013</a:t>
            </a:r>
            <a:r>
              <a:rPr lang="tr-TR" sz="1200" b="1" dirty="0"/>
              <a:t>. DEİK. </a:t>
            </a:r>
            <a:r>
              <a:rPr lang="tr-TR" sz="1200" b="1" dirty="0">
                <a:hlinkClick r:id="rId4"/>
              </a:rPr>
              <a:t>https://www.deik.org.tr/uploads/yeni-zellanda-ulke-bulteni-2013.pdf</a:t>
            </a:r>
            <a:endParaRPr lang="tr-TR" sz="1200" b="1" dirty="0"/>
          </a:p>
          <a:p>
            <a:pPr marL="0" indent="-457200">
              <a:buNone/>
            </a:pPr>
            <a:r>
              <a:rPr lang="tr-TR" sz="1200" b="1" dirty="0"/>
              <a:t>Douglas Harper (2025). New </a:t>
            </a:r>
            <a:r>
              <a:rPr lang="tr-TR" sz="1200" b="1" dirty="0" err="1"/>
              <a:t>Zealand</a:t>
            </a:r>
            <a:r>
              <a:rPr lang="tr-TR" sz="1200" b="1" dirty="0"/>
              <a:t>. </a:t>
            </a:r>
            <a:r>
              <a:rPr lang="tr-TR" sz="1200" b="1" i="1" dirty="0" err="1"/>
              <a:t>Etymonline</a:t>
            </a:r>
            <a:r>
              <a:rPr lang="tr-TR" sz="1200" b="1" i="1" dirty="0"/>
              <a:t>, Online </a:t>
            </a:r>
            <a:r>
              <a:rPr lang="tr-TR" sz="1200" b="1" i="1" dirty="0" err="1"/>
              <a:t>Etymology</a:t>
            </a:r>
            <a:r>
              <a:rPr lang="tr-TR" sz="1200" b="1" i="1" dirty="0"/>
              <a:t> Dictionary </a:t>
            </a:r>
            <a:r>
              <a:rPr lang="tr-TR" sz="1200" b="1" dirty="0"/>
              <a:t>içinde. </a:t>
            </a:r>
            <a:r>
              <a:rPr lang="tr-TR" sz="1200" b="1" dirty="0">
                <a:hlinkClick r:id="rId5"/>
              </a:rPr>
              <a:t>https://www.etymonline.com/word/New%20Zealand</a:t>
            </a:r>
            <a:endParaRPr lang="tr-TR" sz="1200" b="1" dirty="0"/>
          </a:p>
          <a:p>
            <a:pPr marL="0" indent="-457200">
              <a:buNone/>
            </a:pPr>
            <a:r>
              <a:rPr lang="tr-TR" sz="1200" b="1" dirty="0" err="1"/>
              <a:t>Environmental</a:t>
            </a:r>
            <a:r>
              <a:rPr lang="tr-TR" sz="1200" b="1" dirty="0"/>
              <a:t> </a:t>
            </a:r>
            <a:r>
              <a:rPr lang="tr-TR" sz="1200" b="1" dirty="0" err="1"/>
              <a:t>Health</a:t>
            </a:r>
            <a:r>
              <a:rPr lang="tr-TR" sz="1200" b="1" dirty="0"/>
              <a:t> </a:t>
            </a:r>
            <a:r>
              <a:rPr lang="tr-TR" sz="1200" b="1" dirty="0" err="1"/>
              <a:t>Intelligence</a:t>
            </a:r>
            <a:r>
              <a:rPr lang="tr-TR" sz="1200" b="1" dirty="0"/>
              <a:t> New </a:t>
            </a:r>
            <a:r>
              <a:rPr lang="tr-TR" sz="1200" b="1" dirty="0" err="1"/>
              <a:t>Zealand</a:t>
            </a:r>
            <a:r>
              <a:rPr lang="tr-TR" sz="1200" b="1" dirty="0"/>
              <a:t> (</a:t>
            </a:r>
            <a:r>
              <a:rPr lang="tr-TR" sz="1200" b="1" dirty="0" err="1"/>
              <a:t>t.y</a:t>
            </a:r>
            <a:r>
              <a:rPr lang="tr-TR" sz="1200" b="1" dirty="0"/>
              <a:t>.). </a:t>
            </a:r>
            <a:r>
              <a:rPr lang="tr-TR" sz="1200" b="1" i="1" dirty="0" err="1"/>
              <a:t>Ethnic</a:t>
            </a:r>
            <a:r>
              <a:rPr lang="tr-TR" sz="1200" b="1" i="1" dirty="0"/>
              <a:t> profile</a:t>
            </a:r>
            <a:r>
              <a:rPr lang="tr-TR" sz="1200" b="1" dirty="0"/>
              <a:t>. </a:t>
            </a:r>
            <a:r>
              <a:rPr lang="tr-TR" sz="1200" b="1" dirty="0">
                <a:hlinkClick r:id="rId6"/>
              </a:rPr>
              <a:t>https://www.ehinz.ac.nz/indicators/population-vulnerability/ethnic-profile/</a:t>
            </a:r>
            <a:endParaRPr lang="tr-TR" sz="1200" b="1" dirty="0"/>
          </a:p>
          <a:p>
            <a:pPr marL="0" indent="-457200">
              <a:buNone/>
            </a:pPr>
            <a:r>
              <a:rPr lang="en-US" sz="1200" b="1" dirty="0"/>
              <a:t>Harvey, R. (2014). Libraries for the people: the 11th forum on Australian Library history. State Library of New South Wales. In </a:t>
            </a:r>
            <a:r>
              <a:rPr lang="en-US" sz="1200" b="1" i="1" dirty="0"/>
              <a:t>Constructing the Heritage of Cultures’: What is Distinctive about Librarianship in Australia and New Zealand?</a:t>
            </a:r>
            <a:r>
              <a:rPr lang="tr-TR" sz="1200" b="1" dirty="0"/>
              <a:t> </a:t>
            </a:r>
            <a:r>
              <a:rPr lang="en-US" sz="1200" b="1" dirty="0">
                <a:hlinkClick r:id="rId7"/>
              </a:rPr>
              <a:t>http://www.sl.nsw.gov.au/services/public_libraries/docs/ALHF2014_RossHarvey.pdf</a:t>
            </a:r>
            <a:endParaRPr lang="tr-TR" sz="1200" b="1" dirty="0"/>
          </a:p>
          <a:p>
            <a:pPr marL="0" indent="-457200">
              <a:buNone/>
            </a:pPr>
            <a:r>
              <a:rPr lang="en-US" sz="1200" b="1" dirty="0"/>
              <a:t>Hayes, L. (2012). </a:t>
            </a:r>
            <a:r>
              <a:rPr lang="en-US" sz="1200" b="1" i="1" dirty="0"/>
              <a:t>Kaupapa Māori in New Zealand public libraries</a:t>
            </a:r>
            <a:r>
              <a:rPr lang="en-US" sz="1200" b="1" dirty="0"/>
              <a:t>. (submitted to the School of Information Management, Victoria University of Wellington in partial fulfilment of the requirements for the degree of Master of Information Studies). </a:t>
            </a:r>
            <a:r>
              <a:rPr lang="en-US" sz="1200" b="1" dirty="0">
                <a:hlinkClick r:id="rId8"/>
              </a:rPr>
              <a:t>http://researcharchive.vuw.ac.nz/xmlui/bitstream/handle/10063/2621/thesis.pdf?sequence=2</a:t>
            </a:r>
            <a:endParaRPr lang="tr-TR" sz="1200" b="1" dirty="0"/>
          </a:p>
          <a:p>
            <a:pPr marL="0" indent="-457200">
              <a:buNone/>
            </a:pPr>
            <a:r>
              <a:rPr lang="tr-TR" sz="1200" b="1" dirty="0"/>
              <a:t>Larsen, J. I., Jacobs, D. L. ve </a:t>
            </a:r>
            <a:r>
              <a:rPr lang="tr-TR" sz="1200" b="1" dirty="0" err="1"/>
              <a:t>Vlimmeren</a:t>
            </a:r>
            <a:r>
              <a:rPr lang="tr-TR" sz="1200" b="1" dirty="0"/>
              <a:t>, T. (2004). Cultural </a:t>
            </a:r>
            <a:r>
              <a:rPr lang="tr-TR" sz="1200" b="1" dirty="0" err="1"/>
              <a:t>diversity</a:t>
            </a:r>
            <a:r>
              <a:rPr lang="tr-TR" sz="1200" b="1" dirty="0"/>
              <a:t>: How </a:t>
            </a:r>
            <a:r>
              <a:rPr lang="tr-TR" sz="1200" b="1" dirty="0" err="1"/>
              <a:t>public</a:t>
            </a:r>
            <a:r>
              <a:rPr lang="tr-TR" sz="1200" b="1" dirty="0"/>
              <a:t> </a:t>
            </a:r>
            <a:r>
              <a:rPr lang="tr-TR" sz="1200" b="1" dirty="0" err="1"/>
              <a:t>libraries</a:t>
            </a:r>
            <a:r>
              <a:rPr lang="tr-TR" sz="1200" b="1" dirty="0"/>
              <a:t> can </a:t>
            </a:r>
            <a:r>
              <a:rPr lang="tr-TR" sz="1200" b="1" dirty="0" err="1"/>
              <a:t>serve</a:t>
            </a:r>
            <a:r>
              <a:rPr lang="tr-TR" sz="1200" b="1" dirty="0"/>
              <a:t> </a:t>
            </a:r>
            <a:r>
              <a:rPr lang="tr-TR" sz="1200" b="1" dirty="0" err="1"/>
              <a:t>the</a:t>
            </a:r>
            <a:r>
              <a:rPr lang="tr-TR" sz="1200" b="1" dirty="0"/>
              <a:t> </a:t>
            </a:r>
            <a:r>
              <a:rPr lang="tr-TR" sz="1200" b="1" dirty="0" err="1"/>
              <a:t>diversity</a:t>
            </a:r>
            <a:r>
              <a:rPr lang="tr-TR" sz="1200" b="1" dirty="0"/>
              <a:t> in </a:t>
            </a:r>
            <a:r>
              <a:rPr lang="tr-TR" sz="1200" b="1" dirty="0" err="1"/>
              <a:t>the</a:t>
            </a:r>
            <a:r>
              <a:rPr lang="tr-TR" sz="1200" b="1" dirty="0"/>
              <a:t> </a:t>
            </a:r>
            <a:r>
              <a:rPr lang="tr-TR" sz="1200" b="1" dirty="0" err="1"/>
              <a:t>community</a:t>
            </a:r>
            <a:r>
              <a:rPr lang="tr-TR" sz="1200" b="1" dirty="0"/>
              <a:t>. </a:t>
            </a:r>
            <a:r>
              <a:rPr lang="tr-TR" sz="1200" b="1" dirty="0" err="1"/>
              <a:t>In</a:t>
            </a:r>
            <a:r>
              <a:rPr lang="tr-TR" sz="1200" b="1" dirty="0"/>
              <a:t> </a:t>
            </a:r>
            <a:r>
              <a:rPr lang="tr-TR" sz="1200" b="1" i="1" dirty="0"/>
              <a:t>ALIA 2004 </a:t>
            </a:r>
            <a:r>
              <a:rPr lang="tr-TR" sz="1200" b="1" i="1" dirty="0" err="1"/>
              <a:t>Biennial</a:t>
            </a:r>
            <a:r>
              <a:rPr lang="tr-TR" sz="1200" b="1" i="1" dirty="0"/>
              <a:t> Conference: </a:t>
            </a:r>
            <a:r>
              <a:rPr lang="tr-TR" sz="1200" b="1" i="1" dirty="0" err="1"/>
              <a:t>Challenging</a:t>
            </a:r>
            <a:r>
              <a:rPr lang="tr-TR" sz="1200" b="1" i="1" dirty="0"/>
              <a:t> </a:t>
            </a:r>
            <a:r>
              <a:rPr lang="tr-TR" sz="1200" b="1" i="1" dirty="0" err="1"/>
              <a:t>Ideas</a:t>
            </a:r>
            <a:r>
              <a:rPr lang="tr-TR" sz="1200" b="1" dirty="0"/>
              <a:t>. </a:t>
            </a:r>
            <a:r>
              <a:rPr lang="tr-TR" sz="1200" b="1" dirty="0">
                <a:hlinkClick r:id="rId9"/>
              </a:rPr>
              <a:t>https://librariesforall.eu/en/relevant-sources/cultural-diversity-how-public-libraries-can-serve-the-diversity-in-the-community</a:t>
            </a:r>
            <a:endParaRPr lang="tr-TR" sz="1200" b="1" dirty="0"/>
          </a:p>
        </p:txBody>
      </p:sp>
    </p:spTree>
    <p:extLst>
      <p:ext uri="{BB962C8B-B14F-4D97-AF65-F5344CB8AC3E}">
        <p14:creationId xmlns:p14="http://schemas.microsoft.com/office/powerpoint/2010/main" val="11777883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70C86D-77B0-207B-9A6C-DB02230D48E5}"/>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F726934-9B62-67BD-22BB-D22D0B6AFEC5}"/>
              </a:ext>
            </a:extLst>
          </p:cNvPr>
          <p:cNvSpPr>
            <a:spLocks noGrp="1"/>
          </p:cNvSpPr>
          <p:nvPr>
            <p:ph type="title"/>
          </p:nvPr>
        </p:nvSpPr>
        <p:spPr>
          <a:xfrm>
            <a:off x="746160" y="63910"/>
            <a:ext cx="9462953" cy="437535"/>
          </a:xfrm>
        </p:spPr>
        <p:txBody>
          <a:bodyPr>
            <a:normAutofit fontScale="90000"/>
          </a:bodyPr>
          <a:lstStyle/>
          <a:p>
            <a:pPr algn="ctr"/>
            <a:r>
              <a:rPr lang="tr-TR" sz="2800" b="1" dirty="0"/>
              <a:t>KAYNAKÇA</a:t>
            </a:r>
            <a:endParaRPr lang="en-US" sz="2800" b="1" dirty="0"/>
          </a:p>
        </p:txBody>
      </p:sp>
      <p:sp>
        <p:nvSpPr>
          <p:cNvPr id="3" name="İçerik Yer Tutucusu 2">
            <a:extLst>
              <a:ext uri="{FF2B5EF4-FFF2-40B4-BE49-F238E27FC236}">
                <a16:creationId xmlns:a16="http://schemas.microsoft.com/office/drawing/2014/main" id="{B0B0D225-178F-8089-09AA-BA35DA65C066}"/>
              </a:ext>
            </a:extLst>
          </p:cNvPr>
          <p:cNvSpPr>
            <a:spLocks noGrp="1"/>
          </p:cNvSpPr>
          <p:nvPr>
            <p:ph idx="1"/>
          </p:nvPr>
        </p:nvSpPr>
        <p:spPr>
          <a:xfrm>
            <a:off x="491614" y="609599"/>
            <a:ext cx="10530347" cy="5451987"/>
          </a:xfrm>
        </p:spPr>
        <p:txBody>
          <a:bodyPr>
            <a:noAutofit/>
          </a:bodyPr>
          <a:lstStyle/>
          <a:p>
            <a:pPr marL="0" indent="-457200">
              <a:buNone/>
            </a:pPr>
            <a:r>
              <a:rPr lang="tr-TR" sz="1200" b="1" dirty="0" err="1"/>
              <a:t>Lilley</a:t>
            </a:r>
            <a:r>
              <a:rPr lang="tr-TR" sz="1200" b="1" dirty="0"/>
              <a:t>, A.S. (2012). </a:t>
            </a:r>
            <a:r>
              <a:rPr lang="tr-TR" sz="1200" b="1" i="1" dirty="0" err="1"/>
              <a:t>Introducing</a:t>
            </a:r>
            <a:r>
              <a:rPr lang="tr-TR" sz="1200" b="1" i="1" dirty="0"/>
              <a:t> “</a:t>
            </a:r>
            <a:r>
              <a:rPr lang="tr-TR" sz="1200" b="1" i="1" dirty="0" err="1"/>
              <a:t>Awareness</a:t>
            </a:r>
            <a:r>
              <a:rPr lang="tr-TR" sz="1200" b="1" i="1" dirty="0"/>
              <a:t> of </a:t>
            </a:r>
            <a:r>
              <a:rPr lang="tr-TR" sz="1200" b="1" i="1" dirty="0" err="1"/>
              <a:t>indigenous</a:t>
            </a:r>
            <a:r>
              <a:rPr lang="tr-TR" sz="1200" b="1" i="1" dirty="0"/>
              <a:t> </a:t>
            </a:r>
            <a:r>
              <a:rPr lang="tr-TR" sz="1200" b="1" i="1" dirty="0" err="1"/>
              <a:t>knowledge</a:t>
            </a:r>
            <a:r>
              <a:rPr lang="tr-TR" sz="1200" b="1" i="1" dirty="0"/>
              <a:t> </a:t>
            </a:r>
            <a:r>
              <a:rPr lang="tr-TR" sz="1200" b="1" i="1" dirty="0" err="1"/>
              <a:t>paradigms</a:t>
            </a:r>
            <a:r>
              <a:rPr lang="tr-TR" sz="1200" b="1" i="1" dirty="0"/>
              <a:t>”</a:t>
            </a:r>
            <a:r>
              <a:rPr lang="tr-TR" sz="1200" b="1" dirty="0"/>
              <a:t>. IFLA </a:t>
            </a:r>
            <a:r>
              <a:rPr lang="tr-TR" sz="1200" b="1" dirty="0" err="1"/>
              <a:t>core</a:t>
            </a:r>
            <a:r>
              <a:rPr lang="tr-TR" sz="1200" b="1" dirty="0"/>
              <a:t> </a:t>
            </a:r>
            <a:r>
              <a:rPr lang="tr-TR" sz="1200" b="1" dirty="0" err="1"/>
              <a:t>elements</a:t>
            </a:r>
            <a:r>
              <a:rPr lang="tr-TR" sz="1200" b="1" dirty="0"/>
              <a:t>. </a:t>
            </a:r>
            <a:r>
              <a:rPr lang="tr-TR" sz="1200" b="1" dirty="0">
                <a:hlinkClick r:id="rId2"/>
              </a:rPr>
              <a:t>http://iflaindigenousknowledges2012.ok.ubc.ca/IFLA%20Indigenous%20Elements.pdf</a:t>
            </a:r>
            <a:endParaRPr lang="tr-TR" sz="1200" b="1" dirty="0"/>
          </a:p>
          <a:p>
            <a:pPr marL="0" indent="-457200">
              <a:buNone/>
            </a:pPr>
            <a:r>
              <a:rPr lang="en-US" sz="1200" b="1" dirty="0"/>
              <a:t>Lin, W</a:t>
            </a:r>
            <a:r>
              <a:rPr lang="tr-TR" sz="1200" b="1" dirty="0"/>
              <a:t>. ve</a:t>
            </a:r>
            <a:r>
              <a:rPr lang="en-US" sz="1200" b="1" dirty="0"/>
              <a:t> Boamah, E</a:t>
            </a:r>
            <a:r>
              <a:rPr lang="tr-TR" sz="1200" b="1" dirty="0"/>
              <a:t>. </a:t>
            </a:r>
            <a:r>
              <a:rPr lang="en-US" sz="1200" b="1" dirty="0"/>
              <a:t>(2019). Auckland libraries as a multicultural bridge in New Zealand: Perceptions of new immigrant library users. </a:t>
            </a:r>
            <a:r>
              <a:rPr lang="en-US" sz="1200" b="1" i="1" dirty="0"/>
              <a:t>Global Knowledge, Memory and Communication</a:t>
            </a:r>
            <a:r>
              <a:rPr lang="en-US" sz="1200" b="1" dirty="0"/>
              <a:t>. ahead-of-print. 10.1108/GKMC-04-2019-0046. </a:t>
            </a:r>
            <a:endParaRPr lang="tr-TR" sz="1200" b="1" dirty="0"/>
          </a:p>
          <a:p>
            <a:pPr marL="0" indent="-457200">
              <a:buNone/>
            </a:pPr>
            <a:r>
              <a:rPr lang="en-US" sz="1200" b="1" dirty="0"/>
              <a:t>Machet, M. </a:t>
            </a:r>
            <a:r>
              <a:rPr lang="tr-TR" sz="1200" b="1" dirty="0"/>
              <a:t>ve </a:t>
            </a:r>
            <a:r>
              <a:rPr lang="en-US" sz="1200" b="1" dirty="0"/>
              <a:t>Govender, K. S. (2012). Information </a:t>
            </a:r>
            <a:r>
              <a:rPr lang="en-US" sz="1200" b="1" dirty="0" err="1"/>
              <a:t>behaviour</a:t>
            </a:r>
            <a:r>
              <a:rPr lang="en-US" sz="1200" b="1" dirty="0"/>
              <a:t> of recent Chinese immigrants in Auckland, New Zealand.</a:t>
            </a:r>
            <a:r>
              <a:rPr lang="tr-TR" sz="1200" b="1" dirty="0"/>
              <a:t> </a:t>
            </a:r>
            <a:r>
              <a:rPr lang="en-US" sz="1200" b="1" i="1" dirty="0"/>
              <a:t>South African Journal of Libraries &amp; Information Science</a:t>
            </a:r>
            <a:r>
              <a:rPr lang="en-US" sz="1200" b="1" dirty="0"/>
              <a:t>, 78 (1),25-33.</a:t>
            </a:r>
            <a:endParaRPr lang="tr-TR" sz="1200" b="1" dirty="0"/>
          </a:p>
          <a:p>
            <a:pPr marL="0" indent="-457200">
              <a:buNone/>
            </a:pPr>
            <a:r>
              <a:rPr lang="en-US" sz="1200" b="1" dirty="0"/>
              <a:t>Millen, J. (2014). </a:t>
            </a:r>
            <a:r>
              <a:rPr lang="en-US" sz="1200" b="1" i="1" dirty="0"/>
              <a:t>Story: Libraries</a:t>
            </a:r>
            <a:r>
              <a:rPr lang="tr-TR" sz="1200" b="1" i="1" dirty="0"/>
              <a:t>.</a:t>
            </a:r>
            <a:r>
              <a:rPr lang="en-US" sz="1200" b="1" i="1" dirty="0"/>
              <a:t> </a:t>
            </a:r>
            <a:r>
              <a:rPr lang="en-US" sz="1200" b="1" dirty="0" err="1"/>
              <a:t>Te</a:t>
            </a:r>
            <a:r>
              <a:rPr lang="en-US" sz="1200" b="1" dirty="0"/>
              <a:t> Ara.</a:t>
            </a:r>
            <a:r>
              <a:rPr lang="tr-TR" sz="1200" b="1" dirty="0"/>
              <a:t> T</a:t>
            </a:r>
            <a:r>
              <a:rPr lang="en-US" sz="1200" b="1" dirty="0"/>
              <a:t>he Encyclopedia of New Zealand. http://www.teara.govt.nz/en/libraries/page-1</a:t>
            </a:r>
            <a:endParaRPr lang="tr-TR" sz="1200" b="1" dirty="0"/>
          </a:p>
          <a:p>
            <a:pPr marL="0" indent="-457200">
              <a:buNone/>
            </a:pPr>
            <a:r>
              <a:rPr lang="tr-TR" sz="1200" b="1" dirty="0" err="1"/>
              <a:t>Singham</a:t>
            </a:r>
            <a:r>
              <a:rPr lang="tr-TR" sz="1200" b="1" dirty="0"/>
              <a:t>, M. (2006). </a:t>
            </a:r>
            <a:r>
              <a:rPr lang="tr-TR" sz="1200" b="1" dirty="0" err="1"/>
              <a:t>Multiculturalism</a:t>
            </a:r>
            <a:r>
              <a:rPr lang="tr-TR" sz="1200" b="1" dirty="0"/>
              <a:t> in New </a:t>
            </a:r>
            <a:r>
              <a:rPr lang="tr-TR" sz="1200" b="1" dirty="0" err="1"/>
              <a:t>Zealand</a:t>
            </a:r>
            <a:r>
              <a:rPr lang="tr-TR" sz="1200" b="1" dirty="0"/>
              <a:t>: </a:t>
            </a:r>
            <a:r>
              <a:rPr lang="tr-TR" sz="1200" b="1" dirty="0" err="1"/>
              <a:t>The</a:t>
            </a:r>
            <a:r>
              <a:rPr lang="tr-TR" sz="1200" b="1" dirty="0"/>
              <a:t> </a:t>
            </a:r>
            <a:r>
              <a:rPr lang="tr-TR" sz="1200" b="1" dirty="0" err="1"/>
              <a:t>need</a:t>
            </a:r>
            <a:r>
              <a:rPr lang="tr-TR" sz="1200" b="1" dirty="0"/>
              <a:t> </a:t>
            </a:r>
            <a:r>
              <a:rPr lang="tr-TR" sz="1200" b="1" dirty="0" err="1"/>
              <a:t>for</a:t>
            </a:r>
            <a:r>
              <a:rPr lang="tr-TR" sz="1200" b="1" dirty="0"/>
              <a:t> a </a:t>
            </a:r>
            <a:r>
              <a:rPr lang="tr-TR" sz="1200" b="1" dirty="0" err="1"/>
              <a:t>new</a:t>
            </a:r>
            <a:r>
              <a:rPr lang="tr-TR" sz="1200" b="1" dirty="0"/>
              <a:t> </a:t>
            </a:r>
            <a:r>
              <a:rPr lang="tr-TR" sz="1200" b="1" dirty="0" err="1"/>
              <a:t>paradigm</a:t>
            </a:r>
            <a:r>
              <a:rPr lang="tr-TR" sz="1200" b="1" dirty="0"/>
              <a:t>. </a:t>
            </a:r>
            <a:r>
              <a:rPr lang="tr-TR" sz="1200" b="1" i="1" dirty="0" err="1"/>
              <a:t>Aotearoa</a:t>
            </a:r>
            <a:r>
              <a:rPr lang="tr-TR" sz="1200" b="1" i="1" dirty="0"/>
              <a:t> </a:t>
            </a:r>
            <a:r>
              <a:rPr lang="tr-TR" sz="1200" b="1" i="1" dirty="0" err="1"/>
              <a:t>Ethnic</a:t>
            </a:r>
            <a:r>
              <a:rPr lang="tr-TR" sz="1200" b="1" i="1" dirty="0"/>
              <a:t> Network </a:t>
            </a:r>
            <a:r>
              <a:rPr lang="tr-TR" sz="1200" b="1" i="1" dirty="0" err="1"/>
              <a:t>Journal</a:t>
            </a:r>
            <a:r>
              <a:rPr lang="tr-TR" sz="1200" b="1" dirty="0"/>
              <a:t>, 1 (1), 33-37. </a:t>
            </a:r>
            <a:r>
              <a:rPr lang="tr-TR" sz="1200" b="1" dirty="0">
                <a:hlinkClick r:id="rId3"/>
              </a:rPr>
              <a:t>https://members.mauriora.co.nz/wp-content/uploads/2022/03/Multiculturalism_in_NZ_-_AENJ.1.1.Singham.pdf</a:t>
            </a:r>
            <a:endParaRPr lang="tr-TR" sz="1200" b="1" dirty="0"/>
          </a:p>
          <a:p>
            <a:pPr marL="0" indent="-457200">
              <a:buNone/>
            </a:pPr>
            <a:r>
              <a:rPr lang="tr-TR" sz="1200" b="1" dirty="0" err="1"/>
              <a:t>Sue</a:t>
            </a:r>
            <a:r>
              <a:rPr lang="tr-TR" sz="1200" b="1" dirty="0"/>
              <a:t> </a:t>
            </a:r>
            <a:r>
              <a:rPr lang="tr-TR" sz="1200" b="1" dirty="0" err="1"/>
              <a:t>Sutherland</a:t>
            </a:r>
            <a:r>
              <a:rPr lang="tr-TR" sz="1200" b="1" dirty="0"/>
              <a:t> </a:t>
            </a:r>
            <a:r>
              <a:rPr lang="tr-TR" sz="1200" b="1" dirty="0" err="1"/>
              <a:t>Consulting</a:t>
            </a:r>
            <a:r>
              <a:rPr lang="tr-TR" sz="1200" b="1" dirty="0"/>
              <a:t> (2023). </a:t>
            </a:r>
            <a:r>
              <a:rPr lang="tr-TR" sz="1200" b="1" i="1" dirty="0" err="1"/>
              <a:t>Ruapehu</a:t>
            </a:r>
            <a:r>
              <a:rPr lang="tr-TR" sz="1200" b="1" i="1" dirty="0"/>
              <a:t> </a:t>
            </a:r>
            <a:r>
              <a:rPr lang="tr-TR" sz="1200" b="1" i="1" dirty="0" err="1"/>
              <a:t>District</a:t>
            </a:r>
            <a:r>
              <a:rPr lang="tr-TR" sz="1200" b="1" i="1" dirty="0"/>
              <a:t> Libraries </a:t>
            </a:r>
            <a:r>
              <a:rPr lang="tr-TR" sz="1200" b="1" i="1" dirty="0" err="1"/>
              <a:t>Strategy</a:t>
            </a:r>
            <a:r>
              <a:rPr lang="tr-TR" sz="1200" b="1" i="1" dirty="0"/>
              <a:t> 2023-2032</a:t>
            </a:r>
            <a:r>
              <a:rPr lang="tr-TR" sz="1200" b="1" dirty="0"/>
              <a:t>. </a:t>
            </a:r>
            <a:r>
              <a:rPr lang="tr-TR" sz="1200" b="1" dirty="0">
                <a:hlinkClick r:id="rId4"/>
              </a:rPr>
              <a:t>https://www.ruapehudc.govt.nz/repository/libraries/id:2dyphjrmg1cxby65trfv/hierarchy/sitecollectiondocuments/Library%20Strategy/Library%20Strategy%202023-32.pdf</a:t>
            </a:r>
            <a:endParaRPr lang="tr-TR" sz="1200" b="1" dirty="0"/>
          </a:p>
          <a:p>
            <a:pPr marL="0" indent="-457200">
              <a:buNone/>
            </a:pPr>
            <a:r>
              <a:rPr lang="tr-TR" sz="1200" b="1" dirty="0"/>
              <a:t>T.C. Ticaret Bakanlığı (2025). </a:t>
            </a:r>
            <a:r>
              <a:rPr lang="tr-TR" sz="1200" b="1" i="1" dirty="0"/>
              <a:t>Yeni Zelanda ülke profili</a:t>
            </a:r>
            <a:r>
              <a:rPr lang="tr-TR" sz="1200" b="1" dirty="0"/>
              <a:t>. </a:t>
            </a:r>
            <a:r>
              <a:rPr lang="tr-TR" sz="1200" b="1" dirty="0">
                <a:hlinkClick r:id="rId5"/>
              </a:rPr>
              <a:t>https://www.aso.org.tr/uploads/ortam/YENIZELANDA-%C3%9Clke%20Profili_2025.pdf</a:t>
            </a:r>
            <a:endParaRPr lang="tr-TR" sz="1200" b="1" dirty="0"/>
          </a:p>
          <a:p>
            <a:pPr marL="0" indent="-457200">
              <a:buNone/>
            </a:pPr>
            <a:r>
              <a:rPr lang="en-US" sz="1200" b="1" dirty="0" err="1"/>
              <a:t>Traue</a:t>
            </a:r>
            <a:r>
              <a:rPr lang="en-US" sz="1200" b="1" dirty="0"/>
              <a:t>, J. E. (2007). The public library explosion in Colonial New Zealand.</a:t>
            </a:r>
            <a:r>
              <a:rPr lang="tr-TR" sz="1200" b="1" dirty="0"/>
              <a:t> </a:t>
            </a:r>
            <a:r>
              <a:rPr lang="en-US" sz="1200" b="1" i="1" dirty="0"/>
              <a:t>Libraries &amp; the Cultural Record</a:t>
            </a:r>
            <a:r>
              <a:rPr lang="en-US" sz="1200" b="1" dirty="0"/>
              <a:t>, 42 (2), 151-164.</a:t>
            </a:r>
            <a:endParaRPr lang="tr-TR" sz="1200" b="1" dirty="0"/>
          </a:p>
          <a:p>
            <a:pPr marL="0" indent="-457200">
              <a:buNone/>
            </a:pPr>
            <a:r>
              <a:rPr lang="en-US" sz="1200" b="1" dirty="0"/>
              <a:t>Verran, D. (2005a). Government subsidies for public libraries in New Zealand 1877–1935.</a:t>
            </a:r>
            <a:r>
              <a:rPr lang="tr-TR" sz="1200" b="1" dirty="0"/>
              <a:t> </a:t>
            </a:r>
            <a:r>
              <a:rPr lang="en-US" sz="1200" b="1" i="1" dirty="0" err="1"/>
              <a:t>Aplis</a:t>
            </a:r>
            <a:r>
              <a:rPr lang="en-US" sz="1200" b="1" dirty="0"/>
              <a:t>, 18(4), 153-157.</a:t>
            </a:r>
          </a:p>
          <a:p>
            <a:pPr marL="0" indent="-457200">
              <a:buNone/>
            </a:pPr>
            <a:r>
              <a:rPr lang="en-US" sz="1200" b="1" dirty="0"/>
              <a:t>Verran, D. (2005b). New Zealand Mechanics’ Institutes and their affect on public library development.</a:t>
            </a:r>
            <a:r>
              <a:rPr lang="tr-TR" sz="1200" b="1" dirty="0"/>
              <a:t> </a:t>
            </a:r>
            <a:r>
              <a:rPr lang="en-US" sz="1200" b="1" i="1" dirty="0" err="1"/>
              <a:t>Aplis</a:t>
            </a:r>
            <a:r>
              <a:rPr lang="en-US" sz="1200" b="1" dirty="0"/>
              <a:t>, 18(3), 113-120.</a:t>
            </a:r>
            <a:endParaRPr lang="tr-TR" sz="1200" b="1" dirty="0"/>
          </a:p>
          <a:p>
            <a:pPr marL="0" indent="-457200">
              <a:buNone/>
            </a:pPr>
            <a:r>
              <a:rPr lang="tr-TR" sz="1200" b="1" dirty="0"/>
              <a:t>Yanık, C. (2012). Avustralya ve Yeni Zelanda’da çokkültürlülüğün değişen yüzü. </a:t>
            </a:r>
            <a:r>
              <a:rPr lang="tr-TR" sz="1200" b="1" i="1" dirty="0"/>
              <a:t>Kaygı. Bursa Uludağ Üniversitesi Fen-Edebiyat Fakültesi Felsefe Dergisi </a:t>
            </a:r>
            <a:r>
              <a:rPr lang="tr-TR" sz="1200" b="1" dirty="0"/>
              <a:t>(19), 193-206. </a:t>
            </a:r>
            <a:r>
              <a:rPr lang="tr-TR" sz="1200" b="1" dirty="0">
                <a:hlinkClick r:id="rId6"/>
              </a:rPr>
              <a:t>https://dergipark.org.tr/tr/pub/kaygi/issue/27462/288843</a:t>
            </a:r>
            <a:endParaRPr lang="tr-TR" sz="1200" b="1" dirty="0"/>
          </a:p>
        </p:txBody>
      </p:sp>
    </p:spTree>
    <p:extLst>
      <p:ext uri="{BB962C8B-B14F-4D97-AF65-F5344CB8AC3E}">
        <p14:creationId xmlns:p14="http://schemas.microsoft.com/office/powerpoint/2010/main" val="3019320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458064" y="157303"/>
            <a:ext cx="5454170" cy="634181"/>
          </a:xfrm>
        </p:spPr>
        <p:txBody>
          <a:bodyPr>
            <a:normAutofit fontScale="90000"/>
          </a:bodyPr>
          <a:lstStyle/>
          <a:p>
            <a:pPr algn="ctr"/>
            <a:r>
              <a:rPr lang="tr-TR" b="1" noProof="0" dirty="0"/>
              <a:t>GİRİŞ</a:t>
            </a:r>
          </a:p>
        </p:txBody>
      </p:sp>
      <p:sp>
        <p:nvSpPr>
          <p:cNvPr id="3" name="İçerik Yer Tutucusu 2"/>
          <p:cNvSpPr>
            <a:spLocks noGrp="1"/>
          </p:cNvSpPr>
          <p:nvPr>
            <p:ph idx="1"/>
          </p:nvPr>
        </p:nvSpPr>
        <p:spPr>
          <a:xfrm>
            <a:off x="640058" y="914386"/>
            <a:ext cx="9438005" cy="4753911"/>
          </a:xfrm>
        </p:spPr>
        <p:txBody>
          <a:bodyPr>
            <a:noAutofit/>
          </a:bodyPr>
          <a:lstStyle/>
          <a:p>
            <a:pPr marL="0" indent="0" algn="just">
              <a:buNone/>
            </a:pPr>
            <a:r>
              <a:rPr lang="tr-TR" sz="2000" b="1" noProof="0" dirty="0"/>
              <a:t>Bu derste, Yeni Zelanda’nın coğrafi konumu, tarihsel gelişimi, nüfusu ve çok kültürlü yapısının ayrıntılı bir analizi sunulmakta, ülkenin sosyal, kültürel ve politik dinamiklerini anlamaya yönelik temel bilgiler sağlanmaktadır. </a:t>
            </a:r>
          </a:p>
          <a:p>
            <a:pPr marL="0" indent="0" algn="just">
              <a:buNone/>
            </a:pPr>
            <a:r>
              <a:rPr lang="tr-TR" sz="2000" b="1" noProof="0" dirty="0"/>
              <a:t>Özellikle, ülkenin izole konumunun ekonomik ve toplumsal gelişime etkisi, </a:t>
            </a:r>
            <a:r>
              <a:rPr lang="tr-TR" sz="2000" b="1" noProof="0" dirty="0" err="1"/>
              <a:t>Maori</a:t>
            </a:r>
            <a:r>
              <a:rPr lang="tr-TR" sz="2000" b="1" noProof="0" dirty="0"/>
              <a:t> halkının tarihsel ve kültürel varlığı ile göçmen nüfusun çeşitliliği ve bu ögelerin kütüphane hizmetlerine yansıması incelenmektedir. </a:t>
            </a:r>
          </a:p>
          <a:p>
            <a:pPr marL="0" indent="0" algn="just">
              <a:buNone/>
            </a:pPr>
            <a:r>
              <a:rPr lang="tr-TR" sz="2000" b="1" noProof="0" dirty="0"/>
              <a:t>Bu çerçevede, Yeni Zelanda’nın halk kütüphanelerinin tarihçesi, güncel durumu ve çok kültürlülük politikalarının gelişimi, ülkenin sosyal bütünleşme ve kültürel çeşitlilik süreçlerindeki rolü bütüncül bir perspektifle ele alınmaktadır. </a:t>
            </a:r>
          </a:p>
          <a:p>
            <a:pPr marL="0" indent="0" algn="just">
              <a:buNone/>
            </a:pPr>
            <a:r>
              <a:rPr lang="tr-TR" sz="2000" b="1" noProof="0" dirty="0"/>
              <a:t>Amaç, ülkenin özgün yapısının ve toplumsal gereksinimlerinin kütüphane hizmetlerine yansımasını anlamak ve bu hizmetlerin sürdürülebilir, kapsayıcı ve yenilikçi gelişim stratejilerini ortaya koymaktır.</a:t>
            </a:r>
          </a:p>
        </p:txBody>
      </p:sp>
    </p:spTree>
    <p:extLst>
      <p:ext uri="{BB962C8B-B14F-4D97-AF65-F5344CB8AC3E}">
        <p14:creationId xmlns:p14="http://schemas.microsoft.com/office/powerpoint/2010/main" val="2988615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DCCF01-DAB6-3E08-1C1D-2BD1C172E9E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F830A14-B6C5-9C53-AF3C-FF3DEF209EB9}"/>
              </a:ext>
            </a:extLst>
          </p:cNvPr>
          <p:cNvSpPr>
            <a:spLocks noGrp="1"/>
          </p:cNvSpPr>
          <p:nvPr>
            <p:ph type="title"/>
          </p:nvPr>
        </p:nvSpPr>
        <p:spPr>
          <a:xfrm>
            <a:off x="850491" y="157303"/>
            <a:ext cx="8814620" cy="452297"/>
          </a:xfrm>
        </p:spPr>
        <p:txBody>
          <a:bodyPr>
            <a:normAutofit fontScale="90000"/>
          </a:bodyPr>
          <a:lstStyle/>
          <a:p>
            <a:pPr algn="ctr"/>
            <a:r>
              <a:rPr lang="tr-TR" sz="2400" b="1" dirty="0"/>
              <a:t>YENİ ZELANDA: GENEL BİLGİLER</a:t>
            </a:r>
            <a:endParaRPr lang="tr-TR" sz="2400" b="1" noProof="0" dirty="0"/>
          </a:p>
        </p:txBody>
      </p:sp>
      <p:sp>
        <p:nvSpPr>
          <p:cNvPr id="3" name="İçerik Yer Tutucusu 2">
            <a:extLst>
              <a:ext uri="{FF2B5EF4-FFF2-40B4-BE49-F238E27FC236}">
                <a16:creationId xmlns:a16="http://schemas.microsoft.com/office/drawing/2014/main" id="{3413E83B-2EF5-6ECB-AEEC-F114909CFF99}"/>
              </a:ext>
            </a:extLst>
          </p:cNvPr>
          <p:cNvSpPr>
            <a:spLocks noGrp="1"/>
          </p:cNvSpPr>
          <p:nvPr>
            <p:ph idx="1"/>
          </p:nvPr>
        </p:nvSpPr>
        <p:spPr>
          <a:xfrm>
            <a:off x="585980" y="609600"/>
            <a:ext cx="9438005" cy="5348762"/>
          </a:xfrm>
        </p:spPr>
        <p:txBody>
          <a:bodyPr>
            <a:noAutofit/>
          </a:bodyPr>
          <a:lstStyle/>
          <a:p>
            <a:pPr marL="0" indent="0" algn="just">
              <a:buNone/>
            </a:pPr>
            <a:r>
              <a:rPr lang="tr-TR" sz="1600" b="1" u="sng" dirty="0"/>
              <a:t>Coğrafi ve Demografik Özellikleri  </a:t>
            </a:r>
          </a:p>
          <a:p>
            <a:pPr algn="just"/>
            <a:r>
              <a:rPr lang="tr-TR" sz="1600" b="1" dirty="0"/>
              <a:t>Yeni Zelanda, "yeni deniz ülkesi" (</a:t>
            </a:r>
            <a:r>
              <a:rPr lang="tr-TR" sz="1600" b="1" dirty="0" err="1"/>
              <a:t>new</a:t>
            </a:r>
            <a:r>
              <a:rPr lang="tr-TR" sz="1600" b="1" dirty="0"/>
              <a:t> </a:t>
            </a:r>
            <a:r>
              <a:rPr lang="tr-TR" sz="1600" b="1" dirty="0" err="1"/>
              <a:t>sea</a:t>
            </a:r>
            <a:r>
              <a:rPr lang="tr-TR" sz="1600" b="1" dirty="0"/>
              <a:t> </a:t>
            </a:r>
            <a:r>
              <a:rPr lang="tr-TR" sz="1600" b="1" dirty="0" err="1"/>
              <a:t>land</a:t>
            </a:r>
            <a:r>
              <a:rPr lang="tr-TR" sz="1600" b="1" dirty="0"/>
              <a:t>) anlamına gelen Felemenkçe sözcüklerden türemiştir, ancak esas olarak </a:t>
            </a:r>
            <a:r>
              <a:rPr lang="tr-TR" sz="1600" b="1" dirty="0" err="1"/>
              <a:t>Zeeland</a:t>
            </a:r>
            <a:r>
              <a:rPr lang="tr-TR" sz="1600" b="1" dirty="0"/>
              <a:t> adlı Hollanda eyaletini ifade eder. İlk olarak 1647'de </a:t>
            </a:r>
            <a:r>
              <a:rPr lang="tr-TR" sz="1600" b="1" dirty="0" err="1"/>
              <a:t>Abel</a:t>
            </a:r>
            <a:r>
              <a:rPr lang="tr-TR" sz="1600" b="1" dirty="0"/>
              <a:t> Tasman adlı Hollandalı bir kaşif tarafından keşfedilmiş ve aslen </a:t>
            </a:r>
            <a:r>
              <a:rPr lang="tr-TR" sz="1600" b="1" dirty="0" err="1"/>
              <a:t>Staaten</a:t>
            </a:r>
            <a:r>
              <a:rPr lang="tr-TR" sz="1600" b="1" dirty="0"/>
              <a:t> </a:t>
            </a:r>
            <a:r>
              <a:rPr lang="tr-TR" sz="1600" b="1" dirty="0" err="1"/>
              <a:t>Landt</a:t>
            </a:r>
            <a:r>
              <a:rPr lang="tr-TR" sz="1600" b="1" dirty="0"/>
              <a:t> olarak adlandırılmıştır. Ertesi yıl Hollandalılar adını değiştirmiştir (Douglas Harper, 2025). </a:t>
            </a:r>
          </a:p>
          <a:p>
            <a:pPr algn="just"/>
            <a:r>
              <a:rPr lang="tr-TR" sz="1600" b="1" dirty="0"/>
              <a:t>On dokuzuncu yüzyıl romancısı Anthony </a:t>
            </a:r>
            <a:r>
              <a:rPr lang="tr-TR" sz="1600" b="1" dirty="0" err="1"/>
              <a:t>Trollope’ın</a:t>
            </a:r>
            <a:r>
              <a:rPr lang="tr-TR" sz="1600" b="1" dirty="0"/>
              <a:t> ifadelerinde olduğu gibi “korkunç uzaklık duygusu” (</a:t>
            </a:r>
            <a:r>
              <a:rPr lang="tr-TR" sz="1600" b="1" dirty="0" err="1"/>
              <a:t>the</a:t>
            </a:r>
            <a:r>
              <a:rPr lang="tr-TR" sz="1600" b="1" dirty="0"/>
              <a:t> </a:t>
            </a:r>
            <a:r>
              <a:rPr lang="tr-TR" sz="1600" b="1" dirty="0" err="1"/>
              <a:t>feeling</a:t>
            </a:r>
            <a:r>
              <a:rPr lang="tr-TR" sz="1600" b="1" dirty="0"/>
              <a:t> of </a:t>
            </a:r>
            <a:r>
              <a:rPr lang="tr-TR" sz="1600" b="1" dirty="0" err="1"/>
              <a:t>awful</a:t>
            </a:r>
            <a:r>
              <a:rPr lang="tr-TR" sz="1600" b="1" dirty="0"/>
              <a:t> </a:t>
            </a:r>
            <a:r>
              <a:rPr lang="tr-TR" sz="1600" b="1" dirty="0" err="1"/>
              <a:t>distance</a:t>
            </a:r>
            <a:r>
              <a:rPr lang="tr-TR" sz="1600" b="1" dirty="0"/>
              <a:t>) verecek kadar izole bir coğrafi yapıya sahip olması ile tanınmaktadır. En yakın komşusu Avustralya ile arasındaki mesafe 1200 mil olup, bu mesafe Los Angeles-Chicago veya New York-Grand </a:t>
            </a:r>
            <a:r>
              <a:rPr lang="tr-TR" sz="1600" b="1" dirty="0" err="1"/>
              <a:t>Canyon</a:t>
            </a:r>
            <a:r>
              <a:rPr lang="tr-TR" sz="1600" b="1" dirty="0"/>
              <a:t> mesafesinden fazladır. </a:t>
            </a:r>
          </a:p>
          <a:p>
            <a:pPr algn="just"/>
            <a:r>
              <a:rPr lang="tr-TR" sz="1600" b="1" dirty="0"/>
              <a:t>Yüzölçümü 270.534 km² ve yönetim biçimi anayasal monarşi olan ülkenin resmi dilleri İngilizce ve </a:t>
            </a:r>
            <a:r>
              <a:rPr lang="tr-TR" sz="1600" b="1" dirty="0" err="1"/>
              <a:t>Maori’dir</a:t>
            </a:r>
            <a:r>
              <a:rPr lang="tr-TR" sz="1600" b="1" dirty="0"/>
              <a:t> (</a:t>
            </a:r>
            <a:r>
              <a:rPr lang="tr-TR" sz="1600" b="1" dirty="0" err="1"/>
              <a:t>Brooking</a:t>
            </a:r>
            <a:r>
              <a:rPr lang="tr-TR" sz="1600" b="1" dirty="0"/>
              <a:t>, 2004, s.1; Dış Ekonomik İlişkiler Kurulu, 2013, s.1).</a:t>
            </a:r>
          </a:p>
          <a:p>
            <a:pPr algn="just"/>
            <a:r>
              <a:rPr lang="tr-TR" sz="1600" b="1" dirty="0"/>
              <a:t>İzole konumu, yaklaşık 4 milyon nüfusu ile ekonomik kalkınma ve savunma açısından zayıf kalmasına neden olmuştur. Bu nedenle ülkede ticaret ağırlıklı olmak üzere, uzun kıyı şeridini savunmak için İngiltere ve ABD’ye bağımlılık söz konusudur (</a:t>
            </a:r>
            <a:r>
              <a:rPr lang="tr-TR" sz="1600" b="1" dirty="0" err="1"/>
              <a:t>Brooking</a:t>
            </a:r>
            <a:r>
              <a:rPr lang="tr-TR" sz="1600" b="1" dirty="0"/>
              <a:t>, 2004, ss.1-2). </a:t>
            </a:r>
          </a:p>
          <a:p>
            <a:pPr algn="just"/>
            <a:r>
              <a:rPr lang="tr-TR" sz="1600" b="1" dirty="0"/>
              <a:t>Ayrıca, ülke tarihsel olarak ‘insanlık tarihinin son ana yerleşim yerlerinden biri’ olup, </a:t>
            </a:r>
            <a:r>
              <a:rPr lang="tr-TR" sz="1600" b="1" dirty="0" err="1"/>
              <a:t>Maori</a:t>
            </a:r>
            <a:r>
              <a:rPr lang="tr-TR" sz="1600" b="1" dirty="0"/>
              <a:t> halkı yaklaşık bin yıldır burada yaşamaktadır (</a:t>
            </a:r>
            <a:r>
              <a:rPr lang="tr-TR" sz="1600" b="1" dirty="0" err="1"/>
              <a:t>Brooking</a:t>
            </a:r>
            <a:r>
              <a:rPr lang="tr-TR" sz="1600" b="1" dirty="0"/>
              <a:t>, 2004, ss.1-2).</a:t>
            </a:r>
          </a:p>
        </p:txBody>
      </p:sp>
    </p:spTree>
    <p:extLst>
      <p:ext uri="{BB962C8B-B14F-4D97-AF65-F5344CB8AC3E}">
        <p14:creationId xmlns:p14="http://schemas.microsoft.com/office/powerpoint/2010/main" val="3774601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ADE044-8990-EDA6-1FF2-1CF20521E5DB}"/>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7CCAE55-DCD0-479C-526A-AE3C492CF2FF}"/>
              </a:ext>
            </a:extLst>
          </p:cNvPr>
          <p:cNvSpPr>
            <a:spLocks noGrp="1"/>
          </p:cNvSpPr>
          <p:nvPr>
            <p:ph type="title"/>
          </p:nvPr>
        </p:nvSpPr>
        <p:spPr>
          <a:xfrm>
            <a:off x="850491" y="157303"/>
            <a:ext cx="8814620" cy="452297"/>
          </a:xfrm>
        </p:spPr>
        <p:txBody>
          <a:bodyPr>
            <a:normAutofit fontScale="90000"/>
          </a:bodyPr>
          <a:lstStyle/>
          <a:p>
            <a:pPr algn="ctr"/>
            <a:r>
              <a:rPr lang="tr-TR" sz="2400" b="1" dirty="0"/>
              <a:t>YENİ ZELANDA: GENEL BİLGİLER</a:t>
            </a:r>
            <a:endParaRPr lang="tr-TR" sz="2400" b="1" noProof="0" dirty="0"/>
          </a:p>
        </p:txBody>
      </p:sp>
      <p:sp>
        <p:nvSpPr>
          <p:cNvPr id="3" name="İçerik Yer Tutucusu 2">
            <a:extLst>
              <a:ext uri="{FF2B5EF4-FFF2-40B4-BE49-F238E27FC236}">
                <a16:creationId xmlns:a16="http://schemas.microsoft.com/office/drawing/2014/main" id="{30F63666-407E-D94F-6A9B-132C364528B9}"/>
              </a:ext>
            </a:extLst>
          </p:cNvPr>
          <p:cNvSpPr>
            <a:spLocks noGrp="1"/>
          </p:cNvSpPr>
          <p:nvPr>
            <p:ph idx="1"/>
          </p:nvPr>
        </p:nvSpPr>
        <p:spPr>
          <a:xfrm>
            <a:off x="600729" y="791484"/>
            <a:ext cx="9438005" cy="4940722"/>
          </a:xfrm>
        </p:spPr>
        <p:txBody>
          <a:bodyPr>
            <a:noAutofit/>
          </a:bodyPr>
          <a:lstStyle/>
          <a:p>
            <a:pPr marL="0" indent="0" algn="just">
              <a:buNone/>
            </a:pPr>
            <a:r>
              <a:rPr lang="tr-TR" sz="1600" b="1" u="sng" dirty="0"/>
              <a:t>Tarihsel Süreç ve Keşifler  </a:t>
            </a:r>
          </a:p>
          <a:p>
            <a:pPr algn="just"/>
            <a:r>
              <a:rPr lang="tr-TR" sz="1600" b="1" dirty="0"/>
              <a:t>Avrupalıların Yeni Zelanda’ya ilk ulaşımı 1769’da James Cook tarafından gerçekleştirilmiş ve burada </a:t>
            </a:r>
            <a:r>
              <a:rPr lang="tr-TR" sz="1600" b="1" dirty="0" err="1"/>
              <a:t>Maorilerle</a:t>
            </a:r>
            <a:r>
              <a:rPr lang="tr-TR" sz="1600" b="1" dirty="0"/>
              <a:t> tanışılmıştır. </a:t>
            </a:r>
          </a:p>
          <a:p>
            <a:pPr algn="just"/>
            <a:r>
              <a:rPr lang="tr-TR" sz="1600" b="1" dirty="0"/>
              <a:t>Cook’un incelemelerine göre o dönemde yaklaşık yüz bin </a:t>
            </a:r>
            <a:r>
              <a:rPr lang="tr-TR" sz="1600" b="1" dirty="0" err="1"/>
              <a:t>Maorinin</a:t>
            </a:r>
            <a:r>
              <a:rPr lang="tr-TR" sz="1600" b="1" dirty="0"/>
              <a:t> bulunduğu ülkeye göçler yavaş başlamış ve 1788’de, Büyük Britanya’nın Avustralya ceza kolonisinden gelen göçmenler adaya yerleşmiştir (Yanık, 2012, s.196). </a:t>
            </a:r>
          </a:p>
          <a:p>
            <a:pPr algn="just"/>
            <a:r>
              <a:rPr lang="tr-TR" sz="1600" b="1" dirty="0"/>
              <a:t>1820’lerde balina avcıları, tüccarlar ve misyonerler göç etmiş, bu topluluklar “</a:t>
            </a:r>
            <a:r>
              <a:rPr lang="tr-TR" sz="1600" b="1" dirty="0" err="1"/>
              <a:t>Pakeha</a:t>
            </a:r>
            <a:r>
              <a:rPr lang="tr-TR" sz="1600" b="1" dirty="0"/>
              <a:t>” olarak adlandırılmıştır. </a:t>
            </a:r>
          </a:p>
          <a:p>
            <a:pPr algn="just"/>
            <a:r>
              <a:rPr lang="tr-TR" sz="1600" b="1" dirty="0"/>
              <a:t>1840’ta İngiliz hâkimiyeti kurulduktan sonra başkent Wellington kurulmuş ve 1852’de temsilî hükümet yapısı oluşturulmuştur (</a:t>
            </a:r>
            <a:r>
              <a:rPr lang="tr-TR" sz="1600" b="1" dirty="0" err="1"/>
              <a:t>Brooking</a:t>
            </a:r>
            <a:r>
              <a:rPr lang="tr-TR" sz="1600" b="1" dirty="0"/>
              <a:t>, 2004, s.7; Canbazoğlu, 2010, s.322; Dış Ekonomik İlişkiler Kurulu, 2013, s.2).  </a:t>
            </a:r>
          </a:p>
          <a:p>
            <a:pPr algn="just"/>
            <a:r>
              <a:rPr lang="tr-TR" sz="1600" b="1" dirty="0"/>
              <a:t>19. yüzyılın ilk yarısında yeni göçler gözlemlenmiş; Fransızlar, Çinli altın madencileri, Hollandalılar ve Pasifik Adası halkları ülkeye göç etmiştir (</a:t>
            </a:r>
            <a:r>
              <a:rPr lang="tr-TR" sz="1600" b="1" dirty="0" err="1"/>
              <a:t>Singham</a:t>
            </a:r>
            <a:r>
              <a:rPr lang="tr-TR" sz="1600" b="1" dirty="0"/>
              <a:t>, 2006, ss.33-34).  </a:t>
            </a:r>
          </a:p>
          <a:p>
            <a:pPr algn="just"/>
            <a:r>
              <a:rPr lang="tr-TR" sz="1600" b="1" dirty="0"/>
              <a:t>İngilizler, 1907’de bağımsızlık ilan etmişler, ancak iki dünya savaşında birlikte savaşmışlardır.</a:t>
            </a:r>
          </a:p>
          <a:p>
            <a:pPr algn="just"/>
            <a:r>
              <a:rPr lang="tr-TR" sz="1600" b="1" dirty="0"/>
              <a:t>1980’lerde savunma ittifaklarından çekilmiştir; günümüzde </a:t>
            </a:r>
            <a:r>
              <a:rPr lang="tr-TR" sz="1600" b="1" dirty="0" err="1"/>
              <a:t>Maori’ye</a:t>
            </a:r>
            <a:r>
              <a:rPr lang="tr-TR" sz="1600" b="1" dirty="0"/>
              <a:t> ilişkin sorunlar çözülmeye çalışılmaktadır (Data-Planet, 2016).</a:t>
            </a:r>
          </a:p>
        </p:txBody>
      </p:sp>
    </p:spTree>
    <p:extLst>
      <p:ext uri="{BB962C8B-B14F-4D97-AF65-F5344CB8AC3E}">
        <p14:creationId xmlns:p14="http://schemas.microsoft.com/office/powerpoint/2010/main" val="4195273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8254BA-E51A-32A5-67C7-D7FF05E614C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ADDB083-D8E2-FE6A-7EAE-0960C3A60758}"/>
              </a:ext>
            </a:extLst>
          </p:cNvPr>
          <p:cNvSpPr>
            <a:spLocks noGrp="1"/>
          </p:cNvSpPr>
          <p:nvPr>
            <p:ph type="title"/>
          </p:nvPr>
        </p:nvSpPr>
        <p:spPr>
          <a:xfrm>
            <a:off x="850491" y="157303"/>
            <a:ext cx="8814620" cy="452297"/>
          </a:xfrm>
        </p:spPr>
        <p:txBody>
          <a:bodyPr>
            <a:normAutofit fontScale="90000"/>
          </a:bodyPr>
          <a:lstStyle/>
          <a:p>
            <a:pPr algn="ctr"/>
            <a:r>
              <a:rPr lang="tr-TR" sz="2400" b="1" dirty="0"/>
              <a:t>YENİ ZELANDA: GENEL BİLGİLER</a:t>
            </a:r>
            <a:endParaRPr lang="tr-TR" sz="2400" b="1" noProof="0" dirty="0"/>
          </a:p>
        </p:txBody>
      </p:sp>
      <p:sp>
        <p:nvSpPr>
          <p:cNvPr id="3" name="İçerik Yer Tutucusu 2">
            <a:extLst>
              <a:ext uri="{FF2B5EF4-FFF2-40B4-BE49-F238E27FC236}">
                <a16:creationId xmlns:a16="http://schemas.microsoft.com/office/drawing/2014/main" id="{38EE084F-0744-212E-A784-93C5EA005B53}"/>
              </a:ext>
            </a:extLst>
          </p:cNvPr>
          <p:cNvSpPr>
            <a:spLocks noGrp="1"/>
          </p:cNvSpPr>
          <p:nvPr>
            <p:ph idx="1"/>
          </p:nvPr>
        </p:nvSpPr>
        <p:spPr>
          <a:xfrm>
            <a:off x="600729" y="791484"/>
            <a:ext cx="9438005" cy="4424529"/>
          </a:xfrm>
        </p:spPr>
        <p:txBody>
          <a:bodyPr>
            <a:noAutofit/>
          </a:bodyPr>
          <a:lstStyle/>
          <a:p>
            <a:pPr marL="0" indent="0" algn="just">
              <a:buNone/>
            </a:pPr>
            <a:r>
              <a:rPr lang="tr-TR" sz="1600" b="1" u="sng" dirty="0"/>
              <a:t>Nüfus ve Etnik Yapı  </a:t>
            </a:r>
          </a:p>
          <a:p>
            <a:pPr algn="just"/>
            <a:r>
              <a:rPr lang="tr-TR" sz="1600" b="1" dirty="0" err="1"/>
              <a:t>Maoriler</a:t>
            </a:r>
            <a:r>
              <a:rPr lang="tr-TR" sz="1600" b="1" dirty="0"/>
              <a:t>, Yeni Zelanda'nın yerli halkıdır; Yeni Zelanda ayrıca, çok çeşitli etnik kökenlerden gelen büyük bir göçmen nüfusuna sahiptir. Nüfusunun dörtte birinden fazlası (%28,8) yurtdışında doğmuştur. 2023 yılı verilerine göre:</a:t>
            </a:r>
          </a:p>
          <a:p>
            <a:pPr lvl="1" algn="just">
              <a:buFont typeface="Wingdings" panose="05000000000000000000" pitchFamily="2" charset="2"/>
              <a:buChar char="v"/>
            </a:pPr>
            <a:r>
              <a:rPr lang="tr-TR" sz="1400" b="1" dirty="0"/>
              <a:t>Nüfusun %67,8 Avrupalı ​​(3.383.700 kişi) </a:t>
            </a:r>
          </a:p>
          <a:p>
            <a:pPr lvl="1" algn="just">
              <a:buFont typeface="Wingdings" panose="05000000000000000000" pitchFamily="2" charset="2"/>
              <a:buChar char="v"/>
            </a:pPr>
            <a:r>
              <a:rPr lang="tr-TR" sz="1400" b="1" dirty="0"/>
              <a:t>%17,8 </a:t>
            </a:r>
            <a:r>
              <a:rPr lang="tr-TR" sz="1400" b="1" dirty="0" err="1"/>
              <a:t>Maori</a:t>
            </a:r>
            <a:r>
              <a:rPr lang="tr-TR" sz="1400" b="1" dirty="0"/>
              <a:t> (887.500 kişi)</a:t>
            </a:r>
          </a:p>
          <a:p>
            <a:pPr lvl="1" algn="just">
              <a:buFont typeface="Wingdings" panose="05000000000000000000" pitchFamily="2" charset="2"/>
              <a:buChar char="v"/>
            </a:pPr>
            <a:r>
              <a:rPr lang="tr-TR" sz="1400" b="1" dirty="0"/>
              <a:t>%17,3 Asyalı (861.600 kişi)</a:t>
            </a:r>
          </a:p>
          <a:p>
            <a:pPr lvl="1" algn="just">
              <a:buFont typeface="Wingdings" panose="05000000000000000000" pitchFamily="2" charset="2"/>
              <a:buChar char="v"/>
            </a:pPr>
            <a:r>
              <a:rPr lang="tr-TR" sz="1400" b="1" dirty="0"/>
              <a:t>%8,9 Pasifik halkları (442.600 kişi)</a:t>
            </a:r>
          </a:p>
          <a:p>
            <a:pPr lvl="1" algn="just">
              <a:buFont typeface="Wingdings" panose="05000000000000000000" pitchFamily="2" charset="2"/>
              <a:buChar char="v"/>
            </a:pPr>
            <a:r>
              <a:rPr lang="tr-TR" sz="1400" b="1" dirty="0"/>
              <a:t>%1,9 Orta Doğulu, Latin Amerikalı ve Afrikalı (MELAA) (92.800 kişi). (</a:t>
            </a:r>
            <a:r>
              <a:rPr lang="tr-TR" sz="1400" b="1" dirty="0" err="1"/>
              <a:t>Environmental</a:t>
            </a:r>
            <a:r>
              <a:rPr lang="tr-TR" sz="1400" b="1" dirty="0"/>
              <a:t> </a:t>
            </a:r>
            <a:r>
              <a:rPr lang="tr-TR" sz="1400" b="1" dirty="0" err="1"/>
              <a:t>Health</a:t>
            </a:r>
            <a:r>
              <a:rPr lang="tr-TR" sz="1400" b="1" dirty="0"/>
              <a:t> </a:t>
            </a:r>
            <a:r>
              <a:rPr lang="tr-TR" sz="1400" b="1" dirty="0" err="1"/>
              <a:t>Intelligence</a:t>
            </a:r>
            <a:r>
              <a:rPr lang="tr-TR" sz="1400" b="1" dirty="0"/>
              <a:t> New </a:t>
            </a:r>
            <a:r>
              <a:rPr lang="tr-TR" sz="1400" b="1" dirty="0" err="1"/>
              <a:t>Zealand</a:t>
            </a:r>
            <a:r>
              <a:rPr lang="tr-TR" sz="1400" b="1" dirty="0"/>
              <a:t>, </a:t>
            </a:r>
            <a:r>
              <a:rPr lang="tr-TR" sz="1400" b="1" dirty="0" err="1"/>
              <a:t>t.y</a:t>
            </a:r>
            <a:r>
              <a:rPr lang="tr-TR" sz="1400" b="1" dirty="0"/>
              <a:t>.). </a:t>
            </a:r>
          </a:p>
          <a:p>
            <a:pPr algn="just"/>
            <a:r>
              <a:rPr lang="tr-TR" sz="1600" b="1" dirty="0"/>
              <a:t>2024 yılında 5 milyonu aşmış olan Yeni Zelanda nüfusu giderek yaşlanmaktadır. Kuzey Adası, Güney Adası'ndan daha küçük olmasına karşın bu adada daha çok kişi yaşamaktadır (T.C. Ticaret Bakanlığı, 2025). </a:t>
            </a:r>
          </a:p>
        </p:txBody>
      </p:sp>
    </p:spTree>
    <p:extLst>
      <p:ext uri="{BB962C8B-B14F-4D97-AF65-F5344CB8AC3E}">
        <p14:creationId xmlns:p14="http://schemas.microsoft.com/office/powerpoint/2010/main" val="513304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555F22-599F-2583-F799-ED50E363B6D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BE7BE970-455E-8954-91B3-30026E77F665}"/>
              </a:ext>
            </a:extLst>
          </p:cNvPr>
          <p:cNvSpPr>
            <a:spLocks noGrp="1"/>
          </p:cNvSpPr>
          <p:nvPr>
            <p:ph type="title"/>
          </p:nvPr>
        </p:nvSpPr>
        <p:spPr>
          <a:xfrm>
            <a:off x="850491" y="157303"/>
            <a:ext cx="8814620" cy="452297"/>
          </a:xfrm>
        </p:spPr>
        <p:txBody>
          <a:bodyPr>
            <a:normAutofit fontScale="90000"/>
          </a:bodyPr>
          <a:lstStyle/>
          <a:p>
            <a:pPr algn="ctr"/>
            <a:r>
              <a:rPr lang="tr-TR" sz="2400" b="1" dirty="0"/>
              <a:t>YENİ ZELANDA: GENEL BİLGİLER</a:t>
            </a:r>
            <a:endParaRPr lang="tr-TR" sz="2400" b="1" noProof="0" dirty="0"/>
          </a:p>
        </p:txBody>
      </p:sp>
      <p:sp>
        <p:nvSpPr>
          <p:cNvPr id="3" name="İçerik Yer Tutucusu 2">
            <a:extLst>
              <a:ext uri="{FF2B5EF4-FFF2-40B4-BE49-F238E27FC236}">
                <a16:creationId xmlns:a16="http://schemas.microsoft.com/office/drawing/2014/main" id="{C627B914-AAE1-1CFE-116A-E13440E1B371}"/>
              </a:ext>
            </a:extLst>
          </p:cNvPr>
          <p:cNvSpPr>
            <a:spLocks noGrp="1"/>
          </p:cNvSpPr>
          <p:nvPr>
            <p:ph idx="1"/>
          </p:nvPr>
        </p:nvSpPr>
        <p:spPr>
          <a:xfrm>
            <a:off x="600729" y="791484"/>
            <a:ext cx="9438005" cy="4296710"/>
          </a:xfrm>
        </p:spPr>
        <p:txBody>
          <a:bodyPr>
            <a:noAutofit/>
          </a:bodyPr>
          <a:lstStyle/>
          <a:p>
            <a:pPr marL="0" indent="0" algn="just">
              <a:buNone/>
            </a:pPr>
            <a:r>
              <a:rPr lang="tr-TR" sz="1600" b="1" u="sng" dirty="0"/>
              <a:t>Çok Kültürlülük ve Etnik Çeşitlilik  </a:t>
            </a:r>
          </a:p>
          <a:p>
            <a:pPr algn="just"/>
            <a:r>
              <a:rPr lang="tr-TR" sz="1600" b="1" dirty="0"/>
              <a:t>İki ana kültürel yapı öne çıkar: ilki bu ada ülkesinin yerli halkı olan </a:t>
            </a:r>
            <a:r>
              <a:rPr lang="tr-TR" sz="1600" b="1" dirty="0" err="1"/>
              <a:t>Maoriler</a:t>
            </a:r>
            <a:r>
              <a:rPr lang="tr-TR" sz="1600" b="1" dirty="0"/>
              <a:t>; ikincisi ise, ülkedeki beyazlarla evlenmiş ve karmaşık ayrı bir etnik yapıdan gelen </a:t>
            </a:r>
            <a:r>
              <a:rPr lang="tr-TR" sz="1600" b="1" dirty="0" err="1"/>
              <a:t>Pakehalardır</a:t>
            </a:r>
            <a:r>
              <a:rPr lang="tr-TR" sz="1600" b="1" dirty="0"/>
              <a:t>. </a:t>
            </a:r>
          </a:p>
          <a:p>
            <a:pPr algn="just"/>
            <a:r>
              <a:rPr lang="tr-TR" sz="1600" b="1" dirty="0"/>
              <a:t>Çok kültürlü yapının temelinde, </a:t>
            </a:r>
            <a:r>
              <a:rPr lang="tr-TR" sz="1600" b="1" dirty="0" err="1"/>
              <a:t>Maoriler</a:t>
            </a:r>
            <a:r>
              <a:rPr lang="tr-TR" sz="1600" b="1" dirty="0"/>
              <a:t> ile Yeni Zelandalı yerleşimciler arasındaki tarihsel çatışmalar ve </a:t>
            </a:r>
            <a:r>
              <a:rPr lang="tr-TR" sz="1600" b="1" dirty="0" err="1"/>
              <a:t>sosyo</a:t>
            </a:r>
            <a:r>
              <a:rPr lang="tr-TR" sz="1600" b="1" dirty="0"/>
              <a:t>-ekonomik sorunlar yer almaktadır. </a:t>
            </a:r>
            <a:r>
              <a:rPr lang="tr-TR" sz="1600" b="1" u="sng" dirty="0"/>
              <a:t> </a:t>
            </a:r>
          </a:p>
          <a:p>
            <a:pPr algn="just"/>
            <a:r>
              <a:rPr lang="tr-TR" sz="1600" b="1" dirty="0"/>
              <a:t>Yeni Zelanda’da çok kültürlülük, yerli </a:t>
            </a:r>
            <a:r>
              <a:rPr lang="tr-TR" sz="1600" b="1" dirty="0" err="1"/>
              <a:t>Maorilerin</a:t>
            </a:r>
            <a:r>
              <a:rPr lang="tr-TR" sz="1600" b="1" dirty="0"/>
              <a:t> talepleri ve geçmişteki toprak, siyaset gibi konularla yüzleşme sürecini kapsar. </a:t>
            </a:r>
            <a:r>
              <a:rPr lang="tr-TR" sz="1600" b="1" dirty="0" err="1"/>
              <a:t>Maorilerin</a:t>
            </a:r>
            <a:r>
              <a:rPr lang="tr-TR" sz="1600" b="1" dirty="0"/>
              <a:t> geleneksel kültürel değerlerini yeniden ortaya çıkarma çabası, göçmenlerle ulus algısını yeniden şekillendirmiştir. 1970-80’lerde siyaset, sanat ve eğitimde gerçekleşen bu hareketler, iki kültürlülük anlayışından çok kültürlülük politikasına geçişe yol açmıştır.  </a:t>
            </a:r>
          </a:p>
          <a:p>
            <a:pPr algn="just"/>
            <a:r>
              <a:rPr lang="tr-TR" sz="1600" b="1" dirty="0"/>
              <a:t>1990’larda Asyalı göçmenlerin artmasıyla, göçmenlerin asimilasyonu beklentileri oluşmuş ise de, kısa sürede ulusalcı söylemler yerine, bireylerin ve toplulukların kültürel farklılıklarının kamusal alanda görünürlüğü ön plana çıkmıştır (Yanık, 2012, ss.198-199).</a:t>
            </a:r>
          </a:p>
        </p:txBody>
      </p:sp>
    </p:spTree>
    <p:extLst>
      <p:ext uri="{BB962C8B-B14F-4D97-AF65-F5344CB8AC3E}">
        <p14:creationId xmlns:p14="http://schemas.microsoft.com/office/powerpoint/2010/main" val="5690195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C8C699-EADB-8DDF-0E74-47E5A8C4F98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CDC94AA5-A206-6C02-F5D7-7001158D51D3}"/>
              </a:ext>
            </a:extLst>
          </p:cNvPr>
          <p:cNvSpPr>
            <a:spLocks noGrp="1"/>
          </p:cNvSpPr>
          <p:nvPr>
            <p:ph type="title"/>
          </p:nvPr>
        </p:nvSpPr>
        <p:spPr>
          <a:xfrm>
            <a:off x="850491" y="157303"/>
            <a:ext cx="8814620" cy="452297"/>
          </a:xfrm>
        </p:spPr>
        <p:txBody>
          <a:bodyPr>
            <a:normAutofit fontScale="90000"/>
          </a:bodyPr>
          <a:lstStyle/>
          <a:p>
            <a:pPr algn="ctr"/>
            <a:r>
              <a:rPr lang="tr-TR" sz="2400" b="1" dirty="0"/>
              <a:t>YENİ ZELANDA HALK KÜTÜPHANELERİ: TARİHÇE</a:t>
            </a:r>
            <a:endParaRPr lang="tr-TR" sz="2400" b="1" noProof="0" dirty="0"/>
          </a:p>
        </p:txBody>
      </p:sp>
      <p:sp>
        <p:nvSpPr>
          <p:cNvPr id="3" name="İçerik Yer Tutucusu 2">
            <a:extLst>
              <a:ext uri="{FF2B5EF4-FFF2-40B4-BE49-F238E27FC236}">
                <a16:creationId xmlns:a16="http://schemas.microsoft.com/office/drawing/2014/main" id="{A191C6A2-E6FF-1120-9096-34DF588C1EAC}"/>
              </a:ext>
            </a:extLst>
          </p:cNvPr>
          <p:cNvSpPr>
            <a:spLocks noGrp="1"/>
          </p:cNvSpPr>
          <p:nvPr>
            <p:ph idx="1"/>
          </p:nvPr>
        </p:nvSpPr>
        <p:spPr>
          <a:xfrm>
            <a:off x="600729" y="791483"/>
            <a:ext cx="9438005" cy="5176697"/>
          </a:xfrm>
        </p:spPr>
        <p:txBody>
          <a:bodyPr>
            <a:noAutofit/>
          </a:bodyPr>
          <a:lstStyle/>
          <a:p>
            <a:pPr algn="just"/>
            <a:r>
              <a:rPr lang="tr-TR" sz="1700" b="1" dirty="0"/>
              <a:t>Yeni Zelanda’da halk kütüphaneleri, Avrupalıların yerleşiminin 1840’ta başlamasından kısa süre sonra kurulmuştur. Bu öncü kurumlar, yetişkin öğrenimini teşvik eden mekanik enstitüleri ve benzeri kuruluşlardan türemiştir. </a:t>
            </a:r>
          </a:p>
          <a:p>
            <a:pPr algn="just"/>
            <a:r>
              <a:rPr lang="tr-TR" sz="1700" b="1" dirty="0"/>
              <a:t>1840-1914 yılları arasında, ilk yerleşimlerin başlamasından nüfusun birkaç binden 1 milyona çıktığı süreçte, toplam 769 kütüphane kurulmuştur. Bunların 263’ü (yani üçte biri) 1840-1874 arasında, 506’sı ise 1875-1914 arasında açılmıştır (</a:t>
            </a:r>
            <a:r>
              <a:rPr lang="tr-TR" sz="1700" b="1" dirty="0" err="1"/>
              <a:t>Millen</a:t>
            </a:r>
            <a:r>
              <a:rPr lang="tr-TR" sz="1700" b="1" dirty="0"/>
              <a:t>, 2014, s. 1; </a:t>
            </a:r>
            <a:r>
              <a:rPr lang="tr-TR" sz="1700" b="1" dirty="0" err="1"/>
              <a:t>Traue</a:t>
            </a:r>
            <a:r>
              <a:rPr lang="tr-TR" sz="1700" b="1" dirty="0"/>
              <a:t>, 2007, s. 152).</a:t>
            </a:r>
          </a:p>
          <a:p>
            <a:pPr algn="just"/>
            <a:r>
              <a:rPr lang="tr-TR" sz="1700" b="1" dirty="0"/>
              <a:t>Yeni Zelanda’da, yaklaşık elli yıl içinde kurulan kütüphane sayısının toplam nüfusa oranı bağlamında dünyada hiçbir ülke ya da eyalette elde edilmeyen bir başarıya ulaşılmıştır. </a:t>
            </a:r>
          </a:p>
          <a:p>
            <a:pPr algn="just"/>
            <a:r>
              <a:rPr lang="tr-TR" sz="1700" b="1" dirty="0"/>
              <a:t>1891 ile 1903, 1904 yılları arasındaki yoğunluk istatistiksel verilere göre </a:t>
            </a:r>
            <a:r>
              <a:rPr lang="tr-TR" sz="1700" b="1" dirty="0" err="1"/>
              <a:t>Avustralasyalı</a:t>
            </a:r>
            <a:r>
              <a:rPr lang="tr-TR" sz="1700" b="1" dirty="0"/>
              <a:t> ortalama nüfusun ve tüm Avustralyalı kolonilerin (sonraki devletler) nüfusunun üstüne çıkmıştır. Avustralya’nın en zengin kolonisi olan Victoria’da bu oranlar 1861’de 54,000 kişiye bir kütüphane; 1866’da 17,135 kişiye bir kütüphane; 1886’da 3,921 kişiye bir kütüphane ve 1896’da 2,718 kişiye bir kütüphane düşmesi biçimindedir.</a:t>
            </a:r>
          </a:p>
          <a:p>
            <a:pPr algn="just"/>
            <a:r>
              <a:rPr lang="tr-TR" sz="1700" b="1" dirty="0"/>
              <a:t>Kuzey Amerika’da 19. yüzyılda ulaşılan 5.000 kişiye bir kütüphane oranı, Yeni Zelanda ile karşılaştırıldığında yaklaşık yarısı kadardır (</a:t>
            </a:r>
            <a:r>
              <a:rPr lang="tr-TR" sz="1700" b="1" dirty="0" err="1"/>
              <a:t>Traue</a:t>
            </a:r>
            <a:r>
              <a:rPr lang="tr-TR" sz="1700" b="1" dirty="0"/>
              <a:t>, 2007, s. 152).</a:t>
            </a:r>
            <a:endParaRPr lang="tr-TR" sz="1600" b="1" dirty="0"/>
          </a:p>
        </p:txBody>
      </p:sp>
    </p:spTree>
    <p:extLst>
      <p:ext uri="{BB962C8B-B14F-4D97-AF65-F5344CB8AC3E}">
        <p14:creationId xmlns:p14="http://schemas.microsoft.com/office/powerpoint/2010/main" val="727758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4BBCDD-376D-3D84-34A3-30C1756D9D43}"/>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8BDB6A2-BEEA-F130-C384-B97211791D47}"/>
              </a:ext>
            </a:extLst>
          </p:cNvPr>
          <p:cNvSpPr>
            <a:spLocks noGrp="1"/>
          </p:cNvSpPr>
          <p:nvPr>
            <p:ph type="title"/>
          </p:nvPr>
        </p:nvSpPr>
        <p:spPr>
          <a:xfrm>
            <a:off x="850491" y="157303"/>
            <a:ext cx="8814620" cy="452297"/>
          </a:xfrm>
        </p:spPr>
        <p:txBody>
          <a:bodyPr>
            <a:normAutofit fontScale="90000"/>
          </a:bodyPr>
          <a:lstStyle/>
          <a:p>
            <a:pPr algn="ctr"/>
            <a:r>
              <a:rPr lang="tr-TR" sz="2400" b="1" dirty="0"/>
              <a:t>YENİ ZELANDA HALK KÜTÜPHANELERİ: TARİHÇE</a:t>
            </a:r>
            <a:endParaRPr lang="tr-TR" sz="2400" b="1" noProof="0" dirty="0"/>
          </a:p>
        </p:txBody>
      </p:sp>
      <p:sp>
        <p:nvSpPr>
          <p:cNvPr id="3" name="İçerik Yer Tutucusu 2">
            <a:extLst>
              <a:ext uri="{FF2B5EF4-FFF2-40B4-BE49-F238E27FC236}">
                <a16:creationId xmlns:a16="http://schemas.microsoft.com/office/drawing/2014/main" id="{51EEE32D-5292-0061-23E4-F233D3939BD5}"/>
              </a:ext>
            </a:extLst>
          </p:cNvPr>
          <p:cNvSpPr>
            <a:spLocks noGrp="1"/>
          </p:cNvSpPr>
          <p:nvPr>
            <p:ph idx="1"/>
          </p:nvPr>
        </p:nvSpPr>
        <p:spPr>
          <a:xfrm>
            <a:off x="600729" y="791483"/>
            <a:ext cx="9438005" cy="4458943"/>
          </a:xfrm>
        </p:spPr>
        <p:txBody>
          <a:bodyPr>
            <a:noAutofit/>
          </a:bodyPr>
          <a:lstStyle/>
          <a:p>
            <a:pPr algn="just"/>
            <a:r>
              <a:rPr lang="tr-TR" sz="1600" b="1" dirty="0"/>
              <a:t>İlk kütüphanenin 1841’de Wellington’da açılan Port Nicholson Değişim ve Halk Kütüphanesi (Port Nicholson Exchange </a:t>
            </a:r>
            <a:r>
              <a:rPr lang="tr-TR" sz="1600" b="1" dirty="0" err="1"/>
              <a:t>and</a:t>
            </a:r>
            <a:r>
              <a:rPr lang="tr-TR" sz="1600" b="1" dirty="0"/>
              <a:t> </a:t>
            </a:r>
            <a:r>
              <a:rPr lang="tr-TR" sz="1600" b="1" dirty="0" err="1"/>
              <a:t>Public</a:t>
            </a:r>
            <a:r>
              <a:rPr lang="tr-TR" sz="1600" b="1" dirty="0"/>
              <a:t> Library) olduğu tahmin edilmektedir. </a:t>
            </a:r>
          </a:p>
          <a:p>
            <a:pPr algn="just"/>
            <a:r>
              <a:rPr lang="tr-TR" sz="1600" b="1" dirty="0"/>
              <a:t>1842’de </a:t>
            </a:r>
            <a:r>
              <a:rPr lang="tr-TR" sz="1600" b="1" dirty="0" err="1"/>
              <a:t>Auckland</a:t>
            </a:r>
            <a:r>
              <a:rPr lang="tr-TR" sz="1600" b="1" dirty="0"/>
              <a:t> ve Nelson’da da kütüphaneler kurulmuştur. Bu kütüphaneler halka açık olmakla beraber, üyelerden abonelik ücreti alınmakta, ayrıca ticari küçük kütüphanelerden de ödünç alınabilmektedir (</a:t>
            </a:r>
            <a:r>
              <a:rPr lang="tr-TR" sz="1600" b="1" dirty="0" err="1"/>
              <a:t>Millen</a:t>
            </a:r>
            <a:r>
              <a:rPr lang="tr-TR" sz="1600" b="1" dirty="0"/>
              <a:t>, 2014, s. 1).</a:t>
            </a:r>
          </a:p>
          <a:p>
            <a:pPr algn="just"/>
            <a:r>
              <a:rPr lang="tr-TR" sz="1600" b="1" dirty="0"/>
              <a:t>Yeni Zelanda’nın sömürge halk kütüphaneleri, 19. yüzyılda İngiltere ve Kuzey Amerika’daki ücretsiz halk kütüphanelerinden farklıdır. Bunlar, 1869 Halk Kütüphaneleri Yasası kapsamında kısmen belediyelerce finanse edilen, tüzel kişilik kazanmış veya bağımsız kurulan ve aboneleri tarafından denetlenen, kullanıcı ücretli abonelik kütüphaneleridir. </a:t>
            </a:r>
          </a:p>
          <a:p>
            <a:pPr algn="just"/>
            <a:r>
              <a:rPr lang="tr-TR" sz="1600" b="1" dirty="0"/>
              <a:t>Söz konusu temel fark, finansman kaynağı ve kurumsal yapıya ilişkindir; Yeni Zelanda’daki kütüphaneler, kısmen belediyeler tarafından finanse edilmekle birlikte, kullanıcı ücretli abonelik esasına göre çalışmakta ve bağımsız veya tüzel kişilik altında faaliyet göstermektedir. Bu fark, ücretsiz veya ücretli olma durumundan çok, finansman ve denetim mekanizmaları ile ilgilidir.</a:t>
            </a:r>
          </a:p>
        </p:txBody>
      </p:sp>
    </p:spTree>
    <p:extLst>
      <p:ext uri="{BB962C8B-B14F-4D97-AF65-F5344CB8AC3E}">
        <p14:creationId xmlns:p14="http://schemas.microsoft.com/office/powerpoint/2010/main" val="1751245393"/>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12619</TotalTime>
  <Words>4505</Words>
  <Application>Microsoft Office PowerPoint</Application>
  <PresentationFormat>Geniş ekran</PresentationFormat>
  <Paragraphs>211</Paragraphs>
  <Slides>26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26</vt:i4>
      </vt:variant>
    </vt:vector>
  </HeadingPairs>
  <TitlesOfParts>
    <vt:vector size="31" baseType="lpstr">
      <vt:lpstr>Arial</vt:lpstr>
      <vt:lpstr>Trebuchet MS</vt:lpstr>
      <vt:lpstr>Wingdings</vt:lpstr>
      <vt:lpstr>Wingdings 3</vt:lpstr>
      <vt:lpstr>Yüzeyler</vt:lpstr>
      <vt:lpstr> ÇOK KÜLTÜRLÜLÜK VE HİZMETLERİ 11. HAFTA ÇOK KÜLTÜRLÜ KÜTÜPHANELER:  YENİ ZELANDA ÖRNEĞİ</vt:lpstr>
      <vt:lpstr>KAPSAM</vt:lpstr>
      <vt:lpstr>GİRİŞ</vt:lpstr>
      <vt:lpstr>YENİ ZELANDA: GENEL BİLGİLER</vt:lpstr>
      <vt:lpstr>YENİ ZELANDA: GENEL BİLGİLER</vt:lpstr>
      <vt:lpstr>YENİ ZELANDA: GENEL BİLGİLER</vt:lpstr>
      <vt:lpstr>YENİ ZELANDA: GENEL BİLGİLER</vt:lpstr>
      <vt:lpstr>YENİ ZELANDA HALK KÜTÜPHANELERİ: TARİHÇE</vt:lpstr>
      <vt:lpstr>YENİ ZELANDA HALK KÜTÜPHANELERİ: TARİHÇE</vt:lpstr>
      <vt:lpstr>YENİ ZELANDA HALK KÜTÜPHANELERİ: TARİHÇE</vt:lpstr>
      <vt:lpstr>YENİ ZELANDA HALK KÜTÜPHANELERİ: TARİHÇE</vt:lpstr>
      <vt:lpstr>YENİ ZELANDA HALK KÜTÜPHANELERİ: GÜNÜMÜZ</vt:lpstr>
      <vt:lpstr>YENİ ZELANDA HALK KÜTÜPHANELERİ: GÜNÜMÜZ</vt:lpstr>
      <vt:lpstr>YENİ ZELANDA HALK KÜTÜPHANELERİ: GÜNÜMÜZ</vt:lpstr>
      <vt:lpstr>YENİ ZELANDA HALK KÜTÜPHANELERİ: ÇOK KÜLTÜRLÜLÜK</vt:lpstr>
      <vt:lpstr>YENİ ZELANDA HALK KÜTÜPHANELERİ: ÇOK KÜLTÜRLÜLÜK</vt:lpstr>
      <vt:lpstr>YENİ ZELANDA HALK KÜTÜPHANELERİ: ÇOK KÜLTÜRLÜLÜK</vt:lpstr>
      <vt:lpstr>YENİ ZELANDA ÇOK KÜLTÜRLÜ HALK KÜTÜPHANELERİ: AUCKLAND KÜTÜPHANELERİ</vt:lpstr>
      <vt:lpstr>YENİ ZELANDA ÇOK KÜLTÜRLÜ HALK KÜTÜPHANELERİ: AUCKLAND KÜTÜPHANELERİ</vt:lpstr>
      <vt:lpstr>SORUNLAR</vt:lpstr>
      <vt:lpstr>SORUNLAR</vt:lpstr>
      <vt:lpstr>ÖNERİLER</vt:lpstr>
      <vt:lpstr>ÖNERİLER</vt:lpstr>
      <vt:lpstr>SONUÇ VE DEĞERLENDİRME</vt:lpstr>
      <vt:lpstr>KAYNAKÇA</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pc</cp:lastModifiedBy>
  <cp:revision>34</cp:revision>
  <dcterms:created xsi:type="dcterms:W3CDTF">2025-07-04T07:41:44Z</dcterms:created>
  <dcterms:modified xsi:type="dcterms:W3CDTF">2025-12-05T12:05:42Z</dcterms:modified>
</cp:coreProperties>
</file>