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5" r:id="rId5"/>
    <p:sldId id="281" r:id="rId6"/>
    <p:sldId id="267" r:id="rId7"/>
    <p:sldId id="259" r:id="rId8"/>
    <p:sldId id="279" r:id="rId9"/>
    <p:sldId id="277" r:id="rId10"/>
    <p:sldId id="278" r:id="rId11"/>
    <p:sldId id="283" r:id="rId12"/>
    <p:sldId id="282" r:id="rId13"/>
    <p:sldId id="260" r:id="rId14"/>
    <p:sldId id="261" r:id="rId15"/>
    <p:sldId id="262" r:id="rId16"/>
    <p:sldId id="263" r:id="rId17"/>
    <p:sldId id="264" r:id="rId18"/>
    <p:sldId id="268" r:id="rId19"/>
    <p:sldId id="269" r:id="rId20"/>
    <p:sldId id="270" r:id="rId21"/>
    <p:sldId id="271" r:id="rId22"/>
    <p:sldId id="272" r:id="rId23"/>
    <p:sldId id="265" r:id="rId24"/>
    <p:sldId id="266" r:id="rId25"/>
    <p:sldId id="276"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94660"/>
  </p:normalViewPr>
  <p:slideViewPr>
    <p:cSldViewPr snapToGrid="0">
      <p:cViewPr varScale="1">
        <p:scale>
          <a:sx n="80" d="100"/>
          <a:sy n="80" d="100"/>
        </p:scale>
        <p:origin x="79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C6345A-73BC-2437-3773-C42A7CEBBC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B38BC91-B10A-8CE0-5C96-680C829640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B425AA9-2BD4-F73E-10C0-BF56D00DAD1F}"/>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5" name="Alt Bilgi Yer Tutucusu 4">
            <a:extLst>
              <a:ext uri="{FF2B5EF4-FFF2-40B4-BE49-F238E27FC236}">
                <a16:creationId xmlns:a16="http://schemas.microsoft.com/office/drawing/2014/main" id="{5C485371-52AD-7420-9DBE-DD556EE0284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05F8DA-2F7D-CB6C-B4A1-D9BE1BC5CA46}"/>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1234392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5F8193-6378-B6F7-B081-C9D8F6F705A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D2CD01A-8820-865E-784B-F65F54245A9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7AA2D6-6E98-67AE-4134-B7197662D93F}"/>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5" name="Alt Bilgi Yer Tutucusu 4">
            <a:extLst>
              <a:ext uri="{FF2B5EF4-FFF2-40B4-BE49-F238E27FC236}">
                <a16:creationId xmlns:a16="http://schemas.microsoft.com/office/drawing/2014/main" id="{2D09F795-4096-F1A7-5F11-013B4BF4E6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AE21AE-A1B2-F5C9-955F-855B8104A29E}"/>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347515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5C668BA-BF3C-6DD4-2008-18D34A70E02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87B903F-4BC3-4A9B-3D4C-0D7C88477AC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C1DB7D1-FB6C-18B4-AD5B-BB3E0983871D}"/>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5" name="Alt Bilgi Yer Tutucusu 4">
            <a:extLst>
              <a:ext uri="{FF2B5EF4-FFF2-40B4-BE49-F238E27FC236}">
                <a16:creationId xmlns:a16="http://schemas.microsoft.com/office/drawing/2014/main" id="{298B0346-77A6-B1A4-5DD1-B08B612ED87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D2529C0-9168-C7A9-EC0B-D4EF95802616}"/>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358676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49D0F9-0687-39C1-1F1C-43145FC6B50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FB767F5-2937-0210-B2E7-BAC7E15A056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0A03B67-273F-B116-A8C3-CB2E4FEB9754}"/>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5" name="Alt Bilgi Yer Tutucusu 4">
            <a:extLst>
              <a:ext uri="{FF2B5EF4-FFF2-40B4-BE49-F238E27FC236}">
                <a16:creationId xmlns:a16="http://schemas.microsoft.com/office/drawing/2014/main" id="{CF39185E-1A72-D212-F110-C193CFDFE0C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97F0BD4-83BB-C04F-8003-AA49ACF1CDB7}"/>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158420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B56B8E-CD70-B162-3DB3-BCDD2024447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EA3C7FB-8FC8-B332-4443-24F140F880E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F992B9F-B3AF-FC1A-9CA5-BD0215D39144}"/>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5" name="Alt Bilgi Yer Tutucusu 4">
            <a:extLst>
              <a:ext uri="{FF2B5EF4-FFF2-40B4-BE49-F238E27FC236}">
                <a16:creationId xmlns:a16="http://schemas.microsoft.com/office/drawing/2014/main" id="{4EA70983-45CE-A7F0-38AE-6AF7575C982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754941E-426B-A39D-727B-270DC7ACD1D2}"/>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2837959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E46877-3CB7-6A4F-90E0-9FFAF6D08C6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B303B9F-31A2-0145-1140-AF17866F462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C780D38-7C33-278B-0445-7181DD9CFE0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F9C850D-35F2-5FAA-33FE-762B4DAEED6D}"/>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6" name="Alt Bilgi Yer Tutucusu 5">
            <a:extLst>
              <a:ext uri="{FF2B5EF4-FFF2-40B4-BE49-F238E27FC236}">
                <a16:creationId xmlns:a16="http://schemas.microsoft.com/office/drawing/2014/main" id="{5221BFFA-D64D-1218-6D85-3161560F98F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E59FD02-42C7-44C6-4848-98133B988728}"/>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1112016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B8274F-8AC4-29B1-AC57-F8724259F6C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88D07B-3D5F-B990-D52F-12774D10A3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50E4D82-68BE-23C8-1A2C-F99317AD0D6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4B1E715-78FF-E241-3744-EB8D33794E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650AA83-6A71-04F7-17B8-64375DFC88A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0C81A31-4836-86FB-D576-3FEE19A7DB35}"/>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8" name="Alt Bilgi Yer Tutucusu 7">
            <a:extLst>
              <a:ext uri="{FF2B5EF4-FFF2-40B4-BE49-F238E27FC236}">
                <a16:creationId xmlns:a16="http://schemas.microsoft.com/office/drawing/2014/main" id="{765C3018-4A7F-E6EF-272D-230A9CE82D6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F036BD3-BF22-916E-D110-62DBE5C6CAC9}"/>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3559571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BB19A4-8534-7C42-F2CA-982482898DB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FF03ACA-3FB5-5ECE-AE5B-B40B8BAEBE28}"/>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4" name="Alt Bilgi Yer Tutucusu 3">
            <a:extLst>
              <a:ext uri="{FF2B5EF4-FFF2-40B4-BE49-F238E27FC236}">
                <a16:creationId xmlns:a16="http://schemas.microsoft.com/office/drawing/2014/main" id="{2949BF4F-1941-C2F2-2DEF-2EC78E7D12A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A2498F6-A744-862D-B58A-C9401AF59342}"/>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2396587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25A16C9-C0CF-2665-095A-3201E3892825}"/>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3" name="Alt Bilgi Yer Tutucusu 2">
            <a:extLst>
              <a:ext uri="{FF2B5EF4-FFF2-40B4-BE49-F238E27FC236}">
                <a16:creationId xmlns:a16="http://schemas.microsoft.com/office/drawing/2014/main" id="{8AB37D59-4224-6526-6CB6-BFE291AE334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43D6055-3B9A-03CC-18F4-39E948BBBED8}"/>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104299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1E3BCA-650D-64B3-EAFA-962668338F9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5A248FE-69E5-AC95-296F-811F1A9C0E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18EB2BF-6D2F-45DA-16EA-33D854CDB1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6BB3B2A-E5E0-99A0-F327-B1C0CC632104}"/>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6" name="Alt Bilgi Yer Tutucusu 5">
            <a:extLst>
              <a:ext uri="{FF2B5EF4-FFF2-40B4-BE49-F238E27FC236}">
                <a16:creationId xmlns:a16="http://schemas.microsoft.com/office/drawing/2014/main" id="{756F6EE0-304B-CA4B-9E7C-FC021FF489C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BAD07E-3849-4AB7-084A-A7819793F579}"/>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376538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AE2C51-8535-7D0E-75E7-D40E68B384D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D8BC21F-2451-6D37-4B62-02DEE7B6EE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FF83B35-CA9F-2070-1BB7-99C66F568E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CEDFDE3-CB5C-6719-4532-E7AAF293BE68}"/>
              </a:ext>
            </a:extLst>
          </p:cNvPr>
          <p:cNvSpPr>
            <a:spLocks noGrp="1"/>
          </p:cNvSpPr>
          <p:nvPr>
            <p:ph type="dt" sz="half" idx="10"/>
          </p:nvPr>
        </p:nvSpPr>
        <p:spPr/>
        <p:txBody>
          <a:bodyPr/>
          <a:lstStyle/>
          <a:p>
            <a:fld id="{EC58AB21-D5B2-4F19-8F10-C406657C890B}" type="datetimeFigureOut">
              <a:rPr lang="tr-TR" smtClean="0"/>
              <a:t>21.05.2026</a:t>
            </a:fld>
            <a:endParaRPr lang="tr-TR"/>
          </a:p>
        </p:txBody>
      </p:sp>
      <p:sp>
        <p:nvSpPr>
          <p:cNvPr id="6" name="Alt Bilgi Yer Tutucusu 5">
            <a:extLst>
              <a:ext uri="{FF2B5EF4-FFF2-40B4-BE49-F238E27FC236}">
                <a16:creationId xmlns:a16="http://schemas.microsoft.com/office/drawing/2014/main" id="{A6D7E25D-D690-EA73-2AE5-C059B03B3B7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A57F519-4135-B898-5D47-3FA91D5F657A}"/>
              </a:ext>
            </a:extLst>
          </p:cNvPr>
          <p:cNvSpPr>
            <a:spLocks noGrp="1"/>
          </p:cNvSpPr>
          <p:nvPr>
            <p:ph type="sldNum" sz="quarter" idx="12"/>
          </p:nvPr>
        </p:nvSpPr>
        <p:spPr/>
        <p:txBody>
          <a:bodyPr/>
          <a:lstStyle/>
          <a:p>
            <a:fld id="{6AB225E3-248F-4CAA-B2E4-74A5B7661C90}" type="slidenum">
              <a:rPr lang="tr-TR" smtClean="0"/>
              <a:t>‹#›</a:t>
            </a:fld>
            <a:endParaRPr lang="tr-TR"/>
          </a:p>
        </p:txBody>
      </p:sp>
    </p:spTree>
    <p:extLst>
      <p:ext uri="{BB962C8B-B14F-4D97-AF65-F5344CB8AC3E}">
        <p14:creationId xmlns:p14="http://schemas.microsoft.com/office/powerpoint/2010/main" val="3961682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53788E02-3C28-4BA7-CD06-B97CCAF732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2D92D6C-DE9B-BD38-F3F8-EEDD082466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66F63B9-5AE6-9F7D-BF6E-14704D929C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C58AB21-D5B2-4F19-8F10-C406657C890B}" type="datetimeFigureOut">
              <a:rPr lang="tr-TR" smtClean="0"/>
              <a:t>21.05.2026</a:t>
            </a:fld>
            <a:endParaRPr lang="tr-TR"/>
          </a:p>
        </p:txBody>
      </p:sp>
      <p:sp>
        <p:nvSpPr>
          <p:cNvPr id="5" name="Alt Bilgi Yer Tutucusu 4">
            <a:extLst>
              <a:ext uri="{FF2B5EF4-FFF2-40B4-BE49-F238E27FC236}">
                <a16:creationId xmlns:a16="http://schemas.microsoft.com/office/drawing/2014/main" id="{69C590FA-3809-E79A-9F0C-B354C65A05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7BAB73ED-71A5-5469-4DC3-CB550E75B9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B225E3-248F-4CAA-B2E4-74A5B7661C90}" type="slidenum">
              <a:rPr lang="tr-TR" smtClean="0"/>
              <a:t>‹#›</a:t>
            </a:fld>
            <a:endParaRPr lang="tr-TR"/>
          </a:p>
        </p:txBody>
      </p:sp>
    </p:spTree>
    <p:extLst>
      <p:ext uri="{BB962C8B-B14F-4D97-AF65-F5344CB8AC3E}">
        <p14:creationId xmlns:p14="http://schemas.microsoft.com/office/powerpoint/2010/main" val="3001858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7716C5-5D3A-6725-9BD8-51071D93DA5A}"/>
              </a:ext>
            </a:extLst>
          </p:cNvPr>
          <p:cNvSpPr>
            <a:spLocks noGrp="1"/>
          </p:cNvSpPr>
          <p:nvPr>
            <p:ph type="ctrTitle"/>
          </p:nvPr>
        </p:nvSpPr>
        <p:spPr/>
        <p:txBody>
          <a:bodyPr/>
          <a:lstStyle/>
          <a:p>
            <a:r>
              <a:rPr lang="tr-TR" dirty="0"/>
              <a:t>MESLEKİ YABANCI DİL I</a:t>
            </a:r>
          </a:p>
        </p:txBody>
      </p:sp>
      <p:sp>
        <p:nvSpPr>
          <p:cNvPr id="3" name="Alt Başlık 2">
            <a:extLst>
              <a:ext uri="{FF2B5EF4-FFF2-40B4-BE49-F238E27FC236}">
                <a16:creationId xmlns:a16="http://schemas.microsoft.com/office/drawing/2014/main" id="{74EEF44B-B7AA-07A8-2805-A7DD2B174F26}"/>
              </a:ext>
            </a:extLst>
          </p:cNvPr>
          <p:cNvSpPr>
            <a:spLocks noGrp="1"/>
          </p:cNvSpPr>
          <p:nvPr>
            <p:ph type="subTitle" idx="1"/>
          </p:nvPr>
        </p:nvSpPr>
        <p:spPr/>
        <p:txBody>
          <a:bodyPr/>
          <a:lstStyle/>
          <a:p>
            <a:r>
              <a:rPr lang="tr-TR" dirty="0"/>
              <a:t>Dr. </a:t>
            </a:r>
            <a:r>
              <a:rPr lang="tr-TR" dirty="0" err="1"/>
              <a:t>Öğr</a:t>
            </a:r>
            <a:r>
              <a:rPr lang="tr-TR" dirty="0"/>
              <a:t>. Üyesi Naciye Sündüz OĞUZ</a:t>
            </a:r>
          </a:p>
        </p:txBody>
      </p:sp>
    </p:spTree>
    <p:extLst>
      <p:ext uri="{BB962C8B-B14F-4D97-AF65-F5344CB8AC3E}">
        <p14:creationId xmlns:p14="http://schemas.microsoft.com/office/powerpoint/2010/main" val="2799748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EDDCC0-BCF6-4746-8950-CD56494CB545}"/>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2</a:t>
            </a:r>
            <a:endParaRPr lang="tr-TR" dirty="0"/>
          </a:p>
        </p:txBody>
      </p:sp>
      <p:sp>
        <p:nvSpPr>
          <p:cNvPr id="3" name="İçerik Yer Tutucusu 2">
            <a:extLst>
              <a:ext uri="{FF2B5EF4-FFF2-40B4-BE49-F238E27FC236}">
                <a16:creationId xmlns:a16="http://schemas.microsoft.com/office/drawing/2014/main" id="{3CBE2E28-E93D-4070-B1F7-3579A42E3836}"/>
              </a:ext>
            </a:extLst>
          </p:cNvPr>
          <p:cNvSpPr>
            <a:spLocks noGrp="1"/>
          </p:cNvSpPr>
          <p:nvPr>
            <p:ph idx="1"/>
          </p:nvPr>
        </p:nvSpPr>
        <p:spPr/>
        <p:txBody>
          <a:bodyPr/>
          <a:lstStyle/>
          <a:p>
            <a:r>
              <a:rPr lang="en-US" dirty="0"/>
              <a:t>When we take care of</a:t>
            </a:r>
            <a:r>
              <a:rPr lang="tr-TR" dirty="0"/>
              <a:t> (muhafaza etmek)</a:t>
            </a:r>
            <a:r>
              <a:rPr lang="en-US" dirty="0"/>
              <a:t> our health, we feel happier and more energetic. A healthy body and mind</a:t>
            </a:r>
            <a:r>
              <a:rPr lang="tr-TR" dirty="0"/>
              <a:t> (zihin)</a:t>
            </a:r>
            <a:r>
              <a:rPr lang="en-US" dirty="0"/>
              <a:t> allow</a:t>
            </a:r>
            <a:r>
              <a:rPr lang="tr-TR" dirty="0"/>
              <a:t> (izin vermek)</a:t>
            </a:r>
            <a:r>
              <a:rPr lang="en-US" dirty="0"/>
              <a:t> us to be more productive</a:t>
            </a:r>
            <a:r>
              <a:rPr lang="tr-TR" dirty="0"/>
              <a:t> (üretici)</a:t>
            </a:r>
            <a:r>
              <a:rPr lang="en-US" dirty="0"/>
              <a:t> and live a longer, more fulfilling life</a:t>
            </a:r>
            <a:r>
              <a:rPr lang="tr-TR" dirty="0"/>
              <a:t> (hayatı dolu </a:t>
            </a:r>
            <a:r>
              <a:rPr lang="tr-TR" dirty="0" err="1"/>
              <a:t>dolu</a:t>
            </a:r>
            <a:r>
              <a:rPr lang="tr-TR" dirty="0"/>
              <a:t> yaşamak)</a:t>
            </a:r>
            <a:r>
              <a:rPr lang="en-US" dirty="0"/>
              <a:t>. Therefore</a:t>
            </a:r>
            <a:r>
              <a:rPr lang="tr-TR" dirty="0"/>
              <a:t> (öyleyse)</a:t>
            </a:r>
            <a:r>
              <a:rPr lang="en-US" dirty="0"/>
              <a:t>, we should always prioritize</a:t>
            </a:r>
            <a:r>
              <a:rPr lang="tr-TR" dirty="0"/>
              <a:t> (</a:t>
            </a:r>
            <a:r>
              <a:rPr lang="tr-TR" dirty="0" err="1"/>
              <a:t>önceliklendirmek</a:t>
            </a:r>
            <a:r>
              <a:rPr lang="tr-TR" dirty="0"/>
              <a:t>)</a:t>
            </a:r>
            <a:r>
              <a:rPr lang="en-US" dirty="0"/>
              <a:t> our health and make good choices every day.</a:t>
            </a:r>
            <a:endParaRPr lang="tr-TR" dirty="0"/>
          </a:p>
          <a:p>
            <a:endParaRPr lang="tr-TR" dirty="0"/>
          </a:p>
        </p:txBody>
      </p:sp>
    </p:spTree>
    <p:extLst>
      <p:ext uri="{BB962C8B-B14F-4D97-AF65-F5344CB8AC3E}">
        <p14:creationId xmlns:p14="http://schemas.microsoft.com/office/powerpoint/2010/main" val="1587251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58BA14-EF15-40D3-AEB1-91650AE07B5A}"/>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3</a:t>
            </a:r>
            <a:endParaRPr lang="tr-TR" dirty="0"/>
          </a:p>
        </p:txBody>
      </p:sp>
      <p:sp>
        <p:nvSpPr>
          <p:cNvPr id="3" name="İçerik Yer Tutucusu 2">
            <a:extLst>
              <a:ext uri="{FF2B5EF4-FFF2-40B4-BE49-F238E27FC236}">
                <a16:creationId xmlns:a16="http://schemas.microsoft.com/office/drawing/2014/main" id="{60D55CFD-9C0C-4689-9E00-2422A915D9FC}"/>
              </a:ext>
            </a:extLst>
          </p:cNvPr>
          <p:cNvSpPr>
            <a:spLocks noGrp="1"/>
          </p:cNvSpPr>
          <p:nvPr>
            <p:ph idx="1"/>
          </p:nvPr>
        </p:nvSpPr>
        <p:spPr/>
        <p:txBody>
          <a:bodyPr/>
          <a:lstStyle/>
          <a:p>
            <a:r>
              <a:rPr lang="en-US" dirty="0"/>
              <a:t>Exercise is one of the most important activities for a healthy life. It helps the body stay fit and strong. When we exercise regularly, our muscles and bones become stronger. It also improves blood circulation and helps the heart work better. People who exercise often have more energy during the day and sleep better at night.</a:t>
            </a:r>
            <a:endParaRPr lang="tr-TR" dirty="0"/>
          </a:p>
          <a:p>
            <a:r>
              <a:rPr lang="en-US" dirty="0"/>
              <a:t>Exercise is not only good for the body but also for the mind. It reduces stress, anxiety, and depression. After a short walk or some stretching</a:t>
            </a:r>
            <a:r>
              <a:rPr lang="tr-TR" dirty="0"/>
              <a:t> (germe)</a:t>
            </a:r>
            <a:r>
              <a:rPr lang="en-US" dirty="0"/>
              <a:t>, we usually feel more relaxed and happy. Physical activity increases the release</a:t>
            </a:r>
            <a:r>
              <a:rPr lang="tr-TR" dirty="0"/>
              <a:t> (salgılanma)</a:t>
            </a:r>
            <a:r>
              <a:rPr lang="en-US" dirty="0"/>
              <a:t> of "happy hormones" like endorphins in the brain.</a:t>
            </a:r>
            <a:endParaRPr lang="tr-TR" dirty="0"/>
          </a:p>
        </p:txBody>
      </p:sp>
    </p:spTree>
    <p:extLst>
      <p:ext uri="{BB962C8B-B14F-4D97-AF65-F5344CB8AC3E}">
        <p14:creationId xmlns:p14="http://schemas.microsoft.com/office/powerpoint/2010/main" val="2339354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3DC5B-0A81-40BC-B760-01AAFE3C2392}"/>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3</a:t>
            </a:r>
            <a:endParaRPr lang="tr-TR" dirty="0"/>
          </a:p>
        </p:txBody>
      </p:sp>
      <p:sp>
        <p:nvSpPr>
          <p:cNvPr id="3" name="İçerik Yer Tutucusu 2">
            <a:extLst>
              <a:ext uri="{FF2B5EF4-FFF2-40B4-BE49-F238E27FC236}">
                <a16:creationId xmlns:a16="http://schemas.microsoft.com/office/drawing/2014/main" id="{3A0C82C4-A109-4533-8EA1-EAEA402E34A0}"/>
              </a:ext>
            </a:extLst>
          </p:cNvPr>
          <p:cNvSpPr>
            <a:spLocks noGrp="1"/>
          </p:cNvSpPr>
          <p:nvPr>
            <p:ph idx="1"/>
          </p:nvPr>
        </p:nvSpPr>
        <p:spPr/>
        <p:txBody>
          <a:bodyPr>
            <a:normAutofit fontScale="92500" lnSpcReduction="20000"/>
          </a:bodyPr>
          <a:lstStyle/>
          <a:p>
            <a:r>
              <a:rPr lang="en-US" dirty="0"/>
              <a:t>There are many types of exercise. Walking, running, cycling, swimming and dancing are some examples. We do not need to go to a gym</a:t>
            </a:r>
            <a:r>
              <a:rPr lang="tr-TR" dirty="0"/>
              <a:t> (spor salonu)</a:t>
            </a:r>
            <a:r>
              <a:rPr lang="en-US" dirty="0"/>
              <a:t> to stay active. Even walking to school or cleaning the house can be good exercise. It is important to choose activities we enjoy so that</a:t>
            </a:r>
            <a:r>
              <a:rPr lang="tr-TR" dirty="0"/>
              <a:t> (böylece)</a:t>
            </a:r>
            <a:r>
              <a:rPr lang="en-US" dirty="0"/>
              <a:t> we can do them regularly.</a:t>
            </a:r>
            <a:endParaRPr lang="tr-TR" dirty="0"/>
          </a:p>
          <a:p>
            <a:r>
              <a:rPr lang="en-US" dirty="0"/>
              <a:t>Health experts</a:t>
            </a:r>
            <a:r>
              <a:rPr lang="tr-TR" dirty="0"/>
              <a:t> (uzmanlar)</a:t>
            </a:r>
            <a:r>
              <a:rPr lang="en-US" dirty="0"/>
              <a:t> say that we should do at least 30 minutes of moderate</a:t>
            </a:r>
            <a:r>
              <a:rPr lang="tr-TR" dirty="0"/>
              <a:t> (orta düzeyde)</a:t>
            </a:r>
            <a:r>
              <a:rPr lang="en-US" dirty="0"/>
              <a:t> exercise every day. Regular exercise helps prevent many diseases such as heart disease, obesity, and diabetes. It also helps us keep a healthy weight and have a strong immune system.</a:t>
            </a:r>
            <a:endParaRPr lang="tr-TR" dirty="0"/>
          </a:p>
          <a:p>
            <a:r>
              <a:rPr lang="en-US" dirty="0"/>
              <a:t>In conclusion, exercise is very important for our physical and mental health. As students in the health field, we should take care of </a:t>
            </a:r>
            <a:r>
              <a:rPr lang="tr-TR" dirty="0"/>
              <a:t>(ilgilenmek)</a:t>
            </a:r>
            <a:r>
              <a:rPr lang="en-US" dirty="0"/>
              <a:t>our own health and also encourage</a:t>
            </a:r>
            <a:r>
              <a:rPr lang="tr-TR" dirty="0"/>
              <a:t> (teşvik etmek)</a:t>
            </a:r>
            <a:r>
              <a:rPr lang="en-US" dirty="0"/>
              <a:t> others to live an active life. Exercise is simple, free</a:t>
            </a:r>
            <a:r>
              <a:rPr lang="tr-TR" dirty="0"/>
              <a:t> (ücretsiz)</a:t>
            </a:r>
            <a:r>
              <a:rPr lang="en-US" dirty="0"/>
              <a:t>, and good for everyone.</a:t>
            </a:r>
            <a:endParaRPr lang="tr-TR"/>
          </a:p>
          <a:p>
            <a:endParaRPr lang="tr-TR" dirty="0"/>
          </a:p>
        </p:txBody>
      </p:sp>
    </p:spTree>
    <p:extLst>
      <p:ext uri="{BB962C8B-B14F-4D97-AF65-F5344CB8AC3E}">
        <p14:creationId xmlns:p14="http://schemas.microsoft.com/office/powerpoint/2010/main" val="2645394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D84EF4-1C55-48F3-98DE-88177E4E1151}"/>
              </a:ext>
            </a:extLst>
          </p:cNvPr>
          <p:cNvSpPr>
            <a:spLocks noGrp="1"/>
          </p:cNvSpPr>
          <p:nvPr>
            <p:ph type="title"/>
          </p:nvPr>
        </p:nvSpPr>
        <p:spPr/>
        <p:txBody>
          <a:bodyPr>
            <a:normAutofit/>
          </a:bodyPr>
          <a:lstStyle/>
          <a:p>
            <a:r>
              <a:rPr lang="en-US" sz="4000" dirty="0">
                <a:solidFill>
                  <a:srgbClr val="FF0000"/>
                </a:solidFill>
              </a:rPr>
              <a:t>THE FUTURE TENSES: "WILL" &amp; "BE GOING TO"</a:t>
            </a:r>
            <a:endParaRPr lang="tr-TR" sz="4000" dirty="0">
              <a:solidFill>
                <a:srgbClr val="FF0000"/>
              </a:solidFill>
            </a:endParaRPr>
          </a:p>
        </p:txBody>
      </p:sp>
      <p:sp>
        <p:nvSpPr>
          <p:cNvPr id="3" name="İçerik Yer Tutucusu 2">
            <a:extLst>
              <a:ext uri="{FF2B5EF4-FFF2-40B4-BE49-F238E27FC236}">
                <a16:creationId xmlns:a16="http://schemas.microsoft.com/office/drawing/2014/main" id="{2E2AC340-CCAC-412D-A27D-8631994D643C}"/>
              </a:ext>
            </a:extLst>
          </p:cNvPr>
          <p:cNvSpPr>
            <a:spLocks noGrp="1"/>
          </p:cNvSpPr>
          <p:nvPr>
            <p:ph idx="1"/>
          </p:nvPr>
        </p:nvSpPr>
        <p:spPr/>
        <p:txBody>
          <a:bodyPr/>
          <a:lstStyle/>
          <a:p>
            <a:r>
              <a:rPr lang="tr-TR" dirty="0"/>
              <a:t>1. FUTURE SIMPLE (WILL)Gelecekte kesinliği tam olmayan tahminlerde, ani kararlarda ve bilimsel/kesin sonuçları bildirirken kullanılır. Tüm öznelerde yapısı aynıdır.</a:t>
            </a:r>
          </a:p>
          <a:p>
            <a:pPr marL="0" indent="0">
              <a:buNone/>
            </a:pPr>
            <a:r>
              <a:rPr lang="tr-TR" dirty="0">
                <a:solidFill>
                  <a:srgbClr val="FF0000"/>
                </a:solidFill>
              </a:rPr>
              <a:t>A) </a:t>
            </a:r>
            <a:r>
              <a:rPr lang="tr-TR" dirty="0" err="1">
                <a:solidFill>
                  <a:srgbClr val="FF0000"/>
                </a:solidFill>
              </a:rPr>
              <a:t>Formation</a:t>
            </a:r>
            <a:r>
              <a:rPr lang="tr-TR" dirty="0">
                <a:solidFill>
                  <a:srgbClr val="FF0000"/>
                </a:solidFill>
              </a:rPr>
              <a:t> (Yapı)</a:t>
            </a:r>
          </a:p>
          <a:p>
            <a:r>
              <a:rPr lang="tr-TR" dirty="0" err="1"/>
              <a:t>Positive</a:t>
            </a:r>
            <a:r>
              <a:rPr lang="tr-TR" dirty="0"/>
              <a:t> (Olumlu): </a:t>
            </a:r>
            <a:r>
              <a:rPr lang="tr-TR" dirty="0" err="1"/>
              <a:t>Subject</a:t>
            </a:r>
            <a:r>
              <a:rPr lang="tr-TR" dirty="0"/>
              <a:t> (Özne) + </a:t>
            </a:r>
            <a:r>
              <a:rPr lang="tr-TR" dirty="0" err="1"/>
              <a:t>will</a:t>
            </a:r>
            <a:r>
              <a:rPr lang="tr-TR" dirty="0"/>
              <a:t> + Fiil (Yalın)</a:t>
            </a:r>
          </a:p>
          <a:p>
            <a:r>
              <a:rPr lang="tr-TR" dirty="0" err="1"/>
              <a:t>Negative</a:t>
            </a:r>
            <a:r>
              <a:rPr lang="tr-TR" dirty="0"/>
              <a:t> (Olumsuz): </a:t>
            </a:r>
            <a:r>
              <a:rPr lang="tr-TR" dirty="0" err="1"/>
              <a:t>Subject</a:t>
            </a:r>
            <a:r>
              <a:rPr lang="tr-TR" dirty="0"/>
              <a:t> (Özne) + </a:t>
            </a:r>
            <a:r>
              <a:rPr lang="tr-TR" dirty="0" err="1"/>
              <a:t>will</a:t>
            </a:r>
            <a:r>
              <a:rPr lang="tr-TR" dirty="0"/>
              <a:t> not (</a:t>
            </a:r>
            <a:r>
              <a:rPr lang="tr-TR" dirty="0" err="1"/>
              <a:t>won't</a:t>
            </a:r>
            <a:r>
              <a:rPr lang="tr-TR" dirty="0"/>
              <a:t>) + Fiil (Yalın)</a:t>
            </a:r>
          </a:p>
          <a:p>
            <a:r>
              <a:rPr lang="tr-TR" dirty="0" err="1"/>
              <a:t>Question</a:t>
            </a:r>
            <a:r>
              <a:rPr lang="tr-TR" dirty="0"/>
              <a:t> (Soru): </a:t>
            </a:r>
            <a:r>
              <a:rPr lang="tr-TR" dirty="0" err="1"/>
              <a:t>Will</a:t>
            </a:r>
            <a:r>
              <a:rPr lang="tr-TR" dirty="0"/>
              <a:t> + </a:t>
            </a:r>
            <a:r>
              <a:rPr lang="tr-TR" dirty="0" err="1"/>
              <a:t>Subject</a:t>
            </a:r>
            <a:r>
              <a:rPr lang="tr-TR" dirty="0"/>
              <a:t> (Özne) + Fiil (Yalın)?</a:t>
            </a:r>
          </a:p>
        </p:txBody>
      </p:sp>
    </p:spTree>
    <p:extLst>
      <p:ext uri="{BB962C8B-B14F-4D97-AF65-F5344CB8AC3E}">
        <p14:creationId xmlns:p14="http://schemas.microsoft.com/office/powerpoint/2010/main" val="557026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7DC62-F62C-454B-BDE9-7FBB1EFBD86E}"/>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787AFBEC-6DB6-4838-9730-CA78CE186E4C}"/>
              </a:ext>
            </a:extLst>
          </p:cNvPr>
          <p:cNvSpPr>
            <a:spLocks noGrp="1"/>
          </p:cNvSpPr>
          <p:nvPr>
            <p:ph idx="1"/>
          </p:nvPr>
        </p:nvSpPr>
        <p:spPr/>
        <p:txBody>
          <a:bodyPr/>
          <a:lstStyle/>
          <a:p>
            <a:r>
              <a:rPr lang="tr-TR" dirty="0" err="1"/>
              <a:t>The</a:t>
            </a:r>
            <a:r>
              <a:rPr lang="tr-TR" dirty="0"/>
              <a:t> </a:t>
            </a:r>
            <a:r>
              <a:rPr lang="tr-TR" dirty="0" err="1"/>
              <a:t>active</a:t>
            </a:r>
            <a:r>
              <a:rPr lang="tr-TR" dirty="0"/>
              <a:t> </a:t>
            </a:r>
            <a:r>
              <a:rPr lang="tr-TR" dirty="0" err="1"/>
              <a:t>ingredient</a:t>
            </a:r>
            <a:r>
              <a:rPr lang="tr-TR" dirty="0"/>
              <a:t> </a:t>
            </a:r>
            <a:r>
              <a:rPr lang="tr-TR" dirty="0" err="1"/>
              <a:t>will</a:t>
            </a:r>
            <a:r>
              <a:rPr lang="tr-TR" dirty="0"/>
              <a:t> </a:t>
            </a:r>
            <a:r>
              <a:rPr lang="tr-TR" dirty="0" err="1"/>
              <a:t>lower</a:t>
            </a:r>
            <a:r>
              <a:rPr lang="tr-TR" dirty="0"/>
              <a:t> </a:t>
            </a:r>
            <a:r>
              <a:rPr lang="tr-TR" dirty="0" err="1"/>
              <a:t>the</a:t>
            </a:r>
            <a:r>
              <a:rPr lang="tr-TR" dirty="0"/>
              <a:t> </a:t>
            </a:r>
            <a:r>
              <a:rPr lang="tr-TR" dirty="0" err="1"/>
              <a:t>patient's</a:t>
            </a:r>
            <a:r>
              <a:rPr lang="tr-TR" dirty="0"/>
              <a:t> </a:t>
            </a:r>
            <a:r>
              <a:rPr lang="tr-TR" dirty="0" err="1"/>
              <a:t>fever</a:t>
            </a:r>
            <a:r>
              <a:rPr lang="tr-TR" dirty="0"/>
              <a:t> </a:t>
            </a:r>
            <a:r>
              <a:rPr lang="tr-TR" dirty="0" err="1"/>
              <a:t>within</a:t>
            </a:r>
            <a:r>
              <a:rPr lang="tr-TR" dirty="0"/>
              <a:t> </a:t>
            </a:r>
            <a:r>
              <a:rPr lang="tr-TR" dirty="0" err="1"/>
              <a:t>minutes</a:t>
            </a:r>
            <a:r>
              <a:rPr lang="tr-TR" dirty="0"/>
              <a:t>. (Etken madde hastanın ateşini dakikalar içinde düşürecektir.) </a:t>
            </a:r>
            <a:r>
              <a:rPr lang="tr-TR" dirty="0">
                <a:latin typeface="Times New Roman" panose="02020603050405020304" pitchFamily="18" charset="0"/>
                <a:cs typeface="Times New Roman" panose="02020603050405020304" pitchFamily="18" charset="0"/>
              </a:rPr>
              <a:t>→</a:t>
            </a:r>
            <a:r>
              <a:rPr lang="tr-TR" dirty="0"/>
              <a:t>Bilimsel kesinlik.</a:t>
            </a:r>
          </a:p>
          <a:p>
            <a:r>
              <a:rPr lang="tr-TR" dirty="0"/>
              <a:t>(Ziyaret esnasında ani karar): I </a:t>
            </a:r>
            <a:r>
              <a:rPr lang="tr-TR" dirty="0" err="1"/>
              <a:t>will</a:t>
            </a:r>
            <a:r>
              <a:rPr lang="tr-TR" dirty="0"/>
              <a:t> </a:t>
            </a:r>
            <a:r>
              <a:rPr lang="tr-TR" dirty="0" err="1"/>
              <a:t>send</a:t>
            </a:r>
            <a:r>
              <a:rPr lang="tr-TR" dirty="0"/>
              <a:t> </a:t>
            </a:r>
            <a:r>
              <a:rPr lang="tr-TR" dirty="0" err="1"/>
              <a:t>the</a:t>
            </a:r>
            <a:r>
              <a:rPr lang="tr-TR" dirty="0"/>
              <a:t> </a:t>
            </a:r>
            <a:r>
              <a:rPr lang="tr-TR" dirty="0" err="1"/>
              <a:t>clinical</a:t>
            </a:r>
            <a:r>
              <a:rPr lang="tr-TR" dirty="0"/>
              <a:t> data </a:t>
            </a:r>
            <a:r>
              <a:rPr lang="tr-TR" dirty="0" err="1"/>
              <a:t>to</a:t>
            </a:r>
            <a:r>
              <a:rPr lang="tr-TR" dirty="0"/>
              <a:t> </a:t>
            </a:r>
            <a:r>
              <a:rPr lang="tr-TR" dirty="0" err="1"/>
              <a:t>your</a:t>
            </a:r>
            <a:r>
              <a:rPr lang="tr-TR" dirty="0"/>
              <a:t> e-mail </a:t>
            </a:r>
            <a:r>
              <a:rPr lang="tr-TR" dirty="0" err="1"/>
              <a:t>address</a:t>
            </a:r>
            <a:r>
              <a:rPr lang="tr-TR" dirty="0"/>
              <a:t>, </a:t>
            </a:r>
            <a:r>
              <a:rPr lang="tr-TR" dirty="0" err="1"/>
              <a:t>doctor</a:t>
            </a:r>
            <a:r>
              <a:rPr lang="tr-TR" dirty="0"/>
              <a:t>. (Klinik verileri e-posta adresinize göndereyim doktor bey.)</a:t>
            </a:r>
          </a:p>
          <a:p>
            <a:r>
              <a:rPr lang="tr-TR" dirty="0" err="1"/>
              <a:t>This</a:t>
            </a:r>
            <a:r>
              <a:rPr lang="tr-TR" dirty="0"/>
              <a:t> </a:t>
            </a:r>
            <a:r>
              <a:rPr lang="tr-TR" dirty="0" err="1"/>
              <a:t>new</a:t>
            </a:r>
            <a:r>
              <a:rPr lang="tr-TR" dirty="0"/>
              <a:t> </a:t>
            </a:r>
            <a:r>
              <a:rPr lang="tr-TR" dirty="0" err="1"/>
              <a:t>vaccine</a:t>
            </a:r>
            <a:r>
              <a:rPr lang="tr-TR" dirty="0"/>
              <a:t> </a:t>
            </a:r>
            <a:r>
              <a:rPr lang="tr-TR" dirty="0" err="1"/>
              <a:t>won't</a:t>
            </a:r>
            <a:r>
              <a:rPr lang="tr-TR" dirty="0"/>
              <a:t> </a:t>
            </a:r>
            <a:r>
              <a:rPr lang="tr-TR" dirty="0" err="1"/>
              <a:t>cause</a:t>
            </a:r>
            <a:r>
              <a:rPr lang="tr-TR" dirty="0"/>
              <a:t> </a:t>
            </a:r>
            <a:r>
              <a:rPr lang="tr-TR" dirty="0" err="1"/>
              <a:t>any</a:t>
            </a:r>
            <a:r>
              <a:rPr lang="tr-TR" dirty="0"/>
              <a:t> severe </a:t>
            </a:r>
            <a:r>
              <a:rPr lang="tr-TR" dirty="0" err="1"/>
              <a:t>rashes</a:t>
            </a:r>
            <a:r>
              <a:rPr lang="tr-TR" dirty="0"/>
              <a:t> on </a:t>
            </a:r>
            <a:r>
              <a:rPr lang="tr-TR" dirty="0" err="1"/>
              <a:t>the</a:t>
            </a:r>
            <a:r>
              <a:rPr lang="tr-TR" dirty="0"/>
              <a:t> skin. (Bu yeni aşı ciltte herhangi bir şiddetli kızarıklığa neden olmayacaktır.)</a:t>
            </a:r>
          </a:p>
        </p:txBody>
      </p:sp>
    </p:spTree>
    <p:extLst>
      <p:ext uri="{BB962C8B-B14F-4D97-AF65-F5344CB8AC3E}">
        <p14:creationId xmlns:p14="http://schemas.microsoft.com/office/powerpoint/2010/main" val="588468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6D2866-E56C-4053-9852-2A657986A63E}"/>
              </a:ext>
            </a:extLst>
          </p:cNvPr>
          <p:cNvSpPr>
            <a:spLocks noGrp="1"/>
          </p:cNvSpPr>
          <p:nvPr>
            <p:ph type="title"/>
          </p:nvPr>
        </p:nvSpPr>
        <p:spPr/>
        <p:txBody>
          <a:bodyPr/>
          <a:lstStyle/>
          <a:p>
            <a:r>
              <a:rPr lang="tr-TR" dirty="0">
                <a:solidFill>
                  <a:srgbClr val="FF0000"/>
                </a:solidFill>
              </a:rPr>
              <a:t>BE GOING TO FUTURE</a:t>
            </a:r>
          </a:p>
        </p:txBody>
      </p:sp>
      <p:sp>
        <p:nvSpPr>
          <p:cNvPr id="3" name="İçerik Yer Tutucusu 2">
            <a:extLst>
              <a:ext uri="{FF2B5EF4-FFF2-40B4-BE49-F238E27FC236}">
                <a16:creationId xmlns:a16="http://schemas.microsoft.com/office/drawing/2014/main" id="{4A2F1EFA-A5E3-4578-9F22-E7928B9792C9}"/>
              </a:ext>
            </a:extLst>
          </p:cNvPr>
          <p:cNvSpPr>
            <a:spLocks noGrp="1"/>
          </p:cNvSpPr>
          <p:nvPr>
            <p:ph idx="1"/>
          </p:nvPr>
        </p:nvSpPr>
        <p:spPr/>
        <p:txBody>
          <a:bodyPr/>
          <a:lstStyle/>
          <a:p>
            <a:r>
              <a:rPr lang="tr-TR" dirty="0"/>
              <a:t>Önceden planlanmış, organize edilmiş eylemleri ve eldeki güçlü verilere/semptomlara dayanarak yapılan kesin tahminleri anlatırken kullanılır.</a:t>
            </a:r>
          </a:p>
          <a:p>
            <a:r>
              <a:rPr lang="tr-TR" dirty="0">
                <a:solidFill>
                  <a:srgbClr val="FF0000"/>
                </a:solidFill>
              </a:rPr>
              <a:t>A) </a:t>
            </a:r>
            <a:r>
              <a:rPr lang="tr-TR" dirty="0" err="1">
                <a:solidFill>
                  <a:srgbClr val="FF0000"/>
                </a:solidFill>
              </a:rPr>
              <a:t>Formation</a:t>
            </a:r>
            <a:r>
              <a:rPr lang="tr-TR" dirty="0">
                <a:solidFill>
                  <a:srgbClr val="FF0000"/>
                </a:solidFill>
              </a:rPr>
              <a:t> (Yapı)</a:t>
            </a:r>
          </a:p>
          <a:p>
            <a:r>
              <a:rPr lang="tr-TR" dirty="0" err="1"/>
              <a:t>Positive</a:t>
            </a:r>
            <a:r>
              <a:rPr lang="tr-TR" dirty="0"/>
              <a:t> (Olumlu): </a:t>
            </a:r>
            <a:r>
              <a:rPr lang="tr-TR" dirty="0" err="1"/>
              <a:t>Subject</a:t>
            </a:r>
            <a:r>
              <a:rPr lang="tr-TR" dirty="0"/>
              <a:t> + am / is / </a:t>
            </a:r>
            <a:r>
              <a:rPr lang="tr-TR" dirty="0" err="1"/>
              <a:t>are</a:t>
            </a:r>
            <a:r>
              <a:rPr lang="tr-TR" dirty="0"/>
              <a:t> + </a:t>
            </a:r>
            <a:r>
              <a:rPr lang="tr-TR" dirty="0" err="1"/>
              <a:t>going</a:t>
            </a:r>
            <a:r>
              <a:rPr lang="tr-TR" dirty="0"/>
              <a:t> </a:t>
            </a:r>
            <a:r>
              <a:rPr lang="tr-TR" dirty="0" err="1"/>
              <a:t>to</a:t>
            </a:r>
            <a:r>
              <a:rPr lang="tr-TR" dirty="0"/>
              <a:t> + Fiil (Yalın)</a:t>
            </a:r>
          </a:p>
          <a:p>
            <a:r>
              <a:rPr lang="tr-TR" dirty="0" err="1"/>
              <a:t>Negative</a:t>
            </a:r>
            <a:r>
              <a:rPr lang="tr-TR" dirty="0"/>
              <a:t> (Olumsuz): </a:t>
            </a:r>
            <a:r>
              <a:rPr lang="tr-TR" dirty="0" err="1"/>
              <a:t>Subject</a:t>
            </a:r>
            <a:r>
              <a:rPr lang="tr-TR" dirty="0"/>
              <a:t> + am not / </a:t>
            </a:r>
            <a:r>
              <a:rPr lang="tr-TR" dirty="0" err="1"/>
              <a:t>isn't</a:t>
            </a:r>
            <a:r>
              <a:rPr lang="tr-TR" dirty="0"/>
              <a:t> / </a:t>
            </a:r>
            <a:r>
              <a:rPr lang="tr-TR" dirty="0" err="1"/>
              <a:t>aren't</a:t>
            </a:r>
            <a:r>
              <a:rPr lang="tr-TR" dirty="0"/>
              <a:t> + </a:t>
            </a:r>
            <a:r>
              <a:rPr lang="tr-TR" dirty="0" err="1"/>
              <a:t>going</a:t>
            </a:r>
            <a:r>
              <a:rPr lang="tr-TR" dirty="0"/>
              <a:t> </a:t>
            </a:r>
            <a:r>
              <a:rPr lang="tr-TR" dirty="0" err="1"/>
              <a:t>to</a:t>
            </a:r>
            <a:r>
              <a:rPr lang="tr-TR" dirty="0"/>
              <a:t> + Fiil (Yalın)</a:t>
            </a:r>
          </a:p>
          <a:p>
            <a:r>
              <a:rPr lang="tr-TR" dirty="0" err="1"/>
              <a:t>Question</a:t>
            </a:r>
            <a:r>
              <a:rPr lang="tr-TR" dirty="0"/>
              <a:t> (Soru): </a:t>
            </a:r>
            <a:r>
              <a:rPr lang="tr-TR" dirty="0" err="1"/>
              <a:t>Am</a:t>
            </a:r>
            <a:r>
              <a:rPr lang="tr-TR" dirty="0"/>
              <a:t> / Is / </a:t>
            </a:r>
            <a:r>
              <a:rPr lang="tr-TR" dirty="0" err="1"/>
              <a:t>Are</a:t>
            </a:r>
            <a:r>
              <a:rPr lang="tr-TR" dirty="0"/>
              <a:t> + </a:t>
            </a:r>
            <a:r>
              <a:rPr lang="tr-TR" dirty="0" err="1"/>
              <a:t>Subject</a:t>
            </a:r>
            <a:r>
              <a:rPr lang="tr-TR" dirty="0"/>
              <a:t> + </a:t>
            </a:r>
            <a:r>
              <a:rPr lang="tr-TR" dirty="0" err="1"/>
              <a:t>going</a:t>
            </a:r>
            <a:r>
              <a:rPr lang="tr-TR" dirty="0"/>
              <a:t> </a:t>
            </a:r>
            <a:r>
              <a:rPr lang="tr-TR" dirty="0" err="1"/>
              <a:t>to</a:t>
            </a:r>
            <a:r>
              <a:rPr lang="tr-TR" dirty="0"/>
              <a:t> + Fiil (Yalın)?</a:t>
            </a:r>
          </a:p>
        </p:txBody>
      </p:sp>
    </p:spTree>
    <p:extLst>
      <p:ext uri="{BB962C8B-B14F-4D97-AF65-F5344CB8AC3E}">
        <p14:creationId xmlns:p14="http://schemas.microsoft.com/office/powerpoint/2010/main" val="2907578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1FFE4F-94D3-4A54-9732-35C33D9270A3}"/>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5181C69F-E34E-43DB-AC34-44E56CC1D2B4}"/>
              </a:ext>
            </a:extLst>
          </p:cNvPr>
          <p:cNvSpPr>
            <a:spLocks noGrp="1"/>
          </p:cNvSpPr>
          <p:nvPr>
            <p:ph idx="1"/>
          </p:nvPr>
        </p:nvSpPr>
        <p:spPr/>
        <p:txBody>
          <a:bodyPr/>
          <a:lstStyle/>
          <a:p>
            <a:r>
              <a:rPr lang="tr-TR" dirty="0" err="1"/>
              <a:t>Our</a:t>
            </a:r>
            <a:r>
              <a:rPr lang="tr-TR" dirty="0"/>
              <a:t> </a:t>
            </a:r>
            <a:r>
              <a:rPr lang="tr-TR" dirty="0" err="1"/>
              <a:t>company</a:t>
            </a:r>
            <a:r>
              <a:rPr lang="tr-TR" dirty="0"/>
              <a:t> is </a:t>
            </a:r>
            <a:r>
              <a:rPr lang="tr-TR" dirty="0" err="1"/>
              <a:t>going</a:t>
            </a:r>
            <a:r>
              <a:rPr lang="tr-TR" dirty="0"/>
              <a:t> </a:t>
            </a:r>
            <a:r>
              <a:rPr lang="tr-TR" dirty="0" err="1"/>
              <a:t>to</a:t>
            </a:r>
            <a:r>
              <a:rPr lang="tr-TR" dirty="0"/>
              <a:t> </a:t>
            </a:r>
            <a:r>
              <a:rPr lang="tr-TR" dirty="0" err="1"/>
              <a:t>launch</a:t>
            </a:r>
            <a:r>
              <a:rPr lang="tr-TR" dirty="0"/>
              <a:t> a </a:t>
            </a:r>
            <a:r>
              <a:rPr lang="tr-TR" dirty="0" err="1"/>
              <a:t>new</a:t>
            </a:r>
            <a:r>
              <a:rPr lang="tr-TR" dirty="0"/>
              <a:t> </a:t>
            </a:r>
            <a:r>
              <a:rPr lang="tr-TR" dirty="0" err="1"/>
              <a:t>medicine</a:t>
            </a:r>
            <a:r>
              <a:rPr lang="tr-TR" dirty="0"/>
              <a:t> </a:t>
            </a:r>
            <a:r>
              <a:rPr lang="tr-TR" dirty="0" err="1"/>
              <a:t>for</a:t>
            </a:r>
            <a:r>
              <a:rPr lang="tr-TR" dirty="0"/>
              <a:t> </a:t>
            </a:r>
            <a:r>
              <a:rPr lang="tr-TR" dirty="0" err="1"/>
              <a:t>pneumonia</a:t>
            </a:r>
            <a:r>
              <a:rPr lang="tr-TR" dirty="0"/>
              <a:t> </a:t>
            </a:r>
            <a:r>
              <a:rPr lang="tr-TR" dirty="0" err="1"/>
              <a:t>next</a:t>
            </a:r>
            <a:r>
              <a:rPr lang="tr-TR" dirty="0"/>
              <a:t> </a:t>
            </a:r>
            <a:r>
              <a:rPr lang="tr-TR" dirty="0" err="1"/>
              <a:t>month</a:t>
            </a:r>
            <a:r>
              <a:rPr lang="tr-TR" dirty="0"/>
              <a:t>. (Şirketimiz önümüzdeki ay zatürre için yeni bir ilaç piyasaya sürecek.) </a:t>
            </a:r>
            <a:r>
              <a:rPr lang="tr-TR" dirty="0">
                <a:latin typeface="Times New Roman" panose="02020603050405020304" pitchFamily="18" charset="0"/>
                <a:cs typeface="Times New Roman" panose="02020603050405020304" pitchFamily="18" charset="0"/>
              </a:rPr>
              <a:t>→</a:t>
            </a:r>
            <a:r>
              <a:rPr lang="tr-TR" dirty="0"/>
              <a:t>Önceden planlanmış pazarlama stratejisi.</a:t>
            </a:r>
          </a:p>
          <a:p>
            <a:r>
              <a:rPr lang="tr-TR" dirty="0"/>
              <a:t>(Klinik bulguya dayalı tahmin): </a:t>
            </a:r>
            <a:r>
              <a:rPr lang="tr-TR" dirty="0" err="1"/>
              <a:t>Look</a:t>
            </a:r>
            <a:r>
              <a:rPr lang="tr-TR" dirty="0"/>
              <a:t> at </a:t>
            </a:r>
            <a:r>
              <a:rPr lang="tr-TR" dirty="0" err="1"/>
              <a:t>the</a:t>
            </a:r>
            <a:r>
              <a:rPr lang="tr-TR" dirty="0"/>
              <a:t> </a:t>
            </a:r>
            <a:r>
              <a:rPr lang="tr-TR" dirty="0" err="1"/>
              <a:t>lab</a:t>
            </a:r>
            <a:r>
              <a:rPr lang="tr-TR" dirty="0"/>
              <a:t> </a:t>
            </a:r>
            <a:r>
              <a:rPr lang="tr-TR" dirty="0" err="1"/>
              <a:t>results</a:t>
            </a:r>
            <a:r>
              <a:rPr lang="tr-TR" dirty="0"/>
              <a:t>; </a:t>
            </a:r>
            <a:r>
              <a:rPr lang="tr-TR" dirty="0" err="1"/>
              <a:t>this</a:t>
            </a:r>
            <a:r>
              <a:rPr lang="tr-TR" dirty="0"/>
              <a:t> </a:t>
            </a:r>
            <a:r>
              <a:rPr lang="tr-TR" dirty="0" err="1"/>
              <a:t>infection</a:t>
            </a:r>
            <a:r>
              <a:rPr lang="tr-TR" dirty="0"/>
              <a:t> is </a:t>
            </a:r>
            <a:r>
              <a:rPr lang="tr-TR" dirty="0" err="1"/>
              <a:t>going</a:t>
            </a:r>
            <a:r>
              <a:rPr lang="tr-TR" dirty="0"/>
              <a:t> </a:t>
            </a:r>
            <a:r>
              <a:rPr lang="tr-TR" dirty="0" err="1"/>
              <a:t>to</a:t>
            </a:r>
            <a:r>
              <a:rPr lang="tr-TR" dirty="0"/>
              <a:t> spread </a:t>
            </a:r>
            <a:r>
              <a:rPr lang="tr-TR" dirty="0" err="1"/>
              <a:t>if</a:t>
            </a:r>
            <a:r>
              <a:rPr lang="tr-TR" dirty="0"/>
              <a:t> </a:t>
            </a:r>
            <a:r>
              <a:rPr lang="tr-TR" dirty="0" err="1"/>
              <a:t>we</a:t>
            </a:r>
            <a:r>
              <a:rPr lang="tr-TR" dirty="0"/>
              <a:t> </a:t>
            </a:r>
            <a:r>
              <a:rPr lang="tr-TR" dirty="0" err="1"/>
              <a:t>don't</a:t>
            </a:r>
            <a:r>
              <a:rPr lang="tr-TR" dirty="0"/>
              <a:t> start </a:t>
            </a:r>
            <a:r>
              <a:rPr lang="tr-TR" dirty="0" err="1"/>
              <a:t>the</a:t>
            </a:r>
            <a:r>
              <a:rPr lang="tr-TR" dirty="0"/>
              <a:t> </a:t>
            </a:r>
            <a:r>
              <a:rPr lang="tr-TR" dirty="0" err="1"/>
              <a:t>treatment</a:t>
            </a:r>
            <a:r>
              <a:rPr lang="tr-TR" dirty="0"/>
              <a:t>. (Laboratuvar sonuçlarına bakın; tedaviye başlamazsak bu enfeksiyon yayılacak.)</a:t>
            </a:r>
          </a:p>
          <a:p>
            <a:r>
              <a:rPr lang="tr-TR" dirty="0" err="1"/>
              <a:t>Are</a:t>
            </a:r>
            <a:r>
              <a:rPr lang="tr-TR" dirty="0"/>
              <a:t> </a:t>
            </a:r>
            <a:r>
              <a:rPr lang="tr-TR" dirty="0" err="1"/>
              <a:t>you</a:t>
            </a:r>
            <a:r>
              <a:rPr lang="tr-TR" dirty="0"/>
              <a:t> </a:t>
            </a:r>
            <a:r>
              <a:rPr lang="tr-TR" dirty="0" err="1"/>
              <a:t>going</a:t>
            </a:r>
            <a:r>
              <a:rPr lang="tr-TR" dirty="0"/>
              <a:t> </a:t>
            </a:r>
            <a:r>
              <a:rPr lang="tr-TR" dirty="0" err="1"/>
              <a:t>to</a:t>
            </a:r>
            <a:r>
              <a:rPr lang="tr-TR" dirty="0"/>
              <a:t> </a:t>
            </a:r>
            <a:r>
              <a:rPr lang="tr-TR" dirty="0" err="1"/>
              <a:t>present</a:t>
            </a:r>
            <a:r>
              <a:rPr lang="tr-TR" dirty="0"/>
              <a:t> </a:t>
            </a:r>
            <a:r>
              <a:rPr lang="tr-TR" dirty="0" err="1"/>
              <a:t>the</a:t>
            </a:r>
            <a:r>
              <a:rPr lang="tr-TR" dirty="0"/>
              <a:t> </a:t>
            </a:r>
            <a:r>
              <a:rPr lang="tr-TR" dirty="0" err="1"/>
              <a:t>new</a:t>
            </a:r>
            <a:r>
              <a:rPr lang="tr-TR" dirty="0"/>
              <a:t> </a:t>
            </a:r>
            <a:r>
              <a:rPr lang="tr-TR" dirty="0" err="1"/>
              <a:t>products</a:t>
            </a:r>
            <a:r>
              <a:rPr lang="tr-TR" dirty="0"/>
              <a:t> </a:t>
            </a:r>
            <a:r>
              <a:rPr lang="tr-TR" dirty="0" err="1"/>
              <a:t>to</a:t>
            </a:r>
            <a:r>
              <a:rPr lang="tr-TR" dirty="0"/>
              <a:t> </a:t>
            </a:r>
            <a:r>
              <a:rPr lang="tr-TR" dirty="0" err="1"/>
              <a:t>the</a:t>
            </a:r>
            <a:r>
              <a:rPr lang="tr-TR" dirty="0"/>
              <a:t> </a:t>
            </a:r>
            <a:r>
              <a:rPr lang="tr-TR" dirty="0" err="1"/>
              <a:t>pharmacists</a:t>
            </a:r>
            <a:r>
              <a:rPr lang="tr-TR" dirty="0"/>
              <a:t> </a:t>
            </a:r>
            <a:r>
              <a:rPr lang="tr-TR" dirty="0" err="1"/>
              <a:t>tomorrow</a:t>
            </a:r>
            <a:r>
              <a:rPr lang="tr-TR" dirty="0"/>
              <a:t>? (Yarın yeni ürünleri eczacılara sunacak mısınız?)</a:t>
            </a:r>
          </a:p>
        </p:txBody>
      </p:sp>
    </p:spTree>
    <p:extLst>
      <p:ext uri="{BB962C8B-B14F-4D97-AF65-F5344CB8AC3E}">
        <p14:creationId xmlns:p14="http://schemas.microsoft.com/office/powerpoint/2010/main" val="2450291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53D271-5DF3-4459-8481-449379039F17}"/>
              </a:ext>
            </a:extLst>
          </p:cNvPr>
          <p:cNvSpPr>
            <a:spLocks noGrp="1"/>
          </p:cNvSpPr>
          <p:nvPr>
            <p:ph type="title"/>
          </p:nvPr>
        </p:nvSpPr>
        <p:spPr/>
        <p:txBody>
          <a:bodyPr/>
          <a:lstStyle/>
          <a:p>
            <a:r>
              <a:rPr lang="tr-TR" dirty="0">
                <a:solidFill>
                  <a:srgbClr val="FF0000"/>
                </a:solidFill>
              </a:rPr>
              <a:t>"WH- QUESTIONS" IN FUTURE TENSES</a:t>
            </a:r>
          </a:p>
        </p:txBody>
      </p:sp>
      <p:sp>
        <p:nvSpPr>
          <p:cNvPr id="3" name="İçerik Yer Tutucusu 2">
            <a:extLst>
              <a:ext uri="{FF2B5EF4-FFF2-40B4-BE49-F238E27FC236}">
                <a16:creationId xmlns:a16="http://schemas.microsoft.com/office/drawing/2014/main" id="{E05C68C5-07D0-46CD-B631-BB7BD56EF525}"/>
              </a:ext>
            </a:extLst>
          </p:cNvPr>
          <p:cNvSpPr>
            <a:spLocks noGrp="1"/>
          </p:cNvSpPr>
          <p:nvPr>
            <p:ph idx="1"/>
          </p:nvPr>
        </p:nvSpPr>
        <p:spPr/>
        <p:txBody>
          <a:bodyPr/>
          <a:lstStyle/>
          <a:p>
            <a:r>
              <a:rPr lang="tr-TR" dirty="0" err="1"/>
              <a:t>Wh</a:t>
            </a:r>
            <a:r>
              <a:rPr lang="tr-TR" dirty="0"/>
              <a:t>- + </a:t>
            </a:r>
            <a:r>
              <a:rPr lang="tr-TR" dirty="0" err="1"/>
              <a:t>Will</a:t>
            </a:r>
            <a:r>
              <a:rPr lang="tr-TR" dirty="0"/>
              <a:t> + </a:t>
            </a:r>
            <a:r>
              <a:rPr lang="tr-TR" dirty="0" err="1"/>
              <a:t>Subject</a:t>
            </a:r>
            <a:r>
              <a:rPr lang="tr-TR" dirty="0"/>
              <a:t> + </a:t>
            </a:r>
            <a:r>
              <a:rPr lang="tr-TR" dirty="0" err="1"/>
              <a:t>Verb</a:t>
            </a:r>
            <a:r>
              <a:rPr lang="tr-TR" dirty="0"/>
              <a:t> (Yalın) ….?</a:t>
            </a:r>
          </a:p>
          <a:p>
            <a:r>
              <a:rPr lang="tr-TR" dirty="0" err="1"/>
              <a:t>Wh</a:t>
            </a:r>
            <a:r>
              <a:rPr lang="tr-TR" dirty="0"/>
              <a:t>- + </a:t>
            </a:r>
            <a:r>
              <a:rPr lang="tr-TR" dirty="0" err="1"/>
              <a:t>Am</a:t>
            </a:r>
            <a:r>
              <a:rPr lang="tr-TR" dirty="0"/>
              <a:t> / Is / </a:t>
            </a:r>
            <a:r>
              <a:rPr lang="tr-TR" dirty="0" err="1"/>
              <a:t>Are</a:t>
            </a:r>
            <a:r>
              <a:rPr lang="tr-TR" dirty="0"/>
              <a:t> + </a:t>
            </a:r>
            <a:r>
              <a:rPr lang="tr-TR" dirty="0" err="1"/>
              <a:t>Subject</a:t>
            </a:r>
            <a:r>
              <a:rPr lang="tr-TR" dirty="0"/>
              <a:t> + </a:t>
            </a:r>
            <a:r>
              <a:rPr lang="tr-TR" dirty="0" err="1"/>
              <a:t>going</a:t>
            </a:r>
            <a:r>
              <a:rPr lang="tr-TR" dirty="0"/>
              <a:t> </a:t>
            </a:r>
            <a:r>
              <a:rPr lang="tr-TR" dirty="0" err="1"/>
              <a:t>to</a:t>
            </a:r>
            <a:r>
              <a:rPr lang="tr-TR" dirty="0"/>
              <a:t>+ </a:t>
            </a:r>
            <a:r>
              <a:rPr lang="tr-TR" dirty="0" err="1"/>
              <a:t>Verb</a:t>
            </a:r>
            <a:r>
              <a:rPr lang="tr-TR" dirty="0"/>
              <a:t> (Yalın) ….. ?</a:t>
            </a:r>
          </a:p>
          <a:p>
            <a:r>
              <a:rPr lang="tr-TR" dirty="0" err="1"/>
              <a:t>When</a:t>
            </a:r>
            <a:r>
              <a:rPr lang="tr-TR" dirty="0"/>
              <a:t> </a:t>
            </a:r>
            <a:r>
              <a:rPr lang="tr-TR" dirty="0" err="1"/>
              <a:t>will</a:t>
            </a:r>
            <a:r>
              <a:rPr lang="tr-TR" dirty="0"/>
              <a:t> </a:t>
            </a:r>
            <a:r>
              <a:rPr lang="tr-TR" dirty="0" err="1"/>
              <a:t>the</a:t>
            </a:r>
            <a:r>
              <a:rPr lang="tr-TR" dirty="0"/>
              <a:t> </a:t>
            </a:r>
            <a:r>
              <a:rPr lang="tr-TR" dirty="0" err="1"/>
              <a:t>Ministry</a:t>
            </a:r>
            <a:r>
              <a:rPr lang="tr-TR" dirty="0"/>
              <a:t> of </a:t>
            </a:r>
            <a:r>
              <a:rPr lang="tr-TR" dirty="0" err="1"/>
              <a:t>Health</a:t>
            </a:r>
            <a:r>
              <a:rPr lang="tr-TR" dirty="0"/>
              <a:t> </a:t>
            </a:r>
            <a:r>
              <a:rPr lang="tr-TR" dirty="0" err="1"/>
              <a:t>approve</a:t>
            </a:r>
            <a:r>
              <a:rPr lang="tr-TR" dirty="0"/>
              <a:t> </a:t>
            </a:r>
            <a:r>
              <a:rPr lang="tr-TR" dirty="0" err="1"/>
              <a:t>our</a:t>
            </a:r>
            <a:r>
              <a:rPr lang="tr-TR" dirty="0"/>
              <a:t> </a:t>
            </a:r>
            <a:r>
              <a:rPr lang="tr-TR" dirty="0" err="1"/>
              <a:t>new</a:t>
            </a:r>
            <a:r>
              <a:rPr lang="tr-TR" dirty="0"/>
              <a:t> </a:t>
            </a:r>
            <a:r>
              <a:rPr lang="tr-TR" dirty="0" err="1"/>
              <a:t>virus</a:t>
            </a:r>
            <a:r>
              <a:rPr lang="tr-TR" dirty="0"/>
              <a:t> </a:t>
            </a:r>
            <a:r>
              <a:rPr lang="tr-TR" dirty="0" err="1"/>
              <a:t>vaccine</a:t>
            </a:r>
            <a:r>
              <a:rPr lang="tr-TR" dirty="0"/>
              <a:t>?(Sağlık Bakanlığı yeni virüs aşımızı ne zaman onaylayacak?)</a:t>
            </a:r>
          </a:p>
          <a:p>
            <a:r>
              <a:rPr lang="tr-TR" dirty="0"/>
              <a:t>How </a:t>
            </a:r>
            <a:r>
              <a:rPr lang="tr-TR" dirty="0" err="1"/>
              <a:t>much</a:t>
            </a:r>
            <a:r>
              <a:rPr lang="tr-TR" dirty="0"/>
              <a:t> </a:t>
            </a:r>
            <a:r>
              <a:rPr lang="tr-TR" dirty="0" err="1"/>
              <a:t>will</a:t>
            </a:r>
            <a:r>
              <a:rPr lang="tr-TR" dirty="0"/>
              <a:t> </a:t>
            </a:r>
            <a:r>
              <a:rPr lang="tr-TR" dirty="0" err="1"/>
              <a:t>this</a:t>
            </a:r>
            <a:r>
              <a:rPr lang="tr-TR" dirty="0"/>
              <a:t> </a:t>
            </a:r>
            <a:r>
              <a:rPr lang="tr-TR" dirty="0" err="1"/>
              <a:t>medical</a:t>
            </a:r>
            <a:r>
              <a:rPr lang="tr-TR" dirty="0"/>
              <a:t> </a:t>
            </a:r>
            <a:r>
              <a:rPr lang="tr-TR" dirty="0" err="1"/>
              <a:t>equipment</a:t>
            </a:r>
            <a:r>
              <a:rPr lang="tr-TR" dirty="0"/>
              <a:t> </a:t>
            </a:r>
            <a:r>
              <a:rPr lang="tr-TR" dirty="0" err="1"/>
              <a:t>cost</a:t>
            </a:r>
            <a:r>
              <a:rPr lang="tr-TR" dirty="0"/>
              <a:t> </a:t>
            </a:r>
            <a:r>
              <a:rPr lang="tr-TR" dirty="0" err="1"/>
              <a:t>next</a:t>
            </a:r>
            <a:r>
              <a:rPr lang="tr-TR" dirty="0"/>
              <a:t> </a:t>
            </a:r>
            <a:r>
              <a:rPr lang="tr-TR" dirty="0" err="1"/>
              <a:t>year</a:t>
            </a:r>
            <a:r>
              <a:rPr lang="tr-TR" dirty="0"/>
              <a:t>?(Bu tıbbi ekipman gelecek yıl ne kadar tutacak/maliyeti ne olacak?)</a:t>
            </a:r>
          </a:p>
          <a:p>
            <a:r>
              <a:rPr lang="tr-TR" dirty="0" err="1"/>
              <a:t>What</a:t>
            </a:r>
            <a:r>
              <a:rPr lang="tr-TR" dirty="0"/>
              <a:t> </a:t>
            </a:r>
            <a:r>
              <a:rPr lang="tr-TR" dirty="0" err="1"/>
              <a:t>strategy</a:t>
            </a:r>
            <a:r>
              <a:rPr lang="tr-TR" dirty="0"/>
              <a:t> </a:t>
            </a:r>
            <a:r>
              <a:rPr lang="tr-TR" dirty="0" err="1"/>
              <a:t>are</a:t>
            </a:r>
            <a:r>
              <a:rPr lang="tr-TR" dirty="0"/>
              <a:t> </a:t>
            </a:r>
            <a:r>
              <a:rPr lang="tr-TR" dirty="0" err="1"/>
              <a:t>you</a:t>
            </a:r>
            <a:r>
              <a:rPr lang="tr-TR" dirty="0"/>
              <a:t> </a:t>
            </a:r>
            <a:r>
              <a:rPr lang="tr-TR" dirty="0" err="1"/>
              <a:t>going</a:t>
            </a:r>
            <a:r>
              <a:rPr lang="tr-TR" dirty="0"/>
              <a:t> </a:t>
            </a:r>
            <a:r>
              <a:rPr lang="tr-TR" dirty="0" err="1"/>
              <a:t>to</a:t>
            </a:r>
            <a:r>
              <a:rPr lang="tr-TR" dirty="0"/>
              <a:t> </a:t>
            </a:r>
            <a:r>
              <a:rPr lang="tr-TR" dirty="0" err="1"/>
              <a:t>use</a:t>
            </a:r>
            <a:r>
              <a:rPr lang="tr-TR" dirty="0"/>
              <a:t> </a:t>
            </a:r>
            <a:r>
              <a:rPr lang="tr-TR" dirty="0" err="1"/>
              <a:t>for</a:t>
            </a:r>
            <a:r>
              <a:rPr lang="tr-TR" dirty="0"/>
              <a:t> </a:t>
            </a:r>
            <a:r>
              <a:rPr lang="tr-TR" dirty="0" err="1"/>
              <a:t>the</a:t>
            </a:r>
            <a:r>
              <a:rPr lang="tr-TR" dirty="0"/>
              <a:t> </a:t>
            </a:r>
            <a:r>
              <a:rPr lang="tr-TR" dirty="0" err="1"/>
              <a:t>new</a:t>
            </a:r>
            <a:r>
              <a:rPr lang="tr-TR" dirty="0"/>
              <a:t> </a:t>
            </a:r>
            <a:r>
              <a:rPr lang="tr-TR" dirty="0" err="1"/>
              <a:t>product</a:t>
            </a:r>
            <a:r>
              <a:rPr lang="tr-TR" dirty="0"/>
              <a:t> </a:t>
            </a:r>
            <a:r>
              <a:rPr lang="tr-TR" dirty="0" err="1"/>
              <a:t>promotion</a:t>
            </a:r>
            <a:r>
              <a:rPr lang="tr-TR" dirty="0"/>
              <a:t>?(Yeni ürün tanıtımı için hangi stratejiyi kullanacaksınız?)</a:t>
            </a:r>
          </a:p>
        </p:txBody>
      </p:sp>
    </p:spTree>
    <p:extLst>
      <p:ext uri="{BB962C8B-B14F-4D97-AF65-F5344CB8AC3E}">
        <p14:creationId xmlns:p14="http://schemas.microsoft.com/office/powerpoint/2010/main" val="3009207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54C8A7-D28C-418C-AB84-7C89385F6CD6}"/>
              </a:ext>
            </a:extLst>
          </p:cNvPr>
          <p:cNvSpPr>
            <a:spLocks noGrp="1"/>
          </p:cNvSpPr>
          <p:nvPr>
            <p:ph type="title"/>
          </p:nvPr>
        </p:nvSpPr>
        <p:spPr/>
        <p:txBody>
          <a:bodyPr/>
          <a:lstStyle/>
          <a:p>
            <a:r>
              <a:rPr lang="tr-TR" dirty="0">
                <a:solidFill>
                  <a:srgbClr val="FF0000"/>
                </a:solidFill>
              </a:rPr>
              <a:t>EN YAYGIN GELECEK ZAMAN İFADELERİ</a:t>
            </a:r>
          </a:p>
        </p:txBody>
      </p:sp>
      <p:sp>
        <p:nvSpPr>
          <p:cNvPr id="3" name="İçerik Yer Tutucusu 2">
            <a:extLst>
              <a:ext uri="{FF2B5EF4-FFF2-40B4-BE49-F238E27FC236}">
                <a16:creationId xmlns:a16="http://schemas.microsoft.com/office/drawing/2014/main" id="{F2373401-A879-4B2C-809D-8522E5783DBC}"/>
              </a:ext>
            </a:extLst>
          </p:cNvPr>
          <p:cNvSpPr>
            <a:spLocks noGrp="1"/>
          </p:cNvSpPr>
          <p:nvPr>
            <p:ph idx="1"/>
          </p:nvPr>
        </p:nvSpPr>
        <p:spPr/>
        <p:txBody>
          <a:bodyPr/>
          <a:lstStyle/>
          <a:p>
            <a:r>
              <a:rPr lang="tr-TR" dirty="0"/>
              <a:t>TOMORROW (Yarın)Gelecek zamanın en temel zarfıdır. Genellikle cümle sonunda yer alır.</a:t>
            </a:r>
          </a:p>
          <a:p>
            <a:r>
              <a:rPr lang="tr-TR" dirty="0" err="1"/>
              <a:t>Tomorrow</a:t>
            </a:r>
            <a:r>
              <a:rPr lang="tr-TR" dirty="0"/>
              <a:t> </a:t>
            </a:r>
            <a:r>
              <a:rPr lang="tr-TR" dirty="0" err="1"/>
              <a:t>morning</a:t>
            </a:r>
            <a:r>
              <a:rPr lang="tr-TR" dirty="0"/>
              <a:t> / </a:t>
            </a:r>
            <a:r>
              <a:rPr lang="tr-TR" dirty="0" err="1"/>
              <a:t>afternoon</a:t>
            </a:r>
            <a:r>
              <a:rPr lang="tr-TR" dirty="0"/>
              <a:t> / </a:t>
            </a:r>
            <a:r>
              <a:rPr lang="tr-TR" dirty="0" err="1"/>
              <a:t>evening</a:t>
            </a:r>
            <a:r>
              <a:rPr lang="tr-TR" dirty="0"/>
              <a:t>: Yarın sabah / öğleden sonra / akşam.</a:t>
            </a:r>
          </a:p>
          <a:p>
            <a:r>
              <a:rPr lang="tr-TR" dirty="0" err="1"/>
              <a:t>Medical</a:t>
            </a:r>
            <a:r>
              <a:rPr lang="tr-TR" dirty="0"/>
              <a:t> </a:t>
            </a:r>
            <a:r>
              <a:rPr lang="tr-TR" dirty="0" err="1"/>
              <a:t>Example</a:t>
            </a:r>
            <a:r>
              <a:rPr lang="tr-TR" dirty="0"/>
              <a:t>: </a:t>
            </a:r>
            <a:r>
              <a:rPr lang="tr-TR" dirty="0" err="1"/>
              <a:t>The</a:t>
            </a:r>
            <a:r>
              <a:rPr lang="tr-TR" dirty="0"/>
              <a:t> </a:t>
            </a:r>
            <a:r>
              <a:rPr lang="tr-TR" dirty="0" err="1"/>
              <a:t>representative</a:t>
            </a:r>
            <a:r>
              <a:rPr lang="tr-TR" dirty="0"/>
              <a:t> </a:t>
            </a:r>
            <a:r>
              <a:rPr lang="tr-TR" dirty="0" err="1"/>
              <a:t>will</a:t>
            </a:r>
            <a:r>
              <a:rPr lang="tr-TR" dirty="0"/>
              <a:t> deliver </a:t>
            </a:r>
            <a:r>
              <a:rPr lang="tr-TR" dirty="0" err="1"/>
              <a:t>the</a:t>
            </a:r>
            <a:r>
              <a:rPr lang="tr-TR" dirty="0"/>
              <a:t> </a:t>
            </a:r>
            <a:r>
              <a:rPr lang="tr-TR" dirty="0" err="1"/>
              <a:t>medical</a:t>
            </a:r>
            <a:r>
              <a:rPr lang="tr-TR" dirty="0"/>
              <a:t> </a:t>
            </a:r>
            <a:r>
              <a:rPr lang="tr-TR" dirty="0" err="1"/>
              <a:t>devices</a:t>
            </a:r>
            <a:r>
              <a:rPr lang="tr-TR" dirty="0"/>
              <a:t> </a:t>
            </a:r>
            <a:r>
              <a:rPr lang="tr-TR" dirty="0" err="1"/>
              <a:t>tomorrow</a:t>
            </a:r>
            <a:r>
              <a:rPr lang="tr-TR" dirty="0"/>
              <a:t> </a:t>
            </a:r>
            <a:r>
              <a:rPr lang="tr-TR" dirty="0" err="1"/>
              <a:t>morning</a:t>
            </a:r>
            <a:r>
              <a:rPr lang="tr-TR" dirty="0"/>
              <a:t>. (Temsilci tıbbi cihazları yarın sabah teslim edecek.)</a:t>
            </a:r>
          </a:p>
        </p:txBody>
      </p:sp>
    </p:spTree>
    <p:extLst>
      <p:ext uri="{BB962C8B-B14F-4D97-AF65-F5344CB8AC3E}">
        <p14:creationId xmlns:p14="http://schemas.microsoft.com/office/powerpoint/2010/main" val="30879048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6A2E04-830E-4C93-B192-D415BE05372D}"/>
              </a:ext>
            </a:extLst>
          </p:cNvPr>
          <p:cNvSpPr>
            <a:spLocks noGrp="1"/>
          </p:cNvSpPr>
          <p:nvPr>
            <p:ph type="title"/>
          </p:nvPr>
        </p:nvSpPr>
        <p:spPr/>
        <p:txBody>
          <a:bodyPr/>
          <a:lstStyle/>
          <a:p>
            <a:r>
              <a:rPr lang="tr-TR" dirty="0">
                <a:solidFill>
                  <a:srgbClr val="FF0000"/>
                </a:solidFill>
              </a:rPr>
              <a:t>EN YAYGIN GELECEK ZAMAN İFADELERİ</a:t>
            </a:r>
            <a:endParaRPr lang="tr-TR" dirty="0"/>
          </a:p>
        </p:txBody>
      </p:sp>
      <p:sp>
        <p:nvSpPr>
          <p:cNvPr id="3" name="İçerik Yer Tutucusu 2">
            <a:extLst>
              <a:ext uri="{FF2B5EF4-FFF2-40B4-BE49-F238E27FC236}">
                <a16:creationId xmlns:a16="http://schemas.microsoft.com/office/drawing/2014/main" id="{F025E371-B816-4B6B-8288-E33E2E59D15A}"/>
              </a:ext>
            </a:extLst>
          </p:cNvPr>
          <p:cNvSpPr>
            <a:spLocks noGrp="1"/>
          </p:cNvSpPr>
          <p:nvPr>
            <p:ph idx="1"/>
          </p:nvPr>
        </p:nvSpPr>
        <p:spPr/>
        <p:txBody>
          <a:bodyPr>
            <a:normAutofit fontScale="92500"/>
          </a:bodyPr>
          <a:lstStyle/>
          <a:p>
            <a:r>
              <a:rPr lang="tr-TR" dirty="0"/>
              <a:t>NEXT ... (Önümüzdeki... / Gelecek...)Yanına gelen zaman kelimesine göre planların vadesini belirler. </a:t>
            </a:r>
            <a:r>
              <a:rPr lang="tr-TR" dirty="0" err="1"/>
              <a:t>Sektörel</a:t>
            </a:r>
            <a:r>
              <a:rPr lang="tr-TR" dirty="0"/>
              <a:t> planlamalarda en çok kullanılan yapıdır.</a:t>
            </a:r>
          </a:p>
          <a:p>
            <a:r>
              <a:rPr lang="tr-TR" dirty="0" err="1"/>
              <a:t>Next</a:t>
            </a:r>
            <a:r>
              <a:rPr lang="tr-TR" dirty="0"/>
              <a:t> </a:t>
            </a:r>
            <a:r>
              <a:rPr lang="tr-TR" dirty="0" err="1"/>
              <a:t>week</a:t>
            </a:r>
            <a:r>
              <a:rPr lang="tr-TR" dirty="0"/>
              <a:t>: Önümüzdeki hafta</a:t>
            </a:r>
          </a:p>
          <a:p>
            <a:r>
              <a:rPr lang="tr-TR" dirty="0" err="1"/>
              <a:t>Next</a:t>
            </a:r>
            <a:r>
              <a:rPr lang="tr-TR" dirty="0"/>
              <a:t> </a:t>
            </a:r>
            <a:r>
              <a:rPr lang="tr-TR" dirty="0" err="1"/>
              <a:t>month</a:t>
            </a:r>
            <a:r>
              <a:rPr lang="tr-TR" dirty="0"/>
              <a:t>: Gelecek ay</a:t>
            </a:r>
          </a:p>
          <a:p>
            <a:r>
              <a:rPr lang="tr-TR" dirty="0" err="1"/>
              <a:t>Next</a:t>
            </a:r>
            <a:r>
              <a:rPr lang="tr-TR" dirty="0"/>
              <a:t> </a:t>
            </a:r>
            <a:r>
              <a:rPr lang="tr-TR" dirty="0" err="1"/>
              <a:t>quarter</a:t>
            </a:r>
            <a:r>
              <a:rPr lang="tr-TR" dirty="0"/>
              <a:t>: Önümüzdeki çeyrek (Pazarlama ve satış dönemleri için çok önemlidir)</a:t>
            </a:r>
          </a:p>
          <a:p>
            <a:r>
              <a:rPr lang="tr-TR" dirty="0" err="1"/>
              <a:t>Next</a:t>
            </a:r>
            <a:r>
              <a:rPr lang="tr-TR" dirty="0"/>
              <a:t> </a:t>
            </a:r>
            <a:r>
              <a:rPr lang="tr-TR" dirty="0" err="1"/>
              <a:t>year</a:t>
            </a:r>
            <a:r>
              <a:rPr lang="tr-TR" dirty="0"/>
              <a:t>: Gelecek yıl</a:t>
            </a:r>
          </a:p>
          <a:p>
            <a:r>
              <a:rPr lang="tr-TR" dirty="0" err="1"/>
              <a:t>Medical</a:t>
            </a:r>
            <a:r>
              <a:rPr lang="tr-TR" dirty="0"/>
              <a:t> </a:t>
            </a:r>
            <a:r>
              <a:rPr lang="tr-TR" dirty="0" err="1"/>
              <a:t>Example</a:t>
            </a:r>
            <a:r>
              <a:rPr lang="tr-TR" dirty="0"/>
              <a:t>: </a:t>
            </a:r>
            <a:r>
              <a:rPr lang="tr-TR" dirty="0" err="1"/>
              <a:t>We</a:t>
            </a:r>
            <a:r>
              <a:rPr lang="tr-TR" dirty="0"/>
              <a:t> </a:t>
            </a:r>
            <a:r>
              <a:rPr lang="tr-TR" dirty="0" err="1"/>
              <a:t>are</a:t>
            </a:r>
            <a:r>
              <a:rPr lang="tr-TR" dirty="0"/>
              <a:t> </a:t>
            </a:r>
            <a:r>
              <a:rPr lang="tr-TR" dirty="0" err="1"/>
              <a:t>going</a:t>
            </a:r>
            <a:r>
              <a:rPr lang="tr-TR" dirty="0"/>
              <a:t> </a:t>
            </a:r>
            <a:r>
              <a:rPr lang="tr-TR" dirty="0" err="1"/>
              <a:t>to</a:t>
            </a:r>
            <a:r>
              <a:rPr lang="tr-TR" dirty="0"/>
              <a:t> </a:t>
            </a:r>
            <a:r>
              <a:rPr lang="tr-TR" dirty="0" err="1"/>
              <a:t>launch</a:t>
            </a:r>
            <a:r>
              <a:rPr lang="tr-TR" dirty="0"/>
              <a:t> </a:t>
            </a:r>
            <a:r>
              <a:rPr lang="tr-TR" dirty="0" err="1"/>
              <a:t>our</a:t>
            </a:r>
            <a:r>
              <a:rPr lang="tr-TR" dirty="0"/>
              <a:t> </a:t>
            </a:r>
            <a:r>
              <a:rPr lang="tr-TR" dirty="0" err="1"/>
              <a:t>new</a:t>
            </a:r>
            <a:r>
              <a:rPr lang="tr-TR" dirty="0"/>
              <a:t> </a:t>
            </a:r>
            <a:r>
              <a:rPr lang="tr-TR" dirty="0" err="1"/>
              <a:t>pneumonia</a:t>
            </a:r>
            <a:r>
              <a:rPr lang="tr-TR" dirty="0"/>
              <a:t> </a:t>
            </a:r>
            <a:r>
              <a:rPr lang="tr-TR" dirty="0" err="1"/>
              <a:t>vaccine</a:t>
            </a:r>
            <a:r>
              <a:rPr lang="tr-TR" dirty="0"/>
              <a:t> </a:t>
            </a:r>
            <a:r>
              <a:rPr lang="tr-TR" dirty="0" err="1"/>
              <a:t>next</a:t>
            </a:r>
            <a:r>
              <a:rPr lang="tr-TR" dirty="0"/>
              <a:t> </a:t>
            </a:r>
            <a:r>
              <a:rPr lang="tr-TR" dirty="0" err="1"/>
              <a:t>quarter</a:t>
            </a:r>
            <a:r>
              <a:rPr lang="tr-TR" dirty="0"/>
              <a:t>. (Önümüzdeki çeyrekte yeni zatürre aşımızın </a:t>
            </a:r>
            <a:r>
              <a:rPr lang="tr-TR" dirty="0" err="1"/>
              <a:t>lansmanını</a:t>
            </a:r>
            <a:r>
              <a:rPr lang="tr-TR" dirty="0"/>
              <a:t> yapacağız.)</a:t>
            </a:r>
          </a:p>
        </p:txBody>
      </p:sp>
    </p:spTree>
    <p:extLst>
      <p:ext uri="{BB962C8B-B14F-4D97-AF65-F5344CB8AC3E}">
        <p14:creationId xmlns:p14="http://schemas.microsoft.com/office/powerpoint/2010/main" val="942060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65F603-5F64-C5A7-C2A6-71D2CA601093}"/>
              </a:ext>
            </a:extLst>
          </p:cNvPr>
          <p:cNvSpPr>
            <a:spLocks noGrp="1"/>
          </p:cNvSpPr>
          <p:nvPr>
            <p:ph idx="1"/>
          </p:nvPr>
        </p:nvSpPr>
        <p:spPr>
          <a:xfrm>
            <a:off x="838200" y="904876"/>
            <a:ext cx="10515600" cy="5272088"/>
          </a:xfrm>
        </p:spPr>
        <p:txBody>
          <a:bodyPr>
            <a:normAutofit fontScale="92500" lnSpcReduction="20000"/>
          </a:bodyPr>
          <a:lstStyle/>
          <a:p>
            <a:r>
              <a:rPr lang="tr-TR" dirty="0" err="1">
                <a:solidFill>
                  <a:srgbClr val="FF0000"/>
                </a:solidFill>
              </a:rPr>
              <a:t>Wart</a:t>
            </a:r>
            <a:r>
              <a:rPr lang="tr-TR" dirty="0">
                <a:solidFill>
                  <a:srgbClr val="FF0000"/>
                </a:solidFill>
              </a:rPr>
              <a:t>: </a:t>
            </a:r>
            <a:r>
              <a:rPr lang="tr-TR" dirty="0"/>
              <a:t>siğil</a:t>
            </a:r>
          </a:p>
          <a:p>
            <a:pPr marL="0" indent="0">
              <a:buNone/>
            </a:pPr>
            <a:r>
              <a:rPr lang="en-US" dirty="0"/>
              <a:t>The dermatologist is going to treat the painful wart on the patient's hand next week.</a:t>
            </a:r>
            <a:endParaRPr lang="tr-TR" dirty="0"/>
          </a:p>
          <a:p>
            <a:r>
              <a:rPr lang="tr-TR" dirty="0" err="1">
                <a:solidFill>
                  <a:srgbClr val="FF0000"/>
                </a:solidFill>
              </a:rPr>
              <a:t>Hiccups</a:t>
            </a:r>
            <a:r>
              <a:rPr lang="tr-TR" dirty="0">
                <a:solidFill>
                  <a:srgbClr val="FF0000"/>
                </a:solidFill>
              </a:rPr>
              <a:t>: </a:t>
            </a:r>
            <a:r>
              <a:rPr lang="tr-TR" dirty="0"/>
              <a:t>hıçkırık</a:t>
            </a:r>
          </a:p>
          <a:p>
            <a:pPr marL="0" indent="0">
              <a:buNone/>
            </a:pPr>
            <a:r>
              <a:rPr lang="en-US" dirty="0"/>
              <a:t>Don't worry, this herbal medicine will stop your chronic hiccups in a few minutes.</a:t>
            </a:r>
            <a:endParaRPr lang="tr-TR" dirty="0"/>
          </a:p>
          <a:p>
            <a:r>
              <a:rPr lang="tr-TR" dirty="0" err="1">
                <a:solidFill>
                  <a:srgbClr val="FF0000"/>
                </a:solidFill>
              </a:rPr>
              <a:t>The</a:t>
            </a:r>
            <a:r>
              <a:rPr lang="tr-TR" dirty="0">
                <a:solidFill>
                  <a:srgbClr val="FF0000"/>
                </a:solidFill>
              </a:rPr>
              <a:t> </a:t>
            </a:r>
            <a:r>
              <a:rPr lang="tr-TR" dirty="0" err="1">
                <a:solidFill>
                  <a:srgbClr val="FF0000"/>
                </a:solidFill>
              </a:rPr>
              <a:t>chills</a:t>
            </a:r>
            <a:r>
              <a:rPr lang="tr-TR" dirty="0">
                <a:solidFill>
                  <a:srgbClr val="FF0000"/>
                </a:solidFill>
              </a:rPr>
              <a:t>: </a:t>
            </a:r>
            <a:r>
              <a:rPr lang="tr-TR" dirty="0"/>
              <a:t>üşüme ile ateş </a:t>
            </a:r>
          </a:p>
          <a:p>
            <a:pPr marL="0" indent="0">
              <a:buNone/>
            </a:pPr>
            <a:r>
              <a:rPr lang="en-US" dirty="0"/>
              <a:t>The patient has a high temperature; he will probably experience the chills later tonight.</a:t>
            </a:r>
            <a:endParaRPr lang="tr-TR" dirty="0"/>
          </a:p>
          <a:p>
            <a:r>
              <a:rPr lang="tr-TR" dirty="0" err="1">
                <a:solidFill>
                  <a:srgbClr val="FF0000"/>
                </a:solidFill>
              </a:rPr>
              <a:t>Cramps</a:t>
            </a:r>
            <a:r>
              <a:rPr lang="tr-TR" dirty="0">
                <a:solidFill>
                  <a:srgbClr val="FF0000"/>
                </a:solidFill>
              </a:rPr>
              <a:t>: </a:t>
            </a:r>
            <a:r>
              <a:rPr lang="tr-TR" dirty="0"/>
              <a:t>kramp</a:t>
            </a:r>
          </a:p>
          <a:p>
            <a:pPr marL="0" indent="0">
              <a:buNone/>
            </a:pPr>
            <a:r>
              <a:rPr lang="en-US" dirty="0"/>
              <a:t>This relaxing gel will relieve severe muscle cramps soon.</a:t>
            </a:r>
            <a:endParaRPr lang="tr-TR" dirty="0"/>
          </a:p>
          <a:p>
            <a:r>
              <a:rPr lang="tr-TR" dirty="0" err="1">
                <a:solidFill>
                  <a:srgbClr val="FF0000"/>
                </a:solidFill>
              </a:rPr>
              <a:t>Diarrhea</a:t>
            </a:r>
            <a:r>
              <a:rPr lang="tr-TR" dirty="0">
                <a:solidFill>
                  <a:srgbClr val="FF0000"/>
                </a:solidFill>
              </a:rPr>
              <a:t>: </a:t>
            </a:r>
            <a:r>
              <a:rPr lang="tr-TR" dirty="0"/>
              <a:t>diyare / ishal</a:t>
            </a:r>
          </a:p>
          <a:p>
            <a:pPr marL="0" indent="0">
              <a:buNone/>
            </a:pPr>
            <a:r>
              <a:rPr lang="en-US" dirty="0"/>
              <a:t>If the patient doesn't drink enough water, this severe diarrhea is going to cause dehydration tomorrow.</a:t>
            </a:r>
            <a:endParaRPr lang="tr-TR" dirty="0"/>
          </a:p>
          <a:p>
            <a:endParaRPr lang="tr-TR" dirty="0"/>
          </a:p>
        </p:txBody>
      </p:sp>
    </p:spTree>
    <p:extLst>
      <p:ext uri="{BB962C8B-B14F-4D97-AF65-F5344CB8AC3E}">
        <p14:creationId xmlns:p14="http://schemas.microsoft.com/office/powerpoint/2010/main" val="1659855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BEC69D-0FD4-4D59-8762-A7AF6B747BB7}"/>
              </a:ext>
            </a:extLst>
          </p:cNvPr>
          <p:cNvSpPr>
            <a:spLocks noGrp="1"/>
          </p:cNvSpPr>
          <p:nvPr>
            <p:ph type="title"/>
          </p:nvPr>
        </p:nvSpPr>
        <p:spPr/>
        <p:txBody>
          <a:bodyPr/>
          <a:lstStyle/>
          <a:p>
            <a:r>
              <a:rPr lang="tr-TR" dirty="0">
                <a:solidFill>
                  <a:srgbClr val="FF0000"/>
                </a:solidFill>
              </a:rPr>
              <a:t>EN YAYGIN GELECEK ZAMAN İFADELERİ</a:t>
            </a:r>
            <a:endParaRPr lang="tr-TR" dirty="0"/>
          </a:p>
        </p:txBody>
      </p:sp>
      <p:sp>
        <p:nvSpPr>
          <p:cNvPr id="3" name="İçerik Yer Tutucusu 2">
            <a:extLst>
              <a:ext uri="{FF2B5EF4-FFF2-40B4-BE49-F238E27FC236}">
                <a16:creationId xmlns:a16="http://schemas.microsoft.com/office/drawing/2014/main" id="{2678F88B-4799-43D4-B122-988301F56E6F}"/>
              </a:ext>
            </a:extLst>
          </p:cNvPr>
          <p:cNvSpPr>
            <a:spLocks noGrp="1"/>
          </p:cNvSpPr>
          <p:nvPr>
            <p:ph idx="1"/>
          </p:nvPr>
        </p:nvSpPr>
        <p:spPr/>
        <p:txBody>
          <a:bodyPr/>
          <a:lstStyle/>
          <a:p>
            <a:r>
              <a:rPr lang="tr-TR" dirty="0"/>
              <a:t>IN + TIME PERIOD (... içinde / ... sonra)Bir eylemin şu andan itibaren ne kadarlık bir süre sonra gerçekleşeceğini veya ne kadar süreceğini ifade eder.</a:t>
            </a:r>
          </a:p>
          <a:p>
            <a:r>
              <a:rPr lang="tr-TR" dirty="0" err="1"/>
              <a:t>In</a:t>
            </a:r>
            <a:r>
              <a:rPr lang="tr-TR" dirty="0"/>
              <a:t> ten </a:t>
            </a:r>
            <a:r>
              <a:rPr lang="tr-TR" dirty="0" err="1"/>
              <a:t>minutes</a:t>
            </a:r>
            <a:r>
              <a:rPr lang="tr-TR" dirty="0"/>
              <a:t>: On dakika içinde</a:t>
            </a:r>
          </a:p>
          <a:p>
            <a:r>
              <a:rPr lang="tr-TR" dirty="0" err="1"/>
              <a:t>In</a:t>
            </a:r>
            <a:r>
              <a:rPr lang="tr-TR" dirty="0"/>
              <a:t> </a:t>
            </a:r>
            <a:r>
              <a:rPr lang="tr-TR" dirty="0" err="1"/>
              <a:t>two</a:t>
            </a:r>
            <a:r>
              <a:rPr lang="tr-TR" dirty="0"/>
              <a:t> </a:t>
            </a:r>
            <a:r>
              <a:rPr lang="tr-TR" dirty="0" err="1"/>
              <a:t>weeks</a:t>
            </a:r>
            <a:r>
              <a:rPr lang="tr-TR" dirty="0"/>
              <a:t>: İki hafta içinde</a:t>
            </a:r>
          </a:p>
          <a:p>
            <a:r>
              <a:rPr lang="tr-TR" dirty="0" err="1"/>
              <a:t>In</a:t>
            </a:r>
            <a:r>
              <a:rPr lang="tr-TR" dirty="0"/>
              <a:t> </a:t>
            </a:r>
            <a:r>
              <a:rPr lang="tr-TR" dirty="0" err="1"/>
              <a:t>the</a:t>
            </a:r>
            <a:r>
              <a:rPr lang="tr-TR" dirty="0"/>
              <a:t> </a:t>
            </a:r>
            <a:r>
              <a:rPr lang="tr-TR" dirty="0" err="1"/>
              <a:t>near</a:t>
            </a:r>
            <a:r>
              <a:rPr lang="tr-TR" dirty="0"/>
              <a:t> </a:t>
            </a:r>
            <a:r>
              <a:rPr lang="tr-TR" dirty="0" err="1"/>
              <a:t>future</a:t>
            </a:r>
            <a:r>
              <a:rPr lang="tr-TR" dirty="0"/>
              <a:t> / </a:t>
            </a:r>
            <a:r>
              <a:rPr lang="tr-TR" dirty="0" err="1"/>
              <a:t>In</a:t>
            </a:r>
            <a:r>
              <a:rPr lang="tr-TR" dirty="0"/>
              <a:t> </a:t>
            </a:r>
            <a:r>
              <a:rPr lang="tr-TR" dirty="0" err="1"/>
              <a:t>the</a:t>
            </a:r>
            <a:r>
              <a:rPr lang="tr-TR" dirty="0"/>
              <a:t> </a:t>
            </a:r>
            <a:r>
              <a:rPr lang="tr-TR" dirty="0" err="1"/>
              <a:t>future</a:t>
            </a:r>
            <a:r>
              <a:rPr lang="tr-TR" dirty="0"/>
              <a:t>: Yakın gelecekte / Gelecekte</a:t>
            </a:r>
          </a:p>
          <a:p>
            <a:r>
              <a:rPr lang="tr-TR" dirty="0" err="1"/>
              <a:t>Medical</a:t>
            </a:r>
            <a:r>
              <a:rPr lang="tr-TR" dirty="0"/>
              <a:t> </a:t>
            </a:r>
            <a:r>
              <a:rPr lang="tr-TR" dirty="0" err="1"/>
              <a:t>Example</a:t>
            </a:r>
            <a:r>
              <a:rPr lang="tr-TR" dirty="0"/>
              <a:t>: </a:t>
            </a:r>
            <a:r>
              <a:rPr lang="tr-TR" dirty="0" err="1"/>
              <a:t>This</a:t>
            </a:r>
            <a:r>
              <a:rPr lang="tr-TR" dirty="0"/>
              <a:t> </a:t>
            </a:r>
            <a:r>
              <a:rPr lang="tr-TR" dirty="0" err="1"/>
              <a:t>pediatric</a:t>
            </a:r>
            <a:r>
              <a:rPr lang="tr-TR" dirty="0"/>
              <a:t> </a:t>
            </a:r>
            <a:r>
              <a:rPr lang="tr-TR" dirty="0" err="1"/>
              <a:t>syrup</a:t>
            </a:r>
            <a:r>
              <a:rPr lang="tr-TR" dirty="0"/>
              <a:t> </a:t>
            </a:r>
            <a:r>
              <a:rPr lang="tr-TR" dirty="0" err="1"/>
              <a:t>will</a:t>
            </a:r>
            <a:r>
              <a:rPr lang="tr-TR" dirty="0"/>
              <a:t> </a:t>
            </a:r>
            <a:r>
              <a:rPr lang="tr-TR" dirty="0" err="1"/>
              <a:t>lower</a:t>
            </a:r>
            <a:r>
              <a:rPr lang="tr-TR" dirty="0"/>
              <a:t> </a:t>
            </a:r>
            <a:r>
              <a:rPr lang="tr-TR" dirty="0" err="1"/>
              <a:t>the</a:t>
            </a:r>
            <a:r>
              <a:rPr lang="tr-TR" dirty="0"/>
              <a:t> </a:t>
            </a:r>
            <a:r>
              <a:rPr lang="tr-TR" dirty="0" err="1"/>
              <a:t>fever</a:t>
            </a:r>
            <a:r>
              <a:rPr lang="tr-TR" dirty="0"/>
              <a:t> in ten </a:t>
            </a:r>
            <a:r>
              <a:rPr lang="tr-TR" dirty="0" err="1"/>
              <a:t>minutes</a:t>
            </a:r>
            <a:r>
              <a:rPr lang="tr-TR" dirty="0"/>
              <a:t>. (Bu </a:t>
            </a:r>
            <a:r>
              <a:rPr lang="tr-TR" dirty="0" err="1"/>
              <a:t>pediyatrik</a:t>
            </a:r>
            <a:r>
              <a:rPr lang="tr-TR" dirty="0"/>
              <a:t> şurup ateşi on dakika içinde düşürecektir.)</a:t>
            </a:r>
          </a:p>
        </p:txBody>
      </p:sp>
    </p:spTree>
    <p:extLst>
      <p:ext uri="{BB962C8B-B14F-4D97-AF65-F5344CB8AC3E}">
        <p14:creationId xmlns:p14="http://schemas.microsoft.com/office/powerpoint/2010/main" val="3324591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710859-E7EC-4DB6-A258-95FBD3B15008}"/>
              </a:ext>
            </a:extLst>
          </p:cNvPr>
          <p:cNvSpPr>
            <a:spLocks noGrp="1"/>
          </p:cNvSpPr>
          <p:nvPr>
            <p:ph type="title"/>
          </p:nvPr>
        </p:nvSpPr>
        <p:spPr/>
        <p:txBody>
          <a:bodyPr/>
          <a:lstStyle/>
          <a:p>
            <a:r>
              <a:rPr lang="tr-TR" dirty="0">
                <a:solidFill>
                  <a:srgbClr val="FF0000"/>
                </a:solidFill>
              </a:rPr>
              <a:t>EN YAYGIN GELECEK ZAMAN İFADELERİ</a:t>
            </a:r>
            <a:endParaRPr lang="tr-TR" dirty="0"/>
          </a:p>
        </p:txBody>
      </p:sp>
      <p:sp>
        <p:nvSpPr>
          <p:cNvPr id="3" name="İçerik Yer Tutucusu 2">
            <a:extLst>
              <a:ext uri="{FF2B5EF4-FFF2-40B4-BE49-F238E27FC236}">
                <a16:creationId xmlns:a16="http://schemas.microsoft.com/office/drawing/2014/main" id="{8C954593-708A-4238-9204-96B28DE74854}"/>
              </a:ext>
            </a:extLst>
          </p:cNvPr>
          <p:cNvSpPr>
            <a:spLocks noGrp="1"/>
          </p:cNvSpPr>
          <p:nvPr>
            <p:ph idx="1"/>
          </p:nvPr>
        </p:nvSpPr>
        <p:spPr/>
        <p:txBody>
          <a:bodyPr/>
          <a:lstStyle/>
          <a:p>
            <a:r>
              <a:rPr lang="tr-TR" dirty="0"/>
              <a:t>SOON (Yakında / Kısa Süre Sonra)Eylemin gerçekleşmesine çok az bir zaman kaldığını belirtir. </a:t>
            </a:r>
          </a:p>
          <a:p>
            <a:r>
              <a:rPr lang="tr-TR" dirty="0"/>
              <a:t>Özellikle reklam, duyuru ve tanıtımlarda ("Çok yakında eczanelerde!") sıkça kullanılır.</a:t>
            </a:r>
          </a:p>
          <a:p>
            <a:r>
              <a:rPr lang="tr-TR" dirty="0" err="1"/>
              <a:t>Medical</a:t>
            </a:r>
            <a:r>
              <a:rPr lang="tr-TR" dirty="0"/>
              <a:t> </a:t>
            </a:r>
            <a:r>
              <a:rPr lang="tr-TR" dirty="0" err="1"/>
              <a:t>Example</a:t>
            </a:r>
            <a:r>
              <a:rPr lang="tr-TR" dirty="0"/>
              <a:t>: </a:t>
            </a:r>
            <a:r>
              <a:rPr lang="tr-TR" dirty="0" err="1"/>
              <a:t>The</a:t>
            </a:r>
            <a:r>
              <a:rPr lang="tr-TR" dirty="0"/>
              <a:t> </a:t>
            </a:r>
            <a:r>
              <a:rPr lang="tr-TR" dirty="0" err="1"/>
              <a:t>Ministry</a:t>
            </a:r>
            <a:r>
              <a:rPr lang="tr-TR" dirty="0"/>
              <a:t> of </a:t>
            </a:r>
            <a:r>
              <a:rPr lang="tr-TR" dirty="0" err="1"/>
              <a:t>Health</a:t>
            </a:r>
            <a:r>
              <a:rPr lang="tr-TR" dirty="0"/>
              <a:t> </a:t>
            </a:r>
            <a:r>
              <a:rPr lang="tr-TR" dirty="0" err="1"/>
              <a:t>will</a:t>
            </a:r>
            <a:r>
              <a:rPr lang="tr-TR" dirty="0"/>
              <a:t> </a:t>
            </a:r>
            <a:r>
              <a:rPr lang="tr-TR" dirty="0" err="1"/>
              <a:t>approve</a:t>
            </a:r>
            <a:r>
              <a:rPr lang="tr-TR" dirty="0"/>
              <a:t> </a:t>
            </a:r>
            <a:r>
              <a:rPr lang="tr-TR" dirty="0" err="1"/>
              <a:t>this</a:t>
            </a:r>
            <a:r>
              <a:rPr lang="tr-TR" dirty="0"/>
              <a:t> </a:t>
            </a:r>
            <a:r>
              <a:rPr lang="tr-TR" dirty="0" err="1"/>
              <a:t>new</a:t>
            </a:r>
            <a:r>
              <a:rPr lang="tr-TR" dirty="0"/>
              <a:t> </a:t>
            </a:r>
            <a:r>
              <a:rPr lang="tr-TR" dirty="0" err="1"/>
              <a:t>capsule</a:t>
            </a:r>
            <a:r>
              <a:rPr lang="tr-TR" dirty="0"/>
              <a:t> </a:t>
            </a:r>
            <a:r>
              <a:rPr lang="tr-TR" dirty="0" err="1"/>
              <a:t>soon</a:t>
            </a:r>
            <a:r>
              <a:rPr lang="tr-TR" dirty="0"/>
              <a:t>. (Sağlık Bakanlığı bu yeni kapsülü yakında onaylayacak.)</a:t>
            </a:r>
          </a:p>
        </p:txBody>
      </p:sp>
    </p:spTree>
    <p:extLst>
      <p:ext uri="{BB962C8B-B14F-4D97-AF65-F5344CB8AC3E}">
        <p14:creationId xmlns:p14="http://schemas.microsoft.com/office/powerpoint/2010/main" val="32271837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11E44E-4552-4D77-B2C6-E377F926F89A}"/>
              </a:ext>
            </a:extLst>
          </p:cNvPr>
          <p:cNvSpPr>
            <a:spLocks noGrp="1"/>
          </p:cNvSpPr>
          <p:nvPr>
            <p:ph type="title"/>
          </p:nvPr>
        </p:nvSpPr>
        <p:spPr/>
        <p:txBody>
          <a:bodyPr/>
          <a:lstStyle/>
          <a:p>
            <a:r>
              <a:rPr lang="tr-TR" dirty="0">
                <a:solidFill>
                  <a:srgbClr val="FF0000"/>
                </a:solidFill>
              </a:rPr>
              <a:t>EN YAYGIN GELECEK ZAMAN İFADELERİ</a:t>
            </a:r>
            <a:endParaRPr lang="tr-TR" dirty="0"/>
          </a:p>
        </p:txBody>
      </p:sp>
      <p:sp>
        <p:nvSpPr>
          <p:cNvPr id="3" name="İçerik Yer Tutucusu 2">
            <a:extLst>
              <a:ext uri="{FF2B5EF4-FFF2-40B4-BE49-F238E27FC236}">
                <a16:creationId xmlns:a16="http://schemas.microsoft.com/office/drawing/2014/main" id="{6EF1A945-A14C-403C-915A-13FD3C1E1A88}"/>
              </a:ext>
            </a:extLst>
          </p:cNvPr>
          <p:cNvSpPr>
            <a:spLocks noGrp="1"/>
          </p:cNvSpPr>
          <p:nvPr>
            <p:ph idx="1"/>
          </p:nvPr>
        </p:nvSpPr>
        <p:spPr/>
        <p:txBody>
          <a:bodyPr/>
          <a:lstStyle/>
          <a:p>
            <a:r>
              <a:rPr lang="tr-TR" dirty="0"/>
              <a:t>LATER (Daha sonra / Sonra)Kesin bir zaman vermeden, eylemin sonraya ertelendiğini belirtir.</a:t>
            </a:r>
          </a:p>
          <a:p>
            <a:r>
              <a:rPr lang="tr-TR" dirty="0" err="1"/>
              <a:t>Later</a:t>
            </a:r>
            <a:r>
              <a:rPr lang="tr-TR" dirty="0"/>
              <a:t> </a:t>
            </a:r>
            <a:r>
              <a:rPr lang="tr-TR" dirty="0" err="1"/>
              <a:t>today</a:t>
            </a:r>
            <a:r>
              <a:rPr lang="tr-TR" dirty="0"/>
              <a:t>: Bugünün ilerleyen saatlerinde</a:t>
            </a:r>
          </a:p>
          <a:p>
            <a:r>
              <a:rPr lang="tr-TR" dirty="0" err="1"/>
              <a:t>Two</a:t>
            </a:r>
            <a:r>
              <a:rPr lang="tr-TR" dirty="0"/>
              <a:t> </a:t>
            </a:r>
            <a:r>
              <a:rPr lang="tr-TR" dirty="0" err="1"/>
              <a:t>days</a:t>
            </a:r>
            <a:r>
              <a:rPr lang="tr-TR" dirty="0"/>
              <a:t> </a:t>
            </a:r>
            <a:r>
              <a:rPr lang="tr-TR" dirty="0" err="1"/>
              <a:t>later</a:t>
            </a:r>
            <a:r>
              <a:rPr lang="tr-TR" dirty="0"/>
              <a:t>: İki gün sonra</a:t>
            </a:r>
          </a:p>
          <a:p>
            <a:r>
              <a:rPr lang="tr-TR" dirty="0" err="1"/>
              <a:t>Medical</a:t>
            </a:r>
            <a:r>
              <a:rPr lang="tr-TR" dirty="0"/>
              <a:t> </a:t>
            </a:r>
            <a:r>
              <a:rPr lang="tr-TR" dirty="0" err="1"/>
              <a:t>Example</a:t>
            </a:r>
            <a:r>
              <a:rPr lang="tr-TR" dirty="0"/>
              <a:t>: I am </a:t>
            </a:r>
            <a:r>
              <a:rPr lang="tr-TR" dirty="0" err="1"/>
              <a:t>going</a:t>
            </a:r>
            <a:r>
              <a:rPr lang="tr-TR" dirty="0"/>
              <a:t> </a:t>
            </a:r>
            <a:r>
              <a:rPr lang="tr-TR" dirty="0" err="1"/>
              <a:t>to</a:t>
            </a:r>
            <a:r>
              <a:rPr lang="tr-TR" dirty="0"/>
              <a:t> </a:t>
            </a:r>
            <a:r>
              <a:rPr lang="tr-TR" dirty="0" err="1"/>
              <a:t>call</a:t>
            </a:r>
            <a:r>
              <a:rPr lang="tr-TR" dirty="0"/>
              <a:t> </a:t>
            </a:r>
            <a:r>
              <a:rPr lang="tr-TR" dirty="0" err="1"/>
              <a:t>the</a:t>
            </a:r>
            <a:r>
              <a:rPr lang="tr-TR" dirty="0"/>
              <a:t> </a:t>
            </a:r>
            <a:r>
              <a:rPr lang="tr-TR" dirty="0" err="1"/>
              <a:t>product</a:t>
            </a:r>
            <a:r>
              <a:rPr lang="tr-TR" dirty="0"/>
              <a:t> </a:t>
            </a:r>
            <a:r>
              <a:rPr lang="tr-TR" dirty="0" err="1"/>
              <a:t>manager</a:t>
            </a:r>
            <a:r>
              <a:rPr lang="tr-TR" dirty="0"/>
              <a:t> </a:t>
            </a:r>
            <a:r>
              <a:rPr lang="tr-TR" dirty="0" err="1"/>
              <a:t>later</a:t>
            </a:r>
            <a:r>
              <a:rPr lang="tr-TR" dirty="0"/>
              <a:t> </a:t>
            </a:r>
            <a:r>
              <a:rPr lang="tr-TR" dirty="0" err="1"/>
              <a:t>today</a:t>
            </a:r>
            <a:r>
              <a:rPr lang="tr-TR" dirty="0"/>
              <a:t>. (Bugünün ilerleyen saatlerinde ürün müdürünü arayacağım.)</a:t>
            </a:r>
          </a:p>
        </p:txBody>
      </p:sp>
    </p:spTree>
    <p:extLst>
      <p:ext uri="{BB962C8B-B14F-4D97-AF65-F5344CB8AC3E}">
        <p14:creationId xmlns:p14="http://schemas.microsoft.com/office/powerpoint/2010/main" val="2805130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EDD2BA-CECE-4D27-9F57-49AD4C33B8A6}"/>
              </a:ext>
            </a:extLst>
          </p:cNvPr>
          <p:cNvSpPr>
            <a:spLocks noGrp="1"/>
          </p:cNvSpPr>
          <p:nvPr>
            <p:ph type="title"/>
          </p:nvPr>
        </p:nvSpPr>
        <p:spPr/>
        <p:txBody>
          <a:bodyPr/>
          <a:lstStyle/>
          <a:p>
            <a:r>
              <a:rPr lang="tr-TR" dirty="0" err="1">
                <a:solidFill>
                  <a:srgbClr val="FF0000"/>
                </a:solidFill>
              </a:rPr>
              <a:t>İngilizce'den</a:t>
            </a:r>
            <a:r>
              <a:rPr lang="tr-TR" dirty="0">
                <a:solidFill>
                  <a:srgbClr val="FF0000"/>
                </a:solidFill>
              </a:rPr>
              <a:t> </a:t>
            </a:r>
            <a:r>
              <a:rPr lang="tr-TR" dirty="0" err="1">
                <a:solidFill>
                  <a:srgbClr val="FF0000"/>
                </a:solidFill>
              </a:rPr>
              <a:t>Türkçe'ye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BE367B8E-BA4C-406E-8ECE-E8922D6A7229}"/>
              </a:ext>
            </a:extLst>
          </p:cNvPr>
          <p:cNvSpPr>
            <a:spLocks noGrp="1"/>
          </p:cNvSpPr>
          <p:nvPr>
            <p:ph idx="1"/>
          </p:nvPr>
        </p:nvSpPr>
        <p:spPr/>
        <p:txBody>
          <a:bodyPr/>
          <a:lstStyle/>
          <a:p>
            <a:r>
              <a:rPr lang="tr-TR" dirty="0" err="1"/>
              <a:t>According</a:t>
            </a:r>
            <a:r>
              <a:rPr lang="tr-TR" dirty="0"/>
              <a:t> </a:t>
            </a:r>
            <a:r>
              <a:rPr lang="tr-TR" dirty="0" err="1"/>
              <a:t>to</a:t>
            </a:r>
            <a:r>
              <a:rPr lang="tr-TR" dirty="0"/>
              <a:t> </a:t>
            </a:r>
            <a:r>
              <a:rPr lang="tr-TR" dirty="0" err="1"/>
              <a:t>the</a:t>
            </a:r>
            <a:r>
              <a:rPr lang="tr-TR" dirty="0"/>
              <a:t> marketing plan, </a:t>
            </a:r>
            <a:r>
              <a:rPr lang="tr-TR" dirty="0" err="1"/>
              <a:t>we</a:t>
            </a:r>
            <a:r>
              <a:rPr lang="tr-TR" dirty="0"/>
              <a:t> </a:t>
            </a:r>
            <a:r>
              <a:rPr lang="tr-TR" dirty="0" err="1"/>
              <a:t>are</a:t>
            </a:r>
            <a:r>
              <a:rPr lang="tr-TR" dirty="0"/>
              <a:t> </a:t>
            </a:r>
            <a:r>
              <a:rPr lang="tr-TR" dirty="0" err="1"/>
              <a:t>going</a:t>
            </a:r>
            <a:r>
              <a:rPr lang="tr-TR" dirty="0"/>
              <a:t> </a:t>
            </a:r>
            <a:r>
              <a:rPr lang="tr-TR" dirty="0" err="1"/>
              <a:t>to</a:t>
            </a:r>
            <a:r>
              <a:rPr lang="tr-TR" dirty="0"/>
              <a:t> </a:t>
            </a:r>
            <a:r>
              <a:rPr lang="tr-TR" dirty="0" err="1"/>
              <a:t>visit</a:t>
            </a:r>
            <a:r>
              <a:rPr lang="tr-TR" dirty="0"/>
              <a:t> 50 </a:t>
            </a:r>
            <a:r>
              <a:rPr lang="tr-TR" dirty="0" err="1"/>
              <a:t>cardiologists</a:t>
            </a:r>
            <a:r>
              <a:rPr lang="tr-TR" dirty="0"/>
              <a:t> </a:t>
            </a:r>
            <a:r>
              <a:rPr lang="tr-TR" dirty="0" err="1"/>
              <a:t>next</a:t>
            </a:r>
            <a:r>
              <a:rPr lang="tr-TR" dirty="0"/>
              <a:t> </a:t>
            </a:r>
            <a:r>
              <a:rPr lang="tr-TR" dirty="0" err="1"/>
              <a:t>week</a:t>
            </a:r>
            <a:r>
              <a:rPr lang="tr-TR" dirty="0"/>
              <a:t>.</a:t>
            </a:r>
          </a:p>
          <a:p>
            <a:r>
              <a:rPr lang="tr-TR" dirty="0"/>
              <a:t>Çeviri: Pazarlama planına göre, önümüzdeki hafta 50 kardiyolog ziyaret edeceğiz.</a:t>
            </a:r>
          </a:p>
          <a:p>
            <a:r>
              <a:rPr lang="tr-TR" dirty="0" err="1"/>
              <a:t>Don't</a:t>
            </a:r>
            <a:r>
              <a:rPr lang="tr-TR" dirty="0"/>
              <a:t> </a:t>
            </a:r>
            <a:r>
              <a:rPr lang="tr-TR" dirty="0" err="1"/>
              <a:t>worry</a:t>
            </a:r>
            <a:r>
              <a:rPr lang="tr-TR" dirty="0"/>
              <a:t>, </a:t>
            </a:r>
            <a:r>
              <a:rPr lang="tr-TR" dirty="0" err="1"/>
              <a:t>this</a:t>
            </a:r>
            <a:r>
              <a:rPr lang="tr-TR" dirty="0"/>
              <a:t> </a:t>
            </a:r>
            <a:r>
              <a:rPr lang="tr-TR" dirty="0" err="1"/>
              <a:t>herbal</a:t>
            </a:r>
            <a:r>
              <a:rPr lang="tr-TR" dirty="0"/>
              <a:t> </a:t>
            </a:r>
            <a:r>
              <a:rPr lang="tr-TR" dirty="0" err="1"/>
              <a:t>syrup</a:t>
            </a:r>
            <a:r>
              <a:rPr lang="tr-TR" dirty="0"/>
              <a:t> </a:t>
            </a:r>
            <a:r>
              <a:rPr lang="tr-TR" dirty="0" err="1"/>
              <a:t>will</a:t>
            </a:r>
            <a:r>
              <a:rPr lang="tr-TR" dirty="0"/>
              <a:t> </a:t>
            </a:r>
            <a:r>
              <a:rPr lang="tr-TR" dirty="0" err="1"/>
              <a:t>soothe</a:t>
            </a:r>
            <a:r>
              <a:rPr lang="tr-TR" dirty="0"/>
              <a:t> </a:t>
            </a:r>
            <a:r>
              <a:rPr lang="tr-TR" dirty="0" err="1"/>
              <a:t>your</a:t>
            </a:r>
            <a:r>
              <a:rPr lang="tr-TR" dirty="0"/>
              <a:t> </a:t>
            </a:r>
            <a:r>
              <a:rPr lang="tr-TR" dirty="0" err="1"/>
              <a:t>chronic</a:t>
            </a:r>
            <a:r>
              <a:rPr lang="tr-TR" dirty="0"/>
              <a:t> </a:t>
            </a:r>
            <a:r>
              <a:rPr lang="tr-TR" dirty="0" err="1"/>
              <a:t>cough</a:t>
            </a:r>
            <a:r>
              <a:rPr lang="tr-TR" dirty="0"/>
              <a:t>.</a:t>
            </a:r>
          </a:p>
          <a:p>
            <a:r>
              <a:rPr lang="tr-TR" dirty="0"/>
              <a:t>Çeviri: Endişelenmeyin, bu bitkisel şurup kronik öksürüğünüzü yatıştıracaktır.</a:t>
            </a:r>
          </a:p>
          <a:p>
            <a:r>
              <a:rPr lang="tr-TR" dirty="0" err="1"/>
              <a:t>Where</a:t>
            </a:r>
            <a:r>
              <a:rPr lang="tr-TR" dirty="0"/>
              <a:t> </a:t>
            </a:r>
            <a:r>
              <a:rPr lang="tr-TR" dirty="0" err="1"/>
              <a:t>are</a:t>
            </a:r>
            <a:r>
              <a:rPr lang="tr-TR" dirty="0"/>
              <a:t> </a:t>
            </a:r>
            <a:r>
              <a:rPr lang="tr-TR" dirty="0" err="1"/>
              <a:t>they</a:t>
            </a:r>
            <a:r>
              <a:rPr lang="tr-TR" dirty="0"/>
              <a:t> </a:t>
            </a:r>
            <a:r>
              <a:rPr lang="tr-TR" dirty="0" err="1"/>
              <a:t>going</a:t>
            </a:r>
            <a:r>
              <a:rPr lang="tr-TR" dirty="0"/>
              <a:t> </a:t>
            </a:r>
            <a:r>
              <a:rPr lang="tr-TR" dirty="0" err="1"/>
              <a:t>to</a:t>
            </a:r>
            <a:r>
              <a:rPr lang="tr-TR" dirty="0"/>
              <a:t> </a:t>
            </a:r>
            <a:r>
              <a:rPr lang="tr-TR" dirty="0" err="1"/>
              <a:t>hold</a:t>
            </a:r>
            <a:r>
              <a:rPr lang="tr-TR" dirty="0"/>
              <a:t> </a:t>
            </a:r>
            <a:r>
              <a:rPr lang="tr-TR" dirty="0" err="1"/>
              <a:t>the</a:t>
            </a:r>
            <a:r>
              <a:rPr lang="tr-TR" dirty="0"/>
              <a:t> </a:t>
            </a:r>
            <a:r>
              <a:rPr lang="tr-TR" dirty="0" err="1"/>
              <a:t>medical</a:t>
            </a:r>
            <a:r>
              <a:rPr lang="tr-TR" dirty="0"/>
              <a:t> </a:t>
            </a:r>
            <a:r>
              <a:rPr lang="tr-TR" dirty="0" err="1"/>
              <a:t>congress</a:t>
            </a:r>
            <a:r>
              <a:rPr lang="tr-TR" dirty="0"/>
              <a:t> </a:t>
            </a:r>
            <a:r>
              <a:rPr lang="tr-TR" dirty="0" err="1"/>
              <a:t>this</a:t>
            </a:r>
            <a:r>
              <a:rPr lang="tr-TR" dirty="0"/>
              <a:t> </a:t>
            </a:r>
            <a:r>
              <a:rPr lang="tr-TR" dirty="0" err="1"/>
              <a:t>year</a:t>
            </a:r>
            <a:r>
              <a:rPr lang="tr-TR" dirty="0"/>
              <a:t>?</a:t>
            </a:r>
          </a:p>
          <a:p>
            <a:r>
              <a:rPr lang="tr-TR" dirty="0"/>
              <a:t>Çeviri: Bu yıl tıbbi kongreyi nerede düzenleyecekler?</a:t>
            </a:r>
          </a:p>
        </p:txBody>
      </p:sp>
    </p:spTree>
    <p:extLst>
      <p:ext uri="{BB962C8B-B14F-4D97-AF65-F5344CB8AC3E}">
        <p14:creationId xmlns:p14="http://schemas.microsoft.com/office/powerpoint/2010/main" val="1622944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D37234-09C4-4DD8-B7E6-BE73F38D3A54}"/>
              </a:ext>
            </a:extLst>
          </p:cNvPr>
          <p:cNvSpPr>
            <a:spLocks noGrp="1"/>
          </p:cNvSpPr>
          <p:nvPr>
            <p:ph type="title"/>
          </p:nvPr>
        </p:nvSpPr>
        <p:spPr/>
        <p:txBody>
          <a:bodyPr/>
          <a:lstStyle/>
          <a:p>
            <a:r>
              <a:rPr lang="tr-TR" dirty="0" err="1">
                <a:solidFill>
                  <a:srgbClr val="FF0000"/>
                </a:solidFill>
              </a:rPr>
              <a:t>Türkçe'den</a:t>
            </a:r>
            <a:r>
              <a:rPr lang="tr-TR" dirty="0">
                <a:solidFill>
                  <a:srgbClr val="FF0000"/>
                </a:solidFill>
              </a:rPr>
              <a:t> </a:t>
            </a:r>
            <a:r>
              <a:rPr lang="tr-TR" dirty="0" err="1">
                <a:solidFill>
                  <a:srgbClr val="FF0000"/>
                </a:solidFill>
              </a:rPr>
              <a:t>İngilizce'ye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B1949336-BB2E-4368-9C6E-0663404C59E6}"/>
              </a:ext>
            </a:extLst>
          </p:cNvPr>
          <p:cNvSpPr>
            <a:spLocks noGrp="1"/>
          </p:cNvSpPr>
          <p:nvPr>
            <p:ph idx="1"/>
          </p:nvPr>
        </p:nvSpPr>
        <p:spPr/>
        <p:txBody>
          <a:bodyPr/>
          <a:lstStyle/>
          <a:p>
            <a:r>
              <a:rPr lang="tr-TR" dirty="0"/>
              <a:t>Doktor bey, yarın sabah klinikte olacaksanız sizi ziyaret edeceğim.</a:t>
            </a:r>
          </a:p>
          <a:p>
            <a:r>
              <a:rPr lang="tr-TR" dirty="0"/>
              <a:t>Çeviri: </a:t>
            </a:r>
            <a:r>
              <a:rPr lang="tr-TR" dirty="0" err="1"/>
              <a:t>Doctor</a:t>
            </a:r>
            <a:r>
              <a:rPr lang="tr-TR" dirty="0"/>
              <a:t>, </a:t>
            </a:r>
            <a:r>
              <a:rPr lang="tr-TR" dirty="0" err="1"/>
              <a:t>if</a:t>
            </a:r>
            <a:r>
              <a:rPr lang="tr-TR" dirty="0"/>
              <a:t> </a:t>
            </a:r>
            <a:r>
              <a:rPr lang="tr-TR" dirty="0" err="1"/>
              <a:t>you</a:t>
            </a:r>
            <a:r>
              <a:rPr lang="tr-TR" dirty="0"/>
              <a:t> </a:t>
            </a:r>
            <a:r>
              <a:rPr lang="tr-TR" dirty="0" err="1"/>
              <a:t>are</a:t>
            </a:r>
            <a:r>
              <a:rPr lang="tr-TR" dirty="0"/>
              <a:t> at </a:t>
            </a:r>
            <a:r>
              <a:rPr lang="tr-TR" dirty="0" err="1"/>
              <a:t>the</a:t>
            </a:r>
            <a:r>
              <a:rPr lang="tr-TR" dirty="0"/>
              <a:t> </a:t>
            </a:r>
            <a:r>
              <a:rPr lang="tr-TR" dirty="0" err="1"/>
              <a:t>clinic</a:t>
            </a:r>
            <a:r>
              <a:rPr lang="tr-TR" dirty="0"/>
              <a:t> </a:t>
            </a:r>
            <a:r>
              <a:rPr lang="tr-TR" dirty="0" err="1"/>
              <a:t>tomorrow</a:t>
            </a:r>
            <a:r>
              <a:rPr lang="tr-TR" dirty="0"/>
              <a:t> </a:t>
            </a:r>
            <a:r>
              <a:rPr lang="tr-TR" dirty="0" err="1"/>
              <a:t>morning</a:t>
            </a:r>
            <a:r>
              <a:rPr lang="tr-TR" dirty="0"/>
              <a:t>, I </a:t>
            </a:r>
            <a:r>
              <a:rPr lang="tr-TR" dirty="0" err="1"/>
              <a:t>will</a:t>
            </a:r>
            <a:r>
              <a:rPr lang="tr-TR" dirty="0"/>
              <a:t> </a:t>
            </a:r>
            <a:r>
              <a:rPr lang="tr-TR" dirty="0" err="1"/>
              <a:t>visit</a:t>
            </a:r>
            <a:r>
              <a:rPr lang="tr-TR" dirty="0"/>
              <a:t> </a:t>
            </a:r>
            <a:r>
              <a:rPr lang="tr-TR" dirty="0" err="1"/>
              <a:t>you</a:t>
            </a:r>
            <a:r>
              <a:rPr lang="tr-TR" dirty="0"/>
              <a:t>. (Anlık söz/vaat)</a:t>
            </a:r>
          </a:p>
          <a:p>
            <a:r>
              <a:rPr lang="tr-TR" dirty="0"/>
              <a:t>Firma, bu tehlikeli </a:t>
            </a:r>
            <a:r>
              <a:rPr lang="tr-TR" dirty="0" err="1"/>
              <a:t>virus</a:t>
            </a:r>
            <a:r>
              <a:rPr lang="tr-TR" dirty="0"/>
              <a:t> için yeni bir antibiyotik geliştirmeyecek.</a:t>
            </a:r>
          </a:p>
          <a:p>
            <a:r>
              <a:rPr lang="tr-TR" dirty="0"/>
              <a:t>Çeviri: </a:t>
            </a:r>
            <a:r>
              <a:rPr lang="tr-TR" dirty="0" err="1"/>
              <a:t>The</a:t>
            </a:r>
            <a:r>
              <a:rPr lang="tr-TR" dirty="0"/>
              <a:t> </a:t>
            </a:r>
            <a:r>
              <a:rPr lang="tr-TR" dirty="0" err="1"/>
              <a:t>company</a:t>
            </a:r>
            <a:r>
              <a:rPr lang="tr-TR" dirty="0"/>
              <a:t> is not </a:t>
            </a:r>
            <a:r>
              <a:rPr lang="tr-TR" dirty="0" err="1"/>
              <a:t>going</a:t>
            </a:r>
            <a:r>
              <a:rPr lang="tr-TR" dirty="0"/>
              <a:t> </a:t>
            </a:r>
            <a:r>
              <a:rPr lang="tr-TR" dirty="0" err="1"/>
              <a:t>to</a:t>
            </a:r>
            <a:r>
              <a:rPr lang="tr-TR" dirty="0"/>
              <a:t> </a:t>
            </a:r>
            <a:r>
              <a:rPr lang="tr-TR" dirty="0" err="1"/>
              <a:t>develop</a:t>
            </a:r>
            <a:r>
              <a:rPr lang="tr-TR" dirty="0"/>
              <a:t> a </a:t>
            </a:r>
            <a:r>
              <a:rPr lang="tr-TR" dirty="0" err="1"/>
              <a:t>new</a:t>
            </a:r>
            <a:r>
              <a:rPr lang="tr-TR" dirty="0"/>
              <a:t> </a:t>
            </a:r>
            <a:r>
              <a:rPr lang="tr-TR" dirty="0" err="1"/>
              <a:t>antibiotic</a:t>
            </a:r>
            <a:r>
              <a:rPr lang="tr-TR" dirty="0"/>
              <a:t> </a:t>
            </a:r>
            <a:r>
              <a:rPr lang="tr-TR" dirty="0" err="1"/>
              <a:t>for</a:t>
            </a:r>
            <a:r>
              <a:rPr lang="tr-TR" dirty="0"/>
              <a:t> </a:t>
            </a:r>
            <a:r>
              <a:rPr lang="tr-TR" dirty="0" err="1"/>
              <a:t>this</a:t>
            </a:r>
            <a:r>
              <a:rPr lang="tr-TR" dirty="0"/>
              <a:t> </a:t>
            </a:r>
            <a:r>
              <a:rPr lang="tr-TR" dirty="0" err="1"/>
              <a:t>dangerous</a:t>
            </a:r>
            <a:r>
              <a:rPr lang="tr-TR" dirty="0"/>
              <a:t> </a:t>
            </a:r>
            <a:r>
              <a:rPr lang="tr-TR" dirty="0" err="1"/>
              <a:t>virus</a:t>
            </a:r>
            <a:r>
              <a:rPr lang="tr-TR" dirty="0"/>
              <a:t>. (Planlanmış karar)</a:t>
            </a:r>
          </a:p>
          <a:p>
            <a:r>
              <a:rPr lang="tr-TR" dirty="0"/>
              <a:t>Bu krem, böcek ısırmasından (</a:t>
            </a:r>
            <a:r>
              <a:rPr lang="tr-TR" dirty="0" err="1"/>
              <a:t>insect</a:t>
            </a:r>
            <a:r>
              <a:rPr lang="tr-TR" dirty="0"/>
              <a:t> bite) kaynaklanan kızarıklığı yok edecek mi?</a:t>
            </a:r>
          </a:p>
          <a:p>
            <a:r>
              <a:rPr lang="tr-TR" dirty="0"/>
              <a:t>Çeviri: </a:t>
            </a:r>
            <a:r>
              <a:rPr lang="tr-TR" dirty="0" err="1"/>
              <a:t>Will</a:t>
            </a:r>
            <a:r>
              <a:rPr lang="tr-TR" dirty="0"/>
              <a:t> </a:t>
            </a:r>
            <a:r>
              <a:rPr lang="tr-TR" dirty="0" err="1"/>
              <a:t>this</a:t>
            </a:r>
            <a:r>
              <a:rPr lang="tr-TR" dirty="0"/>
              <a:t> </a:t>
            </a:r>
            <a:r>
              <a:rPr lang="tr-TR" dirty="0" err="1"/>
              <a:t>cream</a:t>
            </a:r>
            <a:r>
              <a:rPr lang="tr-TR" dirty="0"/>
              <a:t> </a:t>
            </a:r>
            <a:r>
              <a:rPr lang="tr-TR" dirty="0" err="1"/>
              <a:t>remove</a:t>
            </a:r>
            <a:r>
              <a:rPr lang="tr-TR" dirty="0"/>
              <a:t> </a:t>
            </a:r>
            <a:r>
              <a:rPr lang="tr-TR" dirty="0" err="1"/>
              <a:t>the</a:t>
            </a:r>
            <a:r>
              <a:rPr lang="tr-TR" dirty="0"/>
              <a:t> </a:t>
            </a:r>
            <a:r>
              <a:rPr lang="tr-TR" dirty="0" err="1"/>
              <a:t>rash</a:t>
            </a:r>
            <a:r>
              <a:rPr lang="tr-TR" dirty="0"/>
              <a:t> </a:t>
            </a:r>
            <a:r>
              <a:rPr lang="tr-TR" dirty="0" err="1"/>
              <a:t>caused</a:t>
            </a:r>
            <a:r>
              <a:rPr lang="tr-TR" dirty="0"/>
              <a:t> </a:t>
            </a:r>
            <a:r>
              <a:rPr lang="tr-TR" dirty="0" err="1"/>
              <a:t>by</a:t>
            </a:r>
            <a:r>
              <a:rPr lang="tr-TR" dirty="0"/>
              <a:t> </a:t>
            </a:r>
            <a:r>
              <a:rPr lang="tr-TR" dirty="0" err="1"/>
              <a:t>the</a:t>
            </a:r>
            <a:r>
              <a:rPr lang="tr-TR" dirty="0"/>
              <a:t> </a:t>
            </a:r>
            <a:r>
              <a:rPr lang="tr-TR" dirty="0" err="1"/>
              <a:t>insect</a:t>
            </a:r>
            <a:r>
              <a:rPr lang="tr-TR" dirty="0"/>
              <a:t> bite?</a:t>
            </a:r>
          </a:p>
        </p:txBody>
      </p:sp>
    </p:spTree>
    <p:extLst>
      <p:ext uri="{BB962C8B-B14F-4D97-AF65-F5344CB8AC3E}">
        <p14:creationId xmlns:p14="http://schemas.microsoft.com/office/powerpoint/2010/main" val="41551833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1424F8-4FA1-4CC2-85E8-4652B6776AC6}"/>
              </a:ext>
            </a:extLst>
          </p:cNvPr>
          <p:cNvSpPr>
            <a:spLocks noGrp="1"/>
          </p:cNvSpPr>
          <p:nvPr>
            <p:ph type="title"/>
          </p:nvPr>
        </p:nvSpPr>
        <p:spPr/>
        <p:txBody>
          <a:bodyPr/>
          <a:lstStyle/>
          <a:p>
            <a:r>
              <a:rPr lang="tr-TR" dirty="0">
                <a:solidFill>
                  <a:srgbClr val="FF0000"/>
                </a:solidFill>
              </a:rPr>
              <a:t>Kaynaklar</a:t>
            </a:r>
          </a:p>
        </p:txBody>
      </p:sp>
      <p:sp>
        <p:nvSpPr>
          <p:cNvPr id="3" name="İçerik Yer Tutucusu 2">
            <a:extLst>
              <a:ext uri="{FF2B5EF4-FFF2-40B4-BE49-F238E27FC236}">
                <a16:creationId xmlns:a16="http://schemas.microsoft.com/office/drawing/2014/main" id="{AE1F01BF-98BB-42C9-B7A0-7072685A6F6B}"/>
              </a:ext>
            </a:extLst>
          </p:cNvPr>
          <p:cNvSpPr>
            <a:spLocks noGrp="1"/>
          </p:cNvSpPr>
          <p:nvPr>
            <p:ph idx="1"/>
          </p:nvPr>
        </p:nvSpPr>
        <p:spPr/>
        <p:txBody>
          <a:bodyPr>
            <a:normAutofit/>
          </a:bodyPr>
          <a:lstStyle/>
          <a:p>
            <a:r>
              <a:rPr lang="tr-TR" sz="2400" dirty="0" err="1">
                <a:ea typeface="Cambria" panose="02040503050406030204" pitchFamily="18" charset="0"/>
              </a:rPr>
              <a:t>Hoşten</a:t>
            </a:r>
            <a:r>
              <a:rPr lang="tr-TR" sz="2400" dirty="0">
                <a:ea typeface="Cambria" panose="02040503050406030204" pitchFamily="18" charset="0"/>
              </a:rPr>
              <a:t>, G. (2022). </a:t>
            </a:r>
            <a:r>
              <a:rPr lang="tr-TR" sz="2400" dirty="0" err="1">
                <a:ea typeface="Cambria" panose="02040503050406030204" pitchFamily="18" charset="0"/>
              </a:rPr>
              <a:t>Medical</a:t>
            </a:r>
            <a:r>
              <a:rPr lang="tr-TR" sz="2400" dirty="0">
                <a:ea typeface="Cambria" panose="02040503050406030204" pitchFamily="18" charset="0"/>
              </a:rPr>
              <a:t> English (2. baskı). Ankara: Nobel Tıp Kitabevi.</a:t>
            </a:r>
          </a:p>
          <a:p>
            <a:r>
              <a:rPr lang="tr-TR" sz="2400" dirty="0">
                <a:ea typeface="Cambria" panose="02040503050406030204" pitchFamily="18" charset="0"/>
              </a:rPr>
              <a:t>Oğuz, E.O. (2024). Tıbbi İngilizce Ders Kitabı. İstanbul: Nobel Tıp Kitabevi.</a:t>
            </a:r>
          </a:p>
          <a:p>
            <a:r>
              <a:rPr lang="tr-TR" sz="2400" dirty="0" err="1">
                <a:ea typeface="Cambria" panose="02040503050406030204" pitchFamily="18" charset="0"/>
              </a:rPr>
              <a:t>Çakırer</a:t>
            </a:r>
            <a:r>
              <a:rPr lang="tr-TR" sz="2400" dirty="0">
                <a:ea typeface="Cambria" panose="02040503050406030204" pitchFamily="18" charset="0"/>
              </a:rPr>
              <a:t>, M. A. (2023). Meslek Yüksek Okulları İçin Mesleki İngilizce Business English: Ders Notları. Bursa: Ekin Basım Yayın.</a:t>
            </a:r>
          </a:p>
          <a:p>
            <a:r>
              <a:rPr lang="en-US" sz="2400" b="0" i="0" dirty="0">
                <a:solidFill>
                  <a:srgbClr val="222222"/>
                </a:solidFill>
                <a:effectLst/>
                <a:ea typeface="Cambria" panose="02040503050406030204" pitchFamily="18" charset="0"/>
              </a:rPr>
              <a:t>Raymond, M. (2019). </a:t>
            </a:r>
            <a:r>
              <a:rPr lang="en-US" sz="2400" b="0" i="1" dirty="0">
                <a:solidFill>
                  <a:srgbClr val="222222"/>
                </a:solidFill>
                <a:effectLst/>
                <a:ea typeface="Cambria" panose="02040503050406030204" pitchFamily="18" charset="0"/>
              </a:rPr>
              <a:t>English grammar in use</a:t>
            </a:r>
            <a:r>
              <a:rPr lang="en-US" sz="2400" b="0" i="0" dirty="0">
                <a:solidFill>
                  <a:srgbClr val="222222"/>
                </a:solidFill>
                <a:effectLst/>
                <a:ea typeface="Cambria" panose="02040503050406030204" pitchFamily="18" charset="0"/>
              </a:rPr>
              <a:t>. </a:t>
            </a:r>
            <a:r>
              <a:rPr lang="en-US" sz="2400" b="0" i="0" dirty="0" err="1">
                <a:solidFill>
                  <a:srgbClr val="222222"/>
                </a:solidFill>
                <a:effectLst/>
                <a:ea typeface="Cambria" panose="02040503050406030204" pitchFamily="18" charset="0"/>
              </a:rPr>
              <a:t>Cambrige</a:t>
            </a:r>
            <a:r>
              <a:rPr lang="en-US" sz="2400" b="0" i="0" dirty="0">
                <a:solidFill>
                  <a:srgbClr val="222222"/>
                </a:solidFill>
                <a:effectLst/>
                <a:ea typeface="Cambria" panose="02040503050406030204" pitchFamily="18" charset="0"/>
              </a:rPr>
              <a:t>.</a:t>
            </a:r>
            <a:endParaRPr lang="tr-TR" sz="2400" dirty="0">
              <a:ea typeface="Cambria" panose="02040503050406030204" pitchFamily="18" charset="0"/>
            </a:endParaRPr>
          </a:p>
        </p:txBody>
      </p:sp>
    </p:spTree>
    <p:extLst>
      <p:ext uri="{BB962C8B-B14F-4D97-AF65-F5344CB8AC3E}">
        <p14:creationId xmlns:p14="http://schemas.microsoft.com/office/powerpoint/2010/main" val="182143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63689A8-1D7C-F52C-AEBE-2F309D205079}"/>
              </a:ext>
            </a:extLst>
          </p:cNvPr>
          <p:cNvSpPr>
            <a:spLocks noGrp="1"/>
          </p:cNvSpPr>
          <p:nvPr>
            <p:ph idx="1"/>
          </p:nvPr>
        </p:nvSpPr>
        <p:spPr>
          <a:xfrm>
            <a:off x="838200" y="1047750"/>
            <a:ext cx="10515600" cy="5248275"/>
          </a:xfrm>
        </p:spPr>
        <p:txBody>
          <a:bodyPr>
            <a:normAutofit fontScale="92500"/>
          </a:bodyPr>
          <a:lstStyle/>
          <a:p>
            <a:r>
              <a:rPr lang="tr-TR" dirty="0" err="1">
                <a:solidFill>
                  <a:srgbClr val="FF0000"/>
                </a:solidFill>
              </a:rPr>
              <a:t>Shortness</a:t>
            </a:r>
            <a:r>
              <a:rPr lang="tr-TR" dirty="0">
                <a:solidFill>
                  <a:srgbClr val="FF0000"/>
                </a:solidFill>
              </a:rPr>
              <a:t> of </a:t>
            </a:r>
            <a:r>
              <a:rPr lang="tr-TR" dirty="0" err="1">
                <a:solidFill>
                  <a:srgbClr val="FF0000"/>
                </a:solidFill>
              </a:rPr>
              <a:t>breath</a:t>
            </a:r>
            <a:r>
              <a:rPr lang="tr-TR" dirty="0">
                <a:solidFill>
                  <a:srgbClr val="FF0000"/>
                </a:solidFill>
              </a:rPr>
              <a:t>: </a:t>
            </a:r>
            <a:r>
              <a:rPr lang="tr-TR" dirty="0"/>
              <a:t>nefes daralması</a:t>
            </a:r>
          </a:p>
          <a:p>
            <a:pPr marL="0" indent="0">
              <a:buNone/>
            </a:pPr>
            <a:r>
              <a:rPr lang="en-US" dirty="0"/>
              <a:t>The new syrup will prevent shortness of breath in the long term.</a:t>
            </a:r>
            <a:endParaRPr lang="tr-TR" dirty="0"/>
          </a:p>
          <a:p>
            <a:r>
              <a:rPr lang="tr-TR" dirty="0" err="1">
                <a:solidFill>
                  <a:srgbClr val="FF0000"/>
                </a:solidFill>
              </a:rPr>
              <a:t>Laryngitis</a:t>
            </a:r>
            <a:r>
              <a:rPr lang="tr-TR" dirty="0">
                <a:solidFill>
                  <a:srgbClr val="FF0000"/>
                </a:solidFill>
              </a:rPr>
              <a:t>: </a:t>
            </a:r>
            <a:r>
              <a:rPr lang="tr-TR" dirty="0"/>
              <a:t>larenjit / ses kısılması</a:t>
            </a:r>
          </a:p>
          <a:p>
            <a:pPr marL="0" indent="0">
              <a:buNone/>
            </a:pPr>
            <a:r>
              <a:rPr lang="en-US" dirty="0"/>
              <a:t>The ENT doctor is going to give a presentation about chronic laryngitis</a:t>
            </a:r>
            <a:endParaRPr lang="tr-TR" dirty="0"/>
          </a:p>
          <a:p>
            <a:r>
              <a:rPr lang="tr-TR" dirty="0" err="1">
                <a:solidFill>
                  <a:srgbClr val="FF0000"/>
                </a:solidFill>
              </a:rPr>
              <a:t>Faint</a:t>
            </a:r>
            <a:r>
              <a:rPr lang="tr-TR" dirty="0">
                <a:solidFill>
                  <a:srgbClr val="FF0000"/>
                </a:solidFill>
              </a:rPr>
              <a:t>: </a:t>
            </a:r>
            <a:r>
              <a:rPr lang="tr-TR" dirty="0"/>
              <a:t>bayılmak</a:t>
            </a:r>
          </a:p>
          <a:p>
            <a:pPr marL="0" indent="0">
              <a:buNone/>
            </a:pPr>
            <a:r>
              <a:rPr lang="en-US" dirty="0"/>
              <a:t>Look at the patient; she is very pale and she is going to faint in a moment.</a:t>
            </a:r>
            <a:endParaRPr lang="tr-TR" dirty="0"/>
          </a:p>
          <a:p>
            <a:r>
              <a:rPr lang="tr-TR" dirty="0" err="1">
                <a:solidFill>
                  <a:srgbClr val="FF0000"/>
                </a:solidFill>
              </a:rPr>
              <a:t>Dizzy</a:t>
            </a:r>
            <a:r>
              <a:rPr lang="tr-TR" dirty="0">
                <a:solidFill>
                  <a:srgbClr val="FF0000"/>
                </a:solidFill>
              </a:rPr>
              <a:t>: </a:t>
            </a:r>
            <a:r>
              <a:rPr lang="tr-TR" dirty="0"/>
              <a:t>baş dönmesi</a:t>
            </a:r>
          </a:p>
          <a:p>
            <a:pPr marL="0" indent="0">
              <a:buNone/>
            </a:pPr>
            <a:r>
              <a:rPr lang="en-US" dirty="0"/>
              <a:t>If you take this strong pill on an empty stomach, you will feel dizzy.</a:t>
            </a:r>
            <a:endParaRPr lang="tr-TR" dirty="0"/>
          </a:p>
          <a:p>
            <a:r>
              <a:rPr lang="tr-TR" dirty="0" err="1">
                <a:solidFill>
                  <a:srgbClr val="FF0000"/>
                </a:solidFill>
              </a:rPr>
              <a:t>Nauseous</a:t>
            </a:r>
            <a:r>
              <a:rPr lang="tr-TR" dirty="0">
                <a:solidFill>
                  <a:srgbClr val="FF0000"/>
                </a:solidFill>
              </a:rPr>
              <a:t>: </a:t>
            </a:r>
            <a:r>
              <a:rPr lang="tr-TR" dirty="0"/>
              <a:t>mide bulantısı</a:t>
            </a:r>
          </a:p>
          <a:p>
            <a:pPr marL="0" indent="0">
              <a:buNone/>
            </a:pPr>
            <a:r>
              <a:rPr lang="en-US" dirty="0"/>
              <a:t>This antiemetic drug will ensure that the patient won't feel nauseous after the surgery.</a:t>
            </a:r>
            <a:endParaRPr lang="tr-TR" dirty="0"/>
          </a:p>
          <a:p>
            <a:endParaRPr lang="tr-TR" dirty="0"/>
          </a:p>
        </p:txBody>
      </p:sp>
    </p:spTree>
    <p:extLst>
      <p:ext uri="{BB962C8B-B14F-4D97-AF65-F5344CB8AC3E}">
        <p14:creationId xmlns:p14="http://schemas.microsoft.com/office/powerpoint/2010/main" val="1246525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2F33BBE-B667-454C-BA35-67B68DA909FA}"/>
              </a:ext>
            </a:extLst>
          </p:cNvPr>
          <p:cNvSpPr>
            <a:spLocks noGrp="1"/>
          </p:cNvSpPr>
          <p:nvPr>
            <p:ph idx="1"/>
          </p:nvPr>
        </p:nvSpPr>
        <p:spPr>
          <a:xfrm>
            <a:off x="838200" y="609600"/>
            <a:ext cx="10515600" cy="5567363"/>
          </a:xfrm>
        </p:spPr>
        <p:txBody>
          <a:bodyPr>
            <a:normAutofit fontScale="92500" lnSpcReduction="10000"/>
          </a:bodyPr>
          <a:lstStyle/>
          <a:p>
            <a:r>
              <a:rPr lang="tr-TR" dirty="0">
                <a:solidFill>
                  <a:srgbClr val="FF0000"/>
                </a:solidFill>
              </a:rPr>
              <a:t>Operating </a:t>
            </a:r>
            <a:r>
              <a:rPr lang="tr-TR" dirty="0" err="1">
                <a:solidFill>
                  <a:srgbClr val="FF0000"/>
                </a:solidFill>
              </a:rPr>
              <a:t>room</a:t>
            </a:r>
            <a:r>
              <a:rPr lang="tr-TR" dirty="0">
                <a:solidFill>
                  <a:srgbClr val="FF0000"/>
                </a:solidFill>
              </a:rPr>
              <a:t>: </a:t>
            </a:r>
            <a:r>
              <a:rPr lang="tr-TR" dirty="0"/>
              <a:t>Ameliyathane</a:t>
            </a:r>
          </a:p>
          <a:p>
            <a:pPr marL="0" indent="0">
              <a:buNone/>
            </a:pPr>
            <a:r>
              <a:rPr lang="en-US" dirty="0"/>
              <a:t>The surgeon is in the operating room now.</a:t>
            </a:r>
            <a:endParaRPr lang="tr-TR" dirty="0"/>
          </a:p>
          <a:p>
            <a:r>
              <a:rPr lang="tr-TR" dirty="0" err="1">
                <a:solidFill>
                  <a:srgbClr val="FF0000"/>
                </a:solidFill>
              </a:rPr>
              <a:t>Laboratory</a:t>
            </a:r>
            <a:r>
              <a:rPr lang="tr-TR" dirty="0">
                <a:solidFill>
                  <a:srgbClr val="FF0000"/>
                </a:solidFill>
              </a:rPr>
              <a:t>: </a:t>
            </a:r>
            <a:r>
              <a:rPr lang="tr-TR" dirty="0"/>
              <a:t>Laboratuvar</a:t>
            </a:r>
          </a:p>
          <a:p>
            <a:pPr marL="0" indent="0">
              <a:buNone/>
            </a:pPr>
            <a:r>
              <a:rPr lang="en-US" dirty="0"/>
              <a:t>I need to go to the laboratory for a blood test.</a:t>
            </a:r>
            <a:endParaRPr lang="tr-TR" dirty="0"/>
          </a:p>
          <a:p>
            <a:r>
              <a:rPr lang="tr-TR" dirty="0" err="1">
                <a:solidFill>
                  <a:srgbClr val="FF0000"/>
                </a:solidFill>
              </a:rPr>
              <a:t>Pharmacy</a:t>
            </a:r>
            <a:r>
              <a:rPr lang="tr-TR" dirty="0">
                <a:solidFill>
                  <a:srgbClr val="FF0000"/>
                </a:solidFill>
              </a:rPr>
              <a:t>: </a:t>
            </a:r>
            <a:r>
              <a:rPr lang="tr-TR" dirty="0"/>
              <a:t>Eczane</a:t>
            </a:r>
          </a:p>
          <a:p>
            <a:pPr marL="0" indent="0">
              <a:buNone/>
            </a:pPr>
            <a:r>
              <a:rPr lang="en-US" dirty="0"/>
              <a:t>You can buy your medicine from the pharmacy.</a:t>
            </a:r>
            <a:endParaRPr lang="tr-TR" dirty="0"/>
          </a:p>
          <a:p>
            <a:r>
              <a:rPr lang="tr-TR" dirty="0" err="1">
                <a:solidFill>
                  <a:srgbClr val="FF0000"/>
                </a:solidFill>
              </a:rPr>
              <a:t>Patient</a:t>
            </a:r>
            <a:r>
              <a:rPr lang="tr-TR" dirty="0">
                <a:solidFill>
                  <a:srgbClr val="FF0000"/>
                </a:solidFill>
              </a:rPr>
              <a:t>: </a:t>
            </a:r>
            <a:r>
              <a:rPr lang="tr-TR" dirty="0"/>
              <a:t>Hasta</a:t>
            </a:r>
          </a:p>
          <a:p>
            <a:pPr marL="0" indent="0">
              <a:buNone/>
            </a:pPr>
            <a:r>
              <a:rPr lang="en-US" dirty="0"/>
              <a:t>The doctor is checking the patient.</a:t>
            </a:r>
            <a:endParaRPr lang="tr-TR" dirty="0"/>
          </a:p>
          <a:p>
            <a:r>
              <a:rPr lang="tr-TR" dirty="0" err="1">
                <a:solidFill>
                  <a:srgbClr val="FF0000"/>
                </a:solidFill>
              </a:rPr>
              <a:t>Inpatient</a:t>
            </a:r>
            <a:r>
              <a:rPr lang="tr-TR" dirty="0">
                <a:solidFill>
                  <a:srgbClr val="FF0000"/>
                </a:solidFill>
              </a:rPr>
              <a:t>: </a:t>
            </a:r>
            <a:r>
              <a:rPr lang="tr-TR" dirty="0"/>
              <a:t>Yatan hasta</a:t>
            </a:r>
          </a:p>
          <a:p>
            <a:pPr marL="0" indent="0">
              <a:buNone/>
            </a:pPr>
            <a:r>
              <a:rPr lang="en-US" dirty="0"/>
              <a:t>The inpatient will stay in the hospital for three days.</a:t>
            </a:r>
            <a:endParaRPr lang="tr-TR" dirty="0"/>
          </a:p>
          <a:p>
            <a:r>
              <a:rPr lang="tr-TR" dirty="0" err="1">
                <a:solidFill>
                  <a:srgbClr val="FF0000"/>
                </a:solidFill>
              </a:rPr>
              <a:t>Outpatient</a:t>
            </a:r>
            <a:r>
              <a:rPr lang="tr-TR" dirty="0">
                <a:solidFill>
                  <a:srgbClr val="FF0000"/>
                </a:solidFill>
              </a:rPr>
              <a:t>: </a:t>
            </a:r>
            <a:r>
              <a:rPr lang="tr-TR" dirty="0"/>
              <a:t>Ayaktan hasta</a:t>
            </a:r>
          </a:p>
          <a:p>
            <a:pPr marL="0" indent="0">
              <a:buNone/>
            </a:pPr>
            <a:r>
              <a:rPr lang="en-US" dirty="0"/>
              <a:t>He is an outpatient, so he can go home today.</a:t>
            </a:r>
            <a:endParaRPr lang="tr-TR" dirty="0"/>
          </a:p>
          <a:p>
            <a:endParaRPr lang="tr-TR" dirty="0"/>
          </a:p>
        </p:txBody>
      </p:sp>
    </p:spTree>
    <p:extLst>
      <p:ext uri="{BB962C8B-B14F-4D97-AF65-F5344CB8AC3E}">
        <p14:creationId xmlns:p14="http://schemas.microsoft.com/office/powerpoint/2010/main" val="1692779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3D63F4-3D4D-4B45-9229-3C5B139EE3FF}"/>
              </a:ext>
            </a:extLst>
          </p:cNvPr>
          <p:cNvSpPr>
            <a:spLocks noGrp="1"/>
          </p:cNvSpPr>
          <p:nvPr>
            <p:ph idx="1"/>
          </p:nvPr>
        </p:nvSpPr>
        <p:spPr>
          <a:xfrm>
            <a:off x="838200" y="276226"/>
            <a:ext cx="10515600" cy="6238874"/>
          </a:xfrm>
        </p:spPr>
        <p:txBody>
          <a:bodyPr>
            <a:normAutofit fontScale="85000" lnSpcReduction="20000"/>
          </a:bodyPr>
          <a:lstStyle/>
          <a:p>
            <a:r>
              <a:rPr lang="tr-TR" dirty="0" err="1">
                <a:solidFill>
                  <a:srgbClr val="FF0000"/>
                </a:solidFill>
              </a:rPr>
              <a:t>Medical</a:t>
            </a:r>
            <a:r>
              <a:rPr lang="tr-TR" dirty="0">
                <a:solidFill>
                  <a:srgbClr val="FF0000"/>
                </a:solidFill>
              </a:rPr>
              <a:t> Device: </a:t>
            </a:r>
            <a:r>
              <a:rPr lang="tr-TR" dirty="0"/>
              <a:t>Tıbbi Cihaz</a:t>
            </a:r>
          </a:p>
          <a:p>
            <a:pPr marL="0" indent="0">
              <a:buNone/>
            </a:pPr>
            <a:r>
              <a:rPr lang="en-US" dirty="0"/>
              <a:t>The thermometer is a common medical device.</a:t>
            </a:r>
            <a:endParaRPr lang="tr-TR" dirty="0"/>
          </a:p>
          <a:p>
            <a:r>
              <a:rPr lang="tr-TR" dirty="0" err="1">
                <a:solidFill>
                  <a:srgbClr val="FF0000"/>
                </a:solidFill>
              </a:rPr>
              <a:t>Biocompatibility</a:t>
            </a:r>
            <a:r>
              <a:rPr lang="tr-TR" dirty="0">
                <a:solidFill>
                  <a:srgbClr val="FF0000"/>
                </a:solidFill>
              </a:rPr>
              <a:t>: </a:t>
            </a:r>
            <a:r>
              <a:rPr lang="tr-TR" dirty="0" err="1"/>
              <a:t>Biyouyumluluk</a:t>
            </a:r>
            <a:endParaRPr lang="tr-TR" dirty="0"/>
          </a:p>
          <a:p>
            <a:pPr marL="0" indent="0">
              <a:buNone/>
            </a:pPr>
            <a:r>
              <a:rPr lang="en-US" dirty="0"/>
              <a:t>Engineers test the biocompatibility of the new heart valve.</a:t>
            </a:r>
            <a:r>
              <a:rPr lang="tr-TR" dirty="0"/>
              <a:t>(kapakçık)	</a:t>
            </a:r>
          </a:p>
          <a:p>
            <a:r>
              <a:rPr lang="tr-TR" dirty="0" err="1">
                <a:solidFill>
                  <a:srgbClr val="FF0000"/>
                </a:solidFill>
              </a:rPr>
              <a:t>Sterilization</a:t>
            </a:r>
            <a:r>
              <a:rPr lang="tr-TR" dirty="0">
                <a:solidFill>
                  <a:srgbClr val="FF0000"/>
                </a:solidFill>
              </a:rPr>
              <a:t>: </a:t>
            </a:r>
            <a:r>
              <a:rPr lang="tr-TR" dirty="0"/>
              <a:t>Sterilizasyon</a:t>
            </a:r>
          </a:p>
          <a:p>
            <a:pPr marL="0" indent="0">
              <a:buNone/>
            </a:pPr>
            <a:r>
              <a:rPr lang="en-US" dirty="0"/>
              <a:t>High temperature is necessary for the sterilization of surgical</a:t>
            </a:r>
            <a:r>
              <a:rPr lang="tr-TR" dirty="0"/>
              <a:t> (cerrahi)</a:t>
            </a:r>
            <a:r>
              <a:rPr lang="en-US" dirty="0"/>
              <a:t> tools.</a:t>
            </a:r>
            <a:r>
              <a:rPr lang="tr-TR" dirty="0"/>
              <a:t>(alet)</a:t>
            </a:r>
          </a:p>
          <a:p>
            <a:r>
              <a:rPr lang="tr-TR" dirty="0">
                <a:solidFill>
                  <a:srgbClr val="FF0000"/>
                </a:solidFill>
              </a:rPr>
              <a:t>Active </a:t>
            </a:r>
            <a:r>
              <a:rPr lang="tr-TR" dirty="0" err="1">
                <a:solidFill>
                  <a:srgbClr val="FF0000"/>
                </a:solidFill>
              </a:rPr>
              <a:t>Ingredient</a:t>
            </a:r>
            <a:r>
              <a:rPr lang="tr-TR" dirty="0">
                <a:solidFill>
                  <a:srgbClr val="FF0000"/>
                </a:solidFill>
              </a:rPr>
              <a:t>: </a:t>
            </a:r>
            <a:r>
              <a:rPr lang="tr-TR" dirty="0"/>
              <a:t>Aktif içerik/etken madde</a:t>
            </a:r>
          </a:p>
          <a:p>
            <a:pPr marL="0" indent="0">
              <a:buNone/>
            </a:pPr>
            <a:r>
              <a:rPr lang="en-US" dirty="0"/>
              <a:t>What is the active ingredient of this medicine?</a:t>
            </a:r>
            <a:endParaRPr lang="tr-TR" dirty="0"/>
          </a:p>
          <a:p>
            <a:r>
              <a:rPr lang="tr-TR" dirty="0" err="1">
                <a:solidFill>
                  <a:srgbClr val="FF0000"/>
                </a:solidFill>
              </a:rPr>
              <a:t>Dose</a:t>
            </a:r>
            <a:r>
              <a:rPr lang="tr-TR" dirty="0">
                <a:solidFill>
                  <a:srgbClr val="FF0000"/>
                </a:solidFill>
              </a:rPr>
              <a:t>: </a:t>
            </a:r>
            <a:r>
              <a:rPr lang="tr-TR" dirty="0"/>
              <a:t>Doz</a:t>
            </a:r>
          </a:p>
          <a:p>
            <a:pPr marL="0" indent="0">
              <a:buNone/>
            </a:pPr>
            <a:r>
              <a:rPr lang="en-US" dirty="0"/>
              <a:t>You should take a small dose of this vitamin every morning.</a:t>
            </a:r>
            <a:endParaRPr lang="tr-TR" dirty="0"/>
          </a:p>
          <a:p>
            <a:r>
              <a:rPr lang="tr-TR" dirty="0" err="1">
                <a:solidFill>
                  <a:srgbClr val="FF0000"/>
                </a:solidFill>
              </a:rPr>
              <a:t>Over</a:t>
            </a:r>
            <a:r>
              <a:rPr lang="tr-TR" dirty="0">
                <a:solidFill>
                  <a:srgbClr val="FF0000"/>
                </a:solidFill>
              </a:rPr>
              <a:t> </a:t>
            </a:r>
            <a:r>
              <a:rPr lang="tr-TR" dirty="0" err="1">
                <a:solidFill>
                  <a:srgbClr val="FF0000"/>
                </a:solidFill>
              </a:rPr>
              <a:t>The</a:t>
            </a:r>
            <a:r>
              <a:rPr lang="tr-TR" dirty="0">
                <a:solidFill>
                  <a:srgbClr val="FF0000"/>
                </a:solidFill>
              </a:rPr>
              <a:t> Counter: </a:t>
            </a:r>
            <a:r>
              <a:rPr lang="tr-TR" dirty="0"/>
              <a:t>Reçetesiz</a:t>
            </a:r>
          </a:p>
          <a:p>
            <a:pPr marL="0" indent="0">
              <a:buNone/>
            </a:pPr>
            <a:r>
              <a:rPr lang="en-US" dirty="0"/>
              <a:t>You can buy pain relievers</a:t>
            </a:r>
            <a:r>
              <a:rPr lang="tr-TR" dirty="0"/>
              <a:t> (ağrı kesici)</a:t>
            </a:r>
            <a:r>
              <a:rPr lang="en-US" dirty="0"/>
              <a:t> over the counter.</a:t>
            </a:r>
            <a:endParaRPr lang="tr-TR" dirty="0"/>
          </a:p>
          <a:p>
            <a:r>
              <a:rPr lang="tr-TR" dirty="0">
                <a:solidFill>
                  <a:srgbClr val="FF0000"/>
                </a:solidFill>
              </a:rPr>
              <a:t>Side </a:t>
            </a:r>
            <a:r>
              <a:rPr lang="tr-TR" dirty="0" err="1">
                <a:solidFill>
                  <a:srgbClr val="FF0000"/>
                </a:solidFill>
              </a:rPr>
              <a:t>Effect</a:t>
            </a:r>
            <a:r>
              <a:rPr lang="tr-TR" dirty="0">
                <a:solidFill>
                  <a:srgbClr val="FF0000"/>
                </a:solidFill>
              </a:rPr>
              <a:t>: </a:t>
            </a:r>
            <a:r>
              <a:rPr lang="tr-TR" dirty="0"/>
              <a:t>Yan etki</a:t>
            </a:r>
          </a:p>
          <a:p>
            <a:pPr marL="0" indent="0">
              <a:buNone/>
            </a:pPr>
            <a:r>
              <a:rPr lang="en-US" dirty="0"/>
              <a:t>Dizziness is a common side effect of this drug.</a:t>
            </a:r>
            <a:r>
              <a:rPr lang="tr-TR" dirty="0"/>
              <a:t>(ilaç)</a:t>
            </a:r>
          </a:p>
          <a:p>
            <a:r>
              <a:rPr lang="tr-TR" dirty="0" err="1">
                <a:solidFill>
                  <a:srgbClr val="FF0000"/>
                </a:solidFill>
              </a:rPr>
              <a:t>Drip</a:t>
            </a:r>
            <a:r>
              <a:rPr lang="tr-TR" dirty="0">
                <a:solidFill>
                  <a:srgbClr val="FF0000"/>
                </a:solidFill>
              </a:rPr>
              <a:t>: </a:t>
            </a:r>
            <a:r>
              <a:rPr lang="tr-TR" dirty="0"/>
              <a:t>Serum</a:t>
            </a:r>
          </a:p>
          <a:p>
            <a:r>
              <a:rPr lang="en-US" dirty="0"/>
              <a:t>The patient is on a drip in the hospital.</a:t>
            </a:r>
            <a:endParaRPr lang="tr-TR" dirty="0"/>
          </a:p>
        </p:txBody>
      </p:sp>
    </p:spTree>
    <p:extLst>
      <p:ext uri="{BB962C8B-B14F-4D97-AF65-F5344CB8AC3E}">
        <p14:creationId xmlns:p14="http://schemas.microsoft.com/office/powerpoint/2010/main" val="3658425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73022A-1CFC-4E6F-839A-15FA0DD67DD6}"/>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1</a:t>
            </a:r>
            <a:endParaRPr lang="tr-TR" dirty="0"/>
          </a:p>
        </p:txBody>
      </p:sp>
      <p:sp>
        <p:nvSpPr>
          <p:cNvPr id="3" name="İçerik Yer Tutucusu 2">
            <a:extLst>
              <a:ext uri="{FF2B5EF4-FFF2-40B4-BE49-F238E27FC236}">
                <a16:creationId xmlns:a16="http://schemas.microsoft.com/office/drawing/2014/main" id="{282B7695-31A3-4A84-B149-06EB212AFB32}"/>
              </a:ext>
            </a:extLst>
          </p:cNvPr>
          <p:cNvSpPr>
            <a:spLocks noGrp="1"/>
          </p:cNvSpPr>
          <p:nvPr>
            <p:ph idx="1"/>
          </p:nvPr>
        </p:nvSpPr>
        <p:spPr/>
        <p:txBody>
          <a:bodyPr/>
          <a:lstStyle/>
          <a:p>
            <a:r>
              <a:rPr lang="en-US" dirty="0"/>
              <a:t>Next year is going to be a very busy period for </a:t>
            </a:r>
            <a:r>
              <a:rPr lang="en-US" dirty="0" err="1"/>
              <a:t>SafeMed</a:t>
            </a:r>
            <a:r>
              <a:rPr lang="en-US" dirty="0"/>
              <a:t> Pharmaceuticals. The marketing department is going to implement a new digital promotion strategy. According to the plan, medical representatives are going to use virtual reality headsets during hospital visits to show the mechanism of action of their new </a:t>
            </a:r>
            <a:r>
              <a:rPr lang="en-US" dirty="0" err="1"/>
              <a:t>drugs.The</a:t>
            </a:r>
            <a:r>
              <a:rPr lang="en-US" dirty="0"/>
              <a:t> product manager believes that this technology will increase patient compliance and doctor satisfaction. Next month, the sales manager will travel to Germany to meet international distributors. She thinks that the global market will accept their new pneumonia antibiotic because its efficacy is exceptionally high</a:t>
            </a:r>
            <a:endParaRPr lang="tr-TR" dirty="0"/>
          </a:p>
        </p:txBody>
      </p:sp>
    </p:spTree>
    <p:extLst>
      <p:ext uri="{BB962C8B-B14F-4D97-AF65-F5344CB8AC3E}">
        <p14:creationId xmlns:p14="http://schemas.microsoft.com/office/powerpoint/2010/main" val="1777407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E940C65-3EB0-1C17-D297-B7BEDEC4F399}"/>
              </a:ext>
            </a:extLst>
          </p:cNvPr>
          <p:cNvSpPr>
            <a:spLocks noGrp="1"/>
          </p:cNvSpPr>
          <p:nvPr>
            <p:ph idx="1"/>
          </p:nvPr>
        </p:nvSpPr>
        <p:spPr>
          <a:xfrm>
            <a:off x="838200" y="668594"/>
            <a:ext cx="10515600" cy="5508369"/>
          </a:xfrm>
        </p:spPr>
        <p:txBody>
          <a:bodyPr>
            <a:normAutofit/>
          </a:bodyPr>
          <a:lstStyle/>
          <a:p>
            <a:pPr algn="just"/>
            <a:endParaRPr lang="tr-TR" dirty="0"/>
          </a:p>
          <a:p>
            <a:pPr marL="0" indent="0" algn="just">
              <a:buNone/>
            </a:pPr>
            <a:r>
              <a:rPr lang="tr-TR" sz="4400" dirty="0">
                <a:solidFill>
                  <a:srgbClr val="FF0000"/>
                </a:solidFill>
              </a:rPr>
              <a:t>Reading </a:t>
            </a:r>
            <a:r>
              <a:rPr lang="tr-TR" sz="4400" dirty="0" err="1">
                <a:solidFill>
                  <a:srgbClr val="FF0000"/>
                </a:solidFill>
              </a:rPr>
              <a:t>Text</a:t>
            </a:r>
            <a:r>
              <a:rPr lang="tr-TR" sz="4400" dirty="0">
                <a:solidFill>
                  <a:srgbClr val="FF0000"/>
                </a:solidFill>
              </a:rPr>
              <a:t> 2</a:t>
            </a:r>
          </a:p>
          <a:p>
            <a:pPr algn="just"/>
            <a:r>
              <a:rPr lang="en-US" dirty="0"/>
              <a:t>Health is the most important problem of the people. </a:t>
            </a:r>
            <a:r>
              <a:rPr lang="tr-TR" dirty="0" err="1"/>
              <a:t>If</a:t>
            </a:r>
            <a:r>
              <a:rPr lang="tr-TR" dirty="0"/>
              <a:t> </a:t>
            </a:r>
            <a:r>
              <a:rPr lang="tr-TR" dirty="0" err="1"/>
              <a:t>you</a:t>
            </a:r>
            <a:r>
              <a:rPr lang="tr-TR" dirty="0"/>
              <a:t> </a:t>
            </a:r>
            <a:r>
              <a:rPr lang="tr-TR" dirty="0" err="1"/>
              <a:t>want</a:t>
            </a:r>
            <a:r>
              <a:rPr lang="tr-TR" dirty="0"/>
              <a:t> </a:t>
            </a:r>
            <a:r>
              <a:rPr lang="tr-TR" dirty="0" err="1"/>
              <a:t>to</a:t>
            </a:r>
            <a:r>
              <a:rPr lang="tr-TR" dirty="0"/>
              <a:t> l</a:t>
            </a:r>
            <a:r>
              <a:rPr lang="en-US" dirty="0" err="1"/>
              <a:t>ive</a:t>
            </a:r>
            <a:r>
              <a:rPr lang="en-US" dirty="0"/>
              <a:t>, learn, work, you need to be healthy. The person who has damaged the health of the patient</a:t>
            </a:r>
            <a:r>
              <a:rPr lang="tr-TR" dirty="0"/>
              <a:t> (hastalık)</a:t>
            </a:r>
            <a:r>
              <a:rPr lang="en-US" dirty="0"/>
              <a:t>, which is unable to complete tasks</a:t>
            </a:r>
            <a:r>
              <a:rPr lang="tr-TR" dirty="0"/>
              <a:t> (görev)</a:t>
            </a:r>
            <a:r>
              <a:rPr lang="en-US" dirty="0"/>
              <a:t>. As a result</a:t>
            </a:r>
            <a:r>
              <a:rPr lang="tr-TR" dirty="0"/>
              <a:t> (sonuç olarak)</a:t>
            </a:r>
            <a:r>
              <a:rPr lang="en-US" dirty="0"/>
              <a:t>, it may not be useful to the society around. A healthy person is happy, lively</a:t>
            </a:r>
            <a:r>
              <a:rPr lang="tr-TR" dirty="0"/>
              <a:t> (canlı)</a:t>
            </a:r>
            <a:r>
              <a:rPr lang="en-US" dirty="0"/>
              <a:t>, animated</a:t>
            </a:r>
            <a:r>
              <a:rPr lang="tr-TR" dirty="0"/>
              <a:t> (hareketli)</a:t>
            </a:r>
            <a:r>
              <a:rPr lang="en-US" dirty="0"/>
              <a:t>.</a:t>
            </a:r>
            <a:r>
              <a:rPr lang="tr-TR" dirty="0"/>
              <a:t> </a:t>
            </a:r>
            <a:r>
              <a:rPr lang="en-US" dirty="0"/>
              <a:t>United Nations Organization</a:t>
            </a:r>
            <a:r>
              <a:rPr lang="tr-TR" dirty="0"/>
              <a:t> (Birleşmiş Milletler Örgütü)</a:t>
            </a:r>
            <a:r>
              <a:rPr lang="en-US" dirty="0"/>
              <a:t> </a:t>
            </a:r>
            <a:r>
              <a:rPr lang="tr-TR" dirty="0" err="1"/>
              <a:t>celebrates</a:t>
            </a:r>
            <a:r>
              <a:rPr lang="tr-TR" dirty="0"/>
              <a:t> </a:t>
            </a:r>
            <a:r>
              <a:rPr lang="en-US" dirty="0"/>
              <a:t>a Health Week between April 7-13</a:t>
            </a:r>
            <a:r>
              <a:rPr lang="tr-TR" dirty="0"/>
              <a:t> </a:t>
            </a:r>
            <a:r>
              <a:rPr lang="tr-TR" dirty="0" err="1"/>
              <a:t>to</a:t>
            </a:r>
            <a:r>
              <a:rPr lang="tr-TR" dirty="0"/>
              <a:t> l</a:t>
            </a:r>
            <a:r>
              <a:rPr lang="en-US" dirty="0"/>
              <a:t>earn the rules for healthy life . The aim</a:t>
            </a:r>
            <a:r>
              <a:rPr lang="tr-TR" dirty="0"/>
              <a:t> (amaç)</a:t>
            </a:r>
            <a:r>
              <a:rPr lang="en-US" dirty="0"/>
              <a:t> of Health Week is to reach</a:t>
            </a:r>
            <a:r>
              <a:rPr lang="tr-TR" dirty="0"/>
              <a:t> (ulaşmak)</a:t>
            </a:r>
            <a:r>
              <a:rPr lang="en-US" dirty="0"/>
              <a:t> a wider public</a:t>
            </a:r>
            <a:r>
              <a:rPr lang="tr-TR" dirty="0"/>
              <a:t>(daha geniş halk kitlesi).</a:t>
            </a:r>
          </a:p>
        </p:txBody>
      </p:sp>
    </p:spTree>
    <p:extLst>
      <p:ext uri="{BB962C8B-B14F-4D97-AF65-F5344CB8AC3E}">
        <p14:creationId xmlns:p14="http://schemas.microsoft.com/office/powerpoint/2010/main" val="1677176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42A989-CEC6-409C-9FCE-286582660FFA}"/>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2</a:t>
            </a:r>
            <a:endParaRPr lang="tr-TR" dirty="0"/>
          </a:p>
        </p:txBody>
      </p:sp>
      <p:sp>
        <p:nvSpPr>
          <p:cNvPr id="3" name="İçerik Yer Tutucusu 2">
            <a:extLst>
              <a:ext uri="{FF2B5EF4-FFF2-40B4-BE49-F238E27FC236}">
                <a16:creationId xmlns:a16="http://schemas.microsoft.com/office/drawing/2014/main" id="{133B161E-3266-4955-BD43-7484E8F20271}"/>
              </a:ext>
            </a:extLst>
          </p:cNvPr>
          <p:cNvSpPr>
            <a:spLocks noGrp="1"/>
          </p:cNvSpPr>
          <p:nvPr>
            <p:ph idx="1"/>
          </p:nvPr>
        </p:nvSpPr>
        <p:spPr/>
        <p:txBody>
          <a:bodyPr/>
          <a:lstStyle/>
          <a:p>
            <a:r>
              <a:rPr lang="en-US" dirty="0"/>
              <a:t>When we are healthy, we can work, and spend quality</a:t>
            </a:r>
            <a:r>
              <a:rPr lang="tr-TR" dirty="0"/>
              <a:t> (kaliteli)</a:t>
            </a:r>
            <a:r>
              <a:rPr lang="en-US" dirty="0"/>
              <a:t> time with our loved ones. Good health allows</a:t>
            </a:r>
            <a:r>
              <a:rPr lang="tr-TR" dirty="0"/>
              <a:t> (izin vermek)</a:t>
            </a:r>
            <a:r>
              <a:rPr lang="en-US" dirty="0"/>
              <a:t> us to enjoy life and achieve</a:t>
            </a:r>
            <a:r>
              <a:rPr lang="tr-TR" dirty="0"/>
              <a:t> (başarmak)</a:t>
            </a:r>
            <a:r>
              <a:rPr lang="en-US" dirty="0"/>
              <a:t> our goals</a:t>
            </a:r>
            <a:r>
              <a:rPr lang="tr-TR" dirty="0"/>
              <a:t> (amaç)</a:t>
            </a:r>
            <a:r>
              <a:rPr lang="en-US" dirty="0"/>
              <a:t>. To stay healthy, we need to eat nutritious</a:t>
            </a:r>
            <a:r>
              <a:rPr lang="tr-TR" dirty="0"/>
              <a:t> (besleyici)</a:t>
            </a:r>
            <a:r>
              <a:rPr lang="en-US" dirty="0"/>
              <a:t> food, drink enough water, and exercise regularly. Fruits, vegetables, and proteins give our bodies the energy they need. Physical activities, such as walking, running, or playing sports, help keep our bodies strong and active</a:t>
            </a:r>
            <a:r>
              <a:rPr lang="tr-TR" dirty="0"/>
              <a:t>.</a:t>
            </a:r>
          </a:p>
        </p:txBody>
      </p:sp>
    </p:spTree>
    <p:extLst>
      <p:ext uri="{BB962C8B-B14F-4D97-AF65-F5344CB8AC3E}">
        <p14:creationId xmlns:p14="http://schemas.microsoft.com/office/powerpoint/2010/main" val="2301359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7697B0-2889-4EED-9E1B-00F27D49CC41}"/>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2</a:t>
            </a:r>
            <a:endParaRPr lang="tr-TR" dirty="0"/>
          </a:p>
        </p:txBody>
      </p:sp>
      <p:sp>
        <p:nvSpPr>
          <p:cNvPr id="3" name="İçerik Yer Tutucusu 2">
            <a:extLst>
              <a:ext uri="{FF2B5EF4-FFF2-40B4-BE49-F238E27FC236}">
                <a16:creationId xmlns:a16="http://schemas.microsoft.com/office/drawing/2014/main" id="{F4A0D76B-DE3C-4508-A2DD-3C3737DF7E57}"/>
              </a:ext>
            </a:extLst>
          </p:cNvPr>
          <p:cNvSpPr>
            <a:spLocks noGrp="1"/>
          </p:cNvSpPr>
          <p:nvPr>
            <p:ph idx="1"/>
          </p:nvPr>
        </p:nvSpPr>
        <p:spPr/>
        <p:txBody>
          <a:bodyPr/>
          <a:lstStyle/>
          <a:p>
            <a:r>
              <a:rPr lang="en-US" dirty="0"/>
              <a:t>In addition to physical health, mental health is also very important. Stress and anxiety can affect</a:t>
            </a:r>
            <a:r>
              <a:rPr lang="tr-TR" dirty="0"/>
              <a:t> (etkilemek)</a:t>
            </a:r>
            <a:r>
              <a:rPr lang="en-US" dirty="0"/>
              <a:t> our daily lives, so we should find ways to relax and stay positive. Getting enough sleep, spending time with family and friends, and doing activities we enjoy can improve our mental well-being. Avoiding</a:t>
            </a:r>
            <a:r>
              <a:rPr lang="tr-TR" dirty="0"/>
              <a:t> (sakınmak)</a:t>
            </a:r>
            <a:r>
              <a:rPr lang="en-US" dirty="0"/>
              <a:t> harmful habits like smoking or consuming</a:t>
            </a:r>
            <a:r>
              <a:rPr lang="tr-TR" dirty="0"/>
              <a:t> (tüketme)</a:t>
            </a:r>
            <a:r>
              <a:rPr lang="en-US" dirty="0"/>
              <a:t> too much junk</a:t>
            </a:r>
            <a:r>
              <a:rPr lang="tr-TR" dirty="0"/>
              <a:t> (ıvır zıvır)</a:t>
            </a:r>
            <a:r>
              <a:rPr lang="en-US" dirty="0"/>
              <a:t> food is also necessary</a:t>
            </a:r>
            <a:r>
              <a:rPr lang="tr-TR" dirty="0"/>
              <a:t> (gerekli)</a:t>
            </a:r>
            <a:r>
              <a:rPr lang="en-US" dirty="0"/>
              <a:t> for a healthy life.</a:t>
            </a:r>
            <a:endParaRPr lang="tr-TR" dirty="0"/>
          </a:p>
          <a:p>
            <a:endParaRPr lang="tr-TR" dirty="0"/>
          </a:p>
        </p:txBody>
      </p:sp>
    </p:spTree>
    <p:extLst>
      <p:ext uri="{BB962C8B-B14F-4D97-AF65-F5344CB8AC3E}">
        <p14:creationId xmlns:p14="http://schemas.microsoft.com/office/powerpoint/2010/main" val="7401018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137</TotalTime>
  <Words>2306</Words>
  <Application>Microsoft Office PowerPoint</Application>
  <PresentationFormat>Geniş ekran</PresentationFormat>
  <Paragraphs>139</Paragraphs>
  <Slides>25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25</vt:i4>
      </vt:variant>
    </vt:vector>
  </HeadingPairs>
  <TitlesOfParts>
    <vt:vector size="30" baseType="lpstr">
      <vt:lpstr>Aptos</vt:lpstr>
      <vt:lpstr>Aptos Display</vt:lpstr>
      <vt:lpstr>Arial</vt:lpstr>
      <vt:lpstr>Times New Roman</vt:lpstr>
      <vt:lpstr>Office Teması</vt:lpstr>
      <vt:lpstr>MESLEKİ YABANCI DİL I</vt:lpstr>
      <vt:lpstr>PowerPoint Sunusu</vt:lpstr>
      <vt:lpstr>PowerPoint Sunusu</vt:lpstr>
      <vt:lpstr>PowerPoint Sunusu</vt:lpstr>
      <vt:lpstr>PowerPoint Sunusu</vt:lpstr>
      <vt:lpstr>Reading Text 1</vt:lpstr>
      <vt:lpstr>PowerPoint Sunusu</vt:lpstr>
      <vt:lpstr>Reading Text 2</vt:lpstr>
      <vt:lpstr>Reading Text 2</vt:lpstr>
      <vt:lpstr>Reading Text 2</vt:lpstr>
      <vt:lpstr>Reading Text 3</vt:lpstr>
      <vt:lpstr>Reading Text 3</vt:lpstr>
      <vt:lpstr>THE FUTURE TENSES: "WILL" &amp; "BE GOING TO"</vt:lpstr>
      <vt:lpstr>Medical Examples (Tıbbi Örnekler)</vt:lpstr>
      <vt:lpstr>BE GOING TO FUTURE</vt:lpstr>
      <vt:lpstr>Medical Examples (Tıbbi Örnekler)</vt:lpstr>
      <vt:lpstr>"WH- QUESTIONS" IN FUTURE TENSES</vt:lpstr>
      <vt:lpstr>EN YAYGIN GELECEK ZAMAN İFADELERİ</vt:lpstr>
      <vt:lpstr>EN YAYGIN GELECEK ZAMAN İFADELERİ</vt:lpstr>
      <vt:lpstr>EN YAYGIN GELECEK ZAMAN İFADELERİ</vt:lpstr>
      <vt:lpstr>EN YAYGIN GELECEK ZAMAN İFADELERİ</vt:lpstr>
      <vt:lpstr>EN YAYGIN GELECEK ZAMAN İFADELERİ</vt:lpstr>
      <vt:lpstr>İngilizce'den Türkçe'ye Çeviriniz</vt:lpstr>
      <vt:lpstr>Türkçe'den İngilizce'ye Çeviriniz</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MESLEKİ YABANCI DİL I</dc:title>
  <dc:creator>Naciye Sündüz Oğuz</dc:creator>
  <cp:lastModifiedBy>NACIYE SUNDUZ OGUZ</cp:lastModifiedBy>
  <cp:revision>13</cp:revision>
  <dcterms:created xsi:type="dcterms:W3CDTF">2024-11-26T09:28:45Z</dcterms:created>
  <dcterms:modified xsi:type="dcterms:W3CDTF">2026-05-21T15:30:24Z</dcterms:modified>
</cp:coreProperties>
</file>