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340" r:id="rId5"/>
    <p:sldId id="366" r:id="rId6"/>
    <p:sldId id="367" r:id="rId7"/>
    <p:sldId id="368" r:id="rId8"/>
    <p:sldId id="369" r:id="rId9"/>
    <p:sldId id="370" r:id="rId10"/>
    <p:sldId id="371" r:id="rId11"/>
    <p:sldId id="372" r:id="rId12"/>
    <p:sldId id="373" r:id="rId13"/>
    <p:sldId id="386" r:id="rId14"/>
    <p:sldId id="389" r:id="rId15"/>
    <p:sldId id="374" r:id="rId16"/>
    <p:sldId id="375" r:id="rId17"/>
    <p:sldId id="377" r:id="rId18"/>
    <p:sldId id="378" r:id="rId19"/>
    <p:sldId id="387" r:id="rId20"/>
    <p:sldId id="388" r:id="rId21"/>
    <p:sldId id="380" r:id="rId22"/>
    <p:sldId id="381" r:id="rId23"/>
    <p:sldId id="382" r:id="rId24"/>
    <p:sldId id="383" r:id="rId25"/>
    <p:sldId id="384" r:id="rId26"/>
    <p:sldId id="376" r:id="rId27"/>
    <p:sldId id="385" r:id="rId28"/>
    <p:sldId id="365" r:id="rId29"/>
    <p:sldId id="344" r:id="rId30"/>
    <p:sldId id="3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2" autoAdjust="0"/>
    <p:restoredTop sz="94660"/>
  </p:normalViewPr>
  <p:slideViewPr>
    <p:cSldViewPr snapToGrid="0">
      <p:cViewPr varScale="1">
        <p:scale>
          <a:sx n="69" d="100"/>
          <a:sy n="69" d="100"/>
        </p:scale>
        <p:origin x="80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nightphotos.de/koken/tags/nachtfoto/content/berlin-kreuzberg-agb-amerika-gedenkbibliothek-erbaut-1954-von-architekten-fritz-bornemann-und-willy-kreuer-aus-mitteln-des-marshall-plan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e.wikipedia.org/wiki/Stadtbibliothek_Erlange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prints.rclis.org/12942/1/108.pdf" TargetMode="External"/><Relationship Id="rId7" Type="http://schemas.openxmlformats.org/officeDocument/2006/relationships/hyperlink" Target="http://www.nationsonline.org/oneworld/History/Germany-history.htm" TargetMode="External"/><Relationship Id="rId2" Type="http://schemas.openxmlformats.org/officeDocument/2006/relationships/hyperlink" Target="https://www.goethe.de/ins/tr/tr/kul/mag/20622325.html" TargetMode="External"/><Relationship Id="rId1" Type="http://schemas.openxmlformats.org/officeDocument/2006/relationships/slideLayout" Target="../slideLayouts/slideLayout2.xml"/><Relationship Id="rId6" Type="http://schemas.openxmlformats.org/officeDocument/2006/relationships/hyperlink" Target="https://librariesforall.eu/en/relevant-sources/cultural-diversity-how-public-libraries-can-serve-the-diversity-in-the-community" TargetMode="External"/><Relationship Id="rId5" Type="http://schemas.openxmlformats.org/officeDocument/2006/relationships/hyperlink" Target="https://emnbelgium.be/sites/default/files/publications/multiculturalism.pdf" TargetMode="External"/><Relationship Id="rId4" Type="http://schemas.openxmlformats.org/officeDocument/2006/relationships/hyperlink" Target="https://www.goethe.de/ins/ca/en/kul/lit/nlc/21613640.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ethe.de/de/kul.html" TargetMode="External"/><Relationship Id="rId2" Type="http://schemas.openxmlformats.org/officeDocument/2006/relationships/hyperlink" Target="https://www.bibliotheksverband.de/sites/default/files/2021-09/2018-06-08_IFLA-KiJuBi-FLYER-DRUCK_0.pdf" TargetMode="External"/><Relationship Id="rId1" Type="http://schemas.openxmlformats.org/officeDocument/2006/relationships/slideLayout" Target="../slideLayouts/slideLayout2.xml"/><Relationship Id="rId6" Type="http://schemas.openxmlformats.org/officeDocument/2006/relationships/hyperlink" Target="https://www.stadtbibliothek-erlangen.de/themenseite/service/zugewanderte-gefluechtete" TargetMode="External"/><Relationship Id="rId5" Type="http://schemas.openxmlformats.org/officeDocument/2006/relationships/hyperlink" Target="https://welcometobremen.de/angebot/stadtbibliothek/" TargetMode="External"/><Relationship Id="rId4" Type="http://schemas.openxmlformats.org/officeDocument/2006/relationships/hyperlink" Target="https://stabi-hb.de/termin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11874" y="1243780"/>
            <a:ext cx="7766936" cy="2099187"/>
          </a:xfrm>
        </p:spPr>
        <p:txBody>
          <a:bodyPr/>
          <a:lstStyle/>
          <a:p>
            <a:pPr algn="ctr"/>
            <a:br>
              <a:rPr lang="tr-TR" sz="3200" b="1" dirty="0">
                <a:solidFill>
                  <a:schemeClr val="tx1"/>
                </a:solidFill>
              </a:rPr>
            </a:br>
            <a:r>
              <a:rPr lang="tr-TR" sz="3200" b="1" dirty="0">
                <a:solidFill>
                  <a:schemeClr val="tx1"/>
                </a:solidFill>
              </a:rPr>
              <a:t>ÇOK KÜLTÜRLÜLÜK VE HİZMETLERİ</a:t>
            </a:r>
            <a:br>
              <a:rPr lang="tr-TR" sz="3200" b="1">
                <a:solidFill>
                  <a:schemeClr val="tx1"/>
                </a:solidFill>
              </a:rPr>
            </a:br>
            <a:r>
              <a:rPr lang="tr-TR" sz="3200" b="1">
                <a:solidFill>
                  <a:schemeClr val="tx1"/>
                </a:solidFill>
              </a:rPr>
              <a:t>12. </a:t>
            </a:r>
            <a:r>
              <a:rPr lang="tr-TR" sz="3200" b="1" dirty="0">
                <a:solidFill>
                  <a:schemeClr val="tx1"/>
                </a:solidFill>
              </a:rPr>
              <a:t>HAFTA</a:t>
            </a:r>
            <a:br>
              <a:rPr lang="tr-TR" sz="3200" b="1" dirty="0">
                <a:solidFill>
                  <a:schemeClr val="tx1"/>
                </a:solidFill>
              </a:rPr>
            </a:br>
            <a:r>
              <a:rPr lang="tr-TR" sz="3200" b="1" dirty="0">
                <a:solidFill>
                  <a:schemeClr val="tx1"/>
                </a:solidFill>
              </a:rPr>
              <a:t>ÇOK KÜLTÜRLÜ KÜTÜPHANELER: </a:t>
            </a:r>
            <a:br>
              <a:rPr lang="tr-TR" sz="3200" b="1" dirty="0">
                <a:solidFill>
                  <a:schemeClr val="tx1"/>
                </a:solidFill>
              </a:rPr>
            </a:br>
            <a:r>
              <a:rPr lang="tr-TR" sz="3200" b="1" dirty="0">
                <a:solidFill>
                  <a:schemeClr val="tx1"/>
                </a:solidFill>
              </a:rPr>
              <a:t>ALMANYA ÖRNEĞİ</a:t>
            </a:r>
            <a:endParaRPr lang="en-US" sz="3200" b="1" dirty="0">
              <a:solidFill>
                <a:schemeClr val="tx1"/>
              </a:solidFill>
            </a:endParaRPr>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A309D-F8D7-0132-37CF-55C4FE168EE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780BAEC-4552-91D6-A598-7EA7C8287233}"/>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Tarihsel Arka Plan</a:t>
            </a:r>
            <a:endParaRPr lang="tr-TR" sz="2400" b="1" noProof="0" dirty="0"/>
          </a:p>
        </p:txBody>
      </p:sp>
      <p:sp>
        <p:nvSpPr>
          <p:cNvPr id="3" name="İçerik Yer Tutucusu 2">
            <a:extLst>
              <a:ext uri="{FF2B5EF4-FFF2-40B4-BE49-F238E27FC236}">
                <a16:creationId xmlns:a16="http://schemas.microsoft.com/office/drawing/2014/main" id="{84E11A65-9C2C-F9AE-3B93-34AA85F71666}"/>
              </a:ext>
            </a:extLst>
          </p:cNvPr>
          <p:cNvSpPr>
            <a:spLocks noGrp="1"/>
          </p:cNvSpPr>
          <p:nvPr>
            <p:ph idx="1"/>
          </p:nvPr>
        </p:nvSpPr>
        <p:spPr>
          <a:xfrm>
            <a:off x="585980" y="609600"/>
            <a:ext cx="9438005" cy="5348762"/>
          </a:xfrm>
        </p:spPr>
        <p:txBody>
          <a:bodyPr>
            <a:noAutofit/>
          </a:bodyPr>
          <a:lstStyle/>
          <a:p>
            <a:pPr marL="0" indent="0" algn="just">
              <a:buNone/>
            </a:pPr>
            <a:r>
              <a:rPr lang="tr-TR" sz="1600" b="1" u="sng" dirty="0"/>
              <a:t>Kütüphanelerin Gelişimi: Tarihsel Süreç</a:t>
            </a:r>
          </a:p>
          <a:p>
            <a:pPr algn="just"/>
            <a:r>
              <a:rPr lang="tr-TR" sz="1600" b="1" dirty="0"/>
              <a:t>Kütüphanelerin gelişimi, diğer Avrupa ülkelerinde olduğu gibi, 19. yüzyılın başlarında kiliselere bağlı yapılar ve manastırlarda başlamış; nadir eserler bu dönemde dermelere katılmıştır. </a:t>
            </a:r>
          </a:p>
          <a:p>
            <a:pPr algn="just"/>
            <a:r>
              <a:rPr lang="tr-TR" sz="1600" b="1" dirty="0"/>
              <a:t>Bu eserler, imparatorluklara bağlı devletlerin merkez kütüphanelerinde toplanmış ve bölge kütüphanelerinin temelini oluşturmuştur. </a:t>
            </a:r>
          </a:p>
          <a:p>
            <a:pPr algn="just"/>
            <a:r>
              <a:rPr lang="tr-TR" sz="1600" b="1" dirty="0"/>
              <a:t>Üniversite reformlarıyla birlikte, </a:t>
            </a:r>
            <a:r>
              <a:rPr lang="tr-TR" sz="1600" b="1" dirty="0" err="1"/>
              <a:t>Göttingen</a:t>
            </a:r>
            <a:r>
              <a:rPr lang="tr-TR" sz="1600" b="1" dirty="0"/>
              <a:t> Üniversitesi’nin 18. yüzyıldaki kütüphanesi model alınmış ve 19. yüzyılda özel sektör tarafından finanse edilen halk kütüphaneleri de gelişmiştir (</a:t>
            </a:r>
            <a:r>
              <a:rPr lang="tr-TR" sz="1600" b="1" dirty="0" err="1"/>
              <a:t>Wedgworth</a:t>
            </a:r>
            <a:r>
              <a:rPr lang="tr-TR" sz="1600" b="1" dirty="0"/>
              <a:t>, 1993, s. 316).</a:t>
            </a:r>
          </a:p>
          <a:p>
            <a:pPr marL="0" indent="0" algn="just">
              <a:buNone/>
            </a:pPr>
            <a:r>
              <a:rPr lang="tr-TR" sz="1600" b="1" dirty="0"/>
              <a:t>Halk aydınlanması ve liberal hareketlerin etkisiyle, 19. yüzyıl ortalarında Almanya’da çeşitli kütüphaneler kurulmuş olsa da, genel kabul gören "herkese açık" kütüphane anlayışı Amerikan halk kütüphanelerinin etkisiyle yaygınlaşmıştır. </a:t>
            </a:r>
          </a:p>
          <a:p>
            <a:pPr marL="0" indent="0" algn="just">
              <a:buNone/>
            </a:pPr>
            <a:r>
              <a:rPr lang="tr-TR" sz="1600" b="1" dirty="0"/>
              <a:t>Bu dönemde, Freiburg, </a:t>
            </a:r>
            <a:r>
              <a:rPr lang="tr-TR" sz="1600" b="1" dirty="0" err="1"/>
              <a:t>Charlottenburg</a:t>
            </a:r>
            <a:r>
              <a:rPr lang="tr-TR" sz="1600" b="1" dirty="0"/>
              <a:t> (Berlin), Essen ve Hamburg gibi şehirlerde "kitap salonları hareketi" öncülük etmiş ve hizmet türleri üzerine tartışmalar başlamıştır; bu bağlamda, yayınlara serbest erişim yerine, danışma hizmetleri ön plana çıkmıştır (</a:t>
            </a:r>
            <a:r>
              <a:rPr lang="tr-TR" sz="1600" b="1" dirty="0" err="1"/>
              <a:t>Seefeldt</a:t>
            </a:r>
            <a:r>
              <a:rPr lang="tr-TR" sz="1600" b="1" dirty="0"/>
              <a:t> ve </a:t>
            </a:r>
            <a:r>
              <a:rPr lang="tr-TR" sz="1600" b="1" dirty="0" err="1"/>
              <a:t>Syré</a:t>
            </a:r>
            <a:r>
              <a:rPr lang="tr-TR" sz="1600" b="1" dirty="0"/>
              <a:t>, 2007, </a:t>
            </a:r>
            <a:r>
              <a:rPr lang="tr-TR" sz="1600" b="1" dirty="0" err="1"/>
              <a:t>ss</a:t>
            </a:r>
            <a:r>
              <a:rPr lang="tr-TR" sz="1600" b="1" dirty="0"/>
              <a:t>. 14-15).</a:t>
            </a:r>
          </a:p>
        </p:txBody>
      </p:sp>
    </p:spTree>
    <p:extLst>
      <p:ext uri="{BB962C8B-B14F-4D97-AF65-F5344CB8AC3E}">
        <p14:creationId xmlns:p14="http://schemas.microsoft.com/office/powerpoint/2010/main" val="16773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65788-AFDC-DD7B-18F2-8D20D0F3795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0F2C8A7-5821-3DF4-BFB5-1650DABE684C}"/>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Tarihsel Arka Plan</a:t>
            </a:r>
            <a:endParaRPr lang="tr-TR" sz="2400" b="1" noProof="0" dirty="0"/>
          </a:p>
        </p:txBody>
      </p:sp>
      <p:sp>
        <p:nvSpPr>
          <p:cNvPr id="3" name="İçerik Yer Tutucusu 2">
            <a:extLst>
              <a:ext uri="{FF2B5EF4-FFF2-40B4-BE49-F238E27FC236}">
                <a16:creationId xmlns:a16="http://schemas.microsoft.com/office/drawing/2014/main" id="{141E52E3-A29E-775F-35FD-334E4D77E1B8}"/>
              </a:ext>
            </a:extLst>
          </p:cNvPr>
          <p:cNvSpPr>
            <a:spLocks noGrp="1"/>
          </p:cNvSpPr>
          <p:nvPr>
            <p:ph idx="1"/>
          </p:nvPr>
        </p:nvSpPr>
        <p:spPr>
          <a:xfrm>
            <a:off x="585980" y="609600"/>
            <a:ext cx="9438005" cy="5348762"/>
          </a:xfrm>
        </p:spPr>
        <p:txBody>
          <a:bodyPr>
            <a:noAutofit/>
          </a:bodyPr>
          <a:lstStyle/>
          <a:p>
            <a:pPr marL="0" indent="0" algn="just">
              <a:buNone/>
            </a:pPr>
            <a:r>
              <a:rPr lang="tr-TR" sz="1500" b="1" u="sng" dirty="0"/>
              <a:t>İkinci Dünya Savaşı ve Sonrası Dönem</a:t>
            </a:r>
          </a:p>
          <a:p>
            <a:pPr algn="just"/>
            <a:r>
              <a:rPr lang="tr-TR" sz="1500" b="1" dirty="0"/>
              <a:t>Savaş sonrası, </a:t>
            </a:r>
            <a:r>
              <a:rPr lang="tr-TR" sz="1500" b="1" dirty="0" err="1"/>
              <a:t>Anglo</a:t>
            </a:r>
            <a:r>
              <a:rPr lang="tr-TR" sz="1500" b="1" dirty="0"/>
              <a:t>-Amerikan kütüphane sistemi yeniden etkili olmuş ve savaş kayıpları arasında birçok kütüphane de yok olmuştur. </a:t>
            </a:r>
          </a:p>
          <a:p>
            <a:pPr algn="just"/>
            <a:r>
              <a:rPr lang="tr-TR" sz="1500" b="1" dirty="0"/>
              <a:t>Yeniden yapılanma sürecinde, halk kütüphaneleri "</a:t>
            </a:r>
            <a:r>
              <a:rPr lang="tr-TR" sz="1500" b="1" dirty="0" err="1"/>
              <a:t>volksbücherei</a:t>
            </a:r>
            <a:r>
              <a:rPr lang="tr-TR" sz="1500" b="1" dirty="0"/>
              <a:t>" (</a:t>
            </a:r>
            <a:r>
              <a:rPr lang="tr-TR" sz="1500" b="1" dirty="0" err="1"/>
              <a:t>people’s</a:t>
            </a:r>
            <a:r>
              <a:rPr lang="tr-TR" sz="1500" b="1" dirty="0"/>
              <a:t> </a:t>
            </a:r>
            <a:r>
              <a:rPr lang="tr-TR" sz="1500" b="1" dirty="0" err="1"/>
              <a:t>library</a:t>
            </a:r>
            <a:r>
              <a:rPr lang="tr-TR" sz="1500" b="1" dirty="0"/>
              <a:t>) kavramı çerçevesinde, büyük şehirlerde ve zamanla daha küçük yerleşimlerde yaygınlaşmıştır. </a:t>
            </a:r>
          </a:p>
          <a:p>
            <a:pPr algn="just"/>
            <a:r>
              <a:rPr lang="tr-TR" sz="1500" b="1" dirty="0"/>
              <a:t>Bu dermeler, başlangıçta edebi yayınlara odaklanmışken, zamanla daha çeşitli materyallerle genişletilerek, toplumun geniş kesimlerine ulaştırılmıştır (</a:t>
            </a:r>
            <a:r>
              <a:rPr lang="tr-TR" sz="1500" b="1" dirty="0" err="1"/>
              <a:t>Wedgeworth</a:t>
            </a:r>
            <a:r>
              <a:rPr lang="tr-TR" sz="1500" b="1" dirty="0"/>
              <a:t>, 1993, s. 316).</a:t>
            </a:r>
          </a:p>
          <a:p>
            <a:pPr marL="0" indent="0" algn="just">
              <a:buNone/>
            </a:pPr>
            <a:r>
              <a:rPr lang="tr-TR" sz="1500" b="1" u="sng" dirty="0"/>
              <a:t>Kurumsal ve Mevzuat Gelişmeleri</a:t>
            </a:r>
          </a:p>
          <a:p>
            <a:pPr algn="just"/>
            <a:r>
              <a:rPr lang="tr-TR" sz="1500" b="1" dirty="0"/>
              <a:t>1964’te Alman Demokratik Cumhuriyeti Kütüphane Derneği kurulmuş ve bu, Almanya’da tüm kütüphanelerin gelişimi için önemli bir adım olmuştur. </a:t>
            </a:r>
          </a:p>
          <a:p>
            <a:pPr algn="just"/>
            <a:r>
              <a:rPr lang="tr-TR" sz="1500" b="1" dirty="0"/>
              <a:t>1968’de yürürlüğe giren Demokratik Almanya Cumhuriyeti (GDR, </a:t>
            </a:r>
            <a:r>
              <a:rPr lang="tr-TR" sz="1500" b="1" dirty="0" err="1"/>
              <a:t>The</a:t>
            </a:r>
            <a:r>
              <a:rPr lang="tr-TR" sz="1500" b="1" dirty="0"/>
              <a:t> </a:t>
            </a:r>
            <a:r>
              <a:rPr lang="tr-TR" sz="1500" b="1" dirty="0" err="1"/>
              <a:t>German</a:t>
            </a:r>
            <a:r>
              <a:rPr lang="tr-TR" sz="1500" b="1" dirty="0"/>
              <a:t> </a:t>
            </a:r>
            <a:r>
              <a:rPr lang="tr-TR" sz="1500" b="1" dirty="0" err="1"/>
              <a:t>Democratic</a:t>
            </a:r>
            <a:r>
              <a:rPr lang="tr-TR" sz="1500" b="1" dirty="0"/>
              <a:t> </a:t>
            </a:r>
            <a:r>
              <a:rPr lang="tr-TR" sz="1500" b="1" dirty="0" err="1"/>
              <a:t>Republic</a:t>
            </a:r>
            <a:r>
              <a:rPr lang="tr-TR" sz="1500" b="1" dirty="0"/>
              <a:t>) Kütüphane Yönetmeliği (</a:t>
            </a:r>
            <a:r>
              <a:rPr lang="tr-TR" sz="1500" b="1" dirty="0" err="1"/>
              <a:t>Bibliotheksverordnung</a:t>
            </a:r>
            <a:r>
              <a:rPr lang="tr-TR" sz="1500" b="1" dirty="0"/>
              <a:t> der DDR), tüm kütüphanelerin görev ve işleyişini düzenlemiş ve bu mevzuat, ülke genelinde standartlar belirlemiştir.</a:t>
            </a:r>
          </a:p>
          <a:p>
            <a:pPr algn="just"/>
            <a:r>
              <a:rPr lang="tr-TR" sz="1500" b="1" dirty="0"/>
              <a:t>1980’lerde, Almanya’da yaklaşık her üç vatandaştan biri kütüphanelerden ücretsiz yararlanmakta, materyaller ve hizmetler için az ücret talep edilmektedir. </a:t>
            </a:r>
          </a:p>
          <a:p>
            <a:pPr algn="just"/>
            <a:r>
              <a:rPr lang="tr-TR" sz="1500" b="1" dirty="0"/>
              <a:t>Kütüphane sistemlerini koordine eden Kültür Bakanlığı’na bağlı Kütüphanecilik Danışma Kurulu, mevzuat ve ödünç verme işlemlerinden sorumlu olup, çeşitli kurumları temsil etmektedir (</a:t>
            </a:r>
            <a:r>
              <a:rPr lang="tr-TR" sz="1500" b="1" dirty="0" err="1"/>
              <a:t>Wedgeworth</a:t>
            </a:r>
            <a:r>
              <a:rPr lang="tr-TR" sz="1500" b="1" dirty="0"/>
              <a:t>, 1993, s. 319).</a:t>
            </a:r>
          </a:p>
        </p:txBody>
      </p:sp>
    </p:spTree>
    <p:extLst>
      <p:ext uri="{BB962C8B-B14F-4D97-AF65-F5344CB8AC3E}">
        <p14:creationId xmlns:p14="http://schemas.microsoft.com/office/powerpoint/2010/main" val="411629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7070-B5DA-F356-9A42-937CD483EF4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EDF10B5-F848-583A-57FB-6EA0B1FED2E7}"/>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Tarihsel Arka Plan</a:t>
            </a:r>
            <a:endParaRPr lang="tr-TR" sz="2400" b="1" noProof="0" dirty="0"/>
          </a:p>
        </p:txBody>
      </p:sp>
      <p:sp>
        <p:nvSpPr>
          <p:cNvPr id="3" name="İçerik Yer Tutucusu 2">
            <a:extLst>
              <a:ext uri="{FF2B5EF4-FFF2-40B4-BE49-F238E27FC236}">
                <a16:creationId xmlns:a16="http://schemas.microsoft.com/office/drawing/2014/main" id="{7F65A10E-7082-6A87-1A59-744D2486E631}"/>
              </a:ext>
            </a:extLst>
          </p:cNvPr>
          <p:cNvSpPr>
            <a:spLocks noGrp="1"/>
          </p:cNvSpPr>
          <p:nvPr>
            <p:ph idx="1"/>
          </p:nvPr>
        </p:nvSpPr>
        <p:spPr>
          <a:xfrm>
            <a:off x="585980" y="609600"/>
            <a:ext cx="9438005" cy="5348762"/>
          </a:xfrm>
        </p:spPr>
        <p:txBody>
          <a:bodyPr>
            <a:noAutofit/>
          </a:bodyPr>
          <a:lstStyle/>
          <a:p>
            <a:pPr marL="0" indent="0" algn="just">
              <a:buNone/>
            </a:pPr>
            <a:r>
              <a:rPr lang="tr-TR" sz="1600" b="1" u="sng" dirty="0"/>
              <a:t>Ulusal ve Bölgesel Kütüphane Ağları</a:t>
            </a:r>
          </a:p>
          <a:p>
            <a:pPr algn="just"/>
            <a:r>
              <a:rPr lang="tr-TR" sz="1500" b="1" dirty="0"/>
              <a:t>Almanya’nın ulusal halk kütüphaneleri sistemi, "Genel Devlet Kütüphaneleri" (</a:t>
            </a:r>
            <a:r>
              <a:rPr lang="tr-TR" sz="1500" b="1" dirty="0" err="1"/>
              <a:t>The</a:t>
            </a:r>
            <a:r>
              <a:rPr lang="tr-TR" sz="1500" b="1" dirty="0"/>
              <a:t> </a:t>
            </a:r>
            <a:r>
              <a:rPr lang="tr-TR" sz="1500" b="1" dirty="0" err="1"/>
              <a:t>Staatliche</a:t>
            </a:r>
            <a:r>
              <a:rPr lang="tr-TR" sz="1500" b="1" dirty="0"/>
              <a:t> </a:t>
            </a:r>
            <a:r>
              <a:rPr lang="tr-TR" sz="1500" b="1" dirty="0" err="1"/>
              <a:t>Allgemeinbibliotheken</a:t>
            </a:r>
            <a:r>
              <a:rPr lang="tr-TR" sz="1500" b="1" dirty="0"/>
              <a:t> /</a:t>
            </a:r>
            <a:r>
              <a:rPr lang="tr-TR" sz="1500" b="1" dirty="0" err="1"/>
              <a:t>StAB</a:t>
            </a:r>
            <a:r>
              <a:rPr lang="tr-TR" sz="1500" b="1" dirty="0"/>
              <a:t> </a:t>
            </a:r>
            <a:r>
              <a:rPr lang="tr-TR" sz="1500" b="1" dirty="0" err="1"/>
              <a:t>State</a:t>
            </a:r>
            <a:r>
              <a:rPr lang="tr-TR" sz="1500" b="1" dirty="0"/>
              <a:t> General Libraries) ile merkezileşmiş ve çeşitli yaş gruplarına hizmet veren dermeler sunar. </a:t>
            </a:r>
          </a:p>
          <a:p>
            <a:pPr algn="just"/>
            <a:r>
              <a:rPr lang="tr-TR" sz="1500" b="1" dirty="0"/>
              <a:t>Bu kütüphaneler, büyük şehirlerde tam zamanlı, küçük yerlerde ise yarı zamanlı çalışır. </a:t>
            </a:r>
          </a:p>
          <a:p>
            <a:pPr algn="just"/>
            <a:r>
              <a:rPr lang="tr-TR" sz="1500" b="1" dirty="0"/>
              <a:t>Yıllarca süren kütüphaneler arası ödünç verme ağları sonucu, ülke çapında yedi bölgesel katalog sistemi kurulmuştur; herhangi bir kütüphanede bulunmayan materyal, bölgesel kataloglar aracılığıyla erişilebilir duruma gelmiştir (</a:t>
            </a:r>
            <a:r>
              <a:rPr lang="tr-TR" sz="1500" b="1" dirty="0" err="1"/>
              <a:t>Wedgeworth</a:t>
            </a:r>
            <a:r>
              <a:rPr lang="tr-TR" sz="1500" b="1" dirty="0"/>
              <a:t>, 1993, s. 320; Kent, </a:t>
            </a:r>
            <a:r>
              <a:rPr lang="tr-TR" sz="1500" b="1" dirty="0" err="1"/>
              <a:t>Lancour</a:t>
            </a:r>
            <a:r>
              <a:rPr lang="tr-TR" sz="1500" b="1" dirty="0"/>
              <a:t> ve Daily, 1974, </a:t>
            </a:r>
            <a:r>
              <a:rPr lang="tr-TR" sz="1500" b="1" dirty="0" err="1"/>
              <a:t>ss</a:t>
            </a:r>
            <a:r>
              <a:rPr lang="tr-TR" sz="1500" b="1" dirty="0"/>
              <a:t>. 213-214).</a:t>
            </a:r>
          </a:p>
          <a:p>
            <a:pPr algn="just"/>
            <a:r>
              <a:rPr lang="tr-TR" sz="1500" b="1" dirty="0"/>
              <a:t>Bu bölgesel sistem, Almanya’nın federal yapısından kaynaklanmakta ve tarih boyunca merkezî olmayan yapısını sürdürmektedir. Almanya anayasası, kültürel faaliyetleri eyaletlerin sorumluluğuna bırakmakta ve bu da kütüphane yönetimlerinin bölgesel gelişimini etkilemektedir </a:t>
            </a:r>
          </a:p>
          <a:p>
            <a:pPr algn="just"/>
            <a:r>
              <a:rPr lang="tr-TR" sz="1500" b="1" dirty="0"/>
              <a:t>Almanya’da yalnız kütüphaneler arası ödünç verme değil genel olarak kütüphane sistemi bölgesel düzeyde geliştirilmiştir. Bunda, Almanya’nın, tarihin hiçbir döneminde merkezî bir devlet olmamasının kültürel yaşamda ilk etapta ayrı ayrı bölge ve eyaletlerde gelişmiş ve yerel etkenlerle belirlenmiş olmasının etkisi vardır. Tarihten gelen bu gelenekle Almanya Federal Cumhuriyeti anayasası neredeyse tüm kültür işlerini eyaletlerin yetkisine bırakmıştır. Bu da genel olarak Almanya’da kütüphaneciliğin hem geçmişte hem de günümüzde neden merkezî olmayan bir yapı gösterdiğini açıklamaktadır (</a:t>
            </a:r>
            <a:r>
              <a:rPr lang="tr-TR" sz="1500" b="1" dirty="0" err="1"/>
              <a:t>Seefeldt</a:t>
            </a:r>
            <a:r>
              <a:rPr lang="tr-TR" sz="1500" b="1" dirty="0"/>
              <a:t> ve </a:t>
            </a:r>
            <a:r>
              <a:rPr lang="tr-TR" sz="1500" b="1" dirty="0" err="1"/>
              <a:t>Syré</a:t>
            </a:r>
            <a:r>
              <a:rPr lang="tr-TR" sz="1500" b="1" dirty="0"/>
              <a:t>, 2007, s. 9).</a:t>
            </a:r>
          </a:p>
        </p:txBody>
      </p:sp>
    </p:spTree>
    <p:extLst>
      <p:ext uri="{BB962C8B-B14F-4D97-AF65-F5344CB8AC3E}">
        <p14:creationId xmlns:p14="http://schemas.microsoft.com/office/powerpoint/2010/main" val="3886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7274B-A86F-8D55-7B8F-D51CAA0EB4F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78BF5EC-47E3-F93C-8C62-BC839383F4A4}"/>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Günümüz</a:t>
            </a:r>
            <a:endParaRPr lang="tr-TR" sz="2400" b="1" noProof="0" dirty="0"/>
          </a:p>
        </p:txBody>
      </p:sp>
      <p:sp>
        <p:nvSpPr>
          <p:cNvPr id="3" name="İçerik Yer Tutucusu 2">
            <a:extLst>
              <a:ext uri="{FF2B5EF4-FFF2-40B4-BE49-F238E27FC236}">
                <a16:creationId xmlns:a16="http://schemas.microsoft.com/office/drawing/2014/main" id="{55F4CD17-38BA-ABB7-4BA2-14A7C0E3BC7A}"/>
              </a:ext>
            </a:extLst>
          </p:cNvPr>
          <p:cNvSpPr>
            <a:spLocks noGrp="1"/>
          </p:cNvSpPr>
          <p:nvPr>
            <p:ph idx="1"/>
          </p:nvPr>
        </p:nvSpPr>
        <p:spPr>
          <a:xfrm>
            <a:off x="585980" y="609600"/>
            <a:ext cx="9438005" cy="5348762"/>
          </a:xfrm>
        </p:spPr>
        <p:txBody>
          <a:bodyPr>
            <a:noAutofit/>
          </a:bodyPr>
          <a:lstStyle/>
          <a:p>
            <a:pPr marL="0" indent="0" algn="just">
              <a:buNone/>
            </a:pPr>
            <a:r>
              <a:rPr lang="tr-TR" sz="1500" b="1" u="sng" dirty="0"/>
              <a:t>Alman Kütüphane Sistemine Genel Bakış </a:t>
            </a:r>
          </a:p>
          <a:p>
            <a:pPr algn="just"/>
            <a:r>
              <a:rPr lang="tr-TR" sz="1500" b="1" dirty="0"/>
              <a:t>Almanya halk kütüphaneleri, yaş, cinsiyet, gelir, din veya etnik kökene bakılmaksızın tüm toplum üyelerine çeşitli bilgi ve medyaya ücretsiz ve açık erişim sağlamayı amaçlamaktadır. </a:t>
            </a:r>
          </a:p>
          <a:p>
            <a:pPr algn="just"/>
            <a:r>
              <a:rPr lang="tr-TR" sz="1500" b="1" dirty="0"/>
              <a:t>Her grup için özel alanlar ve programlarla çocuklara, genç yetişkinlere ve yetişkinlere hizmet vermektedirler. </a:t>
            </a:r>
          </a:p>
          <a:p>
            <a:pPr algn="just"/>
            <a:r>
              <a:rPr lang="tr-TR" sz="1500" b="1" dirty="0"/>
              <a:t>Yönetim, 16 federal eyalette farklılık göstermekte olup, bu da kütüphane boyutları, kaynakları ve hizmetlerinde geniş bir çeşitlilik sağlamaktadır (</a:t>
            </a:r>
            <a:r>
              <a:rPr lang="de-DE" sz="1500" b="1" dirty="0"/>
              <a:t>Scheffler</a:t>
            </a:r>
            <a:r>
              <a:rPr lang="tr-TR" sz="1500" b="1" dirty="0"/>
              <a:t> </a:t>
            </a:r>
            <a:r>
              <a:rPr lang="de-DE" sz="1500" b="1" dirty="0" err="1"/>
              <a:t>ve</a:t>
            </a:r>
            <a:r>
              <a:rPr lang="de-DE" sz="1500" b="1" dirty="0"/>
              <a:t> Schmidt, 2018).</a:t>
            </a:r>
            <a:endParaRPr lang="tr-TR" sz="1500" b="1" dirty="0"/>
          </a:p>
          <a:p>
            <a:pPr algn="just"/>
            <a:r>
              <a:rPr lang="tr-TR" sz="1500" b="1" dirty="0"/>
              <a:t>Merkezi bir otoritesi olmayan, bölgesel ve yerel yönetime dayanan merkezi olmayan bir sistem</a:t>
            </a:r>
          </a:p>
          <a:p>
            <a:pPr algn="just"/>
            <a:r>
              <a:rPr lang="tr-TR" sz="1500" b="1" dirty="0"/>
              <a:t>Kilit kuruluşlar: </a:t>
            </a:r>
            <a:r>
              <a:rPr lang="tr-TR" sz="1500" b="1" dirty="0" err="1"/>
              <a:t>Deutscher</a:t>
            </a:r>
            <a:r>
              <a:rPr lang="tr-TR" sz="1500" b="1" dirty="0"/>
              <a:t> </a:t>
            </a:r>
            <a:r>
              <a:rPr lang="tr-TR" sz="1500" b="1" dirty="0" err="1"/>
              <a:t>Bibliotheksverband</a:t>
            </a:r>
            <a:r>
              <a:rPr lang="tr-TR" sz="1500" b="1" dirty="0"/>
              <a:t> (DBV), BIB, VDB ve Kütüphaneler için Yetkinlik Ağı</a:t>
            </a:r>
          </a:p>
          <a:p>
            <a:pPr algn="just"/>
            <a:r>
              <a:rPr lang="tr-TR" sz="1500" b="1" dirty="0"/>
              <a:t>Çoğunlukla bölgesel yönetimler tarafından finanse edilen 9.000'den fazla halk kütüphanesi</a:t>
            </a:r>
          </a:p>
          <a:p>
            <a:pPr algn="just"/>
            <a:r>
              <a:rPr lang="tr-TR" sz="1500" b="1" dirty="0" err="1"/>
              <a:t>Makerspaceler</a:t>
            </a:r>
            <a:r>
              <a:rPr lang="tr-TR" sz="1500" b="1" dirty="0"/>
              <a:t>, kullanıcıları katılmaya ve denemeler yapmaya motive etmektedir. İnsansı robotlar, 3D yazıcılar ve Sanal Gerçeklik kullanılmaktadır; bunların hepsi, halkı yeni ve önemli gelişmelerle tanıştırmak ve kütüphane için yeni kullanıcı grupları oluşturmak amacıyla kullanılmaktadır.</a:t>
            </a:r>
          </a:p>
          <a:p>
            <a:pPr algn="just"/>
            <a:r>
              <a:rPr lang="tr-TR" sz="1500" b="1" dirty="0"/>
              <a:t>Ödünç alınan materyalin büyük kısmı hâlâ basılı referans eserleri, roman ve çocuk kitaplarından oluşmaktadır, ancak kütüphane web siteleri aracılığıyla elektronik olarak ödünç verilen medyanın oranı sürekli artmakta; tüm ödünç vermelerin %15-20'sini oluşturmaktadır. Bunlar, e-kitaplar, e-gazeteler, dijital sesli kitaplar ve e-dergiler vb.; e-kitap okuyucular, tabletler veya cep telefonları gibi mobil kullanıcı cihazlarına indirilmektedir (Goethe-</a:t>
            </a:r>
            <a:r>
              <a:rPr lang="tr-TR" sz="1500" b="1" dirty="0" err="1"/>
              <a:t>Institut</a:t>
            </a:r>
            <a:r>
              <a:rPr lang="tr-TR" sz="1500" b="1" dirty="0"/>
              <a:t>, 2019). </a:t>
            </a:r>
          </a:p>
        </p:txBody>
      </p:sp>
    </p:spTree>
    <p:extLst>
      <p:ext uri="{BB962C8B-B14F-4D97-AF65-F5344CB8AC3E}">
        <p14:creationId xmlns:p14="http://schemas.microsoft.com/office/powerpoint/2010/main" val="189716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FCC72-5BC4-ECA9-753B-9B293E1C3EE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F506098-508E-5CA3-450C-90A6ADE506F6}"/>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Günümüz</a:t>
            </a:r>
            <a:endParaRPr lang="tr-TR" sz="2400" b="1" noProof="0" dirty="0"/>
          </a:p>
        </p:txBody>
      </p:sp>
      <p:sp>
        <p:nvSpPr>
          <p:cNvPr id="3" name="İçerik Yer Tutucusu 2">
            <a:extLst>
              <a:ext uri="{FF2B5EF4-FFF2-40B4-BE49-F238E27FC236}">
                <a16:creationId xmlns:a16="http://schemas.microsoft.com/office/drawing/2014/main" id="{5D575F3C-8B63-4674-E26C-52E3B14D98E1}"/>
              </a:ext>
            </a:extLst>
          </p:cNvPr>
          <p:cNvSpPr>
            <a:spLocks noGrp="1"/>
          </p:cNvSpPr>
          <p:nvPr>
            <p:ph idx="1"/>
          </p:nvPr>
        </p:nvSpPr>
        <p:spPr>
          <a:xfrm>
            <a:off x="585980" y="609600"/>
            <a:ext cx="9438005" cy="5348762"/>
          </a:xfrm>
        </p:spPr>
        <p:txBody>
          <a:bodyPr>
            <a:noAutofit/>
          </a:bodyPr>
          <a:lstStyle/>
          <a:p>
            <a:pPr algn="just"/>
            <a:r>
              <a:rPr lang="tr-TR" sz="1500" b="1" dirty="0"/>
              <a:t>Kütüphaneler, «Nesneler Kütüphanesi" (Library of </a:t>
            </a:r>
            <a:r>
              <a:rPr lang="tr-TR" sz="1500" b="1" dirty="0" err="1"/>
              <a:t>Things</a:t>
            </a:r>
            <a:r>
              <a:rPr lang="tr-TR" sz="1500" b="1" dirty="0"/>
              <a:t>) gibi yenilikçi hizmetler sunmaktadır; alışılagelmiş kitap ve kitap dışı medyanın yanı sıra, alet, edevat, mutfak aletleri, oyunlar, kaykaylar, dikiş makineleri veya çocuk oto koltukları gibi yararlı nesnelerin de kullanıcılara ödünç verilebildiği bir hizmet olup, giderek daha popüler duruma gelmektedir.</a:t>
            </a:r>
          </a:p>
          <a:p>
            <a:pPr algn="just"/>
            <a:r>
              <a:rPr lang="tr-TR" sz="1500" b="1" dirty="0"/>
              <a:t>Gezici kütüphanelerle kırsal alanlara hizmet verilmektedir.</a:t>
            </a:r>
          </a:p>
          <a:p>
            <a:pPr algn="just"/>
            <a:r>
              <a:rPr lang="tr-TR" sz="1500" b="1" dirty="0"/>
              <a:t>Çocuklara, gençlere ve kültürlerarası entegrasyona özel olarak odaklanılmaktadır.</a:t>
            </a:r>
          </a:p>
          <a:p>
            <a:pPr algn="just"/>
            <a:r>
              <a:rPr lang="tr-TR" sz="1500" b="1" dirty="0"/>
              <a:t>"</a:t>
            </a:r>
            <a:r>
              <a:rPr lang="tr-TR" sz="1500" b="1" dirty="0" err="1"/>
              <a:t>Onleihe</a:t>
            </a:r>
            <a:r>
              <a:rPr lang="tr-TR" sz="1500" b="1" dirty="0"/>
              <a:t>" gibi platformlar aracılığıyla dijital hizmetler artırılmıştır. </a:t>
            </a:r>
          </a:p>
          <a:p>
            <a:pPr algn="just"/>
            <a:r>
              <a:rPr lang="tr-TR" sz="1500" b="1" dirty="0"/>
              <a:t>Dijital medya ve dijitalleştirme girişimlerinin artmasıyla kütüphaneler öğrenme alanları olarak kullanılmaktadır.</a:t>
            </a:r>
          </a:p>
          <a:p>
            <a:pPr algn="just"/>
            <a:r>
              <a:rPr lang="tr-TR" sz="1500" b="1" dirty="0"/>
              <a:t>Dijital dermelere, uzun dönemli arşivlemeye ve açık erişime odaklanma artmıştır.</a:t>
            </a:r>
          </a:p>
          <a:p>
            <a:pPr algn="just"/>
            <a:r>
              <a:rPr lang="tr-TR" sz="1500" b="1" dirty="0"/>
              <a:t>Dijitalleştirme projeleri, kültürel mirası korumayı ve erişilebilirliği artırmayı amaçlamaktadır.</a:t>
            </a:r>
          </a:p>
          <a:p>
            <a:pPr algn="just"/>
            <a:r>
              <a:rPr lang="tr-TR" sz="1500" b="1" dirty="0"/>
              <a:t>Dijital kütüphanelerin geliştirilmesi (örneğin, </a:t>
            </a:r>
            <a:r>
              <a:rPr lang="tr-TR" sz="1500" b="1" dirty="0" err="1"/>
              <a:t>Deutsche</a:t>
            </a:r>
            <a:r>
              <a:rPr lang="tr-TR" sz="1500" b="1" dirty="0"/>
              <a:t> </a:t>
            </a:r>
            <a:r>
              <a:rPr lang="tr-TR" sz="1500" b="1" dirty="0" err="1"/>
              <a:t>Digitale</a:t>
            </a:r>
            <a:r>
              <a:rPr lang="tr-TR" sz="1500" b="1" dirty="0"/>
              <a:t> </a:t>
            </a:r>
            <a:r>
              <a:rPr lang="tr-TR" sz="1500" b="1" dirty="0" err="1"/>
              <a:t>Bibliothek</a:t>
            </a:r>
            <a:r>
              <a:rPr lang="tr-TR" sz="1500" b="1" dirty="0"/>
              <a:t>, </a:t>
            </a:r>
            <a:r>
              <a:rPr lang="tr-TR" sz="1500" b="1" dirty="0" err="1"/>
              <a:t>Europeana</a:t>
            </a:r>
            <a:r>
              <a:rPr lang="tr-TR" sz="1500" b="1" dirty="0"/>
              <a:t>).</a:t>
            </a:r>
          </a:p>
          <a:p>
            <a:pPr algn="just"/>
            <a:r>
              <a:rPr lang="tr-TR" sz="1500" b="1" dirty="0"/>
              <a:t>Açık erişim ve uzun dönemli dijital korumaya vurgu</a:t>
            </a:r>
          </a:p>
          <a:p>
            <a:pPr marL="0" indent="0" algn="just">
              <a:buNone/>
            </a:pPr>
            <a:r>
              <a:rPr lang="tr-TR" sz="1500" b="1" dirty="0"/>
              <a:t>Sonuç: Almanya'daki kütüphaneler, eğitim, kültür ve demokraside önemli bir rol oynamaktadır. Süregelen zorluklarla karşı karşıya kalsalar da güncel kalabilmek için yenilikleri benimsemektedirler (</a:t>
            </a:r>
            <a:r>
              <a:rPr lang="tr-TR" sz="1600" b="1" dirty="0"/>
              <a:t>Goethe-</a:t>
            </a:r>
            <a:r>
              <a:rPr lang="tr-TR" sz="1600" b="1" dirty="0" err="1"/>
              <a:t>Institut</a:t>
            </a:r>
            <a:r>
              <a:rPr lang="tr-TR" sz="1600" b="1" dirty="0"/>
              <a:t>, 2019).</a:t>
            </a:r>
            <a:endParaRPr lang="tr-TR" sz="1500" b="1" dirty="0"/>
          </a:p>
        </p:txBody>
      </p:sp>
    </p:spTree>
    <p:extLst>
      <p:ext uri="{BB962C8B-B14F-4D97-AF65-F5344CB8AC3E}">
        <p14:creationId xmlns:p14="http://schemas.microsoft.com/office/powerpoint/2010/main" val="363960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5B9B9-BB50-4668-0917-22D3FA2687E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A147EEB-697A-45C6-44E2-3B5A5BC2A223}"/>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Çok Kültürlülük</a:t>
            </a:r>
            <a:endParaRPr lang="tr-TR" sz="2400" b="1" noProof="0" dirty="0"/>
          </a:p>
        </p:txBody>
      </p:sp>
      <p:sp>
        <p:nvSpPr>
          <p:cNvPr id="3" name="İçerik Yer Tutucusu 2">
            <a:extLst>
              <a:ext uri="{FF2B5EF4-FFF2-40B4-BE49-F238E27FC236}">
                <a16:creationId xmlns:a16="http://schemas.microsoft.com/office/drawing/2014/main" id="{4E410D75-7B21-9831-B589-8463340A6728}"/>
              </a:ext>
            </a:extLst>
          </p:cNvPr>
          <p:cNvSpPr>
            <a:spLocks noGrp="1"/>
          </p:cNvSpPr>
          <p:nvPr>
            <p:ph idx="1"/>
          </p:nvPr>
        </p:nvSpPr>
        <p:spPr>
          <a:xfrm>
            <a:off x="585980" y="609600"/>
            <a:ext cx="9438005" cy="4788310"/>
          </a:xfrm>
        </p:spPr>
        <p:txBody>
          <a:bodyPr>
            <a:noAutofit/>
          </a:bodyPr>
          <a:lstStyle/>
          <a:p>
            <a:pPr marL="0" indent="0" algn="just">
              <a:buNone/>
            </a:pPr>
            <a:r>
              <a:rPr lang="tr-TR" b="1" u="sng" dirty="0"/>
              <a:t>Tarihsel Arka Plan ve Göçler (</a:t>
            </a:r>
            <a:r>
              <a:rPr lang="tr-TR" b="1" u="sng" dirty="0" err="1"/>
              <a:t>Pirsich</a:t>
            </a:r>
            <a:r>
              <a:rPr lang="tr-TR" b="1" u="sng" dirty="0"/>
              <a:t>, 2007)</a:t>
            </a:r>
          </a:p>
          <a:p>
            <a:pPr algn="just"/>
            <a:r>
              <a:rPr lang="tr-TR" b="1" dirty="0"/>
              <a:t>Almanya 1960’lardan itibaren Akdeniz ülkeleri ve özellikle Türkiye’den göçler almasına karşın, çok kültürlü kütüphane hizmetleri ve geleneksel anlamda uzun bir geçmişe sahip değildir.</a:t>
            </a:r>
          </a:p>
          <a:p>
            <a:pPr algn="just"/>
            <a:r>
              <a:rPr lang="tr-TR" b="1" dirty="0"/>
              <a:t>İlk göç grupları Yunanistan, İtalya, Portekiz, İspanya ve eski Yugoslavya’dan olmuştur; son yıllarda ise en yoğun göç Türkiye’den gerçekleşmektedir.</a:t>
            </a:r>
          </a:p>
          <a:p>
            <a:pPr algn="just"/>
            <a:r>
              <a:rPr lang="tr-TR" b="1" dirty="0"/>
              <a:t>1990’larda “demir </a:t>
            </a:r>
            <a:r>
              <a:rPr lang="tr-TR" b="1" dirty="0" err="1"/>
              <a:t>perde”nin</a:t>
            </a:r>
            <a:r>
              <a:rPr lang="tr-TR" b="1" dirty="0"/>
              <a:t> yıkılmasıyla Polonyalı, Romanyalı ve Rus göçmenler artmış, dil ve kültürel uyum sorunları ortaya çıkmıştır.</a:t>
            </a:r>
          </a:p>
          <a:p>
            <a:pPr algn="just"/>
            <a:r>
              <a:rPr lang="tr-TR" b="1" dirty="0"/>
              <a:t>Savaş ve deprem gibi doğal ve toplumsal olaylar nedeniyle göç edenler (eski Yugoslavya, Sri Lanka, Eritre, Afrika) sayısında artış görülmüştür.</a:t>
            </a:r>
          </a:p>
          <a:p>
            <a:pPr algn="just"/>
            <a:r>
              <a:rPr lang="tr-TR" b="1" dirty="0"/>
              <a:t>Savaş sonrası Frankfurt gibi büyük kentlerde göçmen nüfusu neredeyse yarı oranına ulaşmıştır.</a:t>
            </a:r>
          </a:p>
        </p:txBody>
      </p:sp>
    </p:spTree>
    <p:extLst>
      <p:ext uri="{BB962C8B-B14F-4D97-AF65-F5344CB8AC3E}">
        <p14:creationId xmlns:p14="http://schemas.microsoft.com/office/powerpoint/2010/main" val="2135124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5616B-2B00-FC33-0AF9-7AF10B59CAB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548F360-FC2F-6F9E-6C11-72ACC49F28E5}"/>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Çok Kültürlülük</a:t>
            </a:r>
            <a:endParaRPr lang="tr-TR" sz="2400" b="1" noProof="0" dirty="0"/>
          </a:p>
        </p:txBody>
      </p:sp>
      <p:sp>
        <p:nvSpPr>
          <p:cNvPr id="3" name="İçerik Yer Tutucusu 2">
            <a:extLst>
              <a:ext uri="{FF2B5EF4-FFF2-40B4-BE49-F238E27FC236}">
                <a16:creationId xmlns:a16="http://schemas.microsoft.com/office/drawing/2014/main" id="{C040485C-DC51-8351-F8FB-DC985E578A95}"/>
              </a:ext>
            </a:extLst>
          </p:cNvPr>
          <p:cNvSpPr>
            <a:spLocks noGrp="1"/>
          </p:cNvSpPr>
          <p:nvPr>
            <p:ph idx="1"/>
          </p:nvPr>
        </p:nvSpPr>
        <p:spPr>
          <a:xfrm>
            <a:off x="585980" y="609600"/>
            <a:ext cx="9438005" cy="5348762"/>
          </a:xfrm>
        </p:spPr>
        <p:txBody>
          <a:bodyPr>
            <a:noAutofit/>
          </a:bodyPr>
          <a:lstStyle/>
          <a:p>
            <a:pPr marL="0" indent="0" algn="just">
              <a:buNone/>
            </a:pPr>
            <a:r>
              <a:rPr lang="tr-TR" sz="1600" b="1" u="sng" dirty="0"/>
              <a:t>Halk Kütüphanelerinin Çok Kültürlü Uygulamaları</a:t>
            </a:r>
          </a:p>
          <a:p>
            <a:pPr algn="just"/>
            <a:r>
              <a:rPr lang="tr-TR" sz="1600" b="1" dirty="0"/>
              <a:t>Yeni göçmen kitlelerine uygun dermeler geliştirilmiştir.</a:t>
            </a:r>
          </a:p>
          <a:p>
            <a:pPr algn="just"/>
            <a:r>
              <a:rPr lang="tr-TR" sz="1600" b="1" dirty="0"/>
              <a:t>Kültürlerarası anlayış ve diyalog önem kazanmıştır.</a:t>
            </a:r>
          </a:p>
          <a:p>
            <a:pPr algn="just"/>
            <a:r>
              <a:rPr lang="tr-TR" sz="1600" b="1" dirty="0"/>
              <a:t>Özel kentlerde (Frankfurt, </a:t>
            </a:r>
            <a:r>
              <a:rPr lang="tr-TR" sz="1600" b="1" dirty="0" err="1"/>
              <a:t>Nuremberg</a:t>
            </a:r>
            <a:r>
              <a:rPr lang="tr-TR" sz="1600" b="1" dirty="0"/>
              <a:t>, Stuttgart) çok kültürlü çalışmalar başlatılmıştır.</a:t>
            </a:r>
          </a:p>
          <a:p>
            <a:pPr algn="just"/>
            <a:r>
              <a:rPr lang="tr-TR" sz="1600" b="1" dirty="0"/>
              <a:t>Uluslararası uygulamalardan alınan örnekler (ABD, Danimarka, İsveç, Finlandiya, Avustralya) ile iyi uygulamalar öğrenilmiştir (</a:t>
            </a:r>
            <a:r>
              <a:rPr lang="tr-TR" sz="1600" b="1" dirty="0" err="1"/>
              <a:t>Pirsich</a:t>
            </a:r>
            <a:r>
              <a:rPr lang="tr-TR" sz="1600" b="1" dirty="0"/>
              <a:t>, 2007).</a:t>
            </a:r>
          </a:p>
          <a:p>
            <a:pPr marL="0" indent="0" algn="just">
              <a:buNone/>
            </a:pPr>
            <a:r>
              <a:rPr lang="tr-TR" sz="1600" b="1" u="sng" dirty="0"/>
              <a:t>İkinci Dil Öğrenimi ve Çok Dilli Hizmetler</a:t>
            </a:r>
          </a:p>
          <a:p>
            <a:pPr algn="just"/>
            <a:r>
              <a:rPr lang="tr-TR" sz="1600" b="1" dirty="0"/>
              <a:t>Frankfurt’taki </a:t>
            </a:r>
            <a:r>
              <a:rPr lang="tr-TR" sz="1600" b="1" dirty="0" err="1"/>
              <a:t>Gallus</a:t>
            </a:r>
            <a:r>
              <a:rPr lang="tr-TR" sz="1600" b="1" dirty="0"/>
              <a:t> şubesinin New York’taki </a:t>
            </a:r>
            <a:r>
              <a:rPr lang="tr-TR" sz="1600" b="1" dirty="0" err="1"/>
              <a:t>Queens</a:t>
            </a:r>
            <a:r>
              <a:rPr lang="tr-TR" sz="1600" b="1" dirty="0"/>
              <a:t> </a:t>
            </a:r>
            <a:r>
              <a:rPr lang="tr-TR" sz="1600" b="1" dirty="0" err="1"/>
              <a:t>Borough</a:t>
            </a:r>
            <a:r>
              <a:rPr lang="tr-TR" sz="1600" b="1" dirty="0"/>
              <a:t> Halk Kütüphanesi’ni ziyaret etmesi (Larsen, Jacobs ve </a:t>
            </a:r>
            <a:r>
              <a:rPr lang="tr-TR" sz="1600" b="1" dirty="0" err="1"/>
              <a:t>Vlimmeren</a:t>
            </a:r>
            <a:r>
              <a:rPr lang="tr-TR" sz="1600" b="1" dirty="0"/>
              <a:t>, 2004, s. 7) ve ardından Almanca öğrenimine odaklanması.</a:t>
            </a:r>
          </a:p>
          <a:p>
            <a:pPr algn="just"/>
            <a:r>
              <a:rPr lang="tr-TR" sz="1600" b="1" dirty="0"/>
              <a:t>Kamuoyunun ilgisi ve projeye ilişkin raporlar (Larsen, Jacobs ve </a:t>
            </a:r>
            <a:r>
              <a:rPr lang="tr-TR" sz="1600" b="1" dirty="0" err="1"/>
              <a:t>Vlimmeren</a:t>
            </a:r>
            <a:r>
              <a:rPr lang="tr-TR" sz="1600" b="1" dirty="0"/>
              <a:t>, 2004, s. 29).</a:t>
            </a:r>
          </a:p>
          <a:p>
            <a:pPr algn="just"/>
            <a:r>
              <a:rPr lang="tr-TR" sz="1600" b="1" dirty="0"/>
              <a:t>Politika olarak, Almanca öğrenimi ve ana dillerinin korunması (</a:t>
            </a:r>
            <a:r>
              <a:rPr lang="tr-TR" sz="1600" b="1" dirty="0" err="1"/>
              <a:t>Pirsich</a:t>
            </a:r>
            <a:r>
              <a:rPr lang="tr-TR" sz="1600" b="1" dirty="0"/>
              <a:t>, 2007).</a:t>
            </a:r>
          </a:p>
          <a:p>
            <a:pPr algn="just"/>
            <a:r>
              <a:rPr lang="tr-TR" sz="1600" b="1" dirty="0"/>
              <a:t>Ülke genelinde yasa eksikliği ve stratejik planlamanın gerekliliği vurgulanmıştır.</a:t>
            </a:r>
          </a:p>
          <a:p>
            <a:pPr algn="just"/>
            <a:r>
              <a:rPr lang="tr-TR" sz="1600" b="1" dirty="0"/>
              <a:t>Alman Kütüphane Derneği’nin 2005-2006 çalışmaları, çok kültürlülük ve strateji geliştirilmesi çağrısı (</a:t>
            </a:r>
            <a:r>
              <a:rPr lang="en-US" sz="1600" b="1" dirty="0" err="1"/>
              <a:t>Pirsich</a:t>
            </a:r>
            <a:r>
              <a:rPr lang="en-US" sz="1600" b="1" dirty="0"/>
              <a:t>, 2007). </a:t>
            </a:r>
            <a:endParaRPr lang="tr-TR" sz="1600" b="1" dirty="0"/>
          </a:p>
        </p:txBody>
      </p:sp>
    </p:spTree>
    <p:extLst>
      <p:ext uri="{BB962C8B-B14F-4D97-AF65-F5344CB8AC3E}">
        <p14:creationId xmlns:p14="http://schemas.microsoft.com/office/powerpoint/2010/main" val="1861056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1B009-0EAA-CB08-1349-24F28E7F8C5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793B0D9-EBCC-E24B-D610-A6AE45A4C74E}"/>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Çok Kültürlülük</a:t>
            </a:r>
            <a:endParaRPr lang="tr-TR" sz="2400" b="1" noProof="0" dirty="0"/>
          </a:p>
        </p:txBody>
      </p:sp>
      <p:sp>
        <p:nvSpPr>
          <p:cNvPr id="3" name="İçerik Yer Tutucusu 2">
            <a:extLst>
              <a:ext uri="{FF2B5EF4-FFF2-40B4-BE49-F238E27FC236}">
                <a16:creationId xmlns:a16="http://schemas.microsoft.com/office/drawing/2014/main" id="{9FB28C08-BC10-1E39-1091-B9ABD68BC3BB}"/>
              </a:ext>
            </a:extLst>
          </p:cNvPr>
          <p:cNvSpPr>
            <a:spLocks noGrp="1"/>
          </p:cNvSpPr>
          <p:nvPr>
            <p:ph idx="1"/>
          </p:nvPr>
        </p:nvSpPr>
        <p:spPr>
          <a:xfrm>
            <a:off x="585980" y="609600"/>
            <a:ext cx="9438005" cy="4852220"/>
          </a:xfrm>
        </p:spPr>
        <p:txBody>
          <a:bodyPr>
            <a:noAutofit/>
          </a:bodyPr>
          <a:lstStyle/>
          <a:p>
            <a:pPr marL="0" indent="0" algn="just">
              <a:buNone/>
            </a:pPr>
            <a:r>
              <a:rPr lang="tr-TR" b="1" u="sng" dirty="0"/>
              <a:t>Stratejik Hedefler ve Uluslararası Standartlara Yaklaşım</a:t>
            </a:r>
          </a:p>
          <a:p>
            <a:pPr algn="just"/>
            <a:r>
              <a:rPr lang="tr-TR" b="1" dirty="0"/>
              <a:t>Kültürlerarası yöntemlerin kütüphane etkinliklerine entegre edilmesi </a:t>
            </a:r>
          </a:p>
          <a:p>
            <a:pPr algn="just"/>
            <a:r>
              <a:rPr lang="tr-TR" b="1" dirty="0"/>
              <a:t>Çok kültürlü hizmetlerin uluslararası standartlara uygun duruma getirilmesi için Danimarka ve İsveç sistemlerine benzer Alman sistemlerinin planlanması</a:t>
            </a:r>
          </a:p>
          <a:p>
            <a:pPr algn="just"/>
            <a:r>
              <a:rPr lang="tr-TR" b="1" dirty="0"/>
              <a:t>Çok dilli derme ve materyal sağlama projeleri (en az 10 dilde) ve uluslararası portallar (Britanya, Avustralya, Danimarka, Finlandiya, Norveç örnekleri) (</a:t>
            </a:r>
            <a:r>
              <a:rPr lang="tr-TR" b="1" dirty="0" err="1"/>
              <a:t>Pirsich</a:t>
            </a:r>
            <a:r>
              <a:rPr lang="tr-TR" b="1" dirty="0"/>
              <a:t>, 2007).</a:t>
            </a:r>
          </a:p>
          <a:p>
            <a:pPr marL="0" indent="0" algn="just">
              <a:buNone/>
            </a:pPr>
            <a:r>
              <a:rPr lang="tr-TR" b="1" u="sng" dirty="0"/>
              <a:t>Çocuk ve Gençlere Yönelik Çok Kültürlü Hizmetler</a:t>
            </a:r>
          </a:p>
          <a:p>
            <a:pPr algn="just"/>
            <a:r>
              <a:rPr lang="tr-TR" b="1" dirty="0"/>
              <a:t>Çok dilli çocuk kitapları ve resimli materyaller hazırlanması</a:t>
            </a:r>
          </a:p>
          <a:p>
            <a:pPr algn="just"/>
            <a:r>
              <a:rPr lang="tr-TR" b="1" dirty="0"/>
              <a:t>Göçmen çocuklara yönelik eğitim ve etkinlikler</a:t>
            </a:r>
          </a:p>
          <a:p>
            <a:pPr algn="just"/>
            <a:r>
              <a:rPr lang="tr-TR" b="1" dirty="0"/>
              <a:t>Okul sonrası programlar ve ailelere yönelik rehberlik (</a:t>
            </a:r>
            <a:r>
              <a:rPr lang="tr-TR" b="1" dirty="0" err="1"/>
              <a:t>Pirsich</a:t>
            </a:r>
            <a:r>
              <a:rPr lang="tr-TR" b="1" dirty="0"/>
              <a:t>, 2007).</a:t>
            </a:r>
          </a:p>
        </p:txBody>
      </p:sp>
    </p:spTree>
    <p:extLst>
      <p:ext uri="{BB962C8B-B14F-4D97-AF65-F5344CB8AC3E}">
        <p14:creationId xmlns:p14="http://schemas.microsoft.com/office/powerpoint/2010/main" val="181162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E27C5-E9E2-B61C-B90E-4570139CAB9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E5261B3-3EAF-0D02-7DF2-AFDD7E7C2813}"/>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Çok Kültürlülük</a:t>
            </a:r>
            <a:endParaRPr lang="tr-TR" sz="2400" b="1" noProof="0" dirty="0"/>
          </a:p>
        </p:txBody>
      </p:sp>
      <p:sp>
        <p:nvSpPr>
          <p:cNvPr id="3" name="İçerik Yer Tutucusu 2">
            <a:extLst>
              <a:ext uri="{FF2B5EF4-FFF2-40B4-BE49-F238E27FC236}">
                <a16:creationId xmlns:a16="http://schemas.microsoft.com/office/drawing/2014/main" id="{DDFBAAFF-4CC4-AE24-078D-DD6F349476A7}"/>
              </a:ext>
            </a:extLst>
          </p:cNvPr>
          <p:cNvSpPr>
            <a:spLocks noGrp="1"/>
          </p:cNvSpPr>
          <p:nvPr>
            <p:ph idx="1"/>
          </p:nvPr>
        </p:nvSpPr>
        <p:spPr>
          <a:xfrm>
            <a:off x="585980" y="609600"/>
            <a:ext cx="9438005" cy="4871884"/>
          </a:xfrm>
        </p:spPr>
        <p:txBody>
          <a:bodyPr>
            <a:noAutofit/>
          </a:bodyPr>
          <a:lstStyle/>
          <a:p>
            <a:pPr marL="0" indent="0" algn="just">
              <a:buNone/>
            </a:pPr>
            <a:r>
              <a:rPr lang="tr-TR" b="1" u="sng" dirty="0"/>
              <a:t>Dil ve Erişim Kolaylıkları</a:t>
            </a:r>
          </a:p>
          <a:p>
            <a:pPr algn="just"/>
            <a:r>
              <a:rPr lang="tr-TR" b="1" dirty="0"/>
              <a:t>Çok kültürlü gruplara uygun ücretsiz kimlik ve erişim</a:t>
            </a:r>
          </a:p>
          <a:p>
            <a:pPr algn="just"/>
            <a:r>
              <a:rPr lang="tr-TR" b="1" dirty="0"/>
              <a:t>İnternet hizmetleri ve dil kursları (Hamburg örneği)</a:t>
            </a:r>
          </a:p>
          <a:p>
            <a:pPr algn="just"/>
            <a:r>
              <a:rPr lang="tr-TR" b="1" dirty="0"/>
              <a:t>Çok dilli materyaller ve dil teşvik kutuları (</a:t>
            </a:r>
            <a:r>
              <a:rPr lang="tr-TR" b="1" dirty="0" err="1"/>
              <a:t>Erlangen</a:t>
            </a:r>
            <a:r>
              <a:rPr lang="tr-TR" b="1" dirty="0"/>
              <a:t> örneği)</a:t>
            </a:r>
          </a:p>
          <a:p>
            <a:pPr algn="just"/>
            <a:r>
              <a:rPr lang="tr-TR" b="1" dirty="0"/>
              <a:t>Mültecilere özel materyal ve projeler (Hamburg, Bremen, </a:t>
            </a:r>
            <a:r>
              <a:rPr lang="tr-TR" b="1" dirty="0" err="1"/>
              <a:t>Erlangen</a:t>
            </a:r>
            <a:r>
              <a:rPr lang="tr-TR" b="1" dirty="0"/>
              <a:t>, </a:t>
            </a:r>
            <a:r>
              <a:rPr lang="tr-TR" b="1" dirty="0" err="1"/>
              <a:t>Duisburg</a:t>
            </a:r>
            <a:r>
              <a:rPr lang="tr-TR" b="1" dirty="0"/>
              <a:t>, </a:t>
            </a:r>
            <a:r>
              <a:rPr lang="tr-TR" b="1" dirty="0" err="1"/>
              <a:t>Grassau</a:t>
            </a:r>
            <a:r>
              <a:rPr lang="tr-TR" b="1" dirty="0"/>
              <a:t>, Köln, Leipzig, </a:t>
            </a:r>
            <a:r>
              <a:rPr lang="tr-TR" b="1" dirty="0" err="1"/>
              <a:t>Magdeburg</a:t>
            </a:r>
            <a:r>
              <a:rPr lang="tr-TR" b="1" dirty="0"/>
              <a:t>, Münih). (</a:t>
            </a:r>
            <a:r>
              <a:rPr lang="tr-TR" b="1" dirty="0" err="1"/>
              <a:t>Detlefs</a:t>
            </a:r>
            <a:r>
              <a:rPr lang="tr-TR" b="1" dirty="0"/>
              <a:t>, 2015). </a:t>
            </a:r>
          </a:p>
          <a:p>
            <a:pPr marL="0" indent="0" algn="just">
              <a:buNone/>
            </a:pPr>
            <a:endParaRPr lang="tr-TR" b="1" u="sng" dirty="0"/>
          </a:p>
          <a:p>
            <a:pPr marL="0" indent="0" algn="just">
              <a:buNone/>
            </a:pPr>
            <a:r>
              <a:rPr lang="tr-TR" b="1" u="sng" dirty="0"/>
              <a:t>Gönüllü Çalışmalar ve İş birlikleri</a:t>
            </a:r>
          </a:p>
          <a:p>
            <a:pPr algn="just"/>
            <a:r>
              <a:rPr lang="tr-TR" b="1" dirty="0"/>
              <a:t>Gönüllülerin profesyonel eğitimi ve desteklenmesi</a:t>
            </a:r>
          </a:p>
          <a:p>
            <a:pPr algn="just"/>
            <a:r>
              <a:rPr lang="tr-TR" b="1" dirty="0"/>
              <a:t>İş birliği yapılan kurumlar: eğitim, sağlık, sosyal yardım, dernekler, konut edindirme kuruluşları, ekonomi ve siyaset (</a:t>
            </a:r>
            <a:r>
              <a:rPr lang="tr-TR" b="1" dirty="0" err="1"/>
              <a:t>Euler</a:t>
            </a:r>
            <a:r>
              <a:rPr lang="tr-TR" b="1" dirty="0"/>
              <a:t> ve </a:t>
            </a:r>
            <a:r>
              <a:rPr lang="tr-TR" b="1" dirty="0" err="1"/>
              <a:t>Wilke</a:t>
            </a:r>
            <a:r>
              <a:rPr lang="tr-TR" b="1" dirty="0"/>
              <a:t>, 2009, s. 2).</a:t>
            </a:r>
            <a:endParaRPr lang="tr-TR" sz="1600" b="1" dirty="0"/>
          </a:p>
        </p:txBody>
      </p:sp>
    </p:spTree>
    <p:extLst>
      <p:ext uri="{BB962C8B-B14F-4D97-AF65-F5344CB8AC3E}">
        <p14:creationId xmlns:p14="http://schemas.microsoft.com/office/powerpoint/2010/main" val="1355324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434B7-EA41-04E6-4197-7B5F5F2B981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519AB24-6134-3E00-C9F1-F61B205DEC91}"/>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Çok Kültürlülük</a:t>
            </a:r>
            <a:endParaRPr lang="tr-TR" sz="2400" b="1" noProof="0" dirty="0"/>
          </a:p>
        </p:txBody>
      </p:sp>
      <p:sp>
        <p:nvSpPr>
          <p:cNvPr id="3" name="İçerik Yer Tutucusu 2">
            <a:extLst>
              <a:ext uri="{FF2B5EF4-FFF2-40B4-BE49-F238E27FC236}">
                <a16:creationId xmlns:a16="http://schemas.microsoft.com/office/drawing/2014/main" id="{2642B682-C1DD-8ACB-3A15-5E897EC91E96}"/>
              </a:ext>
            </a:extLst>
          </p:cNvPr>
          <p:cNvSpPr>
            <a:spLocks noGrp="1"/>
          </p:cNvSpPr>
          <p:nvPr>
            <p:ph idx="1"/>
          </p:nvPr>
        </p:nvSpPr>
        <p:spPr>
          <a:xfrm>
            <a:off x="585980" y="609600"/>
            <a:ext cx="9438005" cy="4871884"/>
          </a:xfrm>
        </p:spPr>
        <p:txBody>
          <a:bodyPr>
            <a:noAutofit/>
          </a:bodyPr>
          <a:lstStyle/>
          <a:p>
            <a:pPr marL="0" indent="0" algn="just">
              <a:buNone/>
            </a:pPr>
            <a:r>
              <a:rPr lang="tr-TR" b="1" dirty="0" err="1"/>
              <a:t>Palo</a:t>
            </a:r>
            <a:r>
              <a:rPr lang="tr-TR" b="1" dirty="0"/>
              <a:t> (2015) tarafından yapılan araştırma, Almanya'daki Türk göçmenlerin kültürel gelişimine katkı sağlayan halk kütüphanesi hizmetlerini genel hatlarıyla incelemektedir. Araştırmada, Almanya’nın çeşitli şehirlerindeki beş halk kütüphanesi örnek alınmış ve gözlem, görüşme yöntemleriyle elde edilen verilerle kütüphane hizmetleri analiz edilmiştir. </a:t>
            </a:r>
          </a:p>
          <a:p>
            <a:pPr marL="0" indent="0" algn="just">
              <a:buNone/>
            </a:pPr>
            <a:r>
              <a:rPr lang="tr-TR" b="1" u="sng" dirty="0"/>
              <a:t>Öne çıkan noktalar şunlardır:</a:t>
            </a:r>
          </a:p>
          <a:p>
            <a:pPr algn="just"/>
            <a:r>
              <a:rPr lang="tr-TR" b="1" dirty="0"/>
              <a:t>Almanya’da yaklaşık 11.000’den fazla halk kütüphanesi bulunmaktadır ve bunlar bilgi edinme, kültürel gelişim ve okuma alışkanlıklarını teşvik etme amaçlı hizmetler sunmaktadır.</a:t>
            </a:r>
          </a:p>
          <a:p>
            <a:pPr algn="just"/>
            <a:r>
              <a:rPr lang="tr-TR" b="1" dirty="0"/>
              <a:t>Türk göçmenlerine özel Türkçe kaynaklar ve Türkçe bilen kütüphaneciler sayesinde göçmenlerin kültürel ve dilsel gereksinimlerine cevap verilmektedir.</a:t>
            </a:r>
          </a:p>
          <a:p>
            <a:pPr algn="just"/>
            <a:r>
              <a:rPr lang="tr-TR" b="1" dirty="0"/>
              <a:t>Berlin’deki Amerika Düşünce Kütüphanesi (Amerika </a:t>
            </a:r>
            <a:r>
              <a:rPr lang="tr-TR" b="1" dirty="0" err="1"/>
              <a:t>Gedenkbibliothek</a:t>
            </a:r>
            <a:r>
              <a:rPr lang="tr-TR" b="1" dirty="0"/>
              <a:t>-AGB) ile Hamburg, Köln, Nürnberg ve </a:t>
            </a:r>
            <a:r>
              <a:rPr lang="tr-TR" b="1" dirty="0" err="1"/>
              <a:t>Duisburg’daki</a:t>
            </a:r>
            <a:r>
              <a:rPr lang="tr-TR" b="1" dirty="0"/>
              <a:t> kütüphaneler, göçmenlere yönelik çeşitli kültürel ve eğitimsel etkinlikler, dil kursları ve dijital hizmetler sunmaktadır.</a:t>
            </a:r>
          </a:p>
        </p:txBody>
      </p:sp>
    </p:spTree>
    <p:extLst>
      <p:ext uri="{BB962C8B-B14F-4D97-AF65-F5344CB8AC3E}">
        <p14:creationId xmlns:p14="http://schemas.microsoft.com/office/powerpoint/2010/main" val="342177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634181"/>
          </a:xfrm>
        </p:spPr>
        <p:txBody>
          <a:bodyPr>
            <a:normAutofit fontScale="90000"/>
          </a:bodyPr>
          <a:lstStyle/>
          <a:p>
            <a:pPr algn="ctr"/>
            <a:r>
              <a:rPr lang="tr-TR"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1160207" y="786579"/>
            <a:ext cx="9139083" cy="5471652"/>
          </a:xfrm>
        </p:spPr>
        <p:txBody>
          <a:bodyPr>
            <a:noAutofit/>
          </a:bodyPr>
          <a:lstStyle/>
          <a:p>
            <a:pPr algn="just">
              <a:spcBef>
                <a:spcPts val="600"/>
              </a:spcBef>
            </a:pPr>
            <a:r>
              <a:rPr lang="tr-TR" sz="1600" b="1" noProof="0" dirty="0"/>
              <a:t>Giriş</a:t>
            </a:r>
          </a:p>
          <a:p>
            <a:pPr algn="just">
              <a:spcBef>
                <a:spcPts val="600"/>
              </a:spcBef>
            </a:pPr>
            <a:r>
              <a:rPr lang="tr-TR" sz="1600" b="1" noProof="0" dirty="0"/>
              <a:t>İçindekiler</a:t>
            </a:r>
          </a:p>
          <a:p>
            <a:pPr algn="just">
              <a:spcBef>
                <a:spcPts val="600"/>
              </a:spcBef>
            </a:pPr>
            <a:r>
              <a:rPr lang="tr-TR" sz="1600" b="1" noProof="0" dirty="0"/>
              <a:t>Almanya’nın Coğrafi ve Tarihsel Kökenleri</a:t>
            </a:r>
          </a:p>
          <a:p>
            <a:pPr algn="just">
              <a:spcBef>
                <a:spcPts val="600"/>
              </a:spcBef>
            </a:pPr>
            <a:r>
              <a:rPr lang="tr-TR" sz="1600" b="1" noProof="0" dirty="0"/>
              <a:t>Toplumsal Hareketler ve Küreselleşme: Haklar, Çok Kültürlülük ve Sosyal Dönüşüm</a:t>
            </a:r>
          </a:p>
          <a:p>
            <a:pPr algn="just">
              <a:spcBef>
                <a:spcPts val="600"/>
              </a:spcBef>
            </a:pPr>
            <a:r>
              <a:rPr lang="tr-TR" sz="1600" b="1" noProof="0" dirty="0"/>
              <a:t>Almanya Halk Kütüphanelerinin Tarihsel ve Kurumsal Gelişimi</a:t>
            </a:r>
          </a:p>
          <a:p>
            <a:pPr algn="just">
              <a:spcBef>
                <a:spcPts val="600"/>
              </a:spcBef>
            </a:pPr>
            <a:r>
              <a:rPr lang="tr-TR" sz="1600" b="1" noProof="0" dirty="0"/>
              <a:t>Çok Kültürlü ve Göçmenler Bağlamında Kütüphane Hizmetleri: Tarihçe ve Güncel Uygulamalar</a:t>
            </a:r>
          </a:p>
          <a:p>
            <a:pPr algn="just">
              <a:spcBef>
                <a:spcPts val="600"/>
              </a:spcBef>
            </a:pPr>
            <a:r>
              <a:rPr lang="tr-TR" sz="1600" b="1" noProof="0" dirty="0"/>
              <a:t>Çok Kültürlü Halk Kütüphanelerinin İşlevleri ve Güncel Hizmet Modelleri</a:t>
            </a:r>
          </a:p>
          <a:p>
            <a:pPr algn="just">
              <a:spcBef>
                <a:spcPts val="600"/>
              </a:spcBef>
            </a:pPr>
            <a:r>
              <a:rPr lang="tr-TR" sz="1600" b="1" noProof="0" dirty="0"/>
              <a:t>Dijitalleşme ve Teknolojik Yenilikler: Kütüphanelerin Dijital Dönüşüm Süreci</a:t>
            </a:r>
          </a:p>
          <a:p>
            <a:pPr algn="just">
              <a:spcBef>
                <a:spcPts val="600"/>
              </a:spcBef>
            </a:pPr>
            <a:r>
              <a:rPr lang="tr-TR" sz="1600" b="1" noProof="0" dirty="0"/>
              <a:t>Uluslararası Standartlar ve Çok Dilli Hizmetler: Politikalar ve Uygulamalar</a:t>
            </a:r>
          </a:p>
          <a:p>
            <a:pPr algn="just">
              <a:spcBef>
                <a:spcPts val="600"/>
              </a:spcBef>
            </a:pPr>
            <a:r>
              <a:rPr lang="tr-TR" sz="1600" b="1" noProof="0" dirty="0"/>
              <a:t>Göçmen Entegrasyonu ve Çok Kültürlü Hizmetlerin Toplumsal Rolü</a:t>
            </a:r>
          </a:p>
          <a:p>
            <a:pPr algn="just">
              <a:spcBef>
                <a:spcPts val="600"/>
              </a:spcBef>
            </a:pPr>
            <a:r>
              <a:rPr lang="tr-TR" sz="1600" b="1" noProof="0" dirty="0"/>
              <a:t>Sorunlar ve Zorluklar: Dil, Eğitim ve Teknoloji Bağlamında Güncel Problemler</a:t>
            </a:r>
          </a:p>
          <a:p>
            <a:pPr algn="just">
              <a:spcBef>
                <a:spcPts val="600"/>
              </a:spcBef>
            </a:pPr>
            <a:r>
              <a:rPr lang="tr-TR" sz="1600" b="1" noProof="0" dirty="0"/>
              <a:t>Geleceğe Yönelik Stratejiler ve Yenilikçi Yaklaşımlar: Çok Kültürlü Kütüphane Hizmetlerinde İnovasyon</a:t>
            </a:r>
          </a:p>
          <a:p>
            <a:pPr algn="just">
              <a:spcBef>
                <a:spcPts val="600"/>
              </a:spcBef>
            </a:pPr>
            <a:r>
              <a:rPr lang="tr-TR" sz="1600" b="1" dirty="0"/>
              <a:t>Sonuç ve Değerlendirme</a:t>
            </a:r>
          </a:p>
          <a:p>
            <a:pPr algn="just">
              <a:spcBef>
                <a:spcPts val="600"/>
              </a:spcBef>
            </a:pPr>
            <a:r>
              <a:rPr lang="tr-TR" sz="1600" b="1" noProof="0" dirty="0"/>
              <a:t>Kaynakça</a:t>
            </a:r>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A51D6-542B-327B-7FD4-65ACFA0F928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69579F9-FE58-051B-9AFC-5873EB4D88D2}"/>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Çok Kültürlülük</a:t>
            </a:r>
            <a:endParaRPr lang="tr-TR" sz="2400" b="1" noProof="0" dirty="0"/>
          </a:p>
        </p:txBody>
      </p:sp>
      <p:sp>
        <p:nvSpPr>
          <p:cNvPr id="3" name="İçerik Yer Tutucusu 2">
            <a:extLst>
              <a:ext uri="{FF2B5EF4-FFF2-40B4-BE49-F238E27FC236}">
                <a16:creationId xmlns:a16="http://schemas.microsoft.com/office/drawing/2014/main" id="{CD6FDD07-8FA6-B1FD-7DE3-552243D6BC7A}"/>
              </a:ext>
            </a:extLst>
          </p:cNvPr>
          <p:cNvSpPr>
            <a:spLocks noGrp="1"/>
          </p:cNvSpPr>
          <p:nvPr>
            <p:ph idx="1"/>
          </p:nvPr>
        </p:nvSpPr>
        <p:spPr>
          <a:xfrm>
            <a:off x="585980" y="609600"/>
            <a:ext cx="9438005" cy="1710813"/>
          </a:xfrm>
        </p:spPr>
        <p:txBody>
          <a:bodyPr>
            <a:noAutofit/>
          </a:bodyPr>
          <a:lstStyle/>
          <a:p>
            <a:pPr algn="just"/>
            <a:r>
              <a:rPr lang="tr-TR" sz="1400" b="1" dirty="0"/>
              <a:t>Kütüphanelerin Türkçe materyal oranı şehirler ve kullanıcı sayısına göre değişiklik göstermekte olup, </a:t>
            </a:r>
            <a:r>
              <a:rPr lang="tr-TR" sz="1400" b="1" dirty="0" err="1"/>
              <a:t>Duisburg'daki</a:t>
            </a:r>
            <a:r>
              <a:rPr lang="tr-TR" sz="1400" b="1" dirty="0"/>
              <a:t> Türkçe materyal en yüksek seviyededir.</a:t>
            </a:r>
          </a:p>
          <a:p>
            <a:pPr algn="just"/>
            <a:r>
              <a:rPr lang="tr-TR" sz="1400" b="1" dirty="0"/>
              <a:t>Kütüphanelerin çocuk ve gençlere yönelik hizmetleri, okuma alışkanlığı kazandırma ve kültürlerarası iletişim açısından önemlidir.</a:t>
            </a:r>
          </a:p>
          <a:p>
            <a:pPr marL="0" indent="0" algn="just">
              <a:buNone/>
            </a:pPr>
            <a:r>
              <a:rPr lang="tr-TR" sz="1400" b="1" dirty="0"/>
              <a:t>Genel olarak, Almanya halk kütüphaneleri, göçmenlerin dil, kültür ve bilgi ihtiyaçlarını karşılamada önemli ve örnek teşkil eden hizmetler sunmaktadır.</a:t>
            </a:r>
          </a:p>
        </p:txBody>
      </p:sp>
      <p:pic>
        <p:nvPicPr>
          <p:cNvPr id="4" name="Resim 3">
            <a:extLst>
              <a:ext uri="{FF2B5EF4-FFF2-40B4-BE49-F238E27FC236}">
                <a16:creationId xmlns:a16="http://schemas.microsoft.com/office/drawing/2014/main" id="{33810477-626A-1BA6-B868-4916015E45F8}"/>
              </a:ext>
            </a:extLst>
          </p:cNvPr>
          <p:cNvPicPr>
            <a:picLocks noChangeAspect="1"/>
          </p:cNvPicPr>
          <p:nvPr/>
        </p:nvPicPr>
        <p:blipFill>
          <a:blip r:embed="rId2"/>
          <a:stretch>
            <a:fillRect/>
          </a:stretch>
        </p:blipFill>
        <p:spPr>
          <a:xfrm>
            <a:off x="1179871" y="2252509"/>
            <a:ext cx="8967019" cy="3257550"/>
          </a:xfrm>
          <a:prstGeom prst="rect">
            <a:avLst/>
          </a:prstGeom>
        </p:spPr>
      </p:pic>
      <p:sp>
        <p:nvSpPr>
          <p:cNvPr id="6" name="Metin kutusu 5">
            <a:extLst>
              <a:ext uri="{FF2B5EF4-FFF2-40B4-BE49-F238E27FC236}">
                <a16:creationId xmlns:a16="http://schemas.microsoft.com/office/drawing/2014/main" id="{7F660C49-0684-CB20-1A29-47AC02E2C17C}"/>
              </a:ext>
            </a:extLst>
          </p:cNvPr>
          <p:cNvSpPr txBox="1"/>
          <p:nvPr/>
        </p:nvSpPr>
        <p:spPr>
          <a:xfrm>
            <a:off x="545690" y="5690023"/>
            <a:ext cx="10913805" cy="369332"/>
          </a:xfrm>
          <a:prstGeom prst="rect">
            <a:avLst/>
          </a:prstGeom>
          <a:noFill/>
        </p:spPr>
        <p:txBody>
          <a:bodyPr wrap="square">
            <a:spAutoFit/>
          </a:bodyPr>
          <a:lstStyle/>
          <a:p>
            <a:r>
              <a:rPr lang="tr-TR" sz="900" b="1" dirty="0">
                <a:hlinkClick r:id="rId3"/>
              </a:rPr>
              <a:t>http://nightphotos.de/koken/tags/nachtfoto/content/berlin-kreuzberg-agb-amerika-gedenkbibliothek-erbaut-1954-von-architekten-fritz-bornemann-und-willy-kreuer-aus-mitteln-des-marshall-plans/</a:t>
            </a:r>
            <a:endParaRPr lang="tr-TR" sz="900" b="1" dirty="0"/>
          </a:p>
          <a:p>
            <a:endParaRPr lang="tr-TR" sz="900" b="1" dirty="0"/>
          </a:p>
        </p:txBody>
      </p:sp>
    </p:spTree>
    <p:extLst>
      <p:ext uri="{BB962C8B-B14F-4D97-AF65-F5344CB8AC3E}">
        <p14:creationId xmlns:p14="http://schemas.microsoft.com/office/powerpoint/2010/main" val="418005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EC45A-02E5-3BC2-9E57-1AAEBB01B0F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2C1BDF5-1928-83AB-91A6-B33DFBB377A2}"/>
              </a:ext>
            </a:extLst>
          </p:cNvPr>
          <p:cNvSpPr>
            <a:spLocks noGrp="1"/>
          </p:cNvSpPr>
          <p:nvPr>
            <p:ph type="title"/>
          </p:nvPr>
        </p:nvSpPr>
        <p:spPr>
          <a:xfrm>
            <a:off x="850491" y="157303"/>
            <a:ext cx="9532374" cy="452297"/>
          </a:xfrm>
        </p:spPr>
        <p:txBody>
          <a:bodyPr>
            <a:normAutofit fontScale="90000"/>
          </a:bodyPr>
          <a:lstStyle/>
          <a:p>
            <a:pPr algn="ctr"/>
            <a:r>
              <a:rPr lang="tr-TR" sz="2400" b="1" dirty="0"/>
              <a:t>Almanya Çok Kültürlü Halk Kütüphaneleri: Bremen Şehir Kütüphanesi</a:t>
            </a:r>
            <a:endParaRPr lang="tr-TR" sz="2400" b="1" noProof="0" dirty="0"/>
          </a:p>
        </p:txBody>
      </p:sp>
      <p:sp>
        <p:nvSpPr>
          <p:cNvPr id="3" name="İçerik Yer Tutucusu 2">
            <a:extLst>
              <a:ext uri="{FF2B5EF4-FFF2-40B4-BE49-F238E27FC236}">
                <a16:creationId xmlns:a16="http://schemas.microsoft.com/office/drawing/2014/main" id="{53F6FA09-E39C-8D1C-0B89-4558B66D0AF9}"/>
              </a:ext>
            </a:extLst>
          </p:cNvPr>
          <p:cNvSpPr>
            <a:spLocks noGrp="1"/>
          </p:cNvSpPr>
          <p:nvPr>
            <p:ph idx="1"/>
          </p:nvPr>
        </p:nvSpPr>
        <p:spPr>
          <a:xfrm>
            <a:off x="610561" y="742336"/>
            <a:ext cx="9438005" cy="2438402"/>
          </a:xfrm>
        </p:spPr>
        <p:txBody>
          <a:bodyPr>
            <a:noAutofit/>
          </a:bodyPr>
          <a:lstStyle/>
          <a:p>
            <a:pPr marL="0" indent="0" algn="just">
              <a:spcBef>
                <a:spcPts val="0"/>
              </a:spcBef>
              <a:buNone/>
            </a:pPr>
            <a:r>
              <a:rPr lang="tr-TR" sz="1350" b="1" dirty="0"/>
              <a:t>Bremen’de dokuz noktada Bremen Şehir Kütüphaneleri bulunmaktadır: Merkez Kütüphane, Otobüs Kütüphanesi, </a:t>
            </a:r>
            <a:r>
              <a:rPr lang="tr-TR" sz="1350" b="1" dirty="0" err="1"/>
              <a:t>Hemelingen</a:t>
            </a:r>
            <a:r>
              <a:rPr lang="tr-TR" sz="1350" b="1" dirty="0"/>
              <a:t>, </a:t>
            </a:r>
            <a:r>
              <a:rPr lang="tr-TR" sz="1350" b="1" dirty="0" err="1"/>
              <a:t>Huchting</a:t>
            </a:r>
            <a:r>
              <a:rPr lang="tr-TR" sz="1350" b="1" dirty="0"/>
              <a:t>, </a:t>
            </a:r>
            <a:r>
              <a:rPr lang="tr-TR" sz="1350" b="1" dirty="0" err="1"/>
              <a:t>Lesum</a:t>
            </a:r>
            <a:r>
              <a:rPr lang="tr-TR" sz="1350" b="1" dirty="0"/>
              <a:t>, </a:t>
            </a:r>
            <a:r>
              <a:rPr lang="tr-TR" sz="1350" b="1" dirty="0" err="1"/>
              <a:t>Osterholz</a:t>
            </a:r>
            <a:r>
              <a:rPr lang="tr-TR" sz="1350" b="1" dirty="0"/>
              <a:t>, </a:t>
            </a:r>
            <a:r>
              <a:rPr lang="tr-TR" sz="1350" b="1" dirty="0" err="1"/>
              <a:t>Vahr</a:t>
            </a:r>
            <a:r>
              <a:rPr lang="tr-TR" sz="1350" b="1" dirty="0"/>
              <a:t>, </a:t>
            </a:r>
            <a:r>
              <a:rPr lang="tr-TR" sz="1350" b="1" dirty="0" err="1"/>
              <a:t>Vegesack</a:t>
            </a:r>
            <a:r>
              <a:rPr lang="tr-TR" sz="1350" b="1" dirty="0"/>
              <a:t> ve West. Bremen Şehir Kütüphanesi, Bremen’de dokuz farklı noktada birçok dilde kitap ve Almanca öğrenme materyali ödünç vermekte ve aşağıdaki hizmetleri sunmaktadır:</a:t>
            </a:r>
          </a:p>
          <a:p>
            <a:pPr algn="just">
              <a:spcBef>
                <a:spcPts val="0"/>
              </a:spcBef>
            </a:pPr>
            <a:r>
              <a:rPr lang="tr-TR" sz="1350" b="1" dirty="0"/>
              <a:t>Ücretsiz </a:t>
            </a:r>
            <a:r>
              <a:rPr lang="tr-TR" sz="1350" b="1" dirty="0" err="1"/>
              <a:t>WiFi</a:t>
            </a:r>
            <a:r>
              <a:rPr lang="tr-TR" sz="1350" b="1" dirty="0"/>
              <a:t>/W-Lan</a:t>
            </a:r>
          </a:p>
          <a:p>
            <a:pPr algn="just">
              <a:spcBef>
                <a:spcPts val="0"/>
              </a:spcBef>
            </a:pPr>
            <a:r>
              <a:rPr lang="tr-TR" sz="1350" b="1" dirty="0"/>
              <a:t>Farklı dillerde uluslararası çocuk kütüphanesi/kitaplar, gazeteler ve dergiler</a:t>
            </a:r>
          </a:p>
          <a:p>
            <a:pPr algn="just">
              <a:spcBef>
                <a:spcPts val="0"/>
              </a:spcBef>
            </a:pPr>
            <a:r>
              <a:rPr lang="tr-TR" sz="1350" b="1" dirty="0"/>
              <a:t>Kütüphane turları, konferanslar, okumalar vb. gibi birçok etkinlik</a:t>
            </a:r>
          </a:p>
          <a:p>
            <a:pPr algn="just">
              <a:spcBef>
                <a:spcPts val="0"/>
              </a:spcBef>
            </a:pPr>
            <a:r>
              <a:rPr lang="tr-TR" sz="1350" b="1" dirty="0"/>
              <a:t>Yerinde oyun oynama (masa oyunları ve bilgisayar)</a:t>
            </a:r>
          </a:p>
          <a:p>
            <a:pPr algn="just">
              <a:spcBef>
                <a:spcPts val="0"/>
              </a:spcBef>
            </a:pPr>
            <a:r>
              <a:rPr lang="tr-TR" sz="1350" b="1" dirty="0"/>
              <a:t>Dil kafeleri</a:t>
            </a:r>
          </a:p>
          <a:p>
            <a:pPr algn="just">
              <a:spcBef>
                <a:spcPts val="0"/>
              </a:spcBef>
            </a:pPr>
            <a:r>
              <a:rPr lang="tr-TR" sz="1350" b="1" dirty="0"/>
              <a:t>Bisiklet atölyesi</a:t>
            </a:r>
          </a:p>
          <a:p>
            <a:pPr algn="just">
              <a:spcBef>
                <a:spcPts val="0"/>
              </a:spcBef>
            </a:pPr>
            <a:r>
              <a:rPr lang="tr-TR" sz="1350" b="1" dirty="0"/>
              <a:t>Arapça-Almanca resimli kitap sineması (</a:t>
            </a:r>
            <a:r>
              <a:rPr lang="tr-TR" sz="1350" b="1" dirty="0" err="1"/>
              <a:t>Welcome</a:t>
            </a:r>
            <a:r>
              <a:rPr lang="tr-TR" sz="1350" b="1" dirty="0"/>
              <a:t> </a:t>
            </a:r>
            <a:r>
              <a:rPr lang="tr-TR" sz="1350" b="1" dirty="0" err="1"/>
              <a:t>to</a:t>
            </a:r>
            <a:r>
              <a:rPr lang="tr-TR" sz="1350" b="1" dirty="0"/>
              <a:t> Bremen, </a:t>
            </a:r>
            <a:r>
              <a:rPr lang="tr-TR" sz="1350" b="1" dirty="0" err="1"/>
              <a:t>t.y</a:t>
            </a:r>
            <a:r>
              <a:rPr lang="tr-TR" sz="1350" b="1" dirty="0"/>
              <a:t>.). </a:t>
            </a:r>
            <a:endParaRPr lang="tr-TR" sz="1600" b="1" dirty="0"/>
          </a:p>
        </p:txBody>
      </p:sp>
      <p:pic>
        <p:nvPicPr>
          <p:cNvPr id="4" name="Resim 3">
            <a:extLst>
              <a:ext uri="{FF2B5EF4-FFF2-40B4-BE49-F238E27FC236}">
                <a16:creationId xmlns:a16="http://schemas.microsoft.com/office/drawing/2014/main" id="{96AA1B04-53BD-7AA7-C728-DB945D340D50}"/>
              </a:ext>
            </a:extLst>
          </p:cNvPr>
          <p:cNvPicPr>
            <a:picLocks noChangeAspect="1"/>
          </p:cNvPicPr>
          <p:nvPr/>
        </p:nvPicPr>
        <p:blipFill>
          <a:blip r:embed="rId2"/>
          <a:stretch>
            <a:fillRect/>
          </a:stretch>
        </p:blipFill>
        <p:spPr>
          <a:xfrm>
            <a:off x="2348681" y="3180738"/>
            <a:ext cx="5413887" cy="2718619"/>
          </a:xfrm>
          <a:prstGeom prst="rect">
            <a:avLst/>
          </a:prstGeom>
        </p:spPr>
      </p:pic>
      <p:sp>
        <p:nvSpPr>
          <p:cNvPr id="6" name="Metin kutusu 5">
            <a:extLst>
              <a:ext uri="{FF2B5EF4-FFF2-40B4-BE49-F238E27FC236}">
                <a16:creationId xmlns:a16="http://schemas.microsoft.com/office/drawing/2014/main" id="{85270E46-E95A-1E47-67DC-015D46974652}"/>
              </a:ext>
            </a:extLst>
          </p:cNvPr>
          <p:cNvSpPr txBox="1"/>
          <p:nvPr/>
        </p:nvSpPr>
        <p:spPr>
          <a:xfrm>
            <a:off x="3574026" y="5992553"/>
            <a:ext cx="3633019" cy="246221"/>
          </a:xfrm>
          <a:prstGeom prst="rect">
            <a:avLst/>
          </a:prstGeom>
          <a:noFill/>
        </p:spPr>
        <p:txBody>
          <a:bodyPr wrap="square">
            <a:spAutoFit/>
          </a:bodyPr>
          <a:lstStyle/>
          <a:p>
            <a:r>
              <a:rPr lang="en-US" sz="1000" b="1" dirty="0" err="1"/>
              <a:t>Stadtbibliothek</a:t>
            </a:r>
            <a:r>
              <a:rPr lang="en-US" sz="1000" b="1" dirty="0"/>
              <a:t> Bremen</a:t>
            </a:r>
            <a:r>
              <a:rPr lang="tr-TR" sz="1000" b="1" dirty="0"/>
              <a:t> (</a:t>
            </a:r>
            <a:r>
              <a:rPr lang="en-US" sz="1000" b="1" dirty="0"/>
              <a:t>Welcome to Bremen, </a:t>
            </a:r>
            <a:r>
              <a:rPr lang="en-US" sz="1000" b="1" dirty="0" err="1"/>
              <a:t>t.y</a:t>
            </a:r>
            <a:r>
              <a:rPr lang="en-US" sz="1000" b="1" dirty="0"/>
              <a:t>.). </a:t>
            </a:r>
            <a:endParaRPr lang="tr-TR" sz="1000" b="1" dirty="0"/>
          </a:p>
        </p:txBody>
      </p:sp>
    </p:spTree>
    <p:extLst>
      <p:ext uri="{BB962C8B-B14F-4D97-AF65-F5344CB8AC3E}">
        <p14:creationId xmlns:p14="http://schemas.microsoft.com/office/powerpoint/2010/main" val="4091789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D37FC-5553-D1E0-7BD2-1CC0481362A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C0839F6-3FC6-2236-F8E3-73D65B25C612}"/>
              </a:ext>
            </a:extLst>
          </p:cNvPr>
          <p:cNvSpPr>
            <a:spLocks noGrp="1"/>
          </p:cNvSpPr>
          <p:nvPr>
            <p:ph type="title"/>
          </p:nvPr>
        </p:nvSpPr>
        <p:spPr>
          <a:xfrm>
            <a:off x="850491" y="157303"/>
            <a:ext cx="9532374" cy="452297"/>
          </a:xfrm>
        </p:spPr>
        <p:txBody>
          <a:bodyPr>
            <a:normAutofit fontScale="90000"/>
          </a:bodyPr>
          <a:lstStyle/>
          <a:p>
            <a:pPr algn="ctr"/>
            <a:r>
              <a:rPr lang="tr-TR" sz="2400" b="1" dirty="0"/>
              <a:t>Almanya Çok Kültürlü Halk Kütüphaneleri: Bremen Şehir Kütüphanesi</a:t>
            </a:r>
            <a:endParaRPr lang="tr-TR" sz="2400" b="1" noProof="0" dirty="0"/>
          </a:p>
        </p:txBody>
      </p:sp>
      <p:sp>
        <p:nvSpPr>
          <p:cNvPr id="3" name="İçerik Yer Tutucusu 2">
            <a:extLst>
              <a:ext uri="{FF2B5EF4-FFF2-40B4-BE49-F238E27FC236}">
                <a16:creationId xmlns:a16="http://schemas.microsoft.com/office/drawing/2014/main" id="{FC699E1B-969C-0E4B-E58F-494758DF7197}"/>
              </a:ext>
            </a:extLst>
          </p:cNvPr>
          <p:cNvSpPr>
            <a:spLocks noGrp="1"/>
          </p:cNvSpPr>
          <p:nvPr>
            <p:ph idx="1"/>
          </p:nvPr>
        </p:nvSpPr>
        <p:spPr>
          <a:xfrm>
            <a:off x="610561" y="742335"/>
            <a:ext cx="9438005" cy="5157020"/>
          </a:xfrm>
        </p:spPr>
        <p:txBody>
          <a:bodyPr>
            <a:noAutofit/>
          </a:bodyPr>
          <a:lstStyle/>
          <a:p>
            <a:pPr marL="0" indent="0" algn="just">
              <a:buNone/>
            </a:pPr>
            <a:r>
              <a:rPr lang="tr-TR" sz="1500" b="1" u="sng" dirty="0"/>
              <a:t>Diğer etkinliklerden birkaç örnek: </a:t>
            </a:r>
          </a:p>
          <a:p>
            <a:pPr algn="just"/>
            <a:r>
              <a:rPr lang="tr-TR" sz="1500" b="1" dirty="0"/>
              <a:t>Tamircilik</a:t>
            </a:r>
          </a:p>
          <a:p>
            <a:pPr algn="just"/>
            <a:r>
              <a:rPr lang="tr-TR" sz="1500" b="1" dirty="0"/>
              <a:t>Doğal Takı Atölyesi (uygulamalı atölyede kullanıcılar kendi küpelerini, kolyelerini veya bileziklerini tasarlayabilmektedir; atölye ücretsizdir).</a:t>
            </a:r>
          </a:p>
          <a:p>
            <a:pPr algn="just"/>
            <a:r>
              <a:rPr lang="tr-TR" sz="1500" b="1" dirty="0"/>
              <a:t>Çikolata Turu (çikolata dağıtan bir kargo bisikletinin yer aldığı, sürdürülebilirlik temalarını tanıtan, aile dostu bir etkinlik. Katılım ücretsizdir)</a:t>
            </a:r>
          </a:p>
          <a:p>
            <a:pPr algn="just"/>
            <a:r>
              <a:rPr lang="tr-TR" sz="1500" b="1" dirty="0"/>
              <a:t>Yapay Zeka Sunumu (Yapay zekanın güçlü ve zayıf yönlerini açıklayan konuşmalar)</a:t>
            </a:r>
          </a:p>
          <a:p>
            <a:pPr algn="just"/>
            <a:r>
              <a:rPr lang="tr-TR" sz="1500" b="1" dirty="0"/>
              <a:t>Hava Balonu Projesi (Eğitim ortamlarında hava balonlarının kullanımı hakkında kısa sunum)</a:t>
            </a:r>
          </a:p>
          <a:p>
            <a:pPr algn="just"/>
            <a:r>
              <a:rPr lang="tr-TR" sz="1500" b="1" dirty="0"/>
              <a:t>Manga Günü (ücretsiz olarak gençler ve manga hayranlarına yönelik olarak manga fotoğraf fırsatları ve bir anime yarışması içeren ilgi çekici bir oturum) (Manga «Japonca: </a:t>
            </a:r>
            <a:r>
              <a:rPr lang="ja-JP" altLang="en-US" sz="1500" b="1" dirty="0"/>
              <a:t>漫画</a:t>
            </a:r>
            <a:r>
              <a:rPr lang="en-US" altLang="ja-JP" sz="1500" b="1" dirty="0"/>
              <a:t>, </a:t>
            </a:r>
            <a:r>
              <a:rPr lang="ja-JP" altLang="en-US" sz="1500" b="1" dirty="0"/>
              <a:t>マンガ</a:t>
            </a:r>
            <a:r>
              <a:rPr lang="tr-TR" altLang="ja-JP" sz="1500" b="1" dirty="0"/>
              <a:t>»</a:t>
            </a:r>
            <a:r>
              <a:rPr lang="en-US" altLang="ja-JP" sz="1500" b="1" dirty="0"/>
              <a:t> </a:t>
            </a:r>
            <a:r>
              <a:rPr lang="tr-TR" sz="1500" b="1" dirty="0"/>
              <a:t>Japonya'ya özgü çizim sanatıyla çizilen çizgi romanlardır. Japonya'da Manga sözcüğü tüm çizgi romanlar için kullanılırken, Japonya dışında sadece Japon çizgi romanları için kullanılır).</a:t>
            </a:r>
          </a:p>
          <a:p>
            <a:pPr algn="just"/>
            <a:r>
              <a:rPr lang="tr-TR" sz="1500" b="1" dirty="0"/>
              <a:t>Robotik Yarışması Tanıtımı (Çocuklar ve gençler için düzenlenen Dünya Robot Olimpiyatı'na genel bir bakış. Ailelere, gençlere ve çocuklara yönelik etkinlik ücretsizdir).</a:t>
            </a:r>
          </a:p>
          <a:p>
            <a:pPr algn="just"/>
            <a:r>
              <a:rPr lang="tr-TR" sz="1500" b="1" dirty="0"/>
              <a:t>Tüm etkinlikler ücretsiz olup, STEM, yaratıcılık, sürdürülebilirlik ve kültürel ilgi alanlarına odaklanan farklı yaş gruplarına açıktır (</a:t>
            </a:r>
            <a:r>
              <a:rPr lang="tr-TR" sz="1600" b="1" dirty="0" err="1"/>
              <a:t>Stadtbibliothek</a:t>
            </a:r>
            <a:r>
              <a:rPr lang="tr-TR" sz="1600" b="1" dirty="0"/>
              <a:t> Bremen, 2025). </a:t>
            </a:r>
            <a:endParaRPr lang="tr-TR" sz="1500" b="1" dirty="0"/>
          </a:p>
        </p:txBody>
      </p:sp>
    </p:spTree>
    <p:extLst>
      <p:ext uri="{BB962C8B-B14F-4D97-AF65-F5344CB8AC3E}">
        <p14:creationId xmlns:p14="http://schemas.microsoft.com/office/powerpoint/2010/main" val="108288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2A48F-921D-6A3D-1310-6EEA870ACEB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9D41812-1B75-5480-B490-F81FD40F786D}"/>
              </a:ext>
            </a:extLst>
          </p:cNvPr>
          <p:cNvSpPr>
            <a:spLocks noGrp="1"/>
          </p:cNvSpPr>
          <p:nvPr>
            <p:ph type="title"/>
          </p:nvPr>
        </p:nvSpPr>
        <p:spPr>
          <a:xfrm>
            <a:off x="648930" y="162219"/>
            <a:ext cx="9532374" cy="452297"/>
          </a:xfrm>
        </p:spPr>
        <p:txBody>
          <a:bodyPr>
            <a:normAutofit/>
          </a:bodyPr>
          <a:lstStyle/>
          <a:p>
            <a:pPr algn="ctr"/>
            <a:r>
              <a:rPr lang="tr-TR" sz="2000" b="1" dirty="0"/>
              <a:t>Almanya Çok Kültürlü Halk Kütüphaneleri: </a:t>
            </a:r>
            <a:r>
              <a:rPr lang="tr-TR" sz="2000" b="1" dirty="0" err="1"/>
              <a:t>Erlangen</a:t>
            </a:r>
            <a:r>
              <a:rPr lang="tr-TR" sz="2000" b="1" dirty="0"/>
              <a:t> Halk Kütüphanesi</a:t>
            </a:r>
            <a:endParaRPr lang="tr-TR" sz="2000" b="1" noProof="0" dirty="0"/>
          </a:p>
        </p:txBody>
      </p:sp>
      <p:sp>
        <p:nvSpPr>
          <p:cNvPr id="3" name="İçerik Yer Tutucusu 2">
            <a:extLst>
              <a:ext uri="{FF2B5EF4-FFF2-40B4-BE49-F238E27FC236}">
                <a16:creationId xmlns:a16="http://schemas.microsoft.com/office/drawing/2014/main" id="{24CE2292-BA2E-404C-1E60-2BC00F84557B}"/>
              </a:ext>
            </a:extLst>
          </p:cNvPr>
          <p:cNvSpPr>
            <a:spLocks noGrp="1"/>
          </p:cNvSpPr>
          <p:nvPr>
            <p:ph idx="1"/>
          </p:nvPr>
        </p:nvSpPr>
        <p:spPr>
          <a:xfrm>
            <a:off x="610561" y="742334"/>
            <a:ext cx="9438005" cy="5501149"/>
          </a:xfrm>
        </p:spPr>
        <p:txBody>
          <a:bodyPr>
            <a:noAutofit/>
          </a:bodyPr>
          <a:lstStyle/>
          <a:p>
            <a:pPr marL="0" indent="0" algn="just">
              <a:buNone/>
            </a:pPr>
            <a:r>
              <a:rPr lang="tr-TR" sz="1400" b="1" dirty="0" err="1"/>
              <a:t>Erlangen</a:t>
            </a:r>
            <a:r>
              <a:rPr lang="tr-TR" sz="1400" b="1" dirty="0"/>
              <a:t> Halk Kütüphanesi, göçmenler ve mülteciler de dahil olmak üzere çeşitli toplulukları desteklemek için çok çeşitli kaynaklar ve etkinlikler sunmaktadır:</a:t>
            </a:r>
          </a:p>
          <a:p>
            <a:pPr algn="just"/>
            <a:r>
              <a:rPr lang="tr-TR" sz="1400" b="1" dirty="0"/>
              <a:t>Tüm medya kaynaklarına kütüphane kartı olmadan, ücretsiz </a:t>
            </a:r>
            <a:r>
              <a:rPr lang="tr-TR" sz="1400" b="1" dirty="0" err="1"/>
              <a:t>Wi</a:t>
            </a:r>
            <a:r>
              <a:rPr lang="tr-TR" sz="1400" b="1" dirty="0"/>
              <a:t>-Fi ve çalışma alanları ile yerinde ücretsiz olarak erişim</a:t>
            </a:r>
          </a:p>
          <a:p>
            <a:pPr algn="just"/>
            <a:r>
              <a:rPr lang="tr-TR" sz="1400" b="1" dirty="0"/>
              <a:t>Medya Kaynakları</a:t>
            </a:r>
          </a:p>
          <a:p>
            <a:pPr algn="just"/>
            <a:r>
              <a:rPr lang="tr-TR" sz="1400" b="1" dirty="0"/>
              <a:t>Dil kursları, sözlükler ve dil sınavlarına hazırlık materyalleri</a:t>
            </a:r>
          </a:p>
          <a:p>
            <a:pPr algn="just"/>
            <a:r>
              <a:rPr lang="tr-TR" sz="1400" b="1" dirty="0"/>
              <a:t>Uluslararası gazete ve dergiler (örneğin New York Times, Hürriyet, </a:t>
            </a:r>
            <a:r>
              <a:rPr lang="tr-TR" sz="1400" b="1" dirty="0" err="1"/>
              <a:t>The</a:t>
            </a:r>
            <a:r>
              <a:rPr lang="tr-TR" sz="1400" b="1" dirty="0"/>
              <a:t> Economist)</a:t>
            </a:r>
          </a:p>
          <a:p>
            <a:pPr algn="just"/>
            <a:r>
              <a:rPr lang="tr-TR" sz="1400" b="1" dirty="0" err="1"/>
              <a:t>PressReader</a:t>
            </a:r>
            <a:r>
              <a:rPr lang="tr-TR" sz="1400" b="1" dirty="0"/>
              <a:t> gibi dijital basın portalları</a:t>
            </a:r>
          </a:p>
          <a:p>
            <a:pPr algn="just"/>
            <a:r>
              <a:rPr lang="tr-TR" sz="1400" b="1" dirty="0" err="1"/>
              <a:t>OverDrive</a:t>
            </a:r>
            <a:r>
              <a:rPr lang="tr-TR" sz="1400" b="1" dirty="0"/>
              <a:t> ve </a:t>
            </a:r>
            <a:r>
              <a:rPr lang="tr-TR" sz="1400" b="1" dirty="0" err="1"/>
              <a:t>Libby</a:t>
            </a:r>
            <a:r>
              <a:rPr lang="tr-TR" sz="1400" b="1" dirty="0"/>
              <a:t> aracılığıyla İngilizce e-kitaplar</a:t>
            </a:r>
          </a:p>
          <a:p>
            <a:pPr algn="just"/>
            <a:r>
              <a:rPr lang="tr-TR" sz="1400" b="1" dirty="0"/>
              <a:t>Basit dilli ve kolay okunan kitaplar</a:t>
            </a:r>
          </a:p>
          <a:p>
            <a:pPr algn="just"/>
            <a:r>
              <a:rPr lang="tr-TR" sz="1400" b="1" dirty="0"/>
              <a:t>Birden fazla dilde sesli kitaplar</a:t>
            </a:r>
          </a:p>
          <a:p>
            <a:pPr algn="just"/>
            <a:r>
              <a:rPr lang="tr-TR" sz="1400" b="1" dirty="0"/>
              <a:t>Çeşitli dillerde dergiler</a:t>
            </a:r>
          </a:p>
          <a:p>
            <a:pPr algn="just"/>
            <a:r>
              <a:rPr lang="tr-TR" sz="1400" b="1" dirty="0"/>
              <a:t>İngilizce, Fransızca, İtalyanca, İspanyolca, Farsça, Arapça, Rusça, Türkçe ve Ukraynaca romanlar</a:t>
            </a:r>
          </a:p>
          <a:p>
            <a:pPr algn="just"/>
            <a:r>
              <a:rPr lang="tr-TR" sz="1400" b="1" dirty="0"/>
              <a:t>Çocukların ana dillerinde resimli kitaplar</a:t>
            </a:r>
          </a:p>
          <a:p>
            <a:pPr algn="just"/>
            <a:r>
              <a:rPr lang="tr-TR" sz="1400" b="1" dirty="0"/>
              <a:t>Birçok dilde DVD’ler</a:t>
            </a:r>
          </a:p>
          <a:p>
            <a:pPr algn="just">
              <a:spcBef>
                <a:spcPts val="600"/>
              </a:spcBef>
            </a:pPr>
            <a:r>
              <a:rPr lang="tr-TR" sz="1400" b="1" dirty="0"/>
              <a:t>Çocuklar ve yetişkinler için dil öğrenme oyunları</a:t>
            </a:r>
          </a:p>
          <a:p>
            <a:pPr algn="just">
              <a:spcBef>
                <a:spcPts val="600"/>
              </a:spcBef>
            </a:pPr>
            <a:r>
              <a:rPr lang="tr-TR" sz="1400" b="1" dirty="0"/>
              <a:t>Almanya'da yaşam hakkında broşürler</a:t>
            </a:r>
          </a:p>
        </p:txBody>
      </p:sp>
    </p:spTree>
    <p:extLst>
      <p:ext uri="{BB962C8B-B14F-4D97-AF65-F5344CB8AC3E}">
        <p14:creationId xmlns:p14="http://schemas.microsoft.com/office/powerpoint/2010/main" val="2600270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0BED4-DAF2-1EB1-95E8-FD2DA6FED37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EA9AC21-D0BB-AEF9-1F90-C3B0C437B9B1}"/>
              </a:ext>
            </a:extLst>
          </p:cNvPr>
          <p:cNvSpPr>
            <a:spLocks noGrp="1"/>
          </p:cNvSpPr>
          <p:nvPr>
            <p:ph type="title"/>
          </p:nvPr>
        </p:nvSpPr>
        <p:spPr>
          <a:xfrm>
            <a:off x="648930" y="162219"/>
            <a:ext cx="9532374" cy="452297"/>
          </a:xfrm>
        </p:spPr>
        <p:txBody>
          <a:bodyPr>
            <a:normAutofit/>
          </a:bodyPr>
          <a:lstStyle/>
          <a:p>
            <a:pPr algn="ctr"/>
            <a:r>
              <a:rPr lang="tr-TR" sz="2000" b="1" dirty="0"/>
              <a:t>Almanya Çok Kültürlü Halk Kütüphaneleri: </a:t>
            </a:r>
            <a:r>
              <a:rPr lang="tr-TR" sz="2000" b="1" dirty="0" err="1"/>
              <a:t>Erlangen</a:t>
            </a:r>
            <a:r>
              <a:rPr lang="tr-TR" sz="2000" b="1" dirty="0"/>
              <a:t> Halk Kütüphanesi</a:t>
            </a:r>
            <a:endParaRPr lang="tr-TR" sz="2000" b="1" noProof="0" dirty="0"/>
          </a:p>
        </p:txBody>
      </p:sp>
      <p:sp>
        <p:nvSpPr>
          <p:cNvPr id="3" name="İçerik Yer Tutucusu 2">
            <a:extLst>
              <a:ext uri="{FF2B5EF4-FFF2-40B4-BE49-F238E27FC236}">
                <a16:creationId xmlns:a16="http://schemas.microsoft.com/office/drawing/2014/main" id="{48004249-CD60-721B-8FAA-BC927BD26627}"/>
              </a:ext>
            </a:extLst>
          </p:cNvPr>
          <p:cNvSpPr>
            <a:spLocks noGrp="1"/>
          </p:cNvSpPr>
          <p:nvPr>
            <p:ph idx="1"/>
          </p:nvPr>
        </p:nvSpPr>
        <p:spPr>
          <a:xfrm>
            <a:off x="610561" y="742335"/>
            <a:ext cx="9438005" cy="2536723"/>
          </a:xfrm>
        </p:spPr>
        <p:txBody>
          <a:bodyPr>
            <a:noAutofit/>
          </a:bodyPr>
          <a:lstStyle/>
          <a:p>
            <a:pPr marL="0" indent="0" algn="just">
              <a:spcBef>
                <a:spcPts val="600"/>
              </a:spcBef>
              <a:buNone/>
            </a:pPr>
            <a:r>
              <a:rPr lang="tr-TR" sz="1400" b="1" u="sng" dirty="0"/>
              <a:t>Etkinlikler ve Aktiviteler</a:t>
            </a:r>
          </a:p>
          <a:p>
            <a:pPr algn="just">
              <a:spcBef>
                <a:spcPts val="600"/>
              </a:spcBef>
            </a:pPr>
            <a:r>
              <a:rPr lang="tr-TR" sz="1400" b="1" dirty="0"/>
              <a:t>Farklı dillerde haftalık hikaye anlatımı oturumları</a:t>
            </a:r>
          </a:p>
          <a:p>
            <a:pPr algn="just">
              <a:spcBef>
                <a:spcPts val="600"/>
              </a:spcBef>
            </a:pPr>
            <a:r>
              <a:rPr lang="tr-TR" sz="1400" b="1" dirty="0"/>
              <a:t>2-6 yaş arası çocuklar için İngilizce hikaye saati</a:t>
            </a:r>
          </a:p>
          <a:p>
            <a:pPr algn="just">
              <a:spcBef>
                <a:spcPts val="600"/>
              </a:spcBef>
            </a:pPr>
            <a:r>
              <a:rPr lang="tr-TR" sz="1400" b="1" dirty="0"/>
              <a:t>3 yaş ve üzeri çocuklar için Çince hikaye saati</a:t>
            </a:r>
          </a:p>
          <a:p>
            <a:pPr algn="just">
              <a:spcBef>
                <a:spcPts val="600"/>
              </a:spcBef>
            </a:pPr>
            <a:r>
              <a:rPr lang="tr-TR" sz="1400" b="1" dirty="0"/>
              <a:t>Farklı kültürlerin şiir sunumu</a:t>
            </a:r>
          </a:p>
          <a:p>
            <a:pPr algn="just">
              <a:spcBef>
                <a:spcPts val="600"/>
              </a:spcBef>
            </a:pPr>
            <a:r>
              <a:rPr lang="tr-TR" sz="1400" b="1" dirty="0"/>
              <a:t>İngilizce Cadılar Bayramı hikaye saati</a:t>
            </a:r>
          </a:p>
          <a:p>
            <a:pPr algn="just">
              <a:spcBef>
                <a:spcPts val="600"/>
              </a:spcBef>
            </a:pPr>
            <a:r>
              <a:rPr lang="tr-TR" sz="1400" b="1" dirty="0"/>
              <a:t>Göçmenler ve mülteciler için rehberli turlar.</a:t>
            </a:r>
          </a:p>
          <a:p>
            <a:pPr algn="just">
              <a:spcBef>
                <a:spcPts val="600"/>
              </a:spcBef>
            </a:pPr>
            <a:r>
              <a:rPr lang="tr-TR" sz="1400" b="1" dirty="0"/>
              <a:t>Kütüphane turları ve iki dilli programlar (</a:t>
            </a:r>
            <a:r>
              <a:rPr lang="tr-TR" sz="1400" b="1" dirty="0" err="1"/>
              <a:t>Zielgruppenspezifische</a:t>
            </a:r>
            <a:r>
              <a:rPr lang="tr-TR" sz="1400" b="1" dirty="0"/>
              <a:t> </a:t>
            </a:r>
            <a:r>
              <a:rPr lang="tr-TR" sz="1400" b="1" dirty="0" err="1"/>
              <a:t>Bibliotheksarbeit</a:t>
            </a:r>
            <a:r>
              <a:rPr lang="tr-TR" sz="1400" b="1" dirty="0"/>
              <a:t>, </a:t>
            </a:r>
            <a:r>
              <a:rPr lang="tr-TR" sz="1400" b="1" dirty="0" err="1"/>
              <a:t>t.y</a:t>
            </a:r>
            <a:r>
              <a:rPr lang="tr-TR" sz="1400" b="1" dirty="0"/>
              <a:t>.).</a:t>
            </a:r>
          </a:p>
        </p:txBody>
      </p:sp>
      <p:pic>
        <p:nvPicPr>
          <p:cNvPr id="4" name="Resim 3">
            <a:extLst>
              <a:ext uri="{FF2B5EF4-FFF2-40B4-BE49-F238E27FC236}">
                <a16:creationId xmlns:a16="http://schemas.microsoft.com/office/drawing/2014/main" id="{BE7ECBE4-06D9-4143-FAEB-E6746764ADE9}"/>
              </a:ext>
            </a:extLst>
          </p:cNvPr>
          <p:cNvPicPr>
            <a:picLocks noChangeAspect="1"/>
          </p:cNvPicPr>
          <p:nvPr/>
        </p:nvPicPr>
        <p:blipFill>
          <a:blip r:embed="rId2"/>
          <a:stretch>
            <a:fillRect/>
          </a:stretch>
        </p:blipFill>
        <p:spPr>
          <a:xfrm>
            <a:off x="1828800" y="3211461"/>
            <a:ext cx="6548283" cy="2712473"/>
          </a:xfrm>
          <a:prstGeom prst="rect">
            <a:avLst/>
          </a:prstGeom>
        </p:spPr>
      </p:pic>
      <p:sp>
        <p:nvSpPr>
          <p:cNvPr id="6" name="Metin kutusu 5">
            <a:extLst>
              <a:ext uri="{FF2B5EF4-FFF2-40B4-BE49-F238E27FC236}">
                <a16:creationId xmlns:a16="http://schemas.microsoft.com/office/drawing/2014/main" id="{34B753ED-CED1-6F7C-DD98-ECD28AE0AB69}"/>
              </a:ext>
            </a:extLst>
          </p:cNvPr>
          <p:cNvSpPr txBox="1"/>
          <p:nvPr/>
        </p:nvSpPr>
        <p:spPr>
          <a:xfrm>
            <a:off x="2620297" y="5992554"/>
            <a:ext cx="5245510" cy="246221"/>
          </a:xfrm>
          <a:prstGeom prst="rect">
            <a:avLst/>
          </a:prstGeom>
          <a:noFill/>
        </p:spPr>
        <p:txBody>
          <a:bodyPr wrap="square">
            <a:spAutoFit/>
          </a:bodyPr>
          <a:lstStyle/>
          <a:p>
            <a:r>
              <a:rPr lang="tr-TR" sz="1000" b="1" dirty="0" err="1"/>
              <a:t>Stadtbibliothek</a:t>
            </a:r>
            <a:r>
              <a:rPr lang="tr-TR" sz="1000" b="1" dirty="0"/>
              <a:t> </a:t>
            </a:r>
            <a:r>
              <a:rPr lang="tr-TR" sz="1000" b="1" dirty="0" err="1"/>
              <a:t>Erlangen</a:t>
            </a:r>
            <a:r>
              <a:rPr lang="tr-TR" sz="1000" b="1" dirty="0"/>
              <a:t> </a:t>
            </a:r>
            <a:r>
              <a:rPr lang="tr-TR" sz="1000" b="1" dirty="0">
                <a:hlinkClick r:id="rId3"/>
              </a:rPr>
              <a:t>https://de.wikipedia.org/wiki/Stadtbibliothek_Erlangen</a:t>
            </a:r>
            <a:endParaRPr lang="tr-TR" b="1" dirty="0"/>
          </a:p>
        </p:txBody>
      </p:sp>
    </p:spTree>
    <p:extLst>
      <p:ext uri="{BB962C8B-B14F-4D97-AF65-F5344CB8AC3E}">
        <p14:creationId xmlns:p14="http://schemas.microsoft.com/office/powerpoint/2010/main" val="3664131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4F39E-49DC-000E-1959-97420A0F222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47209A1-EC33-1C9A-CE86-7838DC5B5802}"/>
              </a:ext>
            </a:extLst>
          </p:cNvPr>
          <p:cNvSpPr>
            <a:spLocks noGrp="1"/>
          </p:cNvSpPr>
          <p:nvPr>
            <p:ph type="title"/>
          </p:nvPr>
        </p:nvSpPr>
        <p:spPr>
          <a:xfrm>
            <a:off x="648930" y="162219"/>
            <a:ext cx="9532374" cy="452297"/>
          </a:xfrm>
        </p:spPr>
        <p:txBody>
          <a:bodyPr>
            <a:normAutofit/>
          </a:bodyPr>
          <a:lstStyle/>
          <a:p>
            <a:pPr algn="ctr"/>
            <a:r>
              <a:rPr lang="tr-TR" sz="2000" b="1" dirty="0"/>
              <a:t>Almanya Çok Kültürlü Halk Kütüphaneleri: </a:t>
            </a:r>
            <a:r>
              <a:rPr lang="tr-TR" sz="2000" b="1" dirty="0" err="1"/>
              <a:t>Erlangen</a:t>
            </a:r>
            <a:r>
              <a:rPr lang="tr-TR" sz="2000" b="1" dirty="0"/>
              <a:t> Halk Kütüphanesi</a:t>
            </a:r>
            <a:endParaRPr lang="tr-TR" sz="2000" b="1" noProof="0" dirty="0"/>
          </a:p>
        </p:txBody>
      </p:sp>
      <p:sp>
        <p:nvSpPr>
          <p:cNvPr id="3" name="İçerik Yer Tutucusu 2">
            <a:extLst>
              <a:ext uri="{FF2B5EF4-FFF2-40B4-BE49-F238E27FC236}">
                <a16:creationId xmlns:a16="http://schemas.microsoft.com/office/drawing/2014/main" id="{5DB15929-2750-86C6-6B90-CBCE47078E6C}"/>
              </a:ext>
            </a:extLst>
          </p:cNvPr>
          <p:cNvSpPr>
            <a:spLocks noGrp="1"/>
          </p:cNvSpPr>
          <p:nvPr>
            <p:ph idx="1"/>
          </p:nvPr>
        </p:nvSpPr>
        <p:spPr>
          <a:xfrm>
            <a:off x="610561" y="742335"/>
            <a:ext cx="9438005" cy="5157020"/>
          </a:xfrm>
        </p:spPr>
        <p:txBody>
          <a:bodyPr>
            <a:noAutofit/>
          </a:bodyPr>
          <a:lstStyle/>
          <a:p>
            <a:pPr marL="0" indent="0" algn="just">
              <a:spcBef>
                <a:spcPts val="600"/>
              </a:spcBef>
              <a:buNone/>
            </a:pPr>
            <a:r>
              <a:rPr lang="tr-TR" b="1" u="sng" dirty="0"/>
              <a:t>Mülteciler ve Göçmenlere Destek</a:t>
            </a:r>
          </a:p>
          <a:p>
            <a:pPr algn="just">
              <a:spcBef>
                <a:spcPts val="600"/>
              </a:spcBef>
            </a:pPr>
            <a:r>
              <a:rPr lang="tr-TR" b="1" dirty="0"/>
              <a:t>Kütüphane kartı edinme konusunda yardım</a:t>
            </a:r>
          </a:p>
          <a:p>
            <a:pPr algn="just">
              <a:spcBef>
                <a:spcPts val="600"/>
              </a:spcBef>
            </a:pPr>
            <a:r>
              <a:rPr lang="tr-TR" b="1" dirty="0"/>
              <a:t>Mülteci sponsorluk programlarına destek</a:t>
            </a:r>
          </a:p>
          <a:p>
            <a:pPr algn="just">
              <a:spcBef>
                <a:spcPts val="600"/>
              </a:spcBef>
            </a:pPr>
            <a:r>
              <a:rPr lang="tr-TR" b="1" dirty="0"/>
              <a:t>Çok kültürlü rehberlik ve oryantasyon seansları</a:t>
            </a:r>
          </a:p>
          <a:p>
            <a:pPr algn="just">
              <a:spcBef>
                <a:spcPts val="600"/>
              </a:spcBef>
            </a:pPr>
            <a:r>
              <a:rPr lang="tr-TR" b="1" dirty="0"/>
              <a:t>Dil öğrenimini ve kültürel entegrasyonu teşvik etmek için özel medya ve dil kitleri</a:t>
            </a:r>
          </a:p>
          <a:p>
            <a:pPr marL="0" indent="0" algn="just">
              <a:spcBef>
                <a:spcPts val="600"/>
              </a:spcBef>
              <a:buNone/>
            </a:pPr>
            <a:endParaRPr lang="tr-TR" b="1" dirty="0"/>
          </a:p>
          <a:p>
            <a:pPr marL="0" indent="0" algn="just">
              <a:spcBef>
                <a:spcPts val="600"/>
              </a:spcBef>
              <a:buNone/>
            </a:pPr>
            <a:r>
              <a:rPr lang="tr-TR" b="1" u="sng" dirty="0"/>
              <a:t>Ek Hizmetler</a:t>
            </a:r>
          </a:p>
          <a:p>
            <a:pPr algn="just">
              <a:spcBef>
                <a:spcPts val="600"/>
              </a:spcBef>
            </a:pPr>
            <a:r>
              <a:rPr lang="tr-TR" b="1" dirty="0"/>
              <a:t>Bireyler ve gruplar için çalışma ve bilgisayar çalışma alanları</a:t>
            </a:r>
          </a:p>
          <a:p>
            <a:pPr algn="just">
              <a:spcBef>
                <a:spcPts val="600"/>
              </a:spcBef>
            </a:pPr>
            <a:r>
              <a:rPr lang="tr-TR" b="1" dirty="0"/>
              <a:t>İngilizce dijital medya platformları</a:t>
            </a:r>
          </a:p>
          <a:p>
            <a:pPr algn="just">
              <a:spcBef>
                <a:spcPts val="600"/>
              </a:spcBef>
            </a:pPr>
            <a:r>
              <a:rPr lang="tr-TR" b="1" dirty="0"/>
              <a:t>Kültürlerarası değişimi ve kapsayıcılığı teşvik etmek için özel programlar ve atölyeler</a:t>
            </a:r>
          </a:p>
          <a:p>
            <a:pPr marL="0" indent="0" algn="just">
              <a:spcBef>
                <a:spcPts val="600"/>
              </a:spcBef>
              <a:buNone/>
            </a:pPr>
            <a:r>
              <a:rPr lang="tr-TR" b="1" dirty="0"/>
              <a:t>Kütüphane, kapsamlı kaynakları, çok dilli etkinlikleri ve topluluk katılım girişimleri aracılığıyla kültürel çeşitliliği, dil öğrenimini ve sosyal entegrasyonu aktif olarak teşvik ederek, tüm sakinler için davetkar bir ortam sunmaktadır (</a:t>
            </a:r>
            <a:r>
              <a:rPr lang="tr-TR" b="1" dirty="0" err="1"/>
              <a:t>Zielgruppenspezifische</a:t>
            </a:r>
            <a:r>
              <a:rPr lang="tr-TR" b="1" dirty="0"/>
              <a:t> </a:t>
            </a:r>
            <a:r>
              <a:rPr lang="tr-TR" b="1" dirty="0" err="1"/>
              <a:t>Bibliotheksarbeit</a:t>
            </a:r>
            <a:r>
              <a:rPr lang="tr-TR" b="1" dirty="0"/>
              <a:t>, </a:t>
            </a:r>
            <a:r>
              <a:rPr lang="tr-TR" b="1" dirty="0" err="1"/>
              <a:t>t.y</a:t>
            </a:r>
            <a:r>
              <a:rPr lang="tr-TR" b="1" dirty="0"/>
              <a:t>.).</a:t>
            </a:r>
            <a:endParaRPr lang="tr-TR" sz="1500" b="1" dirty="0"/>
          </a:p>
        </p:txBody>
      </p:sp>
    </p:spTree>
    <p:extLst>
      <p:ext uri="{BB962C8B-B14F-4D97-AF65-F5344CB8AC3E}">
        <p14:creationId xmlns:p14="http://schemas.microsoft.com/office/powerpoint/2010/main" val="615730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3162C-1127-E2CB-65BA-9ED3BBC63BE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6797894-FB5B-E550-1FE4-2DBAFDE2ACC6}"/>
              </a:ext>
            </a:extLst>
          </p:cNvPr>
          <p:cNvSpPr>
            <a:spLocks noGrp="1"/>
          </p:cNvSpPr>
          <p:nvPr>
            <p:ph type="title"/>
          </p:nvPr>
        </p:nvSpPr>
        <p:spPr>
          <a:xfrm>
            <a:off x="850491" y="157303"/>
            <a:ext cx="8814620" cy="452297"/>
          </a:xfrm>
        </p:spPr>
        <p:txBody>
          <a:bodyPr>
            <a:normAutofit fontScale="90000"/>
          </a:bodyPr>
          <a:lstStyle/>
          <a:p>
            <a:pPr algn="ctr"/>
            <a:r>
              <a:rPr lang="tr-TR" sz="2400" b="1" dirty="0"/>
              <a:t>SORUNLAR</a:t>
            </a:r>
            <a:endParaRPr lang="tr-TR" sz="2400" b="1" noProof="0" dirty="0"/>
          </a:p>
        </p:txBody>
      </p:sp>
      <p:sp>
        <p:nvSpPr>
          <p:cNvPr id="3" name="İçerik Yer Tutucusu 2">
            <a:extLst>
              <a:ext uri="{FF2B5EF4-FFF2-40B4-BE49-F238E27FC236}">
                <a16:creationId xmlns:a16="http://schemas.microsoft.com/office/drawing/2014/main" id="{14FEA31F-C5D7-17DA-944B-22FA216E440E}"/>
              </a:ext>
            </a:extLst>
          </p:cNvPr>
          <p:cNvSpPr>
            <a:spLocks noGrp="1"/>
          </p:cNvSpPr>
          <p:nvPr>
            <p:ph idx="1"/>
          </p:nvPr>
        </p:nvSpPr>
        <p:spPr>
          <a:xfrm>
            <a:off x="585980" y="609600"/>
            <a:ext cx="9438005" cy="4911213"/>
          </a:xfrm>
        </p:spPr>
        <p:txBody>
          <a:bodyPr>
            <a:noAutofit/>
          </a:bodyPr>
          <a:lstStyle/>
          <a:p>
            <a:pPr algn="just"/>
            <a:r>
              <a:rPr lang="tr-TR" sz="1600" b="1" dirty="0"/>
              <a:t>Yeni göçmen kitlelerine uygun dermeler geliştirilmiş olsa da düşük dil (Almanca) becerileri ve eğitim seviyeleri ile ilişkili sorunlar</a:t>
            </a:r>
          </a:p>
          <a:p>
            <a:pPr algn="just"/>
            <a:r>
              <a:rPr lang="tr-TR" sz="1600" b="1" dirty="0"/>
              <a:t>Toplumda radikalleşme, suç ve ön yargı gibi sorunların büyümesi ve bu nedenle kültürlerarası anlayış ve diyaloğa duyulan gereksinim (</a:t>
            </a:r>
            <a:r>
              <a:rPr lang="tr-TR" sz="1600" b="1" dirty="0" err="1"/>
              <a:t>Pirsich</a:t>
            </a:r>
            <a:r>
              <a:rPr lang="tr-TR" sz="1600" b="1" dirty="0"/>
              <a:t>, 2007)</a:t>
            </a:r>
          </a:p>
          <a:p>
            <a:pPr algn="just"/>
            <a:r>
              <a:rPr lang="tr-TR" sz="1600" b="1" dirty="0"/>
              <a:t>Personel ve dil yetkinliği sorunları </a:t>
            </a:r>
          </a:p>
          <a:p>
            <a:pPr algn="just"/>
            <a:r>
              <a:rPr lang="tr-TR" sz="1600" b="1" dirty="0"/>
              <a:t>Kültürlerarası eğitim ve farkındalık sorunları (</a:t>
            </a:r>
            <a:r>
              <a:rPr lang="tr-TR" sz="1600" b="1" dirty="0" err="1"/>
              <a:t>Euler</a:t>
            </a:r>
            <a:r>
              <a:rPr lang="tr-TR" sz="1600" b="1" dirty="0"/>
              <a:t> ve </a:t>
            </a:r>
            <a:r>
              <a:rPr lang="tr-TR" sz="1600" b="1" dirty="0" err="1"/>
              <a:t>Wilke</a:t>
            </a:r>
            <a:r>
              <a:rPr lang="tr-TR" sz="1600" b="1" dirty="0"/>
              <a:t>, 2009, s. 4)</a:t>
            </a:r>
          </a:p>
          <a:p>
            <a:pPr algn="just"/>
            <a:r>
              <a:rPr lang="tr-TR" sz="1600" b="1" dirty="0"/>
              <a:t>Elektronik yayınların ve web sitelerinin arşivlenmesi gibi zorluklar bulunmaktadır.</a:t>
            </a:r>
          </a:p>
          <a:p>
            <a:pPr algn="just"/>
            <a:r>
              <a:rPr lang="tr-TR" sz="1600" b="1" dirty="0"/>
              <a:t>Dijitalleştirmeyi fiziksel korumayla dengeleme sorunu (Artan dijitalleşmeye karşın, kütüphaneler hâlâ fiziksel bir alan olmaya devam etmektedir. Gelecekte, inşaat planlaması ve alan gereksiniminin kütüphanelerin sürekli olarak karşılaşacağı en önemli endişeler arasında yer alacağı tahmin edilmektedir).</a:t>
            </a:r>
          </a:p>
          <a:p>
            <a:pPr algn="just"/>
            <a:r>
              <a:rPr lang="tr-TR" sz="1600" b="1" dirty="0"/>
              <a:t>İlgi çekici ve kapsayıcı alanlar yaratma (örneğin üçüncü mekanlar) gereksinimi</a:t>
            </a:r>
          </a:p>
          <a:p>
            <a:pPr algn="just"/>
            <a:r>
              <a:rPr lang="tr-TR" sz="1600" b="1" dirty="0"/>
              <a:t>Okuryazarlık ve medya yetkinliği gibi toplumsal gereksinimleri karşılama</a:t>
            </a:r>
          </a:p>
          <a:p>
            <a:pPr algn="just"/>
            <a:r>
              <a:rPr lang="tr-TR" sz="1600" b="1" dirty="0"/>
              <a:t>Teknolojik yeniliklere ve toplumsal değişimlere uyum sağlama (Goethe-</a:t>
            </a:r>
            <a:r>
              <a:rPr lang="tr-TR" sz="1600" b="1" dirty="0" err="1"/>
              <a:t>Institut</a:t>
            </a:r>
            <a:r>
              <a:rPr lang="tr-TR" sz="1600" b="1" dirty="0"/>
              <a:t>, 2019)</a:t>
            </a:r>
          </a:p>
        </p:txBody>
      </p:sp>
    </p:spTree>
    <p:extLst>
      <p:ext uri="{BB962C8B-B14F-4D97-AF65-F5344CB8AC3E}">
        <p14:creationId xmlns:p14="http://schemas.microsoft.com/office/powerpoint/2010/main" val="67677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29CAE-FFE7-DA94-719D-0EFBE656FE7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CD2C143-77B3-2221-E167-76872886C904}"/>
              </a:ext>
            </a:extLst>
          </p:cNvPr>
          <p:cNvSpPr>
            <a:spLocks noGrp="1"/>
          </p:cNvSpPr>
          <p:nvPr>
            <p:ph type="title"/>
          </p:nvPr>
        </p:nvSpPr>
        <p:spPr>
          <a:xfrm>
            <a:off x="850491" y="157303"/>
            <a:ext cx="8814620" cy="452297"/>
          </a:xfrm>
        </p:spPr>
        <p:txBody>
          <a:bodyPr>
            <a:normAutofit fontScale="90000"/>
          </a:bodyPr>
          <a:lstStyle/>
          <a:p>
            <a:pPr algn="ctr"/>
            <a:r>
              <a:rPr lang="tr-TR" sz="2400" b="1" dirty="0"/>
              <a:t>ÖNERİLER</a:t>
            </a:r>
            <a:endParaRPr lang="tr-TR" sz="2400" b="1" noProof="0" dirty="0"/>
          </a:p>
        </p:txBody>
      </p:sp>
      <p:sp>
        <p:nvSpPr>
          <p:cNvPr id="3" name="İçerik Yer Tutucusu 2">
            <a:extLst>
              <a:ext uri="{FF2B5EF4-FFF2-40B4-BE49-F238E27FC236}">
                <a16:creationId xmlns:a16="http://schemas.microsoft.com/office/drawing/2014/main" id="{5F0AF378-67AB-02F3-C2CC-50D374667228}"/>
              </a:ext>
            </a:extLst>
          </p:cNvPr>
          <p:cNvSpPr>
            <a:spLocks noGrp="1"/>
          </p:cNvSpPr>
          <p:nvPr>
            <p:ph idx="1"/>
          </p:nvPr>
        </p:nvSpPr>
        <p:spPr>
          <a:xfrm>
            <a:off x="585980" y="609600"/>
            <a:ext cx="9438005" cy="5348762"/>
          </a:xfrm>
        </p:spPr>
        <p:txBody>
          <a:bodyPr>
            <a:noAutofit/>
          </a:bodyPr>
          <a:lstStyle/>
          <a:p>
            <a:pPr algn="just">
              <a:spcBef>
                <a:spcPts val="600"/>
              </a:spcBef>
            </a:pPr>
            <a:r>
              <a:rPr lang="tr-TR" sz="1600" b="1" dirty="0"/>
              <a:t>Çok kültürlü dermelerin geliştirilmesi</a:t>
            </a:r>
          </a:p>
          <a:p>
            <a:pPr algn="just">
              <a:spcBef>
                <a:spcPts val="600"/>
              </a:spcBef>
            </a:pPr>
            <a:r>
              <a:rPr lang="tr-TR" sz="1600" b="1" dirty="0"/>
              <a:t>Göçmenlere karşı ön yargı vb. sorunların çözümü bağlamında kültürlerarası anlayış ve diyaloğu destekleme (</a:t>
            </a:r>
            <a:r>
              <a:rPr lang="tr-TR" sz="1600" b="1" dirty="0" err="1"/>
              <a:t>Pirsich</a:t>
            </a:r>
            <a:r>
              <a:rPr lang="tr-TR" sz="1600" b="1" dirty="0"/>
              <a:t>, 2007).</a:t>
            </a:r>
          </a:p>
          <a:p>
            <a:pPr algn="just">
              <a:spcBef>
                <a:spcPts val="600"/>
              </a:spcBef>
            </a:pPr>
            <a:r>
              <a:rPr lang="tr-TR" sz="1600" b="1" dirty="0"/>
              <a:t>Personel ve dil yetkinliği sorunlarına yönelik çözümler geliştirme (</a:t>
            </a:r>
            <a:r>
              <a:rPr lang="tr-TR" sz="1600" b="1" dirty="0" err="1"/>
              <a:t>Euler</a:t>
            </a:r>
            <a:r>
              <a:rPr lang="tr-TR" sz="1600" b="1" dirty="0"/>
              <a:t> ve </a:t>
            </a:r>
            <a:r>
              <a:rPr lang="tr-TR" sz="1600" b="1" dirty="0" err="1"/>
              <a:t>Wilke</a:t>
            </a:r>
            <a:r>
              <a:rPr lang="tr-TR" sz="1600" b="1" dirty="0"/>
              <a:t>, 2009, s. 4)</a:t>
            </a:r>
          </a:p>
          <a:p>
            <a:pPr algn="just">
              <a:spcBef>
                <a:spcPts val="600"/>
              </a:spcBef>
            </a:pPr>
            <a:r>
              <a:rPr lang="tr-TR" sz="1600" b="1" dirty="0"/>
              <a:t>Kültürlerarası yöntemlerin kütüphane işlem ve süreçlerine entegre edilmesi (</a:t>
            </a:r>
            <a:r>
              <a:rPr lang="tr-TR" sz="1600" b="1" dirty="0" err="1"/>
              <a:t>Pirsich</a:t>
            </a:r>
            <a:r>
              <a:rPr lang="tr-TR" sz="1600" b="1" dirty="0"/>
              <a:t>, 2007).</a:t>
            </a:r>
          </a:p>
          <a:p>
            <a:pPr algn="just">
              <a:spcBef>
                <a:spcPts val="600"/>
              </a:spcBef>
            </a:pPr>
            <a:r>
              <a:rPr lang="tr-TR" sz="1600" b="1" dirty="0"/>
              <a:t>Çok kültürlü hizmetlerin uluslararası standartlara uygun duruma getirilmesi</a:t>
            </a:r>
          </a:p>
          <a:p>
            <a:pPr algn="just">
              <a:spcBef>
                <a:spcPts val="600"/>
              </a:spcBef>
            </a:pPr>
            <a:r>
              <a:rPr lang="tr-TR" sz="1600" b="1" dirty="0"/>
              <a:t>Çok dilli derme sağlama projeleri </a:t>
            </a:r>
          </a:p>
          <a:p>
            <a:pPr algn="just">
              <a:spcBef>
                <a:spcPts val="600"/>
              </a:spcBef>
            </a:pPr>
            <a:r>
              <a:rPr lang="tr-TR" sz="1600" b="1" dirty="0"/>
              <a:t>Personelin yabancı dil bilgi düzeyinin geliştirilmesi: Avusturya “</a:t>
            </a:r>
            <a:r>
              <a:rPr lang="tr-TR" sz="1600" b="1" dirty="0" err="1"/>
              <a:t>Büchereien</a:t>
            </a:r>
            <a:r>
              <a:rPr lang="tr-TR" sz="1600" b="1" dirty="0"/>
              <a:t> Wien” kütüphanesinin personel dil becerileri değerlendirmesi örnek verilmektedir: 12’den fazla dil bilme (</a:t>
            </a:r>
            <a:r>
              <a:rPr lang="tr-TR" sz="1600" b="1" dirty="0" err="1"/>
              <a:t>Euler</a:t>
            </a:r>
            <a:r>
              <a:rPr lang="tr-TR" sz="1600" b="1" dirty="0"/>
              <a:t> ve </a:t>
            </a:r>
            <a:r>
              <a:rPr lang="tr-TR" sz="1600" b="1" dirty="0" err="1"/>
              <a:t>Wilke</a:t>
            </a:r>
            <a:r>
              <a:rPr lang="tr-TR" sz="1600" b="1" dirty="0"/>
              <a:t>, 2009, s. 4).</a:t>
            </a:r>
          </a:p>
          <a:p>
            <a:pPr algn="just">
              <a:spcBef>
                <a:spcPts val="600"/>
              </a:spcBef>
            </a:pPr>
            <a:r>
              <a:rPr lang="tr-TR" sz="1600" b="1" dirty="0"/>
              <a:t>Personellere ek görevler ve eğitim olanakları sağlanması önerilmektedir.</a:t>
            </a:r>
          </a:p>
          <a:p>
            <a:pPr algn="just">
              <a:spcBef>
                <a:spcPts val="600"/>
              </a:spcBef>
            </a:pPr>
            <a:r>
              <a:rPr lang="tr-TR" sz="1600" b="1" dirty="0"/>
              <a:t>Kültürlerarası eğitim ve farkındalığın geliştirilmesi</a:t>
            </a:r>
          </a:p>
          <a:p>
            <a:pPr algn="just">
              <a:spcBef>
                <a:spcPts val="600"/>
              </a:spcBef>
            </a:pPr>
            <a:r>
              <a:rPr lang="tr-TR" sz="1600" b="1" dirty="0"/>
              <a:t>Yabancı kültürlere duyarlı olmak ve ilişkili projeler</a:t>
            </a:r>
          </a:p>
          <a:p>
            <a:pPr algn="just">
              <a:spcBef>
                <a:spcPts val="600"/>
              </a:spcBef>
            </a:pPr>
            <a:r>
              <a:rPr lang="tr-TR" sz="1600" b="1" dirty="0"/>
              <a:t>Yerli ve göçmen nüfusun birlikte düşünülmesi, çeşitliliğe uyum sağlanması</a:t>
            </a:r>
          </a:p>
          <a:p>
            <a:pPr algn="just">
              <a:spcBef>
                <a:spcPts val="600"/>
              </a:spcBef>
            </a:pPr>
            <a:r>
              <a:rPr lang="tr-TR" sz="1600" b="1" dirty="0"/>
              <a:t>Yerel ve uluslararası iş birlikleri, politik destek ve finansal kaynakların kullanımı</a:t>
            </a:r>
          </a:p>
          <a:p>
            <a:pPr algn="just">
              <a:spcBef>
                <a:spcPts val="600"/>
              </a:spcBef>
            </a:pPr>
            <a:r>
              <a:rPr lang="tr-TR" sz="1600" b="1" dirty="0"/>
              <a:t>Bilgi ve iletişim teknolojileri altyapısının güçlendirilmesi</a:t>
            </a:r>
          </a:p>
          <a:p>
            <a:pPr marL="0" indent="0" algn="just">
              <a:spcBef>
                <a:spcPts val="600"/>
              </a:spcBef>
              <a:buNone/>
            </a:pPr>
            <a:r>
              <a:rPr lang="tr-TR" sz="1600" b="1" dirty="0"/>
              <a:t>Gelecekte çok kültürlü kütüphane hizmetlerinin zorunlu duruma geleceği tahmin edilmektedir.</a:t>
            </a:r>
          </a:p>
        </p:txBody>
      </p:sp>
    </p:spTree>
    <p:extLst>
      <p:ext uri="{BB962C8B-B14F-4D97-AF65-F5344CB8AC3E}">
        <p14:creationId xmlns:p14="http://schemas.microsoft.com/office/powerpoint/2010/main" val="1026407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C668-2B0B-CE8C-388D-3971232CEAA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95CB96B-1E2A-074A-09C6-91881AFD047B}"/>
              </a:ext>
            </a:extLst>
          </p:cNvPr>
          <p:cNvSpPr>
            <a:spLocks noGrp="1"/>
          </p:cNvSpPr>
          <p:nvPr>
            <p:ph type="title"/>
          </p:nvPr>
        </p:nvSpPr>
        <p:spPr>
          <a:xfrm>
            <a:off x="765824" y="176981"/>
            <a:ext cx="8596668" cy="398206"/>
          </a:xfrm>
        </p:spPr>
        <p:txBody>
          <a:bodyPr>
            <a:noAutofit/>
          </a:bodyPr>
          <a:lstStyle/>
          <a:p>
            <a:pPr algn="ctr"/>
            <a:r>
              <a:rPr lang="tr-TR" sz="2400" dirty="0"/>
              <a:t>SONUÇ VE DEĞERLENDİRME</a:t>
            </a:r>
          </a:p>
        </p:txBody>
      </p:sp>
      <p:sp>
        <p:nvSpPr>
          <p:cNvPr id="3" name="İçerik Yer Tutucusu 2">
            <a:extLst>
              <a:ext uri="{FF2B5EF4-FFF2-40B4-BE49-F238E27FC236}">
                <a16:creationId xmlns:a16="http://schemas.microsoft.com/office/drawing/2014/main" id="{6399BE98-C5E7-1BFA-E793-F7BDB96E3BFE}"/>
              </a:ext>
            </a:extLst>
          </p:cNvPr>
          <p:cNvSpPr>
            <a:spLocks noGrp="1"/>
          </p:cNvSpPr>
          <p:nvPr>
            <p:ph idx="1"/>
          </p:nvPr>
        </p:nvSpPr>
        <p:spPr>
          <a:xfrm>
            <a:off x="520018" y="776749"/>
            <a:ext cx="9823518" cy="5235677"/>
          </a:xfrm>
        </p:spPr>
        <p:txBody>
          <a:bodyPr>
            <a:normAutofit lnSpcReduction="10000"/>
          </a:bodyPr>
          <a:lstStyle/>
          <a:p>
            <a:pPr marL="0" indent="0" algn="just">
              <a:buNone/>
            </a:pPr>
            <a:r>
              <a:rPr lang="tr-TR" sz="1700" b="1" dirty="0"/>
              <a:t>Bu ders sonunda, Almanya’nın tarihsel gelişimi ve federal yapısının ülkenin siyasi, kültürel ve toplumsal dinamiklerine etkisi detaylı şekilde anlaşılmıştır. </a:t>
            </a:r>
          </a:p>
          <a:p>
            <a:pPr marL="0" indent="0" algn="just">
              <a:buNone/>
            </a:pPr>
            <a:r>
              <a:rPr lang="tr-TR" sz="1700" b="1" dirty="0"/>
              <a:t>Ayrıca, göç ve çok kültürlülük bağlamında halk kütüphanelerinin adaptasyon süreçleri, dijital teknolojilerin entegrasyonu ve karşılaşılan zorluklar ile bunlara yönelik çözüm önerileri ortaya konulmuştur. </a:t>
            </a:r>
          </a:p>
          <a:p>
            <a:pPr marL="0" indent="0" algn="just">
              <a:buNone/>
            </a:pPr>
            <a:r>
              <a:rPr lang="tr-TR" sz="1700" b="1" dirty="0"/>
              <a:t>Almanya’nın bölgesel farklılıklar göz önüne alındığında, </a:t>
            </a:r>
            <a:r>
              <a:rPr lang="tr-TR" sz="1700" b="1" dirty="0" err="1"/>
              <a:t>merkeziyetsiz</a:t>
            </a:r>
            <a:r>
              <a:rPr lang="tr-TR" sz="1700" b="1" dirty="0"/>
              <a:t> ve bölgesel temelli kütüphane sistemleri ile çok kültürlü hizmetlerin nasıl şekillendiği ve toplumun çeşitli kesimlerine nasıl hizmet ettiği açıklanmıştır.</a:t>
            </a:r>
          </a:p>
          <a:p>
            <a:pPr marL="0" indent="0" algn="just">
              <a:buNone/>
            </a:pPr>
            <a:r>
              <a:rPr lang="tr-TR" sz="1700" b="1" dirty="0"/>
              <a:t>Günümüz koşullarında, kültürel çeşitlilik ve dijitalleşmenin getirdiği yeni gereksinimlere yanıt verme çabaları, kütüphanelerin sosyal, kültürel ve eğitimsel rollerinin önemini ortaya koymuştur. </a:t>
            </a:r>
          </a:p>
          <a:p>
            <a:pPr marL="0" indent="0" algn="just">
              <a:buNone/>
            </a:pPr>
            <a:r>
              <a:rPr lang="tr-TR" sz="1700" b="1" dirty="0"/>
              <a:t>Ayrıca, göçmen toplulukların entegrasyonu ve dil öğrenimine yönelik hizmetlerin geliştirilmesi, toplumsal uyum ve karşılıklı anlayışın güçlendirilmesinde önemli bir rol oynamaktadır. </a:t>
            </a:r>
          </a:p>
          <a:p>
            <a:pPr marL="0" indent="0" algn="just">
              <a:buNone/>
            </a:pPr>
            <a:r>
              <a:rPr lang="tr-TR" sz="1700" b="1" dirty="0"/>
              <a:t>Bu ders, Almanya örneğinde, çok kültürlü toplumların kütüphane hizmetleriyle nasıl şekillendiğine dair kapsamlı bir bakış açısı kazandırmıştır. Gelecekte, teknolojik gelişmeler ve toplumsal dönüşümler ışığında, Almanya’nın kütüphane sistemlerinin adaptasyon ve yenilikçilik kapasitesinin artarak devam edeceği öngörülmektedir.</a:t>
            </a:r>
          </a:p>
        </p:txBody>
      </p:sp>
    </p:spTree>
    <p:extLst>
      <p:ext uri="{BB962C8B-B14F-4D97-AF65-F5344CB8AC3E}">
        <p14:creationId xmlns:p14="http://schemas.microsoft.com/office/powerpoint/2010/main" val="93354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D3A60-D233-D98B-180A-BCBA5920A80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BE149B9-50E9-C131-DF7B-3A5DDC4D6A10}"/>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E2C87214-A650-BB04-6A86-1E77BAC2F465}"/>
              </a:ext>
            </a:extLst>
          </p:cNvPr>
          <p:cNvSpPr>
            <a:spLocks noGrp="1"/>
          </p:cNvSpPr>
          <p:nvPr>
            <p:ph idx="1"/>
          </p:nvPr>
        </p:nvSpPr>
        <p:spPr>
          <a:xfrm>
            <a:off x="476867" y="796413"/>
            <a:ext cx="9876502" cy="5014452"/>
          </a:xfrm>
        </p:spPr>
        <p:txBody>
          <a:bodyPr>
            <a:noAutofit/>
          </a:bodyPr>
          <a:lstStyle/>
          <a:p>
            <a:pPr marL="0" indent="-457200" algn="just">
              <a:buNone/>
            </a:pPr>
            <a:r>
              <a:rPr lang="en-US" sz="1200" b="1" dirty="0"/>
              <a:t>Coy, J. P. (2011). </a:t>
            </a:r>
            <a:r>
              <a:rPr lang="en-US" sz="1200" b="1" i="1" dirty="0"/>
              <a:t>A brief history of Germany</a:t>
            </a:r>
            <a:r>
              <a:rPr lang="en-US" sz="1200" b="1" dirty="0"/>
              <a:t>. Facts On File, Inc.</a:t>
            </a:r>
          </a:p>
          <a:p>
            <a:pPr marL="0" indent="-457200" algn="just">
              <a:buNone/>
            </a:pPr>
            <a:r>
              <a:rPr lang="tr-TR" sz="1200" b="1" dirty="0" err="1"/>
              <a:t>Detlefs</a:t>
            </a:r>
            <a:r>
              <a:rPr lang="tr-TR" sz="1200" b="1" dirty="0"/>
              <a:t>, B. (2015). Mülteci ve sığınmacılara yönelik kütüphane hizmetleri. Goethe-</a:t>
            </a:r>
            <a:r>
              <a:rPr lang="tr-TR" sz="1200" b="1" dirty="0" err="1"/>
              <a:t>Institut</a:t>
            </a:r>
            <a:r>
              <a:rPr lang="tr-TR" sz="1200" b="1" dirty="0"/>
              <a:t> e. V. Internet-</a:t>
            </a:r>
            <a:r>
              <a:rPr lang="tr-TR" sz="1200" b="1" dirty="0" err="1"/>
              <a:t>Redaktion</a:t>
            </a:r>
            <a:r>
              <a:rPr lang="tr-TR" sz="1200" b="1" dirty="0"/>
              <a:t>. </a:t>
            </a:r>
            <a:r>
              <a:rPr lang="tr-TR" sz="1200" b="1" dirty="0">
                <a:hlinkClick r:id="rId2"/>
              </a:rPr>
              <a:t>https://www.goethe.de/ins/tr/tr/kul/mag/20622325.html</a:t>
            </a:r>
            <a:endParaRPr lang="tr-TR" sz="1200" b="1" dirty="0"/>
          </a:p>
          <a:p>
            <a:pPr marL="0" indent="-457200" algn="just">
              <a:buNone/>
            </a:pPr>
            <a:r>
              <a:rPr lang="en-US" sz="1200" b="1" dirty="0"/>
              <a:t>Euler, J. </a:t>
            </a:r>
            <a:r>
              <a:rPr lang="tr-TR" sz="1200" b="1" dirty="0"/>
              <a:t>ve</a:t>
            </a:r>
            <a:r>
              <a:rPr lang="en-US" sz="1200" b="1" dirty="0"/>
              <a:t> Wilke, S. (2009). Diversity management as a key challenge to the library in the multicultural society.</a:t>
            </a:r>
            <a:r>
              <a:rPr lang="tr-TR" sz="1200" b="1" dirty="0"/>
              <a:t> </a:t>
            </a:r>
            <a:r>
              <a:rPr lang="en-US" sz="1200" b="1" dirty="0"/>
              <a:t>In </a:t>
            </a:r>
            <a:r>
              <a:rPr lang="en-US" sz="1200" b="1" i="1" dirty="0"/>
              <a:t>BOBCATSSS Symposium, Challenges for the New Information Professional,</a:t>
            </a:r>
            <a:r>
              <a:rPr lang="en-US" sz="1200" b="1" dirty="0"/>
              <a:t> Porto, Portugal, 28- 30 January 2009, (s</a:t>
            </a:r>
            <a:r>
              <a:rPr lang="tr-TR" sz="1200" b="1" dirty="0"/>
              <a:t>s</a:t>
            </a:r>
            <a:r>
              <a:rPr lang="en-US" sz="1200" b="1" dirty="0"/>
              <a:t>.</a:t>
            </a:r>
            <a:r>
              <a:rPr lang="tr-TR" sz="1200" b="1" dirty="0"/>
              <a:t> </a:t>
            </a:r>
            <a:r>
              <a:rPr lang="en-US" sz="1200" b="1" dirty="0"/>
              <a:t>1-5). </a:t>
            </a:r>
            <a:r>
              <a:rPr lang="en-US" sz="1200" b="1" dirty="0">
                <a:hlinkClick r:id="rId3"/>
              </a:rPr>
              <a:t>http://eprints.rclis.org/12942/1/108.pdf</a:t>
            </a:r>
            <a:endParaRPr lang="tr-TR" sz="1200" b="1" dirty="0"/>
          </a:p>
          <a:p>
            <a:pPr marL="0" indent="-457200" algn="just">
              <a:buNone/>
            </a:pPr>
            <a:r>
              <a:rPr lang="tr-TR" sz="1200" b="1" dirty="0"/>
              <a:t>Goethe-</a:t>
            </a:r>
            <a:r>
              <a:rPr lang="tr-TR" sz="1200" b="1" dirty="0" err="1"/>
              <a:t>Institut</a:t>
            </a:r>
            <a:r>
              <a:rPr lang="tr-TR" sz="1200" b="1" dirty="0"/>
              <a:t> (2019). </a:t>
            </a:r>
            <a:r>
              <a:rPr lang="en-US" sz="1200" b="1" i="1" dirty="0"/>
              <a:t>Overview of the German library system</a:t>
            </a:r>
            <a:r>
              <a:rPr lang="tr-TR" sz="1200" b="1" dirty="0"/>
              <a:t>. </a:t>
            </a:r>
            <a:r>
              <a:rPr lang="tr-TR" sz="1200" b="1" dirty="0">
                <a:hlinkClick r:id="rId4"/>
              </a:rPr>
              <a:t>https://www.goethe.de/ins/ca/en/kul/lit/nlc/21613640.html</a:t>
            </a:r>
            <a:endParaRPr lang="tr-TR" sz="1200" b="1" dirty="0"/>
          </a:p>
          <a:p>
            <a:pPr marL="0" indent="-457200" algn="just">
              <a:buNone/>
            </a:pPr>
            <a:r>
              <a:rPr lang="tr-TR" sz="1200" b="1" dirty="0"/>
              <a:t>Karadağ, C. T. (2015). Alman Federalizminin tarihsel süreçteki gelişimi. </a:t>
            </a:r>
            <a:r>
              <a:rPr lang="tr-TR" sz="1200" b="1" i="1" dirty="0"/>
              <a:t>CBÜ Sosyal Bilimler Dergisi</a:t>
            </a:r>
            <a:r>
              <a:rPr lang="tr-TR" sz="1200" b="1" dirty="0"/>
              <a:t>, 13 (2), 121-136</a:t>
            </a:r>
          </a:p>
          <a:p>
            <a:pPr marL="0" indent="-457200" algn="just">
              <a:buNone/>
            </a:pPr>
            <a:r>
              <a:rPr lang="en-US" sz="1200" b="1" dirty="0"/>
              <a:t>Kent, A., Lancour, H. </a:t>
            </a:r>
            <a:r>
              <a:rPr lang="tr-TR" sz="1200" b="1" dirty="0"/>
              <a:t>ve</a:t>
            </a:r>
            <a:r>
              <a:rPr lang="en-US" sz="1200" b="1" dirty="0"/>
              <a:t> Daily, J. E. (1974). </a:t>
            </a:r>
            <a:r>
              <a:rPr lang="en-US" sz="1200" b="1" i="1" dirty="0"/>
              <a:t>Encyclopedia of Library and Information Science</a:t>
            </a:r>
            <a:r>
              <a:rPr lang="en-US" sz="1200" b="1" dirty="0"/>
              <a:t>. Volume 12. Marcel Dekker, Inc.</a:t>
            </a:r>
            <a:endParaRPr lang="tr-TR" sz="1200" b="1" dirty="0"/>
          </a:p>
          <a:p>
            <a:pPr marL="0" indent="-457200" algn="just">
              <a:buNone/>
            </a:pPr>
            <a:r>
              <a:rPr lang="en-US" sz="1200" b="1" dirty="0" err="1"/>
              <a:t>Kymlicka</a:t>
            </a:r>
            <a:r>
              <a:rPr lang="en-US" sz="1200" b="1" dirty="0"/>
              <a:t>, W. (2012). </a:t>
            </a:r>
            <a:r>
              <a:rPr lang="en-US" sz="1200" b="1" i="1" dirty="0"/>
              <a:t>Multiculturalism: </a:t>
            </a:r>
            <a:r>
              <a:rPr lang="tr-TR" sz="1200" b="1" i="1" dirty="0"/>
              <a:t>S</a:t>
            </a:r>
            <a:r>
              <a:rPr lang="en-US" sz="1200" b="1" i="1" dirty="0" err="1"/>
              <a:t>uccess</a:t>
            </a:r>
            <a:r>
              <a:rPr lang="en-US" sz="1200" b="1" i="1" dirty="0"/>
              <a:t>, failure, and the future. Migration Policy Institute</a:t>
            </a:r>
            <a:r>
              <a:rPr lang="en-US" sz="1200" b="1" dirty="0"/>
              <a:t>.</a:t>
            </a:r>
            <a:r>
              <a:rPr lang="tr-TR" sz="1200" b="1" dirty="0"/>
              <a:t> </a:t>
            </a:r>
            <a:r>
              <a:rPr lang="en-US" sz="1200" b="1" dirty="0">
                <a:hlinkClick r:id="rId5"/>
              </a:rPr>
              <a:t>https://emnbelgium.be/sites/default/files/publications/multiculturalism.pdf</a:t>
            </a:r>
            <a:endParaRPr lang="tr-TR" sz="1200" b="1" dirty="0"/>
          </a:p>
          <a:p>
            <a:pPr marL="0" indent="-457200" algn="just">
              <a:buNone/>
            </a:pPr>
            <a:r>
              <a:rPr lang="tr-TR" sz="1200" b="1" dirty="0"/>
              <a:t>Larsen, J. I., Jacobs, D. L. ve </a:t>
            </a:r>
            <a:r>
              <a:rPr lang="tr-TR" sz="1200" b="1" dirty="0" err="1"/>
              <a:t>Vlimmeren</a:t>
            </a:r>
            <a:r>
              <a:rPr lang="tr-TR" sz="1200" b="1" dirty="0"/>
              <a:t>, T. (2004). Cultural </a:t>
            </a:r>
            <a:r>
              <a:rPr lang="tr-TR" sz="1200" b="1" dirty="0" err="1"/>
              <a:t>diversity</a:t>
            </a:r>
            <a:r>
              <a:rPr lang="tr-TR" sz="1200" b="1" dirty="0"/>
              <a:t>: How </a:t>
            </a:r>
            <a:r>
              <a:rPr lang="tr-TR" sz="1200" b="1" dirty="0" err="1"/>
              <a:t>public</a:t>
            </a:r>
            <a:r>
              <a:rPr lang="tr-TR" sz="1200" b="1" dirty="0"/>
              <a:t> </a:t>
            </a:r>
            <a:r>
              <a:rPr lang="tr-TR" sz="1200" b="1" dirty="0" err="1"/>
              <a:t>libraries</a:t>
            </a:r>
            <a:r>
              <a:rPr lang="tr-TR" sz="1200" b="1" dirty="0"/>
              <a:t> can </a:t>
            </a:r>
            <a:r>
              <a:rPr lang="tr-TR" sz="1200" b="1" dirty="0" err="1"/>
              <a:t>serve</a:t>
            </a:r>
            <a:r>
              <a:rPr lang="tr-TR" sz="1200" b="1" dirty="0"/>
              <a:t> </a:t>
            </a:r>
            <a:r>
              <a:rPr lang="tr-TR" sz="1200" b="1" dirty="0" err="1"/>
              <a:t>the</a:t>
            </a:r>
            <a:r>
              <a:rPr lang="tr-TR" sz="1200" b="1" dirty="0"/>
              <a:t> </a:t>
            </a:r>
            <a:r>
              <a:rPr lang="tr-TR" sz="1200" b="1" dirty="0" err="1"/>
              <a:t>diversity</a:t>
            </a:r>
            <a:r>
              <a:rPr lang="tr-TR" sz="1200" b="1" dirty="0"/>
              <a:t> in </a:t>
            </a:r>
            <a:r>
              <a:rPr lang="tr-TR" sz="1200" b="1" dirty="0" err="1"/>
              <a:t>the</a:t>
            </a:r>
            <a:r>
              <a:rPr lang="tr-TR" sz="1200" b="1" dirty="0"/>
              <a:t> </a:t>
            </a:r>
            <a:r>
              <a:rPr lang="tr-TR" sz="1200" b="1" dirty="0" err="1"/>
              <a:t>community</a:t>
            </a:r>
            <a:r>
              <a:rPr lang="tr-TR" sz="1200" b="1" dirty="0"/>
              <a:t>. </a:t>
            </a:r>
            <a:r>
              <a:rPr lang="tr-TR" sz="1200" b="1" dirty="0" err="1"/>
              <a:t>In</a:t>
            </a:r>
            <a:r>
              <a:rPr lang="tr-TR" sz="1200" b="1" dirty="0"/>
              <a:t> </a:t>
            </a:r>
            <a:r>
              <a:rPr lang="tr-TR" sz="1200" b="1" i="1" dirty="0"/>
              <a:t>ALIA 2004 </a:t>
            </a:r>
            <a:r>
              <a:rPr lang="tr-TR" sz="1200" b="1" i="1" dirty="0" err="1"/>
              <a:t>Biennial</a:t>
            </a:r>
            <a:r>
              <a:rPr lang="tr-TR" sz="1200" b="1" i="1" dirty="0"/>
              <a:t> Conference: </a:t>
            </a:r>
            <a:r>
              <a:rPr lang="tr-TR" sz="1200" b="1" i="1" dirty="0" err="1"/>
              <a:t>Challenging</a:t>
            </a:r>
            <a:r>
              <a:rPr lang="tr-TR" sz="1200" b="1" i="1" dirty="0"/>
              <a:t> </a:t>
            </a:r>
            <a:r>
              <a:rPr lang="tr-TR" sz="1200" b="1" i="1" dirty="0" err="1"/>
              <a:t>Ideas</a:t>
            </a:r>
            <a:r>
              <a:rPr lang="tr-TR" sz="1200" b="1" dirty="0"/>
              <a:t>. </a:t>
            </a:r>
            <a:r>
              <a:rPr lang="tr-TR" sz="1200" b="1" dirty="0">
                <a:hlinkClick r:id="rId6"/>
              </a:rPr>
              <a:t>https://librariesforall.eu/en/relevant-sources/cultural-diversity-how-public-libraries-can-serve-the-diversity-in-the-community</a:t>
            </a:r>
            <a:endParaRPr lang="tr-TR" sz="1200" b="1" dirty="0"/>
          </a:p>
          <a:p>
            <a:pPr marL="0" indent="-457200" algn="just">
              <a:buNone/>
            </a:pPr>
            <a:r>
              <a:rPr lang="en-US" sz="1200" b="1" dirty="0"/>
              <a:t>Library of Congress (2007). </a:t>
            </a:r>
            <a:r>
              <a:rPr lang="en-US" sz="1200" b="1" i="1" dirty="0"/>
              <a:t>Outline of Germany’s History. </a:t>
            </a:r>
            <a:r>
              <a:rPr lang="en-US" sz="1200" b="1" i="1" dirty="0" err="1"/>
              <a:t>InOne</a:t>
            </a:r>
            <a:r>
              <a:rPr lang="en-US" sz="1200" b="1" i="1" dirty="0"/>
              <a:t> World - Nations Online. </a:t>
            </a:r>
            <a:r>
              <a:rPr lang="en-US" sz="1200" b="1" dirty="0">
                <a:hlinkClick r:id="rId7"/>
              </a:rPr>
              <a:t>http://www.nationsonline.org/oneworld/History/Germany-history.htm</a:t>
            </a:r>
            <a:endParaRPr lang="tr-TR" sz="1200" b="1" dirty="0"/>
          </a:p>
          <a:p>
            <a:pPr marL="0" indent="-457200" algn="just">
              <a:buNone/>
            </a:pPr>
            <a:r>
              <a:rPr lang="tr-TR" sz="1200" b="1" dirty="0"/>
              <a:t>Muratoğlu, T. (2014). Almanya Federal Cumhuriyeti’nde devlet yapılanması. </a:t>
            </a:r>
            <a:r>
              <a:rPr lang="tr-TR" sz="1200" b="1" i="1" dirty="0"/>
              <a:t>Gazi Üniversitesi Hukuk Fakültesi Dergisi</a:t>
            </a:r>
            <a:r>
              <a:rPr lang="tr-TR" sz="1200" b="1" dirty="0"/>
              <a:t>, XVIII (2), 291-366.</a:t>
            </a:r>
          </a:p>
          <a:p>
            <a:pPr marL="0" indent="-457200" algn="just">
              <a:buNone/>
            </a:pPr>
            <a:r>
              <a:rPr lang="tr-TR" sz="1200" b="1" dirty="0" err="1"/>
              <a:t>Palo</a:t>
            </a:r>
            <a:r>
              <a:rPr lang="tr-TR" sz="1200" b="1" dirty="0"/>
              <a:t>, G. (2015). Almanya’da halk kütüphanesi hizmetlerine Türk göçmenleri açısından genel bir bakış. </a:t>
            </a:r>
            <a:r>
              <a:rPr lang="tr-TR" sz="1200" b="1" i="1" dirty="0"/>
              <a:t>Türk Kütüphaneciliği</a:t>
            </a:r>
            <a:r>
              <a:rPr lang="tr-TR" sz="1200" b="1" dirty="0"/>
              <a:t>, 29(2), 309-319.</a:t>
            </a:r>
          </a:p>
        </p:txBody>
      </p:sp>
    </p:spTree>
    <p:extLst>
      <p:ext uri="{BB962C8B-B14F-4D97-AF65-F5344CB8AC3E}">
        <p14:creationId xmlns:p14="http://schemas.microsoft.com/office/powerpoint/2010/main" val="117778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157303"/>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640058" y="914386"/>
            <a:ext cx="9438005" cy="5397924"/>
          </a:xfrm>
        </p:spPr>
        <p:txBody>
          <a:bodyPr>
            <a:noAutofit/>
          </a:bodyPr>
          <a:lstStyle/>
          <a:p>
            <a:pPr marL="0" indent="0" algn="just">
              <a:buNone/>
            </a:pPr>
            <a:r>
              <a:rPr lang="tr-TR" b="1" noProof="0" dirty="0"/>
              <a:t>Bu dersin amacı, Almanya’nın tarihsel, coğrafi ve toplumsal gelişim süreçlerini kapsamlı bir biçimde inceleyerek, ülkenin siyasi evrimi, kültürel çeşitliliği ve bu bağlamda halk kütüphanelerinin rolünü anlamaktır. </a:t>
            </a:r>
          </a:p>
          <a:p>
            <a:pPr marL="0" indent="0" algn="just">
              <a:buNone/>
            </a:pPr>
            <a:r>
              <a:rPr lang="tr-TR" b="1" noProof="0" dirty="0"/>
              <a:t>Almanya’nın çok katmanlı tarihsel yapısı, bölgesel farklılıkları ve küresel dönüşümlerle etkileşimi, eğitim, kültür ve toplumsal entegrasyon alanlarındaki uygulamaları ve hizmet modellerini şekillendirmiştir. </a:t>
            </a:r>
          </a:p>
          <a:p>
            <a:pPr marL="0" indent="0" algn="just">
              <a:buNone/>
            </a:pPr>
            <a:r>
              <a:rPr lang="tr-TR" b="1" noProof="0" dirty="0"/>
              <a:t>Bu bağlamda, ders kapsamında Almanya’nın federal yapısının tarihsel kökenleri, siyasi dönüşümler, göç hareketleri ve çok kültürlü toplumun kütüphane hizmetlerine yansımaları detaylı biçimde ele alınacaktır. </a:t>
            </a:r>
          </a:p>
          <a:p>
            <a:pPr marL="0" indent="0" algn="just">
              <a:buNone/>
            </a:pPr>
            <a:r>
              <a:rPr lang="tr-TR" b="1" noProof="0" dirty="0"/>
              <a:t>Ayrıca, günümüzde Almanya’nın halk kütüphanelerinin çok kültürlü hizmetleri, dijital dönüşüm ve toplumsal uyum alanındaki gelişmeleri, karşılaşılan sorunlar ve çözüm önerileriyle birlikte incelenecektir. </a:t>
            </a:r>
          </a:p>
          <a:p>
            <a:pPr marL="0" indent="0" algn="just">
              <a:buNone/>
            </a:pPr>
            <a:r>
              <a:rPr lang="tr-TR" b="1" noProof="0" dirty="0"/>
              <a:t>Bu dersin temel amacı, Almanya örneğinden hareketle, çok kültürlü toplumların bilgiye erişim ve kültürel entegrasyon süreçlerindeki kütüphanelerin rolünü kavramaktır. Böylece, hem tarihsel ve yapısal bağlamı anlamak hem de güncel uygulama ve sorunlara çözüm üretebilmek için gerekli temel bilgiler sağlanacaktır.</a:t>
            </a:r>
            <a:endParaRPr lang="tr-TR" sz="2000" b="1" noProof="0" dirty="0"/>
          </a:p>
        </p:txBody>
      </p:sp>
    </p:spTree>
    <p:extLst>
      <p:ext uri="{BB962C8B-B14F-4D97-AF65-F5344CB8AC3E}">
        <p14:creationId xmlns:p14="http://schemas.microsoft.com/office/powerpoint/2010/main" val="2988615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F2B6B-C839-2BA1-95E8-4BB7CD83495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03631E6-F1F8-A987-C999-C7B32885EB60}"/>
              </a:ext>
            </a:extLst>
          </p:cNvPr>
          <p:cNvSpPr>
            <a:spLocks noGrp="1"/>
          </p:cNvSpPr>
          <p:nvPr>
            <p:ph type="title"/>
          </p:nvPr>
        </p:nvSpPr>
        <p:spPr>
          <a:xfrm>
            <a:off x="746160" y="63910"/>
            <a:ext cx="9462953" cy="437535"/>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476295A3-16E0-C55F-8B1D-5467272CE1D2}"/>
              </a:ext>
            </a:extLst>
          </p:cNvPr>
          <p:cNvSpPr>
            <a:spLocks noGrp="1"/>
          </p:cNvSpPr>
          <p:nvPr>
            <p:ph idx="1"/>
          </p:nvPr>
        </p:nvSpPr>
        <p:spPr>
          <a:xfrm>
            <a:off x="506363" y="830826"/>
            <a:ext cx="10014154" cy="4685071"/>
          </a:xfrm>
        </p:spPr>
        <p:txBody>
          <a:bodyPr>
            <a:noAutofit/>
          </a:bodyPr>
          <a:lstStyle/>
          <a:p>
            <a:pPr marL="0" indent="-457200" algn="just">
              <a:buNone/>
            </a:pPr>
            <a:r>
              <a:rPr lang="en-US" sz="1200" b="1" dirty="0" err="1"/>
              <a:t>Pirsich</a:t>
            </a:r>
            <a:r>
              <a:rPr lang="en-US" sz="1200" b="1" dirty="0"/>
              <a:t>, V. (2007). A new approach to library services to multicultural populations in Germany. In</a:t>
            </a:r>
            <a:r>
              <a:rPr lang="tr-TR" sz="1200" b="1" dirty="0"/>
              <a:t> </a:t>
            </a:r>
            <a:r>
              <a:rPr lang="en-US" sz="1200" b="1" i="1" dirty="0"/>
              <a:t>Innovative multicultural library services for </a:t>
            </a:r>
            <a:r>
              <a:rPr lang="en-US" sz="1200" b="1" i="1" dirty="0" err="1"/>
              <a:t>all,with</a:t>
            </a:r>
            <a:r>
              <a:rPr lang="en-US" sz="1200" b="1" i="1" dirty="0"/>
              <a:t> special reference to literacy, learning and linguistic diversity</a:t>
            </a:r>
            <a:r>
              <a:rPr lang="en-US" sz="1200" b="1" dirty="0"/>
              <a:t>. Pretoria: International Federation of Library Associations and Institutes (IFLA), Section on Library Services to Multicultural Populations in cooperation with Libraries for Children and Young Adults Section and Reading Section, 15–17 August 2007</a:t>
            </a:r>
            <a:r>
              <a:rPr lang="tr-TR" sz="1200" b="1" dirty="0"/>
              <a:t>.</a:t>
            </a:r>
          </a:p>
          <a:p>
            <a:pPr marL="0" indent="-457200" algn="just">
              <a:buNone/>
            </a:pPr>
            <a:r>
              <a:rPr lang="tr-TR" sz="1200" b="1" dirty="0" err="1"/>
              <a:t>Scheffler</a:t>
            </a:r>
            <a:r>
              <a:rPr lang="tr-TR" sz="1200" b="1" dirty="0"/>
              <a:t>, B. ve Schmidt, A. (2018). </a:t>
            </a:r>
            <a:r>
              <a:rPr lang="tr-TR" sz="1200" b="1" i="1" dirty="0"/>
              <a:t>L</a:t>
            </a:r>
            <a:r>
              <a:rPr lang="en-US" sz="1200" b="1" i="1" dirty="0" err="1"/>
              <a:t>ibraries</a:t>
            </a:r>
            <a:r>
              <a:rPr lang="tr-TR" sz="1200" b="1" i="1" dirty="0"/>
              <a:t> </a:t>
            </a:r>
            <a:r>
              <a:rPr lang="en-US" sz="1200" b="1" i="1" dirty="0"/>
              <a:t>for</a:t>
            </a:r>
            <a:r>
              <a:rPr lang="tr-TR" sz="1200" b="1" i="1" dirty="0"/>
              <a:t> </a:t>
            </a:r>
            <a:r>
              <a:rPr lang="en-US" sz="1200" b="1" i="1" dirty="0"/>
              <a:t>children</a:t>
            </a:r>
            <a:r>
              <a:rPr lang="tr-TR" sz="1200" b="1" i="1" dirty="0"/>
              <a:t> </a:t>
            </a:r>
            <a:r>
              <a:rPr lang="en-US" sz="1200" b="1" i="1" dirty="0"/>
              <a:t>and</a:t>
            </a:r>
            <a:r>
              <a:rPr lang="tr-TR" sz="1200" b="1" i="1" dirty="0"/>
              <a:t> </a:t>
            </a:r>
            <a:r>
              <a:rPr lang="en-US" sz="1200" b="1" i="1" dirty="0"/>
              <a:t>young</a:t>
            </a:r>
            <a:r>
              <a:rPr lang="tr-TR" sz="1200" b="1" i="1" dirty="0"/>
              <a:t> </a:t>
            </a:r>
            <a:r>
              <a:rPr lang="en-US" sz="1200" b="1" i="1" dirty="0"/>
              <a:t>adults</a:t>
            </a:r>
            <a:r>
              <a:rPr lang="tr-TR" sz="1200" b="1" i="1" dirty="0"/>
              <a:t> </a:t>
            </a:r>
            <a:r>
              <a:rPr lang="en-US" sz="1200" b="1" i="1" dirty="0"/>
              <a:t>in</a:t>
            </a:r>
            <a:r>
              <a:rPr lang="tr-TR" sz="1200" b="1" i="1" dirty="0"/>
              <a:t> G</a:t>
            </a:r>
            <a:r>
              <a:rPr lang="en-US" sz="1200" b="1" i="1" dirty="0" err="1"/>
              <a:t>ermany</a:t>
            </a:r>
            <a:r>
              <a:rPr lang="tr-TR" sz="1200" b="1" dirty="0"/>
              <a:t>. </a:t>
            </a:r>
            <a:r>
              <a:rPr lang="sv-SE" sz="1200" b="1" dirty="0"/>
              <a:t>Andrew C. Larson, Marianne Martens</a:t>
            </a:r>
            <a:r>
              <a:rPr lang="tr-TR" sz="1200" b="1" dirty="0"/>
              <a:t> (Çev.). </a:t>
            </a:r>
            <a:r>
              <a:rPr lang="en-US" sz="1200" b="1" dirty="0"/>
              <a:t>Deutscher </a:t>
            </a:r>
            <a:r>
              <a:rPr lang="en-US" sz="1200" b="1" dirty="0" err="1"/>
              <a:t>Bibliotheksverband</a:t>
            </a:r>
            <a:r>
              <a:rPr lang="en-US" sz="1200" b="1" dirty="0"/>
              <a:t> </a:t>
            </a:r>
            <a:r>
              <a:rPr lang="en-US" sz="1200" b="1" dirty="0" err="1"/>
              <a:t>e.V.</a:t>
            </a:r>
            <a:r>
              <a:rPr lang="en-US" sz="1200" b="1" dirty="0"/>
              <a:t> (</a:t>
            </a:r>
            <a:r>
              <a:rPr lang="en-US" sz="1200" b="1" dirty="0" err="1"/>
              <a:t>dbv</a:t>
            </a:r>
            <a:r>
              <a:rPr lang="en-US" sz="1200" b="1" dirty="0"/>
              <a:t>)</a:t>
            </a:r>
            <a:r>
              <a:rPr lang="tr-TR" sz="1200" b="1" dirty="0"/>
              <a:t>. </a:t>
            </a:r>
            <a:r>
              <a:rPr lang="tr-TR" sz="1200" b="1" dirty="0">
                <a:hlinkClick r:id="rId2"/>
              </a:rPr>
              <a:t>https://www.bibliotheksverband.de/sites/default/files/2021-09/2018-06-08_IFLA-KiJuBi-FLYER-DRUCK_0.pdf</a:t>
            </a:r>
            <a:endParaRPr lang="tr-TR" sz="1200" b="1" dirty="0"/>
          </a:p>
          <a:p>
            <a:pPr marL="0" indent="-457200" algn="just">
              <a:buNone/>
            </a:pPr>
            <a:r>
              <a:rPr lang="tr-TR" sz="1200" b="1" dirty="0" err="1"/>
              <a:t>Seefeldt</a:t>
            </a:r>
            <a:r>
              <a:rPr lang="tr-TR" sz="1200" b="1" dirty="0"/>
              <a:t>, J. ve </a:t>
            </a:r>
            <a:r>
              <a:rPr lang="tr-TR" sz="1200" b="1" dirty="0" err="1"/>
              <a:t>Syre</a:t>
            </a:r>
            <a:r>
              <a:rPr lang="tr-TR" sz="1200" b="1" dirty="0"/>
              <a:t>, L. (2007). </a:t>
            </a:r>
            <a:r>
              <a:rPr lang="tr-TR" sz="1200" b="1" i="1" dirty="0"/>
              <a:t>Geçmişe ve geleceğe açılan kapı: Almanya’da kütüphaneler</a:t>
            </a:r>
            <a:r>
              <a:rPr lang="tr-TR" sz="1200" b="1" dirty="0"/>
              <a:t>. (Meltem Arun, Çev.). Kütüphane ve Enformasyon Almanya </a:t>
            </a:r>
            <a:r>
              <a:rPr lang="tr-TR" sz="1200" b="1" dirty="0" err="1"/>
              <a:t>Bibliothek</a:t>
            </a:r>
            <a:r>
              <a:rPr lang="tr-TR" sz="1200" b="1" dirty="0"/>
              <a:t> &amp; Information </a:t>
            </a:r>
            <a:r>
              <a:rPr lang="tr-TR" sz="1200" b="1" dirty="0" err="1"/>
              <a:t>Deutschland</a:t>
            </a:r>
            <a:r>
              <a:rPr lang="tr-TR" sz="1200" b="1" dirty="0"/>
              <a:t> </a:t>
            </a:r>
            <a:r>
              <a:rPr lang="tr-TR" sz="1200" b="1" dirty="0" err="1"/>
              <a:t>e.V</a:t>
            </a:r>
            <a:r>
              <a:rPr lang="tr-TR" sz="1200" b="1" dirty="0"/>
              <a:t>. (BID). </a:t>
            </a:r>
            <a:r>
              <a:rPr lang="tr-TR" sz="1200" b="1" dirty="0">
                <a:hlinkClick r:id="rId3"/>
              </a:rPr>
              <a:t>https://www.goethe.de/de/kul.html</a:t>
            </a:r>
            <a:endParaRPr lang="tr-TR" sz="1200" b="1" dirty="0"/>
          </a:p>
          <a:p>
            <a:pPr marL="0" indent="-457200" algn="just">
              <a:buNone/>
            </a:pPr>
            <a:r>
              <a:rPr lang="en-US" sz="1200" b="1" dirty="0"/>
              <a:t>Solsten, E. (Ed.) (1996). </a:t>
            </a:r>
            <a:r>
              <a:rPr lang="en-US" sz="1200" b="1" i="1" dirty="0"/>
              <a:t>Germany: </a:t>
            </a:r>
            <a:r>
              <a:rPr lang="tr-TR" sz="1200" b="1" i="1" dirty="0"/>
              <a:t>A</a:t>
            </a:r>
            <a:r>
              <a:rPr lang="en-US" sz="1200" b="1" i="1" dirty="0"/>
              <a:t> country study</a:t>
            </a:r>
            <a:r>
              <a:rPr lang="en-US" sz="1200" b="1" dirty="0"/>
              <a:t>.3.ed. Federal Research Division, Library of Congress.</a:t>
            </a:r>
            <a:endParaRPr lang="tr-TR" sz="1200" b="1" dirty="0"/>
          </a:p>
          <a:p>
            <a:pPr marL="0" indent="-457200" algn="just">
              <a:buNone/>
            </a:pPr>
            <a:r>
              <a:rPr lang="tr-TR" sz="1200" b="1" dirty="0" err="1"/>
              <a:t>Stadtbibliothek</a:t>
            </a:r>
            <a:r>
              <a:rPr lang="tr-TR" sz="1200" b="1" dirty="0"/>
              <a:t> Bremen (2025). </a:t>
            </a:r>
            <a:r>
              <a:rPr lang="tr-TR" sz="1200" b="1" i="1" dirty="0"/>
              <a:t>Termine. </a:t>
            </a:r>
            <a:r>
              <a:rPr lang="tr-TR" sz="1200" b="1" dirty="0">
                <a:hlinkClick r:id="rId4"/>
              </a:rPr>
              <a:t>https://stabi-hb.de/termine/</a:t>
            </a:r>
            <a:endParaRPr lang="tr-TR" sz="1200" b="1" dirty="0"/>
          </a:p>
          <a:p>
            <a:pPr marL="0" indent="-457200" algn="just">
              <a:buNone/>
            </a:pPr>
            <a:r>
              <a:rPr lang="en-US" sz="1200" b="1" dirty="0"/>
              <a:t>Wedgeworth, R. (Ed). (1993). </a:t>
            </a:r>
            <a:r>
              <a:rPr lang="en-US" sz="1200" b="1" i="1" dirty="0"/>
              <a:t>World Encyclopedia of Library and Information Services.</a:t>
            </a:r>
            <a:r>
              <a:rPr lang="en-US" sz="1200" b="1" dirty="0"/>
              <a:t> 3.ed. American Library Association.</a:t>
            </a:r>
            <a:endParaRPr lang="tr-TR" sz="1200" b="1" dirty="0"/>
          </a:p>
          <a:p>
            <a:pPr marL="0" indent="-457200" algn="just">
              <a:buNone/>
            </a:pPr>
            <a:r>
              <a:rPr lang="tr-TR" sz="1200" b="1" dirty="0" err="1"/>
              <a:t>Welcome</a:t>
            </a:r>
            <a:r>
              <a:rPr lang="tr-TR" sz="1200" b="1" dirty="0"/>
              <a:t> </a:t>
            </a:r>
            <a:r>
              <a:rPr lang="tr-TR" sz="1200" b="1" dirty="0" err="1"/>
              <a:t>to</a:t>
            </a:r>
            <a:r>
              <a:rPr lang="tr-TR" sz="1200" b="1" dirty="0"/>
              <a:t> Bremen (</a:t>
            </a:r>
            <a:r>
              <a:rPr lang="tr-TR" sz="1200" b="1" dirty="0" err="1"/>
              <a:t>t.y</a:t>
            </a:r>
            <a:r>
              <a:rPr lang="tr-TR" sz="1200" b="1" dirty="0"/>
              <a:t>.). </a:t>
            </a:r>
            <a:r>
              <a:rPr lang="tr-TR" sz="1200" b="1" i="1" dirty="0" err="1"/>
              <a:t>Stadtbibliothek</a:t>
            </a:r>
            <a:r>
              <a:rPr lang="tr-TR" sz="1200" b="1" i="1" dirty="0"/>
              <a:t> Bremen. </a:t>
            </a:r>
            <a:r>
              <a:rPr lang="tr-TR" sz="1200" b="1" dirty="0">
                <a:hlinkClick r:id="rId5"/>
              </a:rPr>
              <a:t>https://welcometobremen.de/angebot/stadtbibliothek/</a:t>
            </a:r>
            <a:endParaRPr lang="tr-TR" sz="1200" b="1" dirty="0"/>
          </a:p>
          <a:p>
            <a:pPr marL="0" indent="-457200" algn="just">
              <a:buNone/>
            </a:pPr>
            <a:r>
              <a:rPr lang="tr-TR" sz="1200" b="1" dirty="0"/>
              <a:t>Yanık, C. (2012). </a:t>
            </a:r>
            <a:r>
              <a:rPr lang="tr-TR" sz="1200" b="1" i="1" dirty="0"/>
              <a:t>Dünyadaki çok kültürlülük tartışmaları bağlamında Türkiye’de çok kültürlülük: Eleştirel bir bakış </a:t>
            </a:r>
            <a:r>
              <a:rPr lang="tr-TR" sz="1200" b="1" dirty="0"/>
              <a:t>(Yayınlanmamış Doktora Tezi). Uludağ Üniversitesi.</a:t>
            </a:r>
          </a:p>
          <a:p>
            <a:pPr marL="0" indent="-457200" algn="just">
              <a:buNone/>
            </a:pPr>
            <a:r>
              <a:rPr lang="tr-TR" sz="1200" b="1" dirty="0" err="1"/>
              <a:t>Zielgruppenspezifische</a:t>
            </a:r>
            <a:r>
              <a:rPr lang="tr-TR" sz="1200" b="1" dirty="0"/>
              <a:t> </a:t>
            </a:r>
            <a:r>
              <a:rPr lang="tr-TR" sz="1200" b="1" dirty="0" err="1"/>
              <a:t>Bibliotheksarbeit</a:t>
            </a:r>
            <a:r>
              <a:rPr lang="tr-TR" sz="1200" b="1" dirty="0"/>
              <a:t> (</a:t>
            </a:r>
            <a:r>
              <a:rPr lang="tr-TR" sz="1200" b="1" dirty="0" err="1"/>
              <a:t>t.y</a:t>
            </a:r>
            <a:r>
              <a:rPr lang="tr-TR" sz="1200" b="1" dirty="0"/>
              <a:t>.). </a:t>
            </a:r>
            <a:r>
              <a:rPr lang="de-DE" sz="1200" b="1" dirty="0"/>
              <a:t>Angebote für Zugewanderte und Geflüchtete</a:t>
            </a:r>
            <a:r>
              <a:rPr lang="tr-TR" sz="1200" b="1" dirty="0"/>
              <a:t>. </a:t>
            </a:r>
            <a:r>
              <a:rPr lang="tr-TR" sz="1200" b="1" dirty="0">
                <a:hlinkClick r:id="rId6"/>
              </a:rPr>
              <a:t>https://www.stadtbibliothek-erlangen.de/themenseite/service/zugewanderte-gefluechtete</a:t>
            </a:r>
            <a:endParaRPr lang="tr-TR" sz="1200" b="1" dirty="0"/>
          </a:p>
        </p:txBody>
      </p:sp>
    </p:spTree>
    <p:extLst>
      <p:ext uri="{BB962C8B-B14F-4D97-AF65-F5344CB8AC3E}">
        <p14:creationId xmlns:p14="http://schemas.microsoft.com/office/powerpoint/2010/main" val="168866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CF01-DAB6-3E08-1C1D-2BD1C172E9E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F830A14-B6C5-9C53-AF3C-FF3DEF209EB9}"/>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GENEL BİLGİLER</a:t>
            </a:r>
            <a:endParaRPr lang="tr-TR" sz="2400" b="1" noProof="0" dirty="0"/>
          </a:p>
        </p:txBody>
      </p:sp>
      <p:sp>
        <p:nvSpPr>
          <p:cNvPr id="3" name="İçerik Yer Tutucusu 2">
            <a:extLst>
              <a:ext uri="{FF2B5EF4-FFF2-40B4-BE49-F238E27FC236}">
                <a16:creationId xmlns:a16="http://schemas.microsoft.com/office/drawing/2014/main" id="{3413E83B-2EF5-6ECB-AEEC-F114909CFF99}"/>
              </a:ext>
            </a:extLst>
          </p:cNvPr>
          <p:cNvSpPr>
            <a:spLocks noGrp="1"/>
          </p:cNvSpPr>
          <p:nvPr>
            <p:ph idx="1"/>
          </p:nvPr>
        </p:nvSpPr>
        <p:spPr>
          <a:xfrm>
            <a:off x="600728" y="609600"/>
            <a:ext cx="9438005" cy="5348762"/>
          </a:xfrm>
        </p:spPr>
        <p:txBody>
          <a:bodyPr>
            <a:noAutofit/>
          </a:bodyPr>
          <a:lstStyle/>
          <a:p>
            <a:pPr marL="0" indent="0" algn="just">
              <a:buNone/>
            </a:pPr>
            <a:r>
              <a:rPr lang="tr-TR" sz="1600" b="1" u="sng" dirty="0"/>
              <a:t>Almanya'nın Coğrafi ve Tarihsel Yapısı  </a:t>
            </a:r>
          </a:p>
          <a:p>
            <a:pPr algn="just"/>
            <a:r>
              <a:rPr lang="tr-TR" sz="1600" b="1" dirty="0"/>
              <a:t>Almanya, 356.959 km² yüzölçümüne sahiptir. Güneyinde Alp Dağları bulunmakta olup, en önemli nehirleri kuzeye akan Ren (</a:t>
            </a:r>
            <a:r>
              <a:rPr lang="tr-TR" sz="1600" b="1" dirty="0" err="1"/>
              <a:t>Rhine</a:t>
            </a:r>
            <a:r>
              <a:rPr lang="tr-TR" sz="1600" b="1" dirty="0"/>
              <a:t>), kuzeybatıya akan </a:t>
            </a:r>
            <a:r>
              <a:rPr lang="tr-TR" sz="1600" b="1" dirty="0" err="1"/>
              <a:t>Elbe</a:t>
            </a:r>
            <a:r>
              <a:rPr lang="tr-TR" sz="1600" b="1" dirty="0"/>
              <a:t> ve güneydoğuya akan Tuna (</a:t>
            </a:r>
            <a:r>
              <a:rPr lang="tr-TR" sz="1600" b="1" dirty="0" err="1"/>
              <a:t>Danube</a:t>
            </a:r>
            <a:r>
              <a:rPr lang="tr-TR" sz="1600" b="1" dirty="0"/>
              <a:t>) nehirleridir. </a:t>
            </a:r>
          </a:p>
          <a:p>
            <a:pPr algn="just"/>
            <a:r>
              <a:rPr lang="tr-TR" sz="1600" b="1" dirty="0"/>
              <a:t>Uzun süre serin kıta iklimine sahip olan Almanya'nın federal yapısının kökenleri 10. yüzyıla kadar uzanmaktadır. </a:t>
            </a:r>
          </a:p>
          <a:p>
            <a:pPr algn="just"/>
            <a:r>
              <a:rPr lang="tr-TR" sz="1600" b="1" dirty="0"/>
              <a:t>16. yüzyılda Kutsal Roma İmparatorluğu (</a:t>
            </a:r>
            <a:r>
              <a:rPr lang="tr-TR" sz="1600" b="1" dirty="0" err="1"/>
              <a:t>Heiliges</a:t>
            </a:r>
            <a:r>
              <a:rPr lang="tr-TR" sz="1600" b="1" dirty="0"/>
              <a:t> </a:t>
            </a:r>
            <a:r>
              <a:rPr lang="tr-TR" sz="1600" b="1" dirty="0" err="1"/>
              <a:t>Römisches</a:t>
            </a:r>
            <a:r>
              <a:rPr lang="tr-TR" sz="1600" b="1" dirty="0"/>
              <a:t> </a:t>
            </a:r>
            <a:r>
              <a:rPr lang="tr-TR" sz="1600" b="1" dirty="0" err="1"/>
              <a:t>Reich</a:t>
            </a:r>
            <a:r>
              <a:rPr lang="tr-TR" sz="1600" b="1" dirty="0"/>
              <a:t> </a:t>
            </a:r>
            <a:r>
              <a:rPr lang="tr-TR" sz="1600" b="1" dirty="0" err="1"/>
              <a:t>Deutscher</a:t>
            </a:r>
            <a:r>
              <a:rPr lang="tr-TR" sz="1600" b="1" dirty="0"/>
              <a:t> </a:t>
            </a:r>
            <a:r>
              <a:rPr lang="tr-TR" sz="1600" b="1" dirty="0" err="1"/>
              <a:t>Nation</a:t>
            </a:r>
            <a:r>
              <a:rPr lang="tr-TR" sz="1600" b="1" dirty="0"/>
              <a:t>) adıyla anılmaya başlanmıştır (</a:t>
            </a:r>
            <a:r>
              <a:rPr lang="tr-TR" sz="1600" b="1" dirty="0" err="1"/>
              <a:t>Solsten</a:t>
            </a:r>
            <a:r>
              <a:rPr lang="tr-TR" sz="1600" b="1" dirty="0"/>
              <a:t>, 1996, s. xxx; Muratoğlu, 2014, </a:t>
            </a:r>
            <a:r>
              <a:rPr lang="tr-TR" sz="1600" b="1" dirty="0" err="1"/>
              <a:t>ss</a:t>
            </a:r>
            <a:r>
              <a:rPr lang="tr-TR" sz="1600" b="1" dirty="0"/>
              <a:t>. 297-298). </a:t>
            </a:r>
          </a:p>
          <a:p>
            <a:pPr algn="just"/>
            <a:r>
              <a:rPr lang="tr-TR" sz="1600" b="1" dirty="0"/>
              <a:t>Bu imparatorluk, esasen federal bir yapıya sahip olup, "devletlerden oluşan bir devlet" (</a:t>
            </a:r>
            <a:r>
              <a:rPr lang="tr-TR" sz="1600" b="1" dirty="0" err="1"/>
              <a:t>aus</a:t>
            </a:r>
            <a:r>
              <a:rPr lang="tr-TR" sz="1600" b="1" dirty="0"/>
              <a:t> </a:t>
            </a:r>
            <a:r>
              <a:rPr lang="tr-TR" sz="1600" b="1" dirty="0" err="1"/>
              <a:t>Staaten</a:t>
            </a:r>
            <a:r>
              <a:rPr lang="tr-TR" sz="1600" b="1" dirty="0"/>
              <a:t> </a:t>
            </a:r>
            <a:r>
              <a:rPr lang="tr-TR" sz="1600" b="1" dirty="0" err="1"/>
              <a:t>zusammengesetzter</a:t>
            </a:r>
            <a:r>
              <a:rPr lang="tr-TR" sz="1600" b="1" dirty="0"/>
              <a:t> </a:t>
            </a:r>
            <a:r>
              <a:rPr lang="tr-TR" sz="1600" b="1" dirty="0" err="1"/>
              <a:t>Staat</a:t>
            </a:r>
            <a:r>
              <a:rPr lang="tr-TR" sz="1600" b="1" dirty="0"/>
              <a:t>) olarak tanımlanmıştır. </a:t>
            </a:r>
          </a:p>
          <a:p>
            <a:pPr algn="just"/>
            <a:r>
              <a:rPr lang="tr-TR" sz="1600" b="1" dirty="0"/>
              <a:t>İlk başlarda düklükler (</a:t>
            </a:r>
            <a:r>
              <a:rPr lang="tr-TR" sz="1600" b="1" dirty="0" err="1"/>
              <a:t>Herzogtum</a:t>
            </a:r>
            <a:r>
              <a:rPr lang="tr-TR" sz="1600" b="1" dirty="0"/>
              <a:t>) ve prenslikler (</a:t>
            </a:r>
            <a:r>
              <a:rPr lang="tr-TR" sz="1600" b="1" dirty="0" err="1"/>
              <a:t>Fürstentum</a:t>
            </a:r>
            <a:r>
              <a:rPr lang="tr-TR" sz="1600" b="1" dirty="0"/>
              <a:t>) gibi birimlerden oluşmakta olan imparatorluk, zamanla güçlenmiş ve bağımsızlık mücadelesi vermiştir. </a:t>
            </a:r>
          </a:p>
          <a:p>
            <a:pPr algn="just"/>
            <a:r>
              <a:rPr lang="tr-TR" sz="1600" b="1" dirty="0"/>
              <a:t>17. ve 18. yüzyıllarda bağımsız devletler olarak ortaya çıkmışlardır. </a:t>
            </a:r>
          </a:p>
          <a:p>
            <a:pPr algn="just"/>
            <a:r>
              <a:rPr lang="tr-TR" sz="1600" b="1" dirty="0"/>
              <a:t>Merkezi idarenin sınırlarını genişletmeye çalışması, iç yapıyı sağlamlaştırmak yerine sınırlarını genişletmesine neden olmuş ve bu da merkezi idarenin zayıflamasına yol açmıştır. </a:t>
            </a:r>
          </a:p>
          <a:p>
            <a:pPr algn="just"/>
            <a:r>
              <a:rPr lang="tr-TR" sz="1600" b="1" dirty="0" err="1"/>
              <a:t>Napoléon</a:t>
            </a:r>
            <a:r>
              <a:rPr lang="tr-TR" sz="1600" b="1" dirty="0"/>
              <a:t> </a:t>
            </a:r>
            <a:r>
              <a:rPr lang="tr-TR" sz="1600" b="1" dirty="0" err="1"/>
              <a:t>Bonaparte’ın</a:t>
            </a:r>
            <a:r>
              <a:rPr lang="tr-TR" sz="1600" b="1" dirty="0"/>
              <a:t> Orta Avrupa’yı ele geçirmesiyle 1806’da imparatorluk dağılmıştır (Muratoğlu, 2014, </a:t>
            </a:r>
            <a:r>
              <a:rPr lang="tr-TR" sz="1600" b="1" dirty="0" err="1"/>
              <a:t>ss</a:t>
            </a:r>
            <a:r>
              <a:rPr lang="tr-TR" sz="1600" b="1" dirty="0"/>
              <a:t>. 297-298).</a:t>
            </a:r>
          </a:p>
        </p:txBody>
      </p:sp>
    </p:spTree>
    <p:extLst>
      <p:ext uri="{BB962C8B-B14F-4D97-AF65-F5344CB8AC3E}">
        <p14:creationId xmlns:p14="http://schemas.microsoft.com/office/powerpoint/2010/main" val="377460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E35B9-BE88-18CB-76A9-A438CE62046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ADD2A71-9A29-F1A3-B7D7-46C53D6CE678}"/>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GENEL BİLGİLER</a:t>
            </a:r>
            <a:endParaRPr lang="tr-TR" sz="2400" b="1" noProof="0" dirty="0"/>
          </a:p>
        </p:txBody>
      </p:sp>
      <p:sp>
        <p:nvSpPr>
          <p:cNvPr id="3" name="İçerik Yer Tutucusu 2">
            <a:extLst>
              <a:ext uri="{FF2B5EF4-FFF2-40B4-BE49-F238E27FC236}">
                <a16:creationId xmlns:a16="http://schemas.microsoft.com/office/drawing/2014/main" id="{C74B52F3-84FA-ACD1-EA3A-55E459654160}"/>
              </a:ext>
            </a:extLst>
          </p:cNvPr>
          <p:cNvSpPr>
            <a:spLocks noGrp="1"/>
          </p:cNvSpPr>
          <p:nvPr>
            <p:ph idx="1"/>
          </p:nvPr>
        </p:nvSpPr>
        <p:spPr>
          <a:xfrm>
            <a:off x="585980" y="609599"/>
            <a:ext cx="9438005" cy="5820697"/>
          </a:xfrm>
        </p:spPr>
        <p:txBody>
          <a:bodyPr>
            <a:noAutofit/>
          </a:bodyPr>
          <a:lstStyle/>
          <a:p>
            <a:pPr marL="0" indent="0" algn="just">
              <a:buNone/>
            </a:pPr>
            <a:r>
              <a:rPr lang="tr-TR" sz="1500" b="1" u="sng" dirty="0"/>
              <a:t>Fransız Desteği ve Alman Devletlerinin Gelişimi  </a:t>
            </a:r>
          </a:p>
          <a:p>
            <a:pPr algn="just"/>
            <a:r>
              <a:rPr lang="tr-TR" sz="1500" b="1" dirty="0"/>
              <a:t>1806’da </a:t>
            </a:r>
            <a:r>
              <a:rPr lang="tr-TR" sz="1500" b="1" dirty="0" err="1"/>
              <a:t>Napoléon</a:t>
            </a:r>
            <a:r>
              <a:rPr lang="tr-TR" sz="1500" b="1" dirty="0"/>
              <a:t>, Baden, </a:t>
            </a:r>
            <a:r>
              <a:rPr lang="tr-TR" sz="1500" b="1" dirty="0" err="1"/>
              <a:t>Bavaria</a:t>
            </a:r>
            <a:r>
              <a:rPr lang="tr-TR" sz="1500" b="1" dirty="0"/>
              <a:t>, </a:t>
            </a:r>
            <a:r>
              <a:rPr lang="tr-TR" sz="1500" b="1" dirty="0" err="1"/>
              <a:t>Hesse-Darmstadt</a:t>
            </a:r>
            <a:r>
              <a:rPr lang="tr-TR" sz="1500" b="1" dirty="0"/>
              <a:t>, Saksonya ve Württemberg gibi 16 Alman müttefikiyle anlaşma imzalamış ve ortak Ren Konfederasyonu’nu (</a:t>
            </a:r>
            <a:r>
              <a:rPr lang="tr-TR" sz="1500" b="1" dirty="0" err="1"/>
              <a:t>Rheinbund</a:t>
            </a:r>
            <a:r>
              <a:rPr lang="tr-TR" sz="1500" b="1" dirty="0"/>
              <a:t>) kurmuştur, bu yapı ilk başta askeri bir ittifak olarak tasarlanmıştır ve resmen Fransız İmparatorluğu’na bağlıdır (</a:t>
            </a:r>
            <a:r>
              <a:rPr lang="tr-TR" sz="1500" b="1" dirty="0" err="1"/>
              <a:t>Coy</a:t>
            </a:r>
            <a:r>
              <a:rPr lang="tr-TR" sz="1500" b="1" dirty="0"/>
              <a:t>, 2011, s. 111). </a:t>
            </a:r>
          </a:p>
          <a:p>
            <a:pPr algn="just"/>
            <a:r>
              <a:rPr lang="tr-TR" sz="1500" b="1" dirty="0"/>
              <a:t>Avusturya ve Prusya bu oluşumun dışında kalmıştır. Konfederasyon, Fransa çıkarlarına hizmet eden yapay bir oluşum olmakla beraber, federalizm bağlamında imparatorluk ve gelecekteki Alman devletleri arasında hem bağlantı hem de devamlılığı simgelemektedir. </a:t>
            </a:r>
          </a:p>
          <a:p>
            <a:pPr algn="just"/>
            <a:r>
              <a:rPr lang="tr-TR" sz="1500" b="1" dirty="0"/>
              <a:t>1813’te Leipzig Savaşı’nda </a:t>
            </a:r>
            <a:r>
              <a:rPr lang="tr-TR" sz="1500" b="1" dirty="0" err="1"/>
              <a:t>Napoléon</a:t>
            </a:r>
            <a:r>
              <a:rPr lang="tr-TR" sz="1500" b="1" dirty="0"/>
              <a:t> ve orduları yenilince, Ren Konfederasyonu dağılmıştır.</a:t>
            </a:r>
          </a:p>
          <a:p>
            <a:pPr algn="just"/>
            <a:r>
              <a:rPr lang="tr-TR" sz="1500" b="1" dirty="0"/>
              <a:t>1814’de toplanan Viyana Kongresi sonucunda Almanya tekrar bölünmüş ve Alman Konfederasyonu (</a:t>
            </a:r>
            <a:r>
              <a:rPr lang="tr-TR" sz="1500" b="1" dirty="0" err="1"/>
              <a:t>Deutscher</a:t>
            </a:r>
            <a:r>
              <a:rPr lang="tr-TR" sz="1500" b="1" dirty="0"/>
              <a:t> </a:t>
            </a:r>
            <a:r>
              <a:rPr lang="tr-TR" sz="1500" b="1" dirty="0" err="1"/>
              <a:t>Bund</a:t>
            </a:r>
            <a:r>
              <a:rPr lang="tr-TR" sz="1500" b="1" dirty="0"/>
              <a:t>) kurulmuştur (Karadağ, 2015, </a:t>
            </a:r>
            <a:r>
              <a:rPr lang="tr-TR" sz="1500" b="1" dirty="0" err="1"/>
              <a:t>ss</a:t>
            </a:r>
            <a:r>
              <a:rPr lang="tr-TR" sz="1500" b="1" dirty="0"/>
              <a:t>. 123-124).</a:t>
            </a:r>
          </a:p>
          <a:p>
            <a:pPr marL="0" indent="0" algn="just">
              <a:buNone/>
            </a:pPr>
            <a:r>
              <a:rPr lang="tr-TR" sz="1500" b="1" u="sng" dirty="0"/>
              <a:t>Birleşme ve Modernleşme Süreci</a:t>
            </a:r>
          </a:p>
          <a:p>
            <a:pPr algn="just"/>
            <a:r>
              <a:rPr lang="tr-TR" sz="1500" b="1" dirty="0"/>
              <a:t>1866’da Avusturya ve Prusya arasındaki savaşla Alman Konfederasyonu dağılmış; Avusturya, Alman Konfederasyonu’na katılmayı reddetmiştir. </a:t>
            </a:r>
          </a:p>
          <a:p>
            <a:pPr algn="just"/>
            <a:r>
              <a:rPr lang="tr-TR" sz="1500" b="1" dirty="0"/>
              <a:t>Bu gelişmeler sonrası Prusya ve kuzey Alman devletleri birleşerek Kuzey Almanya Birliği’ni (</a:t>
            </a:r>
            <a:r>
              <a:rPr lang="tr-TR" sz="1500" b="1" dirty="0" err="1"/>
              <a:t>Norddeutscher</a:t>
            </a:r>
            <a:r>
              <a:rPr lang="tr-TR" sz="1500" b="1" dirty="0"/>
              <a:t> </a:t>
            </a:r>
            <a:r>
              <a:rPr lang="tr-TR" sz="1500" b="1" dirty="0" err="1"/>
              <a:t>Bund</a:t>
            </a:r>
            <a:r>
              <a:rPr lang="tr-TR" sz="1500" b="1" dirty="0"/>
              <a:t>) kurmuştur.</a:t>
            </a:r>
          </a:p>
          <a:p>
            <a:pPr algn="just"/>
            <a:r>
              <a:rPr lang="tr-TR" sz="1500" b="1" dirty="0"/>
              <a:t>İlk başta konfederal yapıya sahip olan birlik 1867 Anayasası ile federal hale gelmiştir. </a:t>
            </a:r>
          </a:p>
          <a:p>
            <a:pPr algn="just"/>
            <a:r>
              <a:rPr lang="tr-TR" sz="1500" b="1" dirty="0"/>
              <a:t>1870’te Güney Alman devletleri de katılarak 1871’de Almanya İmparatorluğu (</a:t>
            </a:r>
            <a:r>
              <a:rPr lang="tr-TR" sz="1500" b="1" dirty="0" err="1"/>
              <a:t>Deutsches</a:t>
            </a:r>
            <a:r>
              <a:rPr lang="tr-TR" sz="1500" b="1" dirty="0"/>
              <a:t> </a:t>
            </a:r>
            <a:r>
              <a:rPr lang="tr-TR" sz="1500" b="1" dirty="0" err="1"/>
              <a:t>Reich</a:t>
            </a:r>
            <a:r>
              <a:rPr lang="tr-TR" sz="1500" b="1" dirty="0"/>
              <a:t>) kurulmuştur; bu kuruluş 25 devletten oluşmakta ve federal yapıya sahiptir (Muratoğlu, 2014, </a:t>
            </a:r>
            <a:r>
              <a:rPr lang="tr-TR" sz="1500" b="1" dirty="0" err="1"/>
              <a:t>ss</a:t>
            </a:r>
            <a:r>
              <a:rPr lang="tr-TR" sz="1500" b="1" dirty="0"/>
              <a:t>. 297-298).</a:t>
            </a:r>
          </a:p>
        </p:txBody>
      </p:sp>
    </p:spTree>
    <p:extLst>
      <p:ext uri="{BB962C8B-B14F-4D97-AF65-F5344CB8AC3E}">
        <p14:creationId xmlns:p14="http://schemas.microsoft.com/office/powerpoint/2010/main" val="108306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3A0ED-2C60-9149-8162-E9A385EB28A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19FE7A8-B9FC-D6D7-9E5B-03E39E8310EC}"/>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GENEL BİLGİLER</a:t>
            </a:r>
            <a:endParaRPr lang="tr-TR" sz="2400" b="1" noProof="0" dirty="0"/>
          </a:p>
        </p:txBody>
      </p:sp>
      <p:sp>
        <p:nvSpPr>
          <p:cNvPr id="3" name="İçerik Yer Tutucusu 2">
            <a:extLst>
              <a:ext uri="{FF2B5EF4-FFF2-40B4-BE49-F238E27FC236}">
                <a16:creationId xmlns:a16="http://schemas.microsoft.com/office/drawing/2014/main" id="{11521DDB-528E-1326-FC8E-B49ACE15528F}"/>
              </a:ext>
            </a:extLst>
          </p:cNvPr>
          <p:cNvSpPr>
            <a:spLocks noGrp="1"/>
          </p:cNvSpPr>
          <p:nvPr>
            <p:ph idx="1"/>
          </p:nvPr>
        </p:nvSpPr>
        <p:spPr>
          <a:xfrm>
            <a:off x="585980" y="609600"/>
            <a:ext cx="9438005" cy="4906297"/>
          </a:xfrm>
        </p:spPr>
        <p:txBody>
          <a:bodyPr>
            <a:noAutofit/>
          </a:bodyPr>
          <a:lstStyle/>
          <a:p>
            <a:pPr marL="0" indent="0" algn="just">
              <a:buNone/>
            </a:pPr>
            <a:r>
              <a:rPr lang="tr-TR" b="1" u="sng" dirty="0"/>
              <a:t>Weimar İmparatorluk Anayasası</a:t>
            </a:r>
          </a:p>
          <a:p>
            <a:pPr algn="just"/>
            <a:r>
              <a:rPr lang="tr-TR" b="1" dirty="0"/>
              <a:t>1918’de Birinci Dünya Savaşı’nda yenilgi sonrası imparator ve bağlı devletlerin prensleri yönetimden çekilmiş, imparatorluk sona ermiş ve yerine Cumhuriyet kurulmuştur.</a:t>
            </a:r>
          </a:p>
          <a:p>
            <a:pPr algn="just"/>
            <a:r>
              <a:rPr lang="tr-TR" b="1" dirty="0"/>
              <a:t>1919’da yeni meclis, 31 Temmuz 1919’da Weimar İmparatorluk Anayasası’nı kabul edip yürürlüğe koymuştur.</a:t>
            </a:r>
          </a:p>
          <a:p>
            <a:pPr algn="just"/>
            <a:r>
              <a:rPr lang="tr-TR" b="1" dirty="0"/>
              <a:t>Bu anayasa, Alman İmparatorluğu’nu yeni bir devlet olarak değil, sadece yeni bir anayasa ile düzenlenmiş bir devlet olarak tanımlamaktadır.</a:t>
            </a:r>
          </a:p>
          <a:p>
            <a:pPr algn="just"/>
            <a:r>
              <a:rPr lang="tr-TR" b="1" dirty="0"/>
              <a:t>Anayasanın ilk maddesine göre, "</a:t>
            </a:r>
            <a:r>
              <a:rPr lang="tr-TR" b="1" i="1" dirty="0"/>
              <a:t>Alman İmparatorluğu bir cumhuriyettir. Egemenlik kaynağını halktan alır.</a:t>
            </a:r>
            <a:r>
              <a:rPr lang="tr-TR" b="1" dirty="0"/>
              <a:t>" ifadesiyle, bu dönemde cumhuriyet benimsenmiştir ve bu dönem "Weimar Cumhuriyeti" olarak adlandırılır. </a:t>
            </a:r>
          </a:p>
          <a:p>
            <a:pPr algn="just"/>
            <a:r>
              <a:rPr lang="tr-TR" b="1" dirty="0"/>
              <a:t>Anayasa, federal devletin yetkilerini artırmakla birlikte, federalizm ilkesini korumuştur (Muratoğlu, 2014, </a:t>
            </a:r>
            <a:r>
              <a:rPr lang="tr-TR" b="1" dirty="0" err="1"/>
              <a:t>ss</a:t>
            </a:r>
            <a:r>
              <a:rPr lang="tr-TR" b="1" dirty="0"/>
              <a:t>. 297-298).</a:t>
            </a:r>
          </a:p>
        </p:txBody>
      </p:sp>
    </p:spTree>
    <p:extLst>
      <p:ext uri="{BB962C8B-B14F-4D97-AF65-F5344CB8AC3E}">
        <p14:creationId xmlns:p14="http://schemas.microsoft.com/office/powerpoint/2010/main" val="428786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744A4-439A-121F-516D-441E066B325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68512F6-274D-E8D2-3164-413F3A35E595}"/>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GENEL BİLGİLER</a:t>
            </a:r>
            <a:endParaRPr lang="tr-TR" sz="2400" b="1" noProof="0" dirty="0"/>
          </a:p>
        </p:txBody>
      </p:sp>
      <p:sp>
        <p:nvSpPr>
          <p:cNvPr id="3" name="İçerik Yer Tutucusu 2">
            <a:extLst>
              <a:ext uri="{FF2B5EF4-FFF2-40B4-BE49-F238E27FC236}">
                <a16:creationId xmlns:a16="http://schemas.microsoft.com/office/drawing/2014/main" id="{22FC8132-53E5-23FC-F29C-C74BEADF6A7B}"/>
              </a:ext>
            </a:extLst>
          </p:cNvPr>
          <p:cNvSpPr>
            <a:spLocks noGrp="1"/>
          </p:cNvSpPr>
          <p:nvPr>
            <p:ph idx="1"/>
          </p:nvPr>
        </p:nvSpPr>
        <p:spPr>
          <a:xfrm>
            <a:off x="585980" y="609600"/>
            <a:ext cx="9438005" cy="5348762"/>
          </a:xfrm>
        </p:spPr>
        <p:txBody>
          <a:bodyPr>
            <a:noAutofit/>
          </a:bodyPr>
          <a:lstStyle/>
          <a:p>
            <a:pPr marL="0" indent="0" algn="just">
              <a:buNone/>
            </a:pPr>
            <a:r>
              <a:rPr lang="tr-TR" sz="1600" b="1" u="sng" dirty="0"/>
              <a:t>Dönemsel Siyasi Gelişmeler ve İkinci Dünya Savaşı  </a:t>
            </a:r>
          </a:p>
          <a:p>
            <a:pPr algn="just"/>
            <a:r>
              <a:rPr lang="tr-TR" sz="1600" b="1" dirty="0"/>
              <a:t>Weimar Cumhuriyeti (1919-1933) döneminde, Almanya demokratik bir ülke olma yolunda ilerlemiş, ancak bu süreç hayal kırıklığıyla sona ermiştir. </a:t>
            </a:r>
          </a:p>
          <a:p>
            <a:pPr algn="just"/>
            <a:r>
              <a:rPr lang="tr-TR" sz="1600" b="1" dirty="0"/>
              <a:t>1933’te Adolf Hitler’in Nazi Partisi’nin iktidara gelmesiyle demokratik düzen yıkılmıştır. </a:t>
            </a:r>
          </a:p>
          <a:p>
            <a:pPr algn="just"/>
            <a:r>
              <a:rPr lang="tr-TR" sz="1600" b="1" dirty="0"/>
              <a:t>İkinci Dünya Savaşı’nı (1939-1945) ve galip devletlerin (Amerika birleşik Devletleri, Sovyetler Birliği, Britanya ve Fransa) işgalini izleyen dönemlerde Almanya ikiye bölünmüştür: </a:t>
            </a:r>
          </a:p>
          <a:p>
            <a:pPr lvl="1" algn="just">
              <a:buFont typeface="Wingdings" panose="05000000000000000000" pitchFamily="2" charset="2"/>
              <a:buChar char="v"/>
            </a:pPr>
            <a:r>
              <a:rPr lang="tr-TR" sz="1400" b="1" dirty="0"/>
              <a:t>Doğuda, ekonomik olarak geri kalan ve nüfusunun Batı’ya kaçışını engellemek amacıyla güç kullanılan Doğu Almanya; </a:t>
            </a:r>
          </a:p>
          <a:p>
            <a:pPr lvl="1" algn="just">
              <a:buFont typeface="Wingdings" panose="05000000000000000000" pitchFamily="2" charset="2"/>
              <a:buChar char="v"/>
            </a:pPr>
            <a:r>
              <a:rPr lang="tr-TR" sz="1400" b="1" dirty="0"/>
              <a:t>Batıda ise, savaş sonrası ekonomik gelişme gösteren Batı Almanya (Muratoğlu, 2014, </a:t>
            </a:r>
            <a:r>
              <a:rPr lang="tr-TR" sz="1400" b="1" dirty="0" err="1"/>
              <a:t>ss</a:t>
            </a:r>
            <a:r>
              <a:rPr lang="tr-TR" sz="1400" b="1" dirty="0"/>
              <a:t>. 297-298).  </a:t>
            </a:r>
          </a:p>
          <a:p>
            <a:pPr algn="just"/>
            <a:r>
              <a:rPr lang="tr-TR" sz="1600" b="1" dirty="0"/>
              <a:t>Batı Almanya, savaş sonrası iki on yıl içinde ekonomik açıdan gelişmiş ve dünyanın en zengin ülkelerinden biri olmuştur.</a:t>
            </a:r>
          </a:p>
          <a:p>
            <a:pPr algn="just"/>
            <a:r>
              <a:rPr lang="tr-TR" sz="1600" b="1" dirty="0"/>
              <a:t>Bu süreçte dış göçler artmıştır.</a:t>
            </a:r>
          </a:p>
          <a:p>
            <a:pPr algn="just"/>
            <a:r>
              <a:rPr lang="tr-TR" sz="1600" b="1" dirty="0"/>
              <a:t>1990’da Berlin Duvarı yıkılarak Doğu ve Batı Berlin birleşmiş, iki ülke arasındaki sınır ortadan kalkmıştır; ancak ekonomik entegrasyon tam anlamıyla sağlanamamıştır (Library of </a:t>
            </a:r>
            <a:r>
              <a:rPr lang="tr-TR" sz="1600" b="1" dirty="0" err="1"/>
              <a:t>Congress</a:t>
            </a:r>
            <a:r>
              <a:rPr lang="tr-TR" sz="1600" b="1" dirty="0"/>
              <a:t>, 2007).  </a:t>
            </a:r>
          </a:p>
          <a:p>
            <a:pPr algn="just"/>
            <a:r>
              <a:rPr lang="tr-TR" sz="1600" b="1" dirty="0"/>
              <a:t>Yirmi birinci yüzyılın ilk on yılında, küreselleşme güçleri ve sosyal pazar ekonomisi yeniden gündeme gelmiştir.</a:t>
            </a:r>
          </a:p>
        </p:txBody>
      </p:sp>
    </p:spTree>
    <p:extLst>
      <p:ext uri="{BB962C8B-B14F-4D97-AF65-F5344CB8AC3E}">
        <p14:creationId xmlns:p14="http://schemas.microsoft.com/office/powerpoint/2010/main" val="207149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6F0F2-B1AD-691B-5771-8D6B228C836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36EFC5E-EB2B-0F2E-A0BE-EE04C6E38D35}"/>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GENEL BİLGİLER</a:t>
            </a:r>
            <a:endParaRPr lang="tr-TR" sz="2400" b="1" noProof="0" dirty="0"/>
          </a:p>
        </p:txBody>
      </p:sp>
      <p:sp>
        <p:nvSpPr>
          <p:cNvPr id="3" name="İçerik Yer Tutucusu 2">
            <a:extLst>
              <a:ext uri="{FF2B5EF4-FFF2-40B4-BE49-F238E27FC236}">
                <a16:creationId xmlns:a16="http://schemas.microsoft.com/office/drawing/2014/main" id="{74071565-3548-7B95-092E-BD3CEE4C35F6}"/>
              </a:ext>
            </a:extLst>
          </p:cNvPr>
          <p:cNvSpPr>
            <a:spLocks noGrp="1"/>
          </p:cNvSpPr>
          <p:nvPr>
            <p:ph idx="1"/>
          </p:nvPr>
        </p:nvSpPr>
        <p:spPr>
          <a:xfrm>
            <a:off x="585980" y="609600"/>
            <a:ext cx="9438005" cy="5348762"/>
          </a:xfrm>
        </p:spPr>
        <p:txBody>
          <a:bodyPr>
            <a:noAutofit/>
          </a:bodyPr>
          <a:lstStyle/>
          <a:p>
            <a:pPr marL="0" indent="0" algn="just">
              <a:buNone/>
            </a:pPr>
            <a:r>
              <a:rPr lang="tr-TR" sz="1600" b="1" u="sng" dirty="0"/>
              <a:t>Küresel ve Toplumsal Hareketler</a:t>
            </a:r>
          </a:p>
          <a:p>
            <a:pPr algn="just"/>
            <a:r>
              <a:rPr lang="tr-TR" sz="1600" b="1" dirty="0"/>
              <a:t>İkinci Dünya Savaşı sonrası, BM öncülüğünde, Hitler’in ideolojisine karşı eşitliği temel alan tutum geliştirilmiş ve çeşitli hareketler ortaya çıkmıştır. </a:t>
            </a:r>
          </a:p>
          <a:p>
            <a:pPr algn="just"/>
            <a:r>
              <a:rPr lang="tr-TR" sz="1600" b="1" dirty="0"/>
              <a:t>Bu hareketler üç ana “dalga” halinde gelişmiştir:  </a:t>
            </a:r>
          </a:p>
          <a:p>
            <a:pPr marL="800100" lvl="1" indent="-342900" algn="just">
              <a:buFont typeface="+mj-lt"/>
              <a:buAutoNum type="arabicParenR"/>
            </a:pPr>
            <a:r>
              <a:rPr lang="tr-TR" sz="1400" b="1" dirty="0"/>
              <a:t>1948-65 arası sömürgecilik mücadelesi,  </a:t>
            </a:r>
          </a:p>
          <a:p>
            <a:pPr marL="800100" lvl="1" indent="-342900" algn="just">
              <a:buFont typeface="+mj-lt"/>
              <a:buAutoNum type="arabicParenR"/>
            </a:pPr>
            <a:r>
              <a:rPr lang="tr-TR" sz="1400" b="1" dirty="0"/>
              <a:t>1955-1965 arasında Afrika kökenli Amerika’nın insan hakları hareketi ve ırk ayrımcılığına karşı mücadele,  </a:t>
            </a:r>
          </a:p>
          <a:p>
            <a:pPr marL="800100" lvl="1" indent="-342900" algn="just">
              <a:buFont typeface="+mj-lt"/>
              <a:buAutoNum type="arabicParenR"/>
            </a:pPr>
            <a:r>
              <a:rPr lang="tr-TR" sz="1400" b="1" dirty="0"/>
              <a:t>1960’ların sonlarında ortaya çıkan çok kültürlülük ve azınlık hakları mücadelesi (</a:t>
            </a:r>
            <a:r>
              <a:rPr lang="tr-TR" sz="1400" b="1" dirty="0" err="1"/>
              <a:t>Kymlicka</a:t>
            </a:r>
            <a:r>
              <a:rPr lang="tr-TR" sz="1400" b="1" dirty="0"/>
              <a:t>, 2012, s. 6).  </a:t>
            </a:r>
          </a:p>
          <a:p>
            <a:pPr marL="0" indent="0" algn="just">
              <a:buNone/>
            </a:pPr>
            <a:r>
              <a:rPr lang="tr-TR" sz="1600" b="1" u="sng" dirty="0"/>
              <a:t>1960’lardan Sonra Çok Kültürlülük ve Sosyal Değişim  </a:t>
            </a:r>
          </a:p>
          <a:p>
            <a:pPr algn="just"/>
            <a:r>
              <a:rPr lang="tr-TR" sz="1600" b="1" dirty="0"/>
              <a:t>Çok kültürlülük ve azınlık hakları mücadeleleri, özellikle 1960’lı yıllardan itibaren, halk kütüphanesi hareketleriyle koşut gelişmiştir. </a:t>
            </a:r>
          </a:p>
          <a:p>
            <a:pPr algn="just"/>
            <a:r>
              <a:rPr lang="tr-TR" sz="1600" b="1" dirty="0"/>
              <a:t>Bu dönem, Amerika ve Avrupa’da benzer gelişmeler göstermiştir; </a:t>
            </a:r>
          </a:p>
          <a:p>
            <a:pPr lvl="1" algn="just">
              <a:buFont typeface="Wingdings" panose="05000000000000000000" pitchFamily="2" charset="2"/>
              <a:buChar char="v"/>
            </a:pPr>
            <a:r>
              <a:rPr lang="tr-TR" sz="1400" b="1" i="1" dirty="0"/>
              <a:t>daha fazla halka dönük, eşitlikçi ve ücretsiz hizmetleri savunan, sınıfsallaşmış yaklaşımlardan uzaklaşmayı amaçlayan girişimlerin yoğunlaştığı yıllardır. </a:t>
            </a:r>
          </a:p>
          <a:p>
            <a:pPr algn="just"/>
            <a:r>
              <a:rPr lang="tr-TR" sz="1600" b="1" dirty="0"/>
              <a:t>Bu yıllarda protest hareketler ve sosyal değişim talepleri halk kütüphanelerine de yansımıştır.</a:t>
            </a:r>
          </a:p>
        </p:txBody>
      </p:sp>
    </p:spTree>
    <p:extLst>
      <p:ext uri="{BB962C8B-B14F-4D97-AF65-F5344CB8AC3E}">
        <p14:creationId xmlns:p14="http://schemas.microsoft.com/office/powerpoint/2010/main" val="320969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CC78E-4B1A-1B64-4736-5C5635480F3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8D4973C-D210-EB07-38FC-B3266CCE1B2E}"/>
              </a:ext>
            </a:extLst>
          </p:cNvPr>
          <p:cNvSpPr>
            <a:spLocks noGrp="1"/>
          </p:cNvSpPr>
          <p:nvPr>
            <p:ph type="title"/>
          </p:nvPr>
        </p:nvSpPr>
        <p:spPr>
          <a:xfrm>
            <a:off x="850491" y="157303"/>
            <a:ext cx="8814620" cy="452297"/>
          </a:xfrm>
        </p:spPr>
        <p:txBody>
          <a:bodyPr>
            <a:normAutofit fontScale="90000"/>
          </a:bodyPr>
          <a:lstStyle/>
          <a:p>
            <a:pPr algn="ctr"/>
            <a:r>
              <a:rPr lang="tr-TR" sz="2400" b="1" dirty="0"/>
              <a:t>Almanya Halk Kütüphaneleri: Tarihsel Arka Plan</a:t>
            </a:r>
            <a:endParaRPr lang="tr-TR" sz="2400" b="1" noProof="0" dirty="0"/>
          </a:p>
        </p:txBody>
      </p:sp>
      <p:sp>
        <p:nvSpPr>
          <p:cNvPr id="3" name="İçerik Yer Tutucusu 2">
            <a:extLst>
              <a:ext uri="{FF2B5EF4-FFF2-40B4-BE49-F238E27FC236}">
                <a16:creationId xmlns:a16="http://schemas.microsoft.com/office/drawing/2014/main" id="{5E29F47A-8F3E-E0C1-A909-286791C6CBC5}"/>
              </a:ext>
            </a:extLst>
          </p:cNvPr>
          <p:cNvSpPr>
            <a:spLocks noGrp="1"/>
          </p:cNvSpPr>
          <p:nvPr>
            <p:ph idx="1"/>
          </p:nvPr>
        </p:nvSpPr>
        <p:spPr>
          <a:xfrm>
            <a:off x="585980" y="609600"/>
            <a:ext cx="9438005" cy="5348762"/>
          </a:xfrm>
        </p:spPr>
        <p:txBody>
          <a:bodyPr>
            <a:noAutofit/>
          </a:bodyPr>
          <a:lstStyle/>
          <a:p>
            <a:pPr marL="0" indent="0" algn="just">
              <a:buNone/>
            </a:pPr>
            <a:r>
              <a:rPr lang="tr-TR" b="1" u="sng" dirty="0"/>
              <a:t>Almanya’nın Çok Kültürlü Kütüphane Hizmetleri ve Göçmenler Bağlamında Gelişimi</a:t>
            </a:r>
          </a:p>
          <a:p>
            <a:pPr algn="just"/>
            <a:r>
              <a:rPr lang="tr-TR" b="1" dirty="0"/>
              <a:t>Almanya, Avrupa ülkeleri arasında en yoğun göç alan ülkelerden biridir. </a:t>
            </a:r>
          </a:p>
          <a:p>
            <a:pPr algn="just"/>
            <a:r>
              <a:rPr lang="tr-TR" b="1" dirty="0"/>
              <a:t>Özellikle 1950-60’lı yıllarda, diğer ülkelere kıyasla göç oranı en yüksek seviyededir.</a:t>
            </a:r>
          </a:p>
          <a:p>
            <a:pPr algn="just"/>
            <a:r>
              <a:rPr lang="tr-TR" b="1" dirty="0"/>
              <a:t>II. Dünya Savaşı sonrası ekonomik yeniden yapılanma sürecinde, işgücü eksikliğini gidermek amacıyla çeşitli ülkelerden göçmenler alınmıştır; bu göç hareketleri üç temel kaynaktan oluşur:</a:t>
            </a:r>
          </a:p>
          <a:p>
            <a:pPr marL="800100" lvl="1" indent="-342900" algn="just">
              <a:buFont typeface="+mj-lt"/>
              <a:buAutoNum type="arabicParenR"/>
            </a:pPr>
            <a:r>
              <a:rPr lang="tr-TR" sz="1800" b="1" dirty="0"/>
              <a:t>1960-70’lerde "konuk işçi" statüsüyle gelen Türkiye ve Fas kökenli göçmenler, aileleriyle birlikte Almanya’da ikamet etmeye başlamışlardır.</a:t>
            </a:r>
          </a:p>
          <a:p>
            <a:pPr marL="800100" lvl="1" indent="-342900" algn="just">
              <a:buFont typeface="+mj-lt"/>
              <a:buAutoNum type="arabicParenR"/>
            </a:pPr>
            <a:r>
              <a:rPr lang="tr-TR" sz="1800" b="1" dirty="0"/>
              <a:t>1980’li yılların sonundan 1993’e kadar Doğu Avrupa ülkelerinden, özellikle Rusya ve Polonya gibi komünist yönetimin hâkimiyetindeki ülkelerden göç edenler</a:t>
            </a:r>
          </a:p>
          <a:p>
            <a:pPr marL="800100" lvl="1" indent="-342900" algn="just">
              <a:buFont typeface="+mj-lt"/>
              <a:buAutoNum type="arabicParenR"/>
            </a:pPr>
            <a:r>
              <a:rPr lang="tr-TR" sz="1800" b="1" dirty="0"/>
              <a:t>1980’ler ve 1990’larda, Doğu Avrupa ve diğer bölgelerden sığınmacı olarak gelen insan toplulukları (Yanık, 2012, </a:t>
            </a:r>
            <a:r>
              <a:rPr lang="tr-TR" sz="1800" b="1" dirty="0" err="1"/>
              <a:t>ss</a:t>
            </a:r>
            <a:r>
              <a:rPr lang="tr-TR" sz="1800" b="1" dirty="0"/>
              <a:t>. 155-56).</a:t>
            </a:r>
            <a:endParaRPr lang="tr-TR" sz="1600" b="1" dirty="0"/>
          </a:p>
        </p:txBody>
      </p:sp>
    </p:spTree>
    <p:extLst>
      <p:ext uri="{BB962C8B-B14F-4D97-AF65-F5344CB8AC3E}">
        <p14:creationId xmlns:p14="http://schemas.microsoft.com/office/powerpoint/2010/main" val="3064159029"/>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13064</TotalTime>
  <Words>4851</Words>
  <Application>Microsoft Office PowerPoint</Application>
  <PresentationFormat>Geniş ekran</PresentationFormat>
  <Paragraphs>292</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Trebuchet MS</vt:lpstr>
      <vt:lpstr>Wingdings</vt:lpstr>
      <vt:lpstr>Wingdings 3</vt:lpstr>
      <vt:lpstr>Yüzeyler</vt:lpstr>
      <vt:lpstr> ÇOK KÜLTÜRLÜLÜK VE HİZMETLERİ 12. HAFTA ÇOK KÜLTÜRLÜ KÜTÜPHANELER:  ALMANYA ÖRNEĞİ</vt:lpstr>
      <vt:lpstr>KAPSAM</vt:lpstr>
      <vt:lpstr>GİRİŞ</vt:lpstr>
      <vt:lpstr>ALMANYA: GENEL BİLGİLER</vt:lpstr>
      <vt:lpstr>ALMANYA: GENEL BİLGİLER</vt:lpstr>
      <vt:lpstr>ALMANYA: GENEL BİLGİLER</vt:lpstr>
      <vt:lpstr>ALMANYA: GENEL BİLGİLER</vt:lpstr>
      <vt:lpstr>ALMANYA: GENEL BİLGİLER</vt:lpstr>
      <vt:lpstr>Almanya Halk Kütüphaneleri: Tarihsel Arka Plan</vt:lpstr>
      <vt:lpstr>Almanya Halk Kütüphaneleri: Tarihsel Arka Plan</vt:lpstr>
      <vt:lpstr>Almanya Halk Kütüphaneleri: Tarihsel Arka Plan</vt:lpstr>
      <vt:lpstr>Almanya Halk Kütüphaneleri: Tarihsel Arka Plan</vt:lpstr>
      <vt:lpstr>Almanya Halk Kütüphaneleri: Günümüz</vt:lpstr>
      <vt:lpstr>Almanya Halk Kütüphaneleri: Günümüz</vt:lpstr>
      <vt:lpstr>Almanya Halk Kütüphaneleri: Çok Kültürlülük</vt:lpstr>
      <vt:lpstr>Almanya Halk Kütüphaneleri: Çok Kültürlülük</vt:lpstr>
      <vt:lpstr>Almanya Halk Kütüphaneleri: Çok Kültürlülük</vt:lpstr>
      <vt:lpstr>Almanya Halk Kütüphaneleri: Çok Kültürlülük</vt:lpstr>
      <vt:lpstr>Almanya Halk Kütüphaneleri: Çok Kültürlülük</vt:lpstr>
      <vt:lpstr>Almanya Halk Kütüphaneleri: Çok Kültürlülük</vt:lpstr>
      <vt:lpstr>Almanya Çok Kültürlü Halk Kütüphaneleri: Bremen Şehir Kütüphanesi</vt:lpstr>
      <vt:lpstr>Almanya Çok Kültürlü Halk Kütüphaneleri: Bremen Şehir Kütüphanesi</vt:lpstr>
      <vt:lpstr>Almanya Çok Kültürlü Halk Kütüphaneleri: Erlangen Halk Kütüphanesi</vt:lpstr>
      <vt:lpstr>Almanya Çok Kültürlü Halk Kütüphaneleri: Erlangen Halk Kütüphanesi</vt:lpstr>
      <vt:lpstr>Almanya Çok Kültürlü Halk Kütüphaneleri: Erlangen Halk Kütüphanesi</vt:lpstr>
      <vt:lpstr>SORUNLAR</vt:lpstr>
      <vt:lpstr>ÖNERİLER</vt:lpstr>
      <vt:lpstr>SONUÇ VE DEĞERLENDİRME</vt:lpstr>
      <vt:lpstr>KAYNAKÇA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pc</cp:lastModifiedBy>
  <cp:revision>34</cp:revision>
  <dcterms:created xsi:type="dcterms:W3CDTF">2025-07-04T07:41:44Z</dcterms:created>
  <dcterms:modified xsi:type="dcterms:W3CDTF">2025-12-05T12:08:32Z</dcterms:modified>
</cp:coreProperties>
</file>