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3660" r:id="rId2"/>
  </p:sldMasterIdLst>
  <p:notesMasterIdLst>
    <p:notesMasterId r:id="rId19"/>
  </p:notesMasterIdLst>
  <p:sldIdLst>
    <p:sldId id="256" r:id="rId3"/>
    <p:sldId id="257" r:id="rId4"/>
    <p:sldId id="258" r:id="rId5"/>
    <p:sldId id="329" r:id="rId6"/>
    <p:sldId id="330" r:id="rId7"/>
    <p:sldId id="331" r:id="rId8"/>
    <p:sldId id="332" r:id="rId9"/>
    <p:sldId id="333" r:id="rId10"/>
    <p:sldId id="334" r:id="rId11"/>
    <p:sldId id="335" r:id="rId12"/>
    <p:sldId id="336" r:id="rId13"/>
    <p:sldId id="337" r:id="rId14"/>
    <p:sldId id="338" r:id="rId15"/>
    <p:sldId id="339" r:id="rId16"/>
    <p:sldId id="265" r:id="rId17"/>
    <p:sldId id="267" r:id="rId1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710" autoAdjust="0"/>
  </p:normalViewPr>
  <p:slideViewPr>
    <p:cSldViewPr snapToGrid="0">
      <p:cViewPr varScale="1">
        <p:scale>
          <a:sx n="45" d="100"/>
          <a:sy n="45" d="100"/>
        </p:scale>
        <p:origin x="62" y="744"/>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7C0EA4C-3CB9-41B9-993F-C5E9FE752049}" type="datetimeFigureOut">
              <a:rPr lang="tr-TR" smtClean="0"/>
              <a:t>23.06.2026</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E2732D3-B5C6-46FE-A7A4-D7AB75A9760C}" type="slidenum">
              <a:rPr lang="tr-TR" smtClean="0"/>
              <a:t>‹#›</a:t>
            </a:fld>
            <a:endParaRPr lang="tr-TR"/>
          </a:p>
        </p:txBody>
      </p:sp>
    </p:spTree>
    <p:extLst>
      <p:ext uri="{BB962C8B-B14F-4D97-AF65-F5344CB8AC3E}">
        <p14:creationId xmlns:p14="http://schemas.microsoft.com/office/powerpoint/2010/main" val="2062006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C183C16-B983-A090-02DD-3A327714FD4A}"/>
              </a:ext>
            </a:extLst>
          </p:cNvPr>
          <p:cNvSpPr>
            <a:spLocks noGrp="1"/>
          </p:cNvSpPr>
          <p:nvPr>
            <p:ph type="ctrTitle" hasCustomPrompt="1"/>
          </p:nvPr>
        </p:nvSpPr>
        <p:spPr>
          <a:xfrm>
            <a:off x="1524000" y="1122363"/>
            <a:ext cx="9144000" cy="2387600"/>
          </a:xfrm>
        </p:spPr>
        <p:txBody>
          <a:bodyPr anchor="b"/>
          <a:lstStyle>
            <a:lvl1pPr algn="ctr">
              <a:defRPr sz="6000"/>
            </a:lvl1pPr>
          </a:lstStyle>
          <a:p>
            <a:r>
              <a:rPr lang="tr-TR" dirty="0"/>
              <a:t>DERS</a:t>
            </a:r>
            <a:br>
              <a:rPr lang="tr-TR" dirty="0"/>
            </a:br>
            <a:endParaRPr lang="tr-TR" dirty="0"/>
          </a:p>
        </p:txBody>
      </p:sp>
      <p:sp>
        <p:nvSpPr>
          <p:cNvPr id="3" name="Alt Başlık 2">
            <a:extLst>
              <a:ext uri="{FF2B5EF4-FFF2-40B4-BE49-F238E27FC236}">
                <a16:creationId xmlns:a16="http://schemas.microsoft.com/office/drawing/2014/main" id="{E2EA4D01-3725-4321-55A4-B35FBE578C8F}"/>
              </a:ext>
            </a:extLst>
          </p:cNvPr>
          <p:cNvSpPr>
            <a:spLocks noGrp="1"/>
          </p:cNvSpPr>
          <p:nvPr>
            <p:ph type="subTitle" idx="1" hasCustomPrompt="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dirty="0"/>
              <a:t>HAFTA</a:t>
            </a:r>
          </a:p>
        </p:txBody>
      </p:sp>
      <p:sp>
        <p:nvSpPr>
          <p:cNvPr id="4" name="Veri Yer Tutucusu 3">
            <a:extLst>
              <a:ext uri="{FF2B5EF4-FFF2-40B4-BE49-F238E27FC236}">
                <a16:creationId xmlns:a16="http://schemas.microsoft.com/office/drawing/2014/main" id="{6C83165B-D989-8151-23EE-E777C9C83AE0}"/>
              </a:ext>
            </a:extLst>
          </p:cNvPr>
          <p:cNvSpPr>
            <a:spLocks noGrp="1"/>
          </p:cNvSpPr>
          <p:nvPr>
            <p:ph type="dt" sz="half" idx="10"/>
          </p:nvPr>
        </p:nvSpPr>
        <p:spPr/>
        <p:txBody>
          <a:bodyPr/>
          <a:lstStyle/>
          <a:p>
            <a:fld id="{C83EA893-7C0C-4563-A7B3-3AAF4E7619B5}" type="datetime1">
              <a:rPr lang="tr-TR" smtClean="0"/>
              <a:t>23.06.2026</a:t>
            </a:fld>
            <a:endParaRPr lang="tr-TR"/>
          </a:p>
        </p:txBody>
      </p:sp>
      <p:sp>
        <p:nvSpPr>
          <p:cNvPr id="5" name="Alt Bilgi Yer Tutucusu 4">
            <a:extLst>
              <a:ext uri="{FF2B5EF4-FFF2-40B4-BE49-F238E27FC236}">
                <a16:creationId xmlns:a16="http://schemas.microsoft.com/office/drawing/2014/main" id="{C0A4A97C-EC8E-82D0-C4BB-7F183730470B}"/>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2D1CB181-A1FD-268C-8ED4-2544535473B0}"/>
              </a:ext>
            </a:extLst>
          </p:cNvPr>
          <p:cNvSpPr>
            <a:spLocks noGrp="1"/>
          </p:cNvSpPr>
          <p:nvPr>
            <p:ph type="sldNum" sz="quarter" idx="12"/>
          </p:nvPr>
        </p:nvSpPr>
        <p:spPr/>
        <p:txBody>
          <a:bodyPr/>
          <a:lstStyle/>
          <a:p>
            <a:fld id="{98D1A948-F723-44D0-9112-FAEB9D266EE7}" type="slidenum">
              <a:rPr lang="tr-TR" smtClean="0"/>
              <a:t>‹#›</a:t>
            </a:fld>
            <a:endParaRPr lang="tr-TR"/>
          </a:p>
        </p:txBody>
      </p:sp>
      <p:pic>
        <p:nvPicPr>
          <p:cNvPr id="7" name="Resim 6">
            <a:extLst>
              <a:ext uri="{FF2B5EF4-FFF2-40B4-BE49-F238E27FC236}">
                <a16:creationId xmlns:a16="http://schemas.microsoft.com/office/drawing/2014/main" id="{27AED295-D59B-09B4-5BFA-2A4858A94B96}"/>
              </a:ext>
            </a:extLst>
          </p:cNvPr>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04884" y="99980"/>
            <a:ext cx="885781" cy="915004"/>
          </a:xfrm>
          <a:prstGeom prst="rect">
            <a:avLst/>
          </a:prstGeom>
          <a:noFill/>
        </p:spPr>
      </p:pic>
      <p:pic>
        <p:nvPicPr>
          <p:cNvPr id="8" name="Picture 2" descr="Kastamonu Üniversitesi Taşköprü Meslek Yüksekokulu">
            <a:extLst>
              <a:ext uri="{FF2B5EF4-FFF2-40B4-BE49-F238E27FC236}">
                <a16:creationId xmlns:a16="http://schemas.microsoft.com/office/drawing/2014/main" id="{E49264DF-D7EC-DFAA-1227-B39A33FD0AED}"/>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9530428" y="58213"/>
            <a:ext cx="2557940" cy="9985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968152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502F156-400A-90E5-A7C9-9E05BA612DB1}"/>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BC458E96-9093-DBBA-8D4C-AC6F07ACDC9C}"/>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0D0A213C-EC03-CEEC-1D2A-10DDFA07942C}"/>
              </a:ext>
            </a:extLst>
          </p:cNvPr>
          <p:cNvSpPr>
            <a:spLocks noGrp="1"/>
          </p:cNvSpPr>
          <p:nvPr>
            <p:ph type="dt" sz="half" idx="10"/>
          </p:nvPr>
        </p:nvSpPr>
        <p:spPr/>
        <p:txBody>
          <a:bodyPr/>
          <a:lstStyle/>
          <a:p>
            <a:fld id="{CC028792-112C-4D2E-BF3A-8D7530A05941}" type="datetime1">
              <a:rPr lang="tr-TR" smtClean="0"/>
              <a:t>23.06.2026</a:t>
            </a:fld>
            <a:endParaRPr lang="tr-TR"/>
          </a:p>
        </p:txBody>
      </p:sp>
      <p:sp>
        <p:nvSpPr>
          <p:cNvPr id="5" name="Alt Bilgi Yer Tutucusu 4">
            <a:extLst>
              <a:ext uri="{FF2B5EF4-FFF2-40B4-BE49-F238E27FC236}">
                <a16:creationId xmlns:a16="http://schemas.microsoft.com/office/drawing/2014/main" id="{E026C095-364E-776F-17C0-CE0AF13FCBA4}"/>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08920B3B-DC51-ADF6-D80C-83C469903AAE}"/>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22707304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243C74F6-8890-DF90-10AA-DD0D35CCB012}"/>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E11D8111-6F95-80E0-D149-9B8750AA0601}"/>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76A0BBE2-E88D-2A28-C6B2-E616A188F458}"/>
              </a:ext>
            </a:extLst>
          </p:cNvPr>
          <p:cNvSpPr>
            <a:spLocks noGrp="1"/>
          </p:cNvSpPr>
          <p:nvPr>
            <p:ph type="dt" sz="half" idx="10"/>
          </p:nvPr>
        </p:nvSpPr>
        <p:spPr/>
        <p:txBody>
          <a:bodyPr/>
          <a:lstStyle/>
          <a:p>
            <a:fld id="{9858C00E-8FAA-43A5-A41E-ACD841201B1F}" type="datetime1">
              <a:rPr lang="tr-TR" smtClean="0"/>
              <a:t>23.06.2026</a:t>
            </a:fld>
            <a:endParaRPr lang="tr-TR"/>
          </a:p>
        </p:txBody>
      </p:sp>
      <p:sp>
        <p:nvSpPr>
          <p:cNvPr id="5" name="Alt Bilgi Yer Tutucusu 4">
            <a:extLst>
              <a:ext uri="{FF2B5EF4-FFF2-40B4-BE49-F238E27FC236}">
                <a16:creationId xmlns:a16="http://schemas.microsoft.com/office/drawing/2014/main" id="{7CB2C068-5E5C-1EF0-BFE9-72D724CD252F}"/>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5D20562E-E7D7-682D-3C14-4A86A830EA09}"/>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21016386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21B9ACB-9341-6ABF-F527-A0073888CE8F}"/>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D6E234E5-AEF1-E78C-9E4F-B14B0C4920D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4313EF8F-B148-565D-A225-56D0439A9376}"/>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5" name="Alt Bilgi Yer Tutucusu 4">
            <a:extLst>
              <a:ext uri="{FF2B5EF4-FFF2-40B4-BE49-F238E27FC236}">
                <a16:creationId xmlns:a16="http://schemas.microsoft.com/office/drawing/2014/main" id="{209D099B-73EE-280C-DDB0-173B94BF8AD9}"/>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67A15AC2-4B12-53D4-8E7D-1BAC8831C0DE}"/>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27169662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ADC8647-F32A-CFA5-6EAC-522FA4725B8E}"/>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61F18EFC-E7A4-2522-5DD1-CB1A6EC7A6E5}"/>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4E8C32FA-F273-5B4F-4C6D-694D0EFFD7C9}"/>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5" name="Alt Bilgi Yer Tutucusu 4">
            <a:extLst>
              <a:ext uri="{FF2B5EF4-FFF2-40B4-BE49-F238E27FC236}">
                <a16:creationId xmlns:a16="http://schemas.microsoft.com/office/drawing/2014/main" id="{C9CA7EA8-50A1-E323-9D33-450C3E74E75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DB86F0D-545A-8D1D-643E-2C8764ABADBE}"/>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5056568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C086450-734F-D756-C5F5-435D9D9C6BFC}"/>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2F87F6EF-8E8C-A9AC-A50E-CAFDA4E8EAA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4171B36E-B4FA-AD6A-F70E-E5EA71E10B74}"/>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5" name="Alt Bilgi Yer Tutucusu 4">
            <a:extLst>
              <a:ext uri="{FF2B5EF4-FFF2-40B4-BE49-F238E27FC236}">
                <a16:creationId xmlns:a16="http://schemas.microsoft.com/office/drawing/2014/main" id="{F36BFAC0-CF17-D37F-20F9-DF61002566ED}"/>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F86EF2D6-94FA-DE3E-4454-48A7533BF9F6}"/>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14410965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DB06F8A-7D76-179A-49FE-855471DE0203}"/>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99F24245-439E-B5BC-9AD8-B20A55A070C8}"/>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B4622A3D-8688-FBB6-54FB-78E3AEF59AF0}"/>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1631EC54-AE94-BC55-69BB-8A1E19E14D11}"/>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6" name="Alt Bilgi Yer Tutucusu 5">
            <a:extLst>
              <a:ext uri="{FF2B5EF4-FFF2-40B4-BE49-F238E27FC236}">
                <a16:creationId xmlns:a16="http://schemas.microsoft.com/office/drawing/2014/main" id="{4FC1BEE6-67C2-3221-015B-7922A632C40F}"/>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B62CEED0-67B7-B03D-3428-FCEB6D91313D}"/>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37982356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BB72CDF-F43C-9BA0-DD72-81232FBD5DDB}"/>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D56AE4B6-0687-7911-A70F-3AD9D907680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E7095ABB-EAD2-4E1C-83CC-BC29A3A02491}"/>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284F174C-F2D0-6B9F-F3DA-AA1E2F407A2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1703A831-DCE7-7479-73BD-84D917481779}"/>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1F8C6109-7F67-493E-3420-B6E4DB2EC97B}"/>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8" name="Alt Bilgi Yer Tutucusu 7">
            <a:extLst>
              <a:ext uri="{FF2B5EF4-FFF2-40B4-BE49-F238E27FC236}">
                <a16:creationId xmlns:a16="http://schemas.microsoft.com/office/drawing/2014/main" id="{BAE46383-270F-2CF7-B05E-F665FBD5E1EE}"/>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23096FB7-6438-74C1-5D65-8ABE7A363CDA}"/>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259201691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241D141-05F2-ACE1-84DB-E3E6CCF1DE5D}"/>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56441D00-0E66-956B-8E77-66A408930164}"/>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4" name="Alt Bilgi Yer Tutucusu 3">
            <a:extLst>
              <a:ext uri="{FF2B5EF4-FFF2-40B4-BE49-F238E27FC236}">
                <a16:creationId xmlns:a16="http://schemas.microsoft.com/office/drawing/2014/main" id="{ADB79452-032D-D2FF-C22D-BD05590D93D9}"/>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0FEF24E4-1689-DB56-C4EA-699C23054B76}"/>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186996675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8568CE5D-5E89-0F77-9041-9CC18EB3C1A0}"/>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3" name="Alt Bilgi Yer Tutucusu 2">
            <a:extLst>
              <a:ext uri="{FF2B5EF4-FFF2-40B4-BE49-F238E27FC236}">
                <a16:creationId xmlns:a16="http://schemas.microsoft.com/office/drawing/2014/main" id="{87425017-AFAB-88E9-8E05-A38923ED532F}"/>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E686E839-3407-8988-783D-47515BD6F50A}"/>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277536693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5205FA7-0FD4-9C76-C496-64EE61C94CF4}"/>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54EDF812-C791-7952-EC89-7D640268DDC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8FF33595-2B8E-81C7-E575-58CFAE7E8CB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5C55534C-4534-E10F-C35E-E56B69477759}"/>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6" name="Alt Bilgi Yer Tutucusu 5">
            <a:extLst>
              <a:ext uri="{FF2B5EF4-FFF2-40B4-BE49-F238E27FC236}">
                <a16:creationId xmlns:a16="http://schemas.microsoft.com/office/drawing/2014/main" id="{F34B669D-95B1-D80E-A214-1155CDA7B745}"/>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E8BA84C5-0BF1-41C8-E0D1-8922F820CC06}"/>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36134839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1E66603-00C2-D304-0F49-DBD968F6155D}"/>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8C40F2B9-BED7-A6AC-DA50-3E4CCB2B4C73}"/>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2FA4DF1A-A84F-0FDA-F40D-297E054F65FA}"/>
              </a:ext>
            </a:extLst>
          </p:cNvPr>
          <p:cNvSpPr>
            <a:spLocks noGrp="1"/>
          </p:cNvSpPr>
          <p:nvPr>
            <p:ph type="dt" sz="half" idx="10"/>
          </p:nvPr>
        </p:nvSpPr>
        <p:spPr/>
        <p:txBody>
          <a:bodyPr/>
          <a:lstStyle/>
          <a:p>
            <a:fld id="{BD690D86-E4F3-47A9-909E-6E10B582C4B6}" type="datetime1">
              <a:rPr lang="tr-TR" smtClean="0"/>
              <a:t>23.06.2026</a:t>
            </a:fld>
            <a:endParaRPr lang="tr-TR"/>
          </a:p>
        </p:txBody>
      </p:sp>
      <p:sp>
        <p:nvSpPr>
          <p:cNvPr id="5" name="Alt Bilgi Yer Tutucusu 4">
            <a:extLst>
              <a:ext uri="{FF2B5EF4-FFF2-40B4-BE49-F238E27FC236}">
                <a16:creationId xmlns:a16="http://schemas.microsoft.com/office/drawing/2014/main" id="{BCD19252-AB5E-6EA3-E0B8-149FBD2590E6}"/>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3811AD6A-7A64-D226-07AA-B81D27F290F4}"/>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73643491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25CD60B-B77B-BCC5-61C6-3ED9A00BF2F4}"/>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D9697742-523F-D85C-114C-DA464EDEAAE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85617908-7BCF-3739-9A82-7EB8F10DE7B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3060CE51-AD79-409B-DC03-9AA6FD27A198}"/>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6" name="Alt Bilgi Yer Tutucusu 5">
            <a:extLst>
              <a:ext uri="{FF2B5EF4-FFF2-40B4-BE49-F238E27FC236}">
                <a16:creationId xmlns:a16="http://schemas.microsoft.com/office/drawing/2014/main" id="{0EF05653-3957-BF56-FB90-2AB31CBAD99C}"/>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A94FDD86-E92B-A8A2-7DC4-9BB98FC9D594}"/>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280054552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4A3106D-E665-028D-ED5B-B08B8B769A4F}"/>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D71C2C65-99FE-F9EE-F026-9D2B2405E16F}"/>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E73A877F-3573-2751-0561-546A738F9879}"/>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5" name="Alt Bilgi Yer Tutucusu 4">
            <a:extLst>
              <a:ext uri="{FF2B5EF4-FFF2-40B4-BE49-F238E27FC236}">
                <a16:creationId xmlns:a16="http://schemas.microsoft.com/office/drawing/2014/main" id="{48F6D856-9200-DC5A-EE21-1AC20D566D1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24B5CE31-C758-CE15-77D8-1DA746B38C46}"/>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314334205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904110B2-4CAE-A572-F077-DD3E9FF6B8CB}"/>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0802D4A9-0FB5-8F7F-AE3A-041DF2ECBBDB}"/>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3A6699DA-4364-C8E9-98C5-6CE1D0F3DE5F}"/>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5" name="Alt Bilgi Yer Tutucusu 4">
            <a:extLst>
              <a:ext uri="{FF2B5EF4-FFF2-40B4-BE49-F238E27FC236}">
                <a16:creationId xmlns:a16="http://schemas.microsoft.com/office/drawing/2014/main" id="{150371E0-DFDE-95E1-1D1D-95BBDFDAF861}"/>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B48D49F3-1C9B-C23D-F70D-A90D4C3D5C49}"/>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33527825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8FFA3E6-C620-28D2-3955-B214AA557364}"/>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A1E0D841-1A1A-E8E0-5FD6-C3EC3087F4E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C514C637-476D-F3D1-DE9D-2D701735F418}"/>
              </a:ext>
            </a:extLst>
          </p:cNvPr>
          <p:cNvSpPr>
            <a:spLocks noGrp="1"/>
          </p:cNvSpPr>
          <p:nvPr>
            <p:ph type="dt" sz="half" idx="10"/>
          </p:nvPr>
        </p:nvSpPr>
        <p:spPr/>
        <p:txBody>
          <a:bodyPr/>
          <a:lstStyle/>
          <a:p>
            <a:fld id="{48519CC4-FED9-449D-BCEC-9104E45EF66F}" type="datetime1">
              <a:rPr lang="tr-TR" smtClean="0"/>
              <a:t>23.06.2026</a:t>
            </a:fld>
            <a:endParaRPr lang="tr-TR"/>
          </a:p>
        </p:txBody>
      </p:sp>
      <p:sp>
        <p:nvSpPr>
          <p:cNvPr id="5" name="Alt Bilgi Yer Tutucusu 4">
            <a:extLst>
              <a:ext uri="{FF2B5EF4-FFF2-40B4-BE49-F238E27FC236}">
                <a16:creationId xmlns:a16="http://schemas.microsoft.com/office/drawing/2014/main" id="{5656D0AB-3513-3F58-ECB2-3D3C040DFAE8}"/>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61FE0E90-8D99-5294-EBBB-49EE9A40E53E}"/>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36911031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6BB2CBE-DC94-8057-739F-D4F1AC7FAFF7}"/>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3D876134-D3D6-B384-2C25-BF339A5EBC83}"/>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6B81846B-0935-EB88-BE32-4AADF3BB96A2}"/>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8EA9E647-15D9-3529-A510-CB332E1DED06}"/>
              </a:ext>
            </a:extLst>
          </p:cNvPr>
          <p:cNvSpPr>
            <a:spLocks noGrp="1"/>
          </p:cNvSpPr>
          <p:nvPr>
            <p:ph type="dt" sz="half" idx="10"/>
          </p:nvPr>
        </p:nvSpPr>
        <p:spPr/>
        <p:txBody>
          <a:bodyPr/>
          <a:lstStyle/>
          <a:p>
            <a:fld id="{167E88C6-7C08-4873-BD38-E8952F2790FA}" type="datetime1">
              <a:rPr lang="tr-TR" smtClean="0"/>
              <a:t>23.06.2026</a:t>
            </a:fld>
            <a:endParaRPr lang="tr-TR"/>
          </a:p>
        </p:txBody>
      </p:sp>
      <p:sp>
        <p:nvSpPr>
          <p:cNvPr id="6" name="Alt Bilgi Yer Tutucusu 5">
            <a:extLst>
              <a:ext uri="{FF2B5EF4-FFF2-40B4-BE49-F238E27FC236}">
                <a16:creationId xmlns:a16="http://schemas.microsoft.com/office/drawing/2014/main" id="{36E11F2B-5AFF-0685-481D-7845E8D35880}"/>
              </a:ext>
            </a:extLst>
          </p:cNvPr>
          <p:cNvSpPr>
            <a:spLocks noGrp="1"/>
          </p:cNvSpPr>
          <p:nvPr>
            <p:ph type="ftr" sz="quarter" idx="11"/>
          </p:nvPr>
        </p:nvSpPr>
        <p:spPr/>
        <p:txBody>
          <a:bodyPr/>
          <a:lstStyle/>
          <a:p>
            <a:r>
              <a:rPr lang="tr-TR"/>
              <a:t>Öğretim elemanı</a:t>
            </a:r>
          </a:p>
        </p:txBody>
      </p:sp>
      <p:sp>
        <p:nvSpPr>
          <p:cNvPr id="7" name="Slayt Numarası Yer Tutucusu 6">
            <a:extLst>
              <a:ext uri="{FF2B5EF4-FFF2-40B4-BE49-F238E27FC236}">
                <a16:creationId xmlns:a16="http://schemas.microsoft.com/office/drawing/2014/main" id="{E1029C08-CF4B-53F5-98E5-D8D3505F210A}"/>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12789218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8851378-62E5-FD11-7D3D-6395E44E2547}"/>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E9620259-66F4-680B-EF21-0F38AAAA796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4F2E9394-47E0-600B-B2C5-7AF7BC4940AD}"/>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4AD5C2BC-7A56-033A-613C-9950B35546F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74B5B5C0-C876-AD3E-BBA6-1431ABB3E450}"/>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E50D5FFB-C8B6-E2C6-6972-35E2F1E40F80}"/>
              </a:ext>
            </a:extLst>
          </p:cNvPr>
          <p:cNvSpPr>
            <a:spLocks noGrp="1"/>
          </p:cNvSpPr>
          <p:nvPr>
            <p:ph type="dt" sz="half" idx="10"/>
          </p:nvPr>
        </p:nvSpPr>
        <p:spPr/>
        <p:txBody>
          <a:bodyPr/>
          <a:lstStyle/>
          <a:p>
            <a:fld id="{57BC05CB-9D74-4EB3-B932-F2415694B02B}" type="datetime1">
              <a:rPr lang="tr-TR" smtClean="0"/>
              <a:t>23.06.2026</a:t>
            </a:fld>
            <a:endParaRPr lang="tr-TR"/>
          </a:p>
        </p:txBody>
      </p:sp>
      <p:sp>
        <p:nvSpPr>
          <p:cNvPr id="8" name="Alt Bilgi Yer Tutucusu 7">
            <a:extLst>
              <a:ext uri="{FF2B5EF4-FFF2-40B4-BE49-F238E27FC236}">
                <a16:creationId xmlns:a16="http://schemas.microsoft.com/office/drawing/2014/main" id="{1FE20207-F2AE-B89E-4947-CC05F51B1274}"/>
              </a:ext>
            </a:extLst>
          </p:cNvPr>
          <p:cNvSpPr>
            <a:spLocks noGrp="1"/>
          </p:cNvSpPr>
          <p:nvPr>
            <p:ph type="ftr" sz="quarter" idx="11"/>
          </p:nvPr>
        </p:nvSpPr>
        <p:spPr/>
        <p:txBody>
          <a:bodyPr/>
          <a:lstStyle/>
          <a:p>
            <a:r>
              <a:rPr lang="tr-TR"/>
              <a:t>Öğretim elemanı</a:t>
            </a:r>
          </a:p>
        </p:txBody>
      </p:sp>
      <p:sp>
        <p:nvSpPr>
          <p:cNvPr id="9" name="Slayt Numarası Yer Tutucusu 8">
            <a:extLst>
              <a:ext uri="{FF2B5EF4-FFF2-40B4-BE49-F238E27FC236}">
                <a16:creationId xmlns:a16="http://schemas.microsoft.com/office/drawing/2014/main" id="{4DBE0AC6-BFA3-19CE-89AD-1311EE3E8403}"/>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9005283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646B43B-B12F-4ADD-0B7C-C87FD8D8A1FE}"/>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27294FEE-7A8A-BBC0-C3F2-417A23838C92}"/>
              </a:ext>
            </a:extLst>
          </p:cNvPr>
          <p:cNvSpPr>
            <a:spLocks noGrp="1"/>
          </p:cNvSpPr>
          <p:nvPr>
            <p:ph type="dt" sz="half" idx="10"/>
          </p:nvPr>
        </p:nvSpPr>
        <p:spPr/>
        <p:txBody>
          <a:bodyPr/>
          <a:lstStyle/>
          <a:p>
            <a:fld id="{161EA6FF-6278-4042-A2D2-2EB48B45FDC2}" type="datetime1">
              <a:rPr lang="tr-TR" smtClean="0"/>
              <a:t>23.06.2026</a:t>
            </a:fld>
            <a:endParaRPr lang="tr-TR"/>
          </a:p>
        </p:txBody>
      </p:sp>
      <p:sp>
        <p:nvSpPr>
          <p:cNvPr id="4" name="Alt Bilgi Yer Tutucusu 3">
            <a:extLst>
              <a:ext uri="{FF2B5EF4-FFF2-40B4-BE49-F238E27FC236}">
                <a16:creationId xmlns:a16="http://schemas.microsoft.com/office/drawing/2014/main" id="{FCD0CA0E-BED6-C6FD-BEF0-18F6AC68AEE1}"/>
              </a:ext>
            </a:extLst>
          </p:cNvPr>
          <p:cNvSpPr>
            <a:spLocks noGrp="1"/>
          </p:cNvSpPr>
          <p:nvPr>
            <p:ph type="ftr" sz="quarter" idx="11"/>
          </p:nvPr>
        </p:nvSpPr>
        <p:spPr/>
        <p:txBody>
          <a:bodyPr/>
          <a:lstStyle/>
          <a:p>
            <a:r>
              <a:rPr lang="tr-TR"/>
              <a:t>Öğretim elemanı</a:t>
            </a:r>
          </a:p>
        </p:txBody>
      </p:sp>
      <p:sp>
        <p:nvSpPr>
          <p:cNvPr id="5" name="Slayt Numarası Yer Tutucusu 4">
            <a:extLst>
              <a:ext uri="{FF2B5EF4-FFF2-40B4-BE49-F238E27FC236}">
                <a16:creationId xmlns:a16="http://schemas.microsoft.com/office/drawing/2014/main" id="{029496F7-A38F-385C-0B03-AEAB847A54DE}"/>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35939725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0459AEC1-9127-AE52-9601-3ED7209FDA11}"/>
              </a:ext>
            </a:extLst>
          </p:cNvPr>
          <p:cNvSpPr>
            <a:spLocks noGrp="1"/>
          </p:cNvSpPr>
          <p:nvPr>
            <p:ph type="dt" sz="half" idx="10"/>
          </p:nvPr>
        </p:nvSpPr>
        <p:spPr/>
        <p:txBody>
          <a:bodyPr/>
          <a:lstStyle/>
          <a:p>
            <a:fld id="{2B6FA50D-93F4-4D4C-9F56-C634CE3364E7}" type="datetime1">
              <a:rPr lang="tr-TR" smtClean="0"/>
              <a:t>23.06.2026</a:t>
            </a:fld>
            <a:endParaRPr lang="tr-TR"/>
          </a:p>
        </p:txBody>
      </p:sp>
      <p:sp>
        <p:nvSpPr>
          <p:cNvPr id="3" name="Alt Bilgi Yer Tutucusu 2">
            <a:extLst>
              <a:ext uri="{FF2B5EF4-FFF2-40B4-BE49-F238E27FC236}">
                <a16:creationId xmlns:a16="http://schemas.microsoft.com/office/drawing/2014/main" id="{594F2669-6387-1FDA-CD98-18E841C08091}"/>
              </a:ext>
            </a:extLst>
          </p:cNvPr>
          <p:cNvSpPr>
            <a:spLocks noGrp="1"/>
          </p:cNvSpPr>
          <p:nvPr>
            <p:ph type="ftr" sz="quarter" idx="11"/>
          </p:nvPr>
        </p:nvSpPr>
        <p:spPr/>
        <p:txBody>
          <a:bodyPr/>
          <a:lstStyle/>
          <a:p>
            <a:r>
              <a:rPr lang="tr-TR"/>
              <a:t>Öğretim elemanı</a:t>
            </a:r>
          </a:p>
        </p:txBody>
      </p:sp>
      <p:sp>
        <p:nvSpPr>
          <p:cNvPr id="4" name="Slayt Numarası Yer Tutucusu 3">
            <a:extLst>
              <a:ext uri="{FF2B5EF4-FFF2-40B4-BE49-F238E27FC236}">
                <a16:creationId xmlns:a16="http://schemas.microsoft.com/office/drawing/2014/main" id="{321AF9F5-AD89-2C62-88AD-481C8B8C72C2}"/>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287741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7691C1B-918B-B1F8-4ECE-83551E5D0ED5}"/>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FC95D609-431F-E148-54C1-97EC5DB9523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0E71A3DE-E8B2-105E-EC91-EFBB268FD14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B43D87BB-DEBB-E6BF-C830-9033600FCAA1}"/>
              </a:ext>
            </a:extLst>
          </p:cNvPr>
          <p:cNvSpPr>
            <a:spLocks noGrp="1"/>
          </p:cNvSpPr>
          <p:nvPr>
            <p:ph type="dt" sz="half" idx="10"/>
          </p:nvPr>
        </p:nvSpPr>
        <p:spPr/>
        <p:txBody>
          <a:bodyPr/>
          <a:lstStyle/>
          <a:p>
            <a:fld id="{E700030C-6F07-469E-90FE-15247EC78970}" type="datetime1">
              <a:rPr lang="tr-TR" smtClean="0"/>
              <a:t>23.06.2026</a:t>
            </a:fld>
            <a:endParaRPr lang="tr-TR"/>
          </a:p>
        </p:txBody>
      </p:sp>
      <p:sp>
        <p:nvSpPr>
          <p:cNvPr id="6" name="Alt Bilgi Yer Tutucusu 5">
            <a:extLst>
              <a:ext uri="{FF2B5EF4-FFF2-40B4-BE49-F238E27FC236}">
                <a16:creationId xmlns:a16="http://schemas.microsoft.com/office/drawing/2014/main" id="{BBA4F310-FE9D-CC16-70B4-D041ACAAAB3F}"/>
              </a:ext>
            </a:extLst>
          </p:cNvPr>
          <p:cNvSpPr>
            <a:spLocks noGrp="1"/>
          </p:cNvSpPr>
          <p:nvPr>
            <p:ph type="ftr" sz="quarter" idx="11"/>
          </p:nvPr>
        </p:nvSpPr>
        <p:spPr/>
        <p:txBody>
          <a:bodyPr/>
          <a:lstStyle/>
          <a:p>
            <a:r>
              <a:rPr lang="tr-TR"/>
              <a:t>Öğretim elemanı</a:t>
            </a:r>
          </a:p>
        </p:txBody>
      </p:sp>
      <p:sp>
        <p:nvSpPr>
          <p:cNvPr id="7" name="Slayt Numarası Yer Tutucusu 6">
            <a:extLst>
              <a:ext uri="{FF2B5EF4-FFF2-40B4-BE49-F238E27FC236}">
                <a16:creationId xmlns:a16="http://schemas.microsoft.com/office/drawing/2014/main" id="{E8B96A9E-9BEE-E670-968F-07F2C388028E}"/>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41853924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C11DA66-4CCE-0CB4-CEDC-B5AA1A2F125A}"/>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F018BCED-8DE2-E630-5E15-A3245F1DCE1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47C6CEDD-56D7-BC1D-BDDF-2E1B2B31A8A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24875058-3196-77D7-17DB-F7178CD53811}"/>
              </a:ext>
            </a:extLst>
          </p:cNvPr>
          <p:cNvSpPr>
            <a:spLocks noGrp="1"/>
          </p:cNvSpPr>
          <p:nvPr>
            <p:ph type="dt" sz="half" idx="10"/>
          </p:nvPr>
        </p:nvSpPr>
        <p:spPr/>
        <p:txBody>
          <a:bodyPr/>
          <a:lstStyle/>
          <a:p>
            <a:fld id="{74CE3729-A6D0-495D-9E61-3AF7C98C397D}" type="datetime1">
              <a:rPr lang="tr-TR" smtClean="0"/>
              <a:t>23.06.2026</a:t>
            </a:fld>
            <a:endParaRPr lang="tr-TR"/>
          </a:p>
        </p:txBody>
      </p:sp>
      <p:sp>
        <p:nvSpPr>
          <p:cNvPr id="6" name="Alt Bilgi Yer Tutucusu 5">
            <a:extLst>
              <a:ext uri="{FF2B5EF4-FFF2-40B4-BE49-F238E27FC236}">
                <a16:creationId xmlns:a16="http://schemas.microsoft.com/office/drawing/2014/main" id="{944AB686-4DE8-EDCC-5632-54208EEDB0D8}"/>
              </a:ext>
            </a:extLst>
          </p:cNvPr>
          <p:cNvSpPr>
            <a:spLocks noGrp="1"/>
          </p:cNvSpPr>
          <p:nvPr>
            <p:ph type="ftr" sz="quarter" idx="11"/>
          </p:nvPr>
        </p:nvSpPr>
        <p:spPr/>
        <p:txBody>
          <a:bodyPr/>
          <a:lstStyle/>
          <a:p>
            <a:r>
              <a:rPr lang="tr-TR"/>
              <a:t>Öğretim elemanı</a:t>
            </a:r>
          </a:p>
        </p:txBody>
      </p:sp>
      <p:sp>
        <p:nvSpPr>
          <p:cNvPr id="7" name="Slayt Numarası Yer Tutucusu 6">
            <a:extLst>
              <a:ext uri="{FF2B5EF4-FFF2-40B4-BE49-F238E27FC236}">
                <a16:creationId xmlns:a16="http://schemas.microsoft.com/office/drawing/2014/main" id="{7D545446-2DBC-404F-F411-E91F31B68AC6}"/>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30751381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6D8BB320-C01A-B5BA-12FD-ACB20B5D204D}"/>
              </a:ext>
            </a:extLst>
          </p:cNvPr>
          <p:cNvSpPr>
            <a:spLocks noGrp="1"/>
          </p:cNvSpPr>
          <p:nvPr>
            <p:ph type="title"/>
          </p:nvPr>
        </p:nvSpPr>
        <p:spPr>
          <a:xfrm>
            <a:off x="1188720" y="365125"/>
            <a:ext cx="10165080" cy="1325563"/>
          </a:xfrm>
          <a:prstGeom prst="rect">
            <a:avLst/>
          </a:prstGeom>
        </p:spPr>
        <p:txBody>
          <a:bodyPr vert="horz" lIns="91440" tIns="45720" rIns="91440" bIns="45720" rtlCol="0" anchor="ctr">
            <a:normAutofit/>
          </a:bodyPr>
          <a:lstStyle/>
          <a:p>
            <a:r>
              <a:rPr lang="tr-TR" dirty="0"/>
              <a:t>Örnek: Yaratıcı Drama Nedir?</a:t>
            </a:r>
          </a:p>
        </p:txBody>
      </p:sp>
      <p:sp>
        <p:nvSpPr>
          <p:cNvPr id="3" name="Metin Yer Tutucusu 2">
            <a:extLst>
              <a:ext uri="{FF2B5EF4-FFF2-40B4-BE49-F238E27FC236}">
                <a16:creationId xmlns:a16="http://schemas.microsoft.com/office/drawing/2014/main" id="{A8128440-113F-0F80-D1AC-FA752BE18606}"/>
              </a:ext>
            </a:extLst>
          </p:cNvPr>
          <p:cNvSpPr>
            <a:spLocks noGrp="1"/>
          </p:cNvSpPr>
          <p:nvPr>
            <p:ph type="body" idx="1"/>
          </p:nvPr>
        </p:nvSpPr>
        <p:spPr>
          <a:xfrm>
            <a:off x="1188718" y="1825625"/>
            <a:ext cx="10165081" cy="4351338"/>
          </a:xfrm>
          <a:prstGeom prst="rect">
            <a:avLst/>
          </a:prstGeom>
          <a:ln w="38100">
            <a:solidFill>
              <a:srgbClr val="FF0000"/>
            </a:solidFill>
          </a:ln>
        </p:spPr>
        <p:txBody>
          <a:bodyPr vert="horz" lIns="91440" tIns="45720" rIns="91440" bIns="45720" rtlCol="0">
            <a:normAutofit/>
          </a:bodyPr>
          <a:lstStyle/>
          <a:p>
            <a:pPr algn="just" rtl="0">
              <a:lnSpc>
                <a:spcPct val="150000"/>
              </a:lnSpc>
            </a:pPr>
            <a:r>
              <a:rPr lang="tr-TR" dirty="0"/>
              <a:t>Öğrencinin yaratıcılığını geliştiren, onu yetiştiren ve hayata hazırlayan drama, eğitimde hem bir alanı hem bir dersi hem de bir öğretim yöntemini ifade etmektedir.</a:t>
            </a:r>
          </a:p>
        </p:txBody>
      </p:sp>
      <p:sp>
        <p:nvSpPr>
          <p:cNvPr id="4" name="Veri Yer Tutucusu 3">
            <a:extLst>
              <a:ext uri="{FF2B5EF4-FFF2-40B4-BE49-F238E27FC236}">
                <a16:creationId xmlns:a16="http://schemas.microsoft.com/office/drawing/2014/main" id="{6831AEE0-5E25-4FE1-CF64-2294D1C6C58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AF3AAA5-FDBF-4123-A916-9B2C93523EBE}" type="datetime1">
              <a:rPr lang="tr-TR" smtClean="0"/>
              <a:t>23.06.2026</a:t>
            </a:fld>
            <a:endParaRPr lang="tr-TR"/>
          </a:p>
        </p:txBody>
      </p:sp>
      <p:sp>
        <p:nvSpPr>
          <p:cNvPr id="5" name="Alt Bilgi Yer Tutucusu 4">
            <a:extLst>
              <a:ext uri="{FF2B5EF4-FFF2-40B4-BE49-F238E27FC236}">
                <a16:creationId xmlns:a16="http://schemas.microsoft.com/office/drawing/2014/main" id="{1F9C75FE-F87C-1F36-7D66-0644FA4FF88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tr-TR"/>
              <a:t>Öğretim elemanı</a:t>
            </a:r>
          </a:p>
        </p:txBody>
      </p:sp>
      <p:sp>
        <p:nvSpPr>
          <p:cNvPr id="6" name="Slayt Numarası Yer Tutucusu 5">
            <a:extLst>
              <a:ext uri="{FF2B5EF4-FFF2-40B4-BE49-F238E27FC236}">
                <a16:creationId xmlns:a16="http://schemas.microsoft.com/office/drawing/2014/main" id="{FBDA2A62-1CBE-7898-AB5C-1903001AE39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8D1A948-F723-44D0-9112-FAEB9D266EE7}" type="slidenum">
              <a:rPr lang="tr-TR" smtClean="0"/>
              <a:t>‹#›</a:t>
            </a:fld>
            <a:endParaRPr lang="tr-TR"/>
          </a:p>
        </p:txBody>
      </p:sp>
      <p:pic>
        <p:nvPicPr>
          <p:cNvPr id="7" name="Resim 6">
            <a:extLst>
              <a:ext uri="{FF2B5EF4-FFF2-40B4-BE49-F238E27FC236}">
                <a16:creationId xmlns:a16="http://schemas.microsoft.com/office/drawing/2014/main" id="{722D2BD5-3696-0BBF-09CA-69AB4753533B}"/>
              </a:ext>
            </a:extLst>
          </p:cNvPr>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204884" y="99980"/>
            <a:ext cx="885781" cy="915004"/>
          </a:xfrm>
          <a:prstGeom prst="rect">
            <a:avLst/>
          </a:prstGeom>
          <a:noFill/>
        </p:spPr>
      </p:pic>
    </p:spTree>
    <p:extLst>
      <p:ext uri="{BB962C8B-B14F-4D97-AF65-F5344CB8AC3E}">
        <p14:creationId xmlns:p14="http://schemas.microsoft.com/office/powerpoint/2010/main" val="8892754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just" defTabSz="914400" rtl="0" eaLnBrk="1" latinLnBrk="0" hangingPunct="1">
        <a:lnSpc>
          <a:spcPct val="15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95D34CA6-FDA0-E955-66CA-DB52D022F36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dirty="0"/>
              <a:t>Kaynaklar</a:t>
            </a:r>
          </a:p>
        </p:txBody>
      </p:sp>
      <p:sp>
        <p:nvSpPr>
          <p:cNvPr id="3" name="Metin Yer Tutucusu 2">
            <a:extLst>
              <a:ext uri="{FF2B5EF4-FFF2-40B4-BE49-F238E27FC236}">
                <a16:creationId xmlns:a16="http://schemas.microsoft.com/office/drawing/2014/main" id="{EC7EB061-EB1F-DC63-13F9-FE0326806E6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4"/>
            <a:r>
              <a:rPr lang="tr-TR" dirty="0"/>
              <a:t>Beşinci düzey</a:t>
            </a:r>
          </a:p>
        </p:txBody>
      </p:sp>
      <p:sp>
        <p:nvSpPr>
          <p:cNvPr id="4" name="Veri Yer Tutucusu 3">
            <a:extLst>
              <a:ext uri="{FF2B5EF4-FFF2-40B4-BE49-F238E27FC236}">
                <a16:creationId xmlns:a16="http://schemas.microsoft.com/office/drawing/2014/main" id="{71847DA7-9457-2F13-92E2-D3127D3F2C6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3518641-3DC2-4FDE-A7C3-A837FBA3D6E8}" type="datetimeFigureOut">
              <a:rPr lang="tr-TR" smtClean="0"/>
              <a:t>23.06.2026</a:t>
            </a:fld>
            <a:endParaRPr lang="tr-TR"/>
          </a:p>
        </p:txBody>
      </p:sp>
      <p:sp>
        <p:nvSpPr>
          <p:cNvPr id="5" name="Alt Bilgi Yer Tutucusu 4">
            <a:extLst>
              <a:ext uri="{FF2B5EF4-FFF2-40B4-BE49-F238E27FC236}">
                <a16:creationId xmlns:a16="http://schemas.microsoft.com/office/drawing/2014/main" id="{436D99CD-621F-DB9D-2CD9-9C432FFE999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tr-TR"/>
          </a:p>
        </p:txBody>
      </p:sp>
      <p:sp>
        <p:nvSpPr>
          <p:cNvPr id="6" name="Slayt Numarası Yer Tutucusu 5">
            <a:extLst>
              <a:ext uri="{FF2B5EF4-FFF2-40B4-BE49-F238E27FC236}">
                <a16:creationId xmlns:a16="http://schemas.microsoft.com/office/drawing/2014/main" id="{A3F08739-1DC1-C634-E855-9B80C65B4C6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03B77E9-3C67-4C35-BBFC-711811075755}" type="slidenum">
              <a:rPr lang="tr-TR" smtClean="0"/>
              <a:t>‹#›</a:t>
            </a:fld>
            <a:endParaRPr lang="tr-TR"/>
          </a:p>
        </p:txBody>
      </p:sp>
    </p:spTree>
    <p:extLst>
      <p:ext uri="{BB962C8B-B14F-4D97-AF65-F5344CB8AC3E}">
        <p14:creationId xmlns:p14="http://schemas.microsoft.com/office/powerpoint/2010/main" val="395972886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E65487D-5BCD-F4CC-009E-7744BFF3DC20}"/>
              </a:ext>
            </a:extLst>
          </p:cNvPr>
          <p:cNvSpPr>
            <a:spLocks noGrp="1"/>
          </p:cNvSpPr>
          <p:nvPr>
            <p:ph type="ctrTitle"/>
          </p:nvPr>
        </p:nvSpPr>
        <p:spPr/>
        <p:txBody>
          <a:bodyPr/>
          <a:lstStyle/>
          <a:p>
            <a:r>
              <a:rPr lang="tr-TR" dirty="0" smtClean="0"/>
              <a:t>HALK SAĞLIĞI</a:t>
            </a:r>
            <a:endParaRPr lang="tr-TR" dirty="0"/>
          </a:p>
        </p:txBody>
      </p:sp>
      <p:sp>
        <p:nvSpPr>
          <p:cNvPr id="3" name="Alt Başlık 2">
            <a:extLst>
              <a:ext uri="{FF2B5EF4-FFF2-40B4-BE49-F238E27FC236}">
                <a16:creationId xmlns:a16="http://schemas.microsoft.com/office/drawing/2014/main" id="{6A3BE055-7531-60B0-E21B-FEE6BCB91065}"/>
              </a:ext>
            </a:extLst>
          </p:cNvPr>
          <p:cNvSpPr>
            <a:spLocks noGrp="1"/>
          </p:cNvSpPr>
          <p:nvPr>
            <p:ph type="subTitle" idx="1"/>
          </p:nvPr>
        </p:nvSpPr>
        <p:spPr/>
        <p:txBody>
          <a:bodyPr/>
          <a:lstStyle/>
          <a:p>
            <a:r>
              <a:rPr lang="tr-TR" dirty="0" smtClean="0"/>
              <a:t>14. </a:t>
            </a:r>
            <a:r>
              <a:rPr lang="tr-TR" dirty="0" smtClean="0"/>
              <a:t>HAFTA </a:t>
            </a:r>
            <a:r>
              <a:rPr lang="tr-TR" dirty="0"/>
              <a:t>HALK SAĞLIĞI: </a:t>
            </a:r>
            <a:r>
              <a:rPr lang="tr-TR" dirty="0"/>
              <a:t>SAĞLIK ÖRGÜTLENMESİ VE SAĞLIK BAKANLIĞI</a:t>
            </a:r>
            <a:endParaRPr lang="tr-TR" dirty="0"/>
          </a:p>
        </p:txBody>
      </p:sp>
    </p:spTree>
    <p:extLst>
      <p:ext uri="{BB962C8B-B14F-4D97-AF65-F5344CB8AC3E}">
        <p14:creationId xmlns:p14="http://schemas.microsoft.com/office/powerpoint/2010/main" val="40580744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r>
              <a:rPr lang="tr-TR" b="1" dirty="0"/>
              <a:t>Türkiye’de Sağlık Hizmetlerinin Örgütlenmesi</a:t>
            </a:r>
          </a:p>
          <a:p>
            <a:r>
              <a:rPr lang="tr-TR" dirty="0"/>
              <a:t>Türkiye’de sağlık hizmetlerinin planlanması, düzenlenmesi, yönlendirilmesi ve denetlenmesinde temel sorumluluk Sağlık Bakanlığına aittir. Sağlık Bakanlığı; toplumun sağlık gereksinimlerini belirlemek, sağlık politikaları oluşturmak, sağlık hizmetlerinin sunum esaslarını düzenlemek ve sağlık kurumlarını denetlemekle görevlidir.</a:t>
            </a:r>
          </a:p>
          <a:p>
            <a:r>
              <a:rPr lang="tr-TR" dirty="0"/>
              <a:t>Sağlık hizmetlerinin sunumunda kamu kuruluşları, üniversiteler, özel sektör, yerel yönetimler ve sivil toplum kuruluşları da rol alabilir. Ancak sağlık sisteminin genel yönlendirilmesi ve toplum sağlığının korunması kamu otoritesinin temel sorumluluğudur.</a:t>
            </a:r>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10</a:t>
            </a:fld>
            <a:endParaRPr lang="tr-TR"/>
          </a:p>
        </p:txBody>
      </p:sp>
    </p:spTree>
    <p:extLst>
      <p:ext uri="{BB962C8B-B14F-4D97-AF65-F5344CB8AC3E}">
        <p14:creationId xmlns:p14="http://schemas.microsoft.com/office/powerpoint/2010/main" val="21450021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55000" lnSpcReduction="20000"/>
          </a:bodyPr>
          <a:lstStyle/>
          <a:p>
            <a:r>
              <a:rPr lang="tr-TR" b="1" dirty="0"/>
              <a:t>Sağlık Bakanlığının Temel Görevleri</a:t>
            </a:r>
          </a:p>
          <a:p>
            <a:r>
              <a:rPr lang="tr-TR" dirty="0"/>
              <a:t>Sağlık Bakanlığının temel görevi, birey ve toplum sağlığını korumak ve geliştirmektir. Bu amaçla ülke genelini kapsayan plan ve programlar hazırlamak, gerekli tedbirleri almak ve sağlık hizmetlerinin örgütlenmesini sağlamakla sorumludur.</a:t>
            </a:r>
          </a:p>
          <a:p>
            <a:r>
              <a:rPr lang="tr-TR" dirty="0"/>
              <a:t>Bakanlık; bulaşıcı, salgın ve sosyal hastalıklarla mücadele etmek, koruyucu sağlık hizmetleri sunmak, tedavi ve rehabilitasyon hizmetlerinin yürütülmesini sağlamakla görevlidir.</a:t>
            </a:r>
          </a:p>
          <a:p>
            <a:r>
              <a:rPr lang="tr-TR" dirty="0"/>
              <a:t>Ana ve çocuk sağlığının korunması, aile planlaması hizmetlerinin yürütülmesi, toplumun sağlık düzeyinin yükseltilmesi ve sağlık eşitsizliklerinin azaltılması da Bakanlığın temel sorumlulukları arasındadır.</a:t>
            </a:r>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11</a:t>
            </a:fld>
            <a:endParaRPr lang="tr-TR"/>
          </a:p>
        </p:txBody>
      </p:sp>
    </p:spTree>
    <p:extLst>
      <p:ext uri="{BB962C8B-B14F-4D97-AF65-F5344CB8AC3E}">
        <p14:creationId xmlns:p14="http://schemas.microsoft.com/office/powerpoint/2010/main" val="41371979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r>
              <a:rPr lang="tr-TR" b="1" dirty="0"/>
              <a:t>İlaç ve Tıbbi Ürünlerin Denetimi</a:t>
            </a:r>
          </a:p>
          <a:p>
            <a:r>
              <a:rPr lang="tr-TR" dirty="0"/>
              <a:t>Sağlık Bakanlığı, ilaçlar ile uyuşturucu ve </a:t>
            </a:r>
            <a:r>
              <a:rPr lang="tr-TR" dirty="0" err="1"/>
              <a:t>psikotrop</a:t>
            </a:r>
            <a:r>
              <a:rPr lang="tr-TR" dirty="0"/>
              <a:t> maddelerin üretim, dağıtım ve tüketim süreçlerini düzenlemek ve denetlemekle görevlidir.</a:t>
            </a:r>
          </a:p>
          <a:p>
            <a:r>
              <a:rPr lang="tr-TR" dirty="0" err="1"/>
              <a:t>Farmasötik</a:t>
            </a:r>
            <a:r>
              <a:rPr lang="tr-TR" dirty="0"/>
              <a:t> ürünlerin üretildiği, depolandığı ve dağıtıldığı kuruluşların çalışma koşulları belirlenir ve denetlenir. Gerekli aşı, serum, kan ürünü ve ilaçların üretimi, temini veya ithalatı sağlanabilir.</a:t>
            </a:r>
          </a:p>
          <a:p>
            <a:r>
              <a:rPr lang="tr-TR" dirty="0"/>
              <a:t>Bu görevlerin amacı, toplumun güvenli, etkili ve kaliteli ilaç ve tıbbi ürünlere ulaşmasını sağlamaktır.</a:t>
            </a:r>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12</a:t>
            </a:fld>
            <a:endParaRPr lang="tr-TR"/>
          </a:p>
        </p:txBody>
      </p:sp>
    </p:spTree>
    <p:extLst>
      <p:ext uri="{BB962C8B-B14F-4D97-AF65-F5344CB8AC3E}">
        <p14:creationId xmlns:p14="http://schemas.microsoft.com/office/powerpoint/2010/main" val="35943703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55000" lnSpcReduction="20000"/>
          </a:bodyPr>
          <a:lstStyle/>
          <a:p>
            <a:r>
              <a:rPr lang="tr-TR" b="1" dirty="0"/>
              <a:t>Sağlık Bakanlığı Ana Hizmet Birimleri</a:t>
            </a:r>
          </a:p>
          <a:p>
            <a:r>
              <a:rPr lang="tr-TR" dirty="0"/>
              <a:t>Sağlık Bakanlığının ana hizmet birimleri, sağlık hizmetlerinin farklı alanlarda planlanması ve yürütülmesinden sorumludur. Temel sağlık hizmetleri, tedavi hizmetleri, ilaç ve eczacılık hizmetleri, sağlık eğitimi, ana-çocuk sağlığı ve aile planlaması gibi alanlarda uzmanlaşmış birimler oluşturulmuştur.</a:t>
            </a:r>
          </a:p>
          <a:p>
            <a:r>
              <a:rPr lang="tr-TR" dirty="0"/>
              <a:t>Sıtma, verem ve kanser gibi önemli toplum sağlığı sorunları için özel daire başkanlıkları kurulmuş; dış ilişkiler ve uluslararası koordinasyon için ayrı birimler oluşturulmuştur.</a:t>
            </a:r>
          </a:p>
          <a:p>
            <a:r>
              <a:rPr lang="tr-TR" dirty="0"/>
              <a:t>Bu yapılanma, sağlık hizmetlerinin belirli uzmanlık alanlarında planlı biçimde yürütülmesini sağlamayı amaçlamıştır. Ancak Bakanlığın teşkilat yapısı zaman içinde mevzuat değişiklikleriyle yeniden düzenlenmiştir.</a:t>
            </a:r>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13</a:t>
            </a:fld>
            <a:endParaRPr lang="tr-TR"/>
          </a:p>
        </p:txBody>
      </p:sp>
    </p:spTree>
    <p:extLst>
      <p:ext uri="{BB962C8B-B14F-4D97-AF65-F5344CB8AC3E}">
        <p14:creationId xmlns:p14="http://schemas.microsoft.com/office/powerpoint/2010/main" val="39783754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47500" lnSpcReduction="20000"/>
          </a:bodyPr>
          <a:lstStyle/>
          <a:p>
            <a:r>
              <a:rPr lang="tr-TR" b="1" dirty="0"/>
              <a:t>Genel Değerlendirme</a:t>
            </a:r>
          </a:p>
          <a:p>
            <a:r>
              <a:rPr lang="tr-TR" dirty="0"/>
              <a:t>Sağlık örgütlenmesi; politika geliştirme, finansman, hizmet sunumu, tedarik ve sağlık hizmetlerinin koordineli biçimde yürütüldüğü çok bileşenli bir sistemdir. Bu sistemin etkili çalışabilmesi için merkezi yönetim ile yerel uygulamalar arasında güçlü bir ilişki kurulmalıdır.</a:t>
            </a:r>
          </a:p>
          <a:p>
            <a:r>
              <a:rPr lang="tr-TR" dirty="0"/>
              <a:t>Sağlık Bakanlığı, toplum sağlığının korunması, sağlık hizmetlerinin planlanması, standartların belirlenmesi ve kurumların denetlenmesinde temel kamu otoritesidir. Bakanlığın görevleri bulaşıcı hastalık kontrolünden ana-çocuk sağlığına, ilaç denetiminden çevre sağlığına ve sağlık insan gücünün geliştirilmesine kadar geniş bir alanı kapsamaktadır.</a:t>
            </a:r>
          </a:p>
          <a:p>
            <a:r>
              <a:rPr lang="tr-TR" dirty="0"/>
              <a:t>Nüfusa göre örgütlenme, entegrasyon, ekip çalışması, hizmet sürekliliği, kademeli hizmet, katılım, kalite ve risk yaklaşımı sağlık hizmetlerinin etkili sunumunda temel ilkelerdir. Bu ilkelerin uygulanması, sağlık hizmetlerinin erişilebilirliğini, verimliliğini ve toplumun sağlık düzeyini artırır.</a:t>
            </a:r>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14</a:t>
            </a:fld>
            <a:endParaRPr lang="tr-TR"/>
          </a:p>
        </p:txBody>
      </p:sp>
    </p:spTree>
    <p:extLst>
      <p:ext uri="{BB962C8B-B14F-4D97-AF65-F5344CB8AC3E}">
        <p14:creationId xmlns:p14="http://schemas.microsoft.com/office/powerpoint/2010/main" val="17341556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F2B38AA-B24F-023E-52CB-38119C42AA0B}"/>
              </a:ext>
            </a:extLst>
          </p:cNvPr>
          <p:cNvSpPr>
            <a:spLocks noGrp="1"/>
          </p:cNvSpPr>
          <p:nvPr>
            <p:ph type="title"/>
          </p:nvPr>
        </p:nvSpPr>
        <p:spPr/>
        <p:txBody>
          <a:bodyPr/>
          <a:lstStyle/>
          <a:p>
            <a:r>
              <a:rPr lang="tr-TR" dirty="0"/>
              <a:t>KAYNAKLAR</a:t>
            </a:r>
          </a:p>
        </p:txBody>
      </p:sp>
      <p:sp>
        <p:nvSpPr>
          <p:cNvPr id="4" name="Veri Yer Tutucusu 3">
            <a:extLst>
              <a:ext uri="{FF2B5EF4-FFF2-40B4-BE49-F238E27FC236}">
                <a16:creationId xmlns:a16="http://schemas.microsoft.com/office/drawing/2014/main" id="{D5DD8FA2-F298-9260-8685-28D1E73CBBCF}"/>
              </a:ext>
            </a:extLst>
          </p:cNvPr>
          <p:cNvSpPr>
            <a:spLocks noGrp="1"/>
          </p:cNvSpPr>
          <p:nvPr>
            <p:ph type="dt" sz="half" idx="10"/>
          </p:nvPr>
        </p:nvSpPr>
        <p:spPr/>
        <p:txBody>
          <a:bodyPr/>
          <a:lstStyle/>
          <a:p>
            <a:fld id="{BD690D86-E4F3-47A9-909E-6E10B582C4B6}" type="datetime1">
              <a:rPr lang="tr-TR" smtClean="0"/>
              <a:t>23.06.2026</a:t>
            </a:fld>
            <a:endParaRPr lang="tr-TR"/>
          </a:p>
        </p:txBody>
      </p:sp>
      <p:sp>
        <p:nvSpPr>
          <p:cNvPr id="5" name="Alt Bilgi Yer Tutucusu 4">
            <a:extLst>
              <a:ext uri="{FF2B5EF4-FFF2-40B4-BE49-F238E27FC236}">
                <a16:creationId xmlns:a16="http://schemas.microsoft.com/office/drawing/2014/main" id="{C52CEB62-E51C-2677-6717-925F8D7CB7B3}"/>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42FDE5D5-0EF5-52EE-99D5-FF53B628784F}"/>
              </a:ext>
            </a:extLst>
          </p:cNvPr>
          <p:cNvSpPr>
            <a:spLocks noGrp="1"/>
          </p:cNvSpPr>
          <p:nvPr>
            <p:ph type="sldNum" sz="quarter" idx="12"/>
          </p:nvPr>
        </p:nvSpPr>
        <p:spPr/>
        <p:txBody>
          <a:bodyPr/>
          <a:lstStyle/>
          <a:p>
            <a:fld id="{98D1A948-F723-44D0-9112-FAEB9D266EE7}" type="slidenum">
              <a:rPr lang="tr-TR" smtClean="0"/>
              <a:t>15</a:t>
            </a:fld>
            <a:endParaRPr lang="tr-TR"/>
          </a:p>
        </p:txBody>
      </p:sp>
      <p:sp>
        <p:nvSpPr>
          <p:cNvPr id="8" name="Rectangle 2"/>
          <p:cNvSpPr>
            <a:spLocks noGrp="1" noChangeArrowheads="1"/>
          </p:cNvSpPr>
          <p:nvPr>
            <p:ph idx="1"/>
          </p:nvPr>
        </p:nvSpPr>
        <p:spPr bwMode="auto">
          <a:xfrm>
            <a:off x="541866" y="2977682"/>
            <a:ext cx="11650133" cy="16209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tr-TR" altLang="tr-TR" sz="1400" b="0" i="0" u="none" strike="noStrike" cap="none" normalizeH="0" baseline="0" dirty="0" smtClean="0">
              <a:ln>
                <a:noFill/>
              </a:ln>
              <a:solidFill>
                <a:schemeClr val="tx1"/>
              </a:solidFill>
              <a:effectLst/>
              <a:latin typeface="+mj-l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tr-TR" altLang="tr-TR" sz="1400" b="0" i="0" u="none" strike="noStrike" cap="none" normalizeH="0" baseline="0" dirty="0" err="1" smtClean="0">
                <a:ln>
                  <a:noFill/>
                </a:ln>
                <a:solidFill>
                  <a:schemeClr val="tx1"/>
                </a:solidFill>
                <a:effectLst/>
                <a:latin typeface="+mj-lt"/>
              </a:rPr>
              <a:t>Erci</a:t>
            </a:r>
            <a:r>
              <a:rPr kumimoji="0" lang="tr-TR" altLang="tr-TR" sz="1400" b="0" i="0" u="none" strike="noStrike" cap="none" normalizeH="0" baseline="0" dirty="0" smtClean="0">
                <a:ln>
                  <a:noFill/>
                </a:ln>
                <a:solidFill>
                  <a:schemeClr val="tx1"/>
                </a:solidFill>
                <a:effectLst/>
                <a:latin typeface="+mj-lt"/>
              </a:rPr>
              <a:t>, B. (Ed.). (2019). </a:t>
            </a:r>
            <a:r>
              <a:rPr kumimoji="0" lang="tr-TR" altLang="tr-TR" sz="1400" b="0" i="1" u="none" strike="noStrike" cap="none" normalizeH="0" baseline="0" dirty="0" smtClean="0">
                <a:ln>
                  <a:noFill/>
                </a:ln>
                <a:solidFill>
                  <a:schemeClr val="tx1"/>
                </a:solidFill>
                <a:effectLst/>
                <a:latin typeface="+mj-lt"/>
              </a:rPr>
              <a:t>Halk sağlığı hemşireliği</a:t>
            </a:r>
            <a:r>
              <a:rPr kumimoji="0" lang="tr-TR" altLang="tr-TR" sz="1400" b="0" i="0" u="none" strike="noStrike" cap="none" normalizeH="0" baseline="0" dirty="0" smtClean="0">
                <a:ln>
                  <a:noFill/>
                </a:ln>
                <a:solidFill>
                  <a:schemeClr val="tx1"/>
                </a:solidFill>
                <a:effectLst/>
                <a:latin typeface="+mj-lt"/>
              </a:rPr>
              <a:t> (3. bs.). Anadolu Nobel Tıp Kitabevleri.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tr-TR" altLang="tr-TR" sz="1400" b="0" i="0" u="none" strike="noStrike" cap="none" normalizeH="0" baseline="0" dirty="0" smtClean="0">
                <a:ln>
                  <a:noFill/>
                </a:ln>
                <a:solidFill>
                  <a:schemeClr val="tx1"/>
                </a:solidFill>
                <a:effectLst/>
                <a:latin typeface="+mj-lt"/>
              </a:rPr>
              <a:t>Güler, Ç., &amp; Akın, L. (Ed.). (2012). </a:t>
            </a:r>
            <a:r>
              <a:rPr kumimoji="0" lang="tr-TR" altLang="tr-TR" sz="1400" b="0" i="1" u="none" strike="noStrike" cap="none" normalizeH="0" baseline="0" dirty="0" smtClean="0">
                <a:ln>
                  <a:noFill/>
                </a:ln>
                <a:solidFill>
                  <a:schemeClr val="tx1"/>
                </a:solidFill>
                <a:effectLst/>
                <a:latin typeface="+mj-lt"/>
              </a:rPr>
              <a:t>Halk sağlığı: Temel bilgiler</a:t>
            </a:r>
            <a:r>
              <a:rPr kumimoji="0" lang="tr-TR" altLang="tr-TR" sz="1400" b="0" i="0" u="none" strike="noStrike" cap="none" normalizeH="0" baseline="0" dirty="0" smtClean="0">
                <a:ln>
                  <a:noFill/>
                </a:ln>
                <a:solidFill>
                  <a:schemeClr val="tx1"/>
                </a:solidFill>
                <a:effectLst/>
                <a:latin typeface="+mj-lt"/>
              </a:rPr>
              <a:t> (2. bs., Cilt 1–3). Hacettepe Üniversitesi Yayınları.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tr-TR" altLang="tr-TR" sz="1400" b="0" i="0" u="none" strike="noStrike" cap="none" normalizeH="0" baseline="0" dirty="0" err="1" smtClean="0">
                <a:ln>
                  <a:noFill/>
                </a:ln>
                <a:solidFill>
                  <a:schemeClr val="tx1"/>
                </a:solidFill>
                <a:effectLst/>
                <a:latin typeface="+mj-lt"/>
              </a:rPr>
              <a:t>Öztek</a:t>
            </a:r>
            <a:r>
              <a:rPr kumimoji="0" lang="tr-TR" altLang="tr-TR" sz="1400" b="0" i="0" u="none" strike="noStrike" cap="none" normalizeH="0" baseline="0" dirty="0" smtClean="0">
                <a:ln>
                  <a:noFill/>
                </a:ln>
                <a:solidFill>
                  <a:schemeClr val="tx1"/>
                </a:solidFill>
                <a:effectLst/>
                <a:latin typeface="+mj-lt"/>
              </a:rPr>
              <a:t>, Z. (Ed.). (2025). </a:t>
            </a:r>
            <a:r>
              <a:rPr kumimoji="0" lang="tr-TR" altLang="tr-TR" sz="1400" b="0" i="1" u="none" strike="noStrike" cap="none" normalizeH="0" baseline="0" dirty="0" smtClean="0">
                <a:ln>
                  <a:noFill/>
                </a:ln>
                <a:solidFill>
                  <a:schemeClr val="tx1"/>
                </a:solidFill>
                <a:effectLst/>
                <a:latin typeface="+mj-lt"/>
              </a:rPr>
              <a:t>Halk sağlığı el kitabı</a:t>
            </a:r>
            <a:r>
              <a:rPr kumimoji="0" lang="tr-TR" altLang="tr-TR" sz="1400" b="0" i="0" u="none" strike="noStrike" cap="none" normalizeH="0" baseline="0" dirty="0" smtClean="0">
                <a:ln>
                  <a:noFill/>
                </a:ln>
                <a:solidFill>
                  <a:schemeClr val="tx1"/>
                </a:solidFill>
                <a:effectLst/>
                <a:latin typeface="+mj-lt"/>
              </a:rPr>
              <a:t>. Nobel Tıp Kitabevleri.</a:t>
            </a:r>
          </a:p>
          <a:p>
            <a:r>
              <a:rPr lang="tr-TR" sz="1400" dirty="0"/>
              <a:t>T.C. Sağlık Bakanlığı. (2024). </a:t>
            </a:r>
            <a:r>
              <a:rPr lang="tr-TR" sz="1400" i="1" dirty="0"/>
              <a:t>Sağlık Bakanlığı 2024–2028 stratejik planı</a:t>
            </a:r>
            <a:r>
              <a:rPr lang="tr-TR" sz="1400" dirty="0"/>
              <a:t>. T.C. </a:t>
            </a:r>
            <a:r>
              <a:rPr lang="tr-TR" sz="1400"/>
              <a:t>Sağlık Bakanlığı.</a:t>
            </a:r>
            <a:endParaRPr kumimoji="0" lang="tr-TR" altLang="tr-TR" sz="1400" b="0" i="0" u="none" strike="noStrike" cap="none" normalizeH="0" baseline="0" dirty="0" smtClean="0">
              <a:ln>
                <a:noFill/>
              </a:ln>
              <a:solidFill>
                <a:schemeClr val="tx1"/>
              </a:solidFill>
              <a:effectLst/>
              <a:latin typeface="+mj-lt"/>
            </a:endParaRPr>
          </a:p>
        </p:txBody>
      </p:sp>
    </p:spTree>
    <p:extLst>
      <p:ext uri="{BB962C8B-B14F-4D97-AF65-F5344CB8AC3E}">
        <p14:creationId xmlns:p14="http://schemas.microsoft.com/office/powerpoint/2010/main" val="28317258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C6D8EC20-82C3-82C7-B882-344F5E19DBE7}"/>
              </a:ext>
            </a:extLst>
          </p:cNvPr>
          <p:cNvSpPr txBox="1"/>
          <p:nvPr/>
        </p:nvSpPr>
        <p:spPr>
          <a:xfrm>
            <a:off x="3047189" y="3244334"/>
            <a:ext cx="6515100" cy="1107996"/>
          </a:xfrm>
          <a:prstGeom prst="rect">
            <a:avLst/>
          </a:prstGeom>
          <a:noFill/>
        </p:spPr>
        <p:txBody>
          <a:bodyPr wrap="square">
            <a:spAutoFit/>
          </a:bodyPr>
          <a:lstStyle/>
          <a:p>
            <a:r>
              <a:rPr lang="tr-TR" sz="6600" dirty="0">
                <a:solidFill>
                  <a:srgbClr val="FF0000"/>
                </a:solidFill>
                <a:latin typeface="Arial" panose="020B0604020202020204" pitchFamily="34" charset="0"/>
                <a:cs typeface="Arial" panose="020B0604020202020204" pitchFamily="34" charset="0"/>
              </a:rPr>
              <a:t>TEŞEKKÜRLER</a:t>
            </a:r>
          </a:p>
        </p:txBody>
      </p:sp>
      <p:sp>
        <p:nvSpPr>
          <p:cNvPr id="5" name="Alt Bilgi Yer Tutucusu 4">
            <a:extLst>
              <a:ext uri="{FF2B5EF4-FFF2-40B4-BE49-F238E27FC236}">
                <a16:creationId xmlns:a16="http://schemas.microsoft.com/office/drawing/2014/main" id="{1E26573C-4382-81EB-2B22-724D2112219F}"/>
              </a:ext>
            </a:extLst>
          </p:cNvPr>
          <p:cNvSpPr>
            <a:spLocks noGrp="1"/>
          </p:cNvSpPr>
          <p:nvPr>
            <p:ph type="ftr" sz="quarter" idx="11"/>
          </p:nvPr>
        </p:nvSpPr>
        <p:spPr/>
        <p:txBody>
          <a:bodyPr/>
          <a:lstStyle/>
          <a:p>
            <a:r>
              <a:rPr lang="tr-TR"/>
              <a:t>öğretim elemanı / kurumsal e-posta (isteğe bağlı)</a:t>
            </a:r>
          </a:p>
        </p:txBody>
      </p:sp>
      <p:pic>
        <p:nvPicPr>
          <p:cNvPr id="6" name="Resim 5">
            <a:extLst>
              <a:ext uri="{FF2B5EF4-FFF2-40B4-BE49-F238E27FC236}">
                <a16:creationId xmlns:a16="http://schemas.microsoft.com/office/drawing/2014/main" id="{AE451C86-62C0-1BD8-BBCC-001DC7CFFFEA}"/>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254924" y="161784"/>
            <a:ext cx="883212" cy="877892"/>
          </a:xfrm>
          <a:prstGeom prst="rect">
            <a:avLst/>
          </a:prstGeom>
          <a:noFill/>
        </p:spPr>
      </p:pic>
    </p:spTree>
    <p:extLst>
      <p:ext uri="{BB962C8B-B14F-4D97-AF65-F5344CB8AC3E}">
        <p14:creationId xmlns:p14="http://schemas.microsoft.com/office/powerpoint/2010/main" val="34988636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0002D10-CDEE-630F-84E8-315F610ED730}"/>
              </a:ext>
            </a:extLst>
          </p:cNvPr>
          <p:cNvSpPr>
            <a:spLocks noGrp="1"/>
          </p:cNvSpPr>
          <p:nvPr>
            <p:ph type="title"/>
          </p:nvPr>
        </p:nvSpPr>
        <p:spPr/>
        <p:txBody>
          <a:bodyPr/>
          <a:lstStyle/>
          <a:p>
            <a:endParaRPr lang="tr-TR" dirty="0"/>
          </a:p>
        </p:txBody>
      </p:sp>
      <p:sp>
        <p:nvSpPr>
          <p:cNvPr id="3" name="İçerik Yer Tutucusu 2">
            <a:extLst>
              <a:ext uri="{FF2B5EF4-FFF2-40B4-BE49-F238E27FC236}">
                <a16:creationId xmlns:a16="http://schemas.microsoft.com/office/drawing/2014/main" id="{729ECFE3-8E08-29DC-717C-FDDC26AC9E69}"/>
              </a:ext>
            </a:extLst>
          </p:cNvPr>
          <p:cNvSpPr>
            <a:spLocks noGrp="1"/>
          </p:cNvSpPr>
          <p:nvPr>
            <p:ph idx="1"/>
          </p:nvPr>
        </p:nvSpPr>
        <p:spPr>
          <a:xfrm>
            <a:off x="714584" y="812800"/>
            <a:ext cx="10165081" cy="5386388"/>
          </a:xfrm>
        </p:spPr>
        <p:txBody>
          <a:bodyPr>
            <a:normAutofit fontScale="47500" lnSpcReduction="20000"/>
          </a:bodyPr>
          <a:lstStyle/>
          <a:p>
            <a:r>
              <a:rPr lang="tr-TR" dirty="0"/>
              <a:t>Sağlık sistemi kavramı • Sağlık sisteminin temel unsurları </a:t>
            </a:r>
            <a:endParaRPr lang="tr-TR" dirty="0" smtClean="0"/>
          </a:p>
          <a:p>
            <a:r>
              <a:rPr lang="tr-TR" dirty="0" smtClean="0"/>
              <a:t>• </a:t>
            </a:r>
            <a:r>
              <a:rPr lang="tr-TR" dirty="0"/>
              <a:t>Politika ve strateji geliştirme </a:t>
            </a:r>
            <a:endParaRPr lang="tr-TR" dirty="0" smtClean="0"/>
          </a:p>
          <a:p>
            <a:r>
              <a:rPr lang="tr-TR" dirty="0" smtClean="0"/>
              <a:t>• </a:t>
            </a:r>
            <a:r>
              <a:rPr lang="tr-TR" dirty="0"/>
              <a:t>Sağlık hizmetlerinin finansmanı </a:t>
            </a:r>
            <a:endParaRPr lang="tr-TR" dirty="0" smtClean="0"/>
          </a:p>
          <a:p>
            <a:r>
              <a:rPr lang="tr-TR" dirty="0" smtClean="0"/>
              <a:t>• </a:t>
            </a:r>
            <a:r>
              <a:rPr lang="tr-TR" dirty="0"/>
              <a:t>Hizmet sunum organizasyonu </a:t>
            </a:r>
            <a:endParaRPr lang="tr-TR" dirty="0" smtClean="0"/>
          </a:p>
          <a:p>
            <a:r>
              <a:rPr lang="tr-TR" dirty="0" smtClean="0"/>
              <a:t>• </a:t>
            </a:r>
            <a:r>
              <a:rPr lang="tr-TR" dirty="0"/>
              <a:t>Tedarikçiler </a:t>
            </a:r>
            <a:endParaRPr lang="tr-TR" dirty="0" smtClean="0"/>
          </a:p>
          <a:p>
            <a:r>
              <a:rPr lang="tr-TR" dirty="0" smtClean="0"/>
              <a:t>• </a:t>
            </a:r>
            <a:r>
              <a:rPr lang="tr-TR" dirty="0"/>
              <a:t>Birinci, ikinci ve üçüncü basamak sağlık hizmetleri </a:t>
            </a:r>
            <a:endParaRPr lang="tr-TR" dirty="0" smtClean="0"/>
          </a:p>
          <a:p>
            <a:r>
              <a:rPr lang="tr-TR" dirty="0" smtClean="0"/>
              <a:t>• </a:t>
            </a:r>
            <a:r>
              <a:rPr lang="tr-TR" dirty="0"/>
              <a:t>Sağlık Bakanlığının görev ve sorumlulukları </a:t>
            </a:r>
            <a:endParaRPr lang="tr-TR" dirty="0" smtClean="0"/>
          </a:p>
          <a:p>
            <a:r>
              <a:rPr lang="tr-TR" dirty="0" smtClean="0"/>
              <a:t>• </a:t>
            </a:r>
            <a:r>
              <a:rPr lang="tr-TR" dirty="0"/>
              <a:t>Sağlık Bakanlığı merkez örgütlenmesi </a:t>
            </a:r>
            <a:endParaRPr lang="tr-TR" dirty="0" smtClean="0"/>
          </a:p>
          <a:p>
            <a:r>
              <a:rPr lang="tr-TR" dirty="0" smtClean="0"/>
              <a:t>• </a:t>
            </a:r>
            <a:r>
              <a:rPr lang="tr-TR" dirty="0"/>
              <a:t>Ana hizmet birimleri </a:t>
            </a:r>
            <a:endParaRPr lang="tr-TR" dirty="0" smtClean="0"/>
          </a:p>
          <a:p>
            <a:r>
              <a:rPr lang="tr-TR" dirty="0" smtClean="0"/>
              <a:t>• </a:t>
            </a:r>
            <a:r>
              <a:rPr lang="tr-TR" dirty="0"/>
              <a:t>Taşra örgütlenmesi </a:t>
            </a:r>
            <a:endParaRPr lang="tr-TR" dirty="0" smtClean="0"/>
          </a:p>
          <a:p>
            <a:r>
              <a:rPr lang="tr-TR" dirty="0" smtClean="0"/>
              <a:t>• </a:t>
            </a:r>
            <a:r>
              <a:rPr lang="tr-TR" dirty="0"/>
              <a:t>İl ve ilçe düzeyinde sağlık yönetimi </a:t>
            </a:r>
            <a:endParaRPr lang="tr-TR" dirty="0" smtClean="0"/>
          </a:p>
          <a:p>
            <a:r>
              <a:rPr lang="tr-TR" dirty="0" smtClean="0"/>
              <a:t>• </a:t>
            </a:r>
            <a:r>
              <a:rPr lang="tr-TR" dirty="0"/>
              <a:t>Sağlık hizmetlerinin sunum ilkeleri </a:t>
            </a:r>
            <a:endParaRPr lang="tr-TR" dirty="0" smtClean="0"/>
          </a:p>
          <a:p>
            <a:r>
              <a:rPr lang="tr-TR" dirty="0" smtClean="0"/>
              <a:t>• </a:t>
            </a:r>
            <a:r>
              <a:rPr lang="tr-TR" dirty="0"/>
              <a:t>Nüfusa göre örgütlenme </a:t>
            </a:r>
            <a:endParaRPr lang="tr-TR" dirty="0" smtClean="0"/>
          </a:p>
          <a:p>
            <a:r>
              <a:rPr lang="tr-TR" dirty="0" smtClean="0"/>
              <a:t>• </a:t>
            </a:r>
            <a:r>
              <a:rPr lang="tr-TR" dirty="0"/>
              <a:t>Entegre, ekip temelli ve kademeli hizmet</a:t>
            </a:r>
            <a:endParaRPr lang="tr-TR" dirty="0"/>
          </a:p>
        </p:txBody>
      </p:sp>
      <p:sp>
        <p:nvSpPr>
          <p:cNvPr id="4" name="Veri Yer Tutucusu 3">
            <a:extLst>
              <a:ext uri="{FF2B5EF4-FFF2-40B4-BE49-F238E27FC236}">
                <a16:creationId xmlns:a16="http://schemas.microsoft.com/office/drawing/2014/main" id="{1124543B-6AFE-55A3-80A0-09DB04541176}"/>
              </a:ext>
            </a:extLst>
          </p:cNvPr>
          <p:cNvSpPr>
            <a:spLocks noGrp="1"/>
          </p:cNvSpPr>
          <p:nvPr>
            <p:ph type="dt" sz="half" idx="10"/>
          </p:nvPr>
        </p:nvSpPr>
        <p:spPr/>
        <p:txBody>
          <a:bodyPr/>
          <a:lstStyle/>
          <a:p>
            <a:fld id="{BD690D86-E4F3-47A9-909E-6E10B582C4B6}" type="datetime1">
              <a:rPr lang="tr-TR" smtClean="0"/>
              <a:t>23.06.2026</a:t>
            </a:fld>
            <a:endParaRPr lang="tr-TR"/>
          </a:p>
        </p:txBody>
      </p:sp>
      <p:sp>
        <p:nvSpPr>
          <p:cNvPr id="5" name="Alt Bilgi Yer Tutucusu 4">
            <a:extLst>
              <a:ext uri="{FF2B5EF4-FFF2-40B4-BE49-F238E27FC236}">
                <a16:creationId xmlns:a16="http://schemas.microsoft.com/office/drawing/2014/main" id="{4D6B48A8-A3F3-3BDC-C970-636850E9091E}"/>
              </a:ext>
            </a:extLst>
          </p:cNvPr>
          <p:cNvSpPr>
            <a:spLocks noGrp="1"/>
          </p:cNvSpPr>
          <p:nvPr>
            <p:ph type="ftr" sz="quarter" idx="11"/>
          </p:nvPr>
        </p:nvSpPr>
        <p:spPr/>
        <p:txBody>
          <a:bodyPr/>
          <a:lstStyle/>
          <a:p>
            <a:r>
              <a:rPr lang="tr-TR" dirty="0" err="1" smtClean="0"/>
              <a:t>Öğr</a:t>
            </a:r>
            <a:r>
              <a:rPr lang="tr-TR" dirty="0" smtClean="0"/>
              <a:t>. Gör. Dr. Ayşe ÖZEFLANİLİ</a:t>
            </a:r>
            <a:endParaRPr lang="tr-TR" dirty="0"/>
          </a:p>
        </p:txBody>
      </p:sp>
      <p:sp>
        <p:nvSpPr>
          <p:cNvPr id="6" name="Slayt Numarası Yer Tutucusu 5">
            <a:extLst>
              <a:ext uri="{FF2B5EF4-FFF2-40B4-BE49-F238E27FC236}">
                <a16:creationId xmlns:a16="http://schemas.microsoft.com/office/drawing/2014/main" id="{2175ADDD-A240-51FF-6001-D894A710A3C9}"/>
              </a:ext>
            </a:extLst>
          </p:cNvPr>
          <p:cNvSpPr>
            <a:spLocks noGrp="1"/>
          </p:cNvSpPr>
          <p:nvPr>
            <p:ph type="sldNum" sz="quarter" idx="12"/>
          </p:nvPr>
        </p:nvSpPr>
        <p:spPr/>
        <p:txBody>
          <a:bodyPr/>
          <a:lstStyle/>
          <a:p>
            <a:fld id="{98D1A948-F723-44D0-9112-FAEB9D266EE7}" type="slidenum">
              <a:rPr lang="tr-TR" smtClean="0"/>
              <a:t>2</a:t>
            </a:fld>
            <a:endParaRPr lang="tr-TR"/>
          </a:p>
        </p:txBody>
      </p:sp>
    </p:spTree>
    <p:extLst>
      <p:ext uri="{BB962C8B-B14F-4D97-AF65-F5344CB8AC3E}">
        <p14:creationId xmlns:p14="http://schemas.microsoft.com/office/powerpoint/2010/main" val="5153155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760878B-067D-727D-6765-3EA0B2395CEB}"/>
              </a:ext>
            </a:extLst>
          </p:cNvPr>
          <p:cNvSpPr>
            <a:spLocks noGrp="1"/>
          </p:cNvSpPr>
          <p:nvPr>
            <p:ph type="title"/>
          </p:nvPr>
        </p:nvSpPr>
        <p:spPr>
          <a:xfrm>
            <a:off x="1188719" y="1825625"/>
            <a:ext cx="10165080" cy="635264"/>
          </a:xfrm>
        </p:spPr>
        <p:txBody>
          <a:bodyPr>
            <a:normAutofit fontScale="90000"/>
          </a:bodyPr>
          <a:lstStyle/>
          <a:p>
            <a:r>
              <a:rPr lang="tr-TR" b="1" dirty="0"/>
              <a:t>Sağlık Sistemi Kavramı</a:t>
            </a:r>
            <a:br>
              <a:rPr lang="tr-TR" b="1" dirty="0"/>
            </a:br>
            <a:r>
              <a:rPr lang="tr-TR" b="1" dirty="0"/>
              <a:t/>
            </a:r>
            <a:br>
              <a:rPr lang="tr-TR" b="1" dirty="0"/>
            </a:br>
            <a:r>
              <a:rPr lang="tr-TR" b="1" dirty="0"/>
              <a:t/>
            </a:r>
            <a:br>
              <a:rPr lang="tr-TR" b="1" dirty="0"/>
            </a:br>
            <a:r>
              <a:rPr lang="tr-TR" b="1" dirty="0"/>
              <a:t/>
            </a:r>
            <a:br>
              <a:rPr lang="tr-TR" b="1" dirty="0"/>
            </a:br>
            <a:r>
              <a:rPr lang="tr-TR" b="1" dirty="0"/>
              <a:t/>
            </a:r>
            <a:br>
              <a:rPr lang="tr-TR" b="1" dirty="0"/>
            </a:br>
            <a:r>
              <a:rPr lang="tr-TR" b="1" dirty="0"/>
              <a:t/>
            </a:r>
            <a:br>
              <a:rPr lang="tr-TR" b="1" dirty="0"/>
            </a:br>
            <a:r>
              <a:rPr lang="tr-TR" b="1" dirty="0"/>
              <a:t/>
            </a:r>
            <a:br>
              <a:rPr lang="tr-TR" b="1" dirty="0"/>
            </a:br>
            <a:endParaRPr lang="tr-TR" dirty="0"/>
          </a:p>
        </p:txBody>
      </p:sp>
      <p:sp>
        <p:nvSpPr>
          <p:cNvPr id="3" name="İçerik Yer Tutucusu 2">
            <a:extLst>
              <a:ext uri="{FF2B5EF4-FFF2-40B4-BE49-F238E27FC236}">
                <a16:creationId xmlns:a16="http://schemas.microsoft.com/office/drawing/2014/main" id="{8B424127-1F6E-9CED-168B-91E82F1D8584}"/>
              </a:ext>
            </a:extLst>
          </p:cNvPr>
          <p:cNvSpPr>
            <a:spLocks noGrp="1"/>
          </p:cNvSpPr>
          <p:nvPr>
            <p:ph idx="1"/>
          </p:nvPr>
        </p:nvSpPr>
        <p:spPr/>
        <p:txBody>
          <a:bodyPr>
            <a:normAutofit fontScale="55000" lnSpcReduction="20000"/>
          </a:bodyPr>
          <a:lstStyle/>
          <a:p>
            <a:r>
              <a:rPr lang="tr-TR" dirty="0" smtClean="0"/>
              <a:t>Sağlık </a:t>
            </a:r>
            <a:r>
              <a:rPr lang="tr-TR" dirty="0"/>
              <a:t>sistemi; bireylerin ve toplumun sağlığını korumak, geliştirmek, hastalıkları önlemek, hastaları tedavi etmek ve ortaya çıkan işlev kayıplarını azaltmak amacıyla oluşturulan kurum, kuruluş, insan gücü, finansman kaynağı, mevzuat ve hizmetlerin bütünüdür. Sağlık sistemi yalnızca hastaneler ve sağlık çalışanlarından oluşmaz. Sağlık politikasını belirleyen kurumlar, hizmetleri finanse eden yapılar, ilaç ve tıbbi cihaz sağlayıcıları, özel sektör kuruluşları ve topluma sunulan bütün koruyucu ve tedavi edici hizmetler sistemin birer parçasıdır.</a:t>
            </a:r>
          </a:p>
          <a:p>
            <a:r>
              <a:rPr lang="tr-TR" dirty="0"/>
              <a:t>Etkili bir sağlık sistemi; güçlü liderlik, açık görev paylaşımı, yeterli kaynak, nitelikli sağlık insan gücü, sürdürülebilir finansman ve kurumlar arası koordinasyon gerektirir. Sağlık hizmetlerinin planlı ve eşit biçimde sunulabilmesi için sistemin bütün unsurlarının birbiriyle uyumlu çalışması gerekir.</a:t>
            </a:r>
          </a:p>
          <a:p>
            <a:endParaRPr lang="tr-TR" dirty="0"/>
          </a:p>
        </p:txBody>
      </p:sp>
      <p:sp>
        <p:nvSpPr>
          <p:cNvPr id="4" name="Veri Yer Tutucusu 3">
            <a:extLst>
              <a:ext uri="{FF2B5EF4-FFF2-40B4-BE49-F238E27FC236}">
                <a16:creationId xmlns:a16="http://schemas.microsoft.com/office/drawing/2014/main" id="{90175A32-F3D2-2F91-890A-783415E54CB4}"/>
              </a:ext>
            </a:extLst>
          </p:cNvPr>
          <p:cNvSpPr>
            <a:spLocks noGrp="1"/>
          </p:cNvSpPr>
          <p:nvPr>
            <p:ph type="dt" sz="half" idx="10"/>
          </p:nvPr>
        </p:nvSpPr>
        <p:spPr/>
        <p:txBody>
          <a:bodyPr/>
          <a:lstStyle/>
          <a:p>
            <a:fld id="{BD690D86-E4F3-47A9-909E-6E10B582C4B6}" type="datetime1">
              <a:rPr lang="tr-TR" smtClean="0"/>
              <a:t>23.06.2026</a:t>
            </a:fld>
            <a:endParaRPr lang="tr-TR"/>
          </a:p>
        </p:txBody>
      </p:sp>
      <p:sp>
        <p:nvSpPr>
          <p:cNvPr id="5" name="Alt Bilgi Yer Tutucusu 4">
            <a:extLst>
              <a:ext uri="{FF2B5EF4-FFF2-40B4-BE49-F238E27FC236}">
                <a16:creationId xmlns:a16="http://schemas.microsoft.com/office/drawing/2014/main" id="{DF695973-0F5B-6C07-9260-49324D843FB6}"/>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EDDE3245-35F3-AAC5-AF7C-C783E1FCAF70}"/>
              </a:ext>
            </a:extLst>
          </p:cNvPr>
          <p:cNvSpPr>
            <a:spLocks noGrp="1"/>
          </p:cNvSpPr>
          <p:nvPr>
            <p:ph type="sldNum" sz="quarter" idx="12"/>
          </p:nvPr>
        </p:nvSpPr>
        <p:spPr/>
        <p:txBody>
          <a:bodyPr/>
          <a:lstStyle/>
          <a:p>
            <a:fld id="{98D1A948-F723-44D0-9112-FAEB9D266EE7}" type="slidenum">
              <a:rPr lang="tr-TR" smtClean="0"/>
              <a:t>3</a:t>
            </a:fld>
            <a:endParaRPr lang="tr-TR"/>
          </a:p>
        </p:txBody>
      </p:sp>
    </p:spTree>
    <p:extLst>
      <p:ext uri="{BB962C8B-B14F-4D97-AF65-F5344CB8AC3E}">
        <p14:creationId xmlns:p14="http://schemas.microsoft.com/office/powerpoint/2010/main" val="20421466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4</a:t>
            </a:fld>
            <a:endParaRPr lang="tr-TR"/>
          </a:p>
        </p:txBody>
      </p:sp>
    </p:spTree>
    <p:extLst>
      <p:ext uri="{BB962C8B-B14F-4D97-AF65-F5344CB8AC3E}">
        <p14:creationId xmlns:p14="http://schemas.microsoft.com/office/powerpoint/2010/main" val="21350378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55000" lnSpcReduction="20000"/>
          </a:bodyPr>
          <a:lstStyle/>
          <a:p>
            <a:r>
              <a:rPr lang="tr-TR" b="1" dirty="0"/>
              <a:t>Sağlık Sisteminin Temel Unsurları</a:t>
            </a:r>
          </a:p>
          <a:p>
            <a:r>
              <a:rPr lang="tr-TR" dirty="0"/>
              <a:t>Sağlık sistemi genel olarak politika ve strateji geliştirme, finansman, hizmet sunum organizasyonu, tedarikçiler ve doğrudan sağlık hizmetleri olmak üzere temel unsurlardan oluşmaktadır.</a:t>
            </a:r>
          </a:p>
          <a:p>
            <a:r>
              <a:rPr lang="tr-TR" dirty="0"/>
              <a:t>Politika ve strateji boyutunda Türkiye Büyük Millet Meclisi, Sağlık Bakanlığı ve sağlık planlamasıyla ilgili kamu kurumları yer alır. Finansman boyutunda Sosyal Güvenlik Kurumu, özel sağlık sigortaları ve diğer ödeme mekanizmaları bulunur. Hizmet sunumu kamu kurumları, özel sağlık kuruluşları, üniversiteler, vakıflar, dernekler ve diğer sağlık hizmeti sağlayıcıları tarafından gerçekleştirilebilir.</a:t>
            </a:r>
          </a:p>
          <a:p>
            <a:r>
              <a:rPr lang="tr-TR" dirty="0"/>
              <a:t>İlaç üreticileri, tıbbi malzeme ve cihaz firmaları, ecza depoları ve eczaneler sağlık sisteminin tedarikçi unsurunu oluşturur. Birinci, ikinci ve üçüncü basamak sağlık hizmetleri ise sistemin bireye ve topluma doğrudan ulaşan bölümüdür.</a:t>
            </a:r>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5</a:t>
            </a:fld>
            <a:endParaRPr lang="tr-TR"/>
          </a:p>
        </p:txBody>
      </p:sp>
    </p:spTree>
    <p:extLst>
      <p:ext uri="{BB962C8B-B14F-4D97-AF65-F5344CB8AC3E}">
        <p14:creationId xmlns:p14="http://schemas.microsoft.com/office/powerpoint/2010/main" val="27116572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47500" lnSpcReduction="20000"/>
          </a:bodyPr>
          <a:lstStyle/>
          <a:p>
            <a:r>
              <a:rPr lang="tr-TR" b="1" dirty="0"/>
              <a:t>Politika ve Strateji Geliştirme</a:t>
            </a:r>
          </a:p>
          <a:p>
            <a:r>
              <a:rPr lang="tr-TR" dirty="0"/>
              <a:t>Sağlık sisteminde yönetim, ülkenin sağlık politika ve stratejilerinin belirlenmesini, yasal düzenlemelerin yapılmasını, kaynakların planlanmasını ve sağlık hizmetlerinin denetlenmesini kapsar. Yönetim işlevinin temel amacı, toplumun sağlık gereksinimlerini belirlemek ve bu gereksinimlere uygun sağlık hizmetleri oluşturmaktır.</a:t>
            </a:r>
          </a:p>
          <a:p>
            <a:r>
              <a:rPr lang="tr-TR" dirty="0"/>
              <a:t>Sağlık politikalarının geliştirilmesinde nüfus yapısı, hastalık yükü, yaşlanma, bulaşıcı ve kronik hastalıklar, sağlık eşitsizlikleri, sağlık insan gücü, teknolojik gelişmeler ve ekonomik kaynaklar dikkate alınmalıdır. Politika ve stratejiler yalnızca kısa vadeli sorunlara değil, uzun vadeli toplum sağlığı hedeflerine de yönelmelidir.</a:t>
            </a:r>
          </a:p>
          <a:p>
            <a:r>
              <a:rPr lang="tr-TR" dirty="0"/>
              <a:t>Planlama sürecinde hangi hizmetlerin nerede, kimler tarafından ve hangi kaynaklarla sunulacağı belirlenir. Ayrıca sağlık kurumlarının görevleri, sağlık çalışanlarının yetki ve sorumlulukları, hizmet standartları ve denetim mekanizmaları yasal düzenlemelerle güvence altına alınır.</a:t>
            </a:r>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6</a:t>
            </a:fld>
            <a:endParaRPr lang="tr-TR"/>
          </a:p>
        </p:txBody>
      </p:sp>
    </p:spTree>
    <p:extLst>
      <p:ext uri="{BB962C8B-B14F-4D97-AF65-F5344CB8AC3E}">
        <p14:creationId xmlns:p14="http://schemas.microsoft.com/office/powerpoint/2010/main" val="35577093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55000" lnSpcReduction="20000"/>
          </a:bodyPr>
          <a:lstStyle/>
          <a:p>
            <a:r>
              <a:rPr lang="tr-TR" b="1" dirty="0"/>
              <a:t>Sağlık Hizmetlerinin Finansmanı</a:t>
            </a:r>
          </a:p>
          <a:p>
            <a:r>
              <a:rPr lang="tr-TR" dirty="0"/>
              <a:t>Finansman, sağlık hizmetlerinin üretilebilmesi ve sürdürülebilmesi için gerekli ekonomik kaynakların oluşturulması, toplanması ve hizmet sunucularına aktarılması sürecidir. Sağlık hizmetlerinin finansmanı kamu bütçesi, sosyal sağlık sigortası, özel sigortalar, bireysel ödemeler ve diğer kaynaklar aracılığıyla sağlanabilir.</a:t>
            </a:r>
          </a:p>
          <a:p>
            <a:r>
              <a:rPr lang="tr-TR" dirty="0"/>
              <a:t>Türkiye’de Sosyal Güvenlik Kurumu sağlık hizmetlerinin finansmanında önemli bir role sahiptir. Özel sağlık sigortaları ve tamamlayıcı sigorta uygulamaları da sistemin finansmanında yer alabilmektedir.</a:t>
            </a:r>
          </a:p>
          <a:p>
            <a:r>
              <a:rPr lang="tr-TR" dirty="0"/>
              <a:t>Finansman sisteminin temel amacı, bireylerin sağlık hizmetine ihtiyaç duyduklarında ekonomik güçlük yaşamadan hizmete ulaşabilmelerini sağlamaktır. Bu nedenle finansman yapısının hakkaniyetli, sürdürülebilir ve koruyucu olması gerekir. Sağlık harcamalarının doğrudan bireyler tarafından karşılanmasının artması, özellikle düşük gelirli grupların hizmete erişimini sınırlandırabilir.</a:t>
            </a:r>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7</a:t>
            </a:fld>
            <a:endParaRPr lang="tr-TR"/>
          </a:p>
        </p:txBody>
      </p:sp>
    </p:spTree>
    <p:extLst>
      <p:ext uri="{BB962C8B-B14F-4D97-AF65-F5344CB8AC3E}">
        <p14:creationId xmlns:p14="http://schemas.microsoft.com/office/powerpoint/2010/main" val="35035668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55000" lnSpcReduction="20000"/>
          </a:bodyPr>
          <a:lstStyle/>
          <a:p>
            <a:r>
              <a:rPr lang="tr-TR" b="1" dirty="0"/>
              <a:t>Hizmet Sunum Organizasyonu</a:t>
            </a:r>
          </a:p>
          <a:p>
            <a:r>
              <a:rPr lang="tr-TR" dirty="0"/>
              <a:t>Hizmet sunum organizasyonu, sağlık hizmetlerinin üretiminden ve topluma ulaştırılmasından sorumlu bütün kurum ve kuruluşları kapsar. Kamu hastaneleri, aile sağlığı merkezleri, toplum sağlığı merkezleri, özel hastaneler, tıp merkezleri, üniversite hastaneleri, vakıf ve dernekler hizmet sunum organizasyonunun parçalarıdır.</a:t>
            </a:r>
          </a:p>
          <a:p>
            <a:r>
              <a:rPr lang="tr-TR" dirty="0"/>
              <a:t>Sağlık hizmeti sunan kuruluşların görevleri, hizmet basamakları ve sevk ilişkileri açık biçimde tanımlanmalıdır. Birinci basamakta çözülebilecek bir sağlık sorununun doğrudan ileri basamaklara yönelmesi, kaynakların gereksiz kullanımına ve hizmet yoğunluğuna yol açabilir.</a:t>
            </a:r>
          </a:p>
          <a:p>
            <a:r>
              <a:rPr lang="tr-TR" dirty="0"/>
              <a:t>Etkili bir hizmet sunum organizasyonu; koruyucu, tedavi edici, </a:t>
            </a:r>
            <a:r>
              <a:rPr lang="tr-TR" dirty="0" err="1"/>
              <a:t>rehabilite</a:t>
            </a:r>
            <a:r>
              <a:rPr lang="tr-TR" dirty="0"/>
              <a:t> edici ve sağlığı geliştirici hizmetlerin birbirini tamamlayacak biçimde yürütülmesini gerektirir.</a:t>
            </a:r>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8</a:t>
            </a:fld>
            <a:endParaRPr lang="tr-TR"/>
          </a:p>
        </p:txBody>
      </p:sp>
    </p:spTree>
    <p:extLst>
      <p:ext uri="{BB962C8B-B14F-4D97-AF65-F5344CB8AC3E}">
        <p14:creationId xmlns:p14="http://schemas.microsoft.com/office/powerpoint/2010/main" val="39409727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55000" lnSpcReduction="20000"/>
          </a:bodyPr>
          <a:lstStyle/>
          <a:p>
            <a:r>
              <a:rPr lang="tr-TR" b="1" dirty="0"/>
              <a:t>Sağlık Hizmetlerinin Kapsamı</a:t>
            </a:r>
          </a:p>
          <a:p>
            <a:r>
              <a:rPr lang="tr-TR" dirty="0"/>
              <a:t>Sağlık hizmetleri, bireylerin ve toplumun sağlığını korumak ve geliştirmek amacıyla sunulan bütün hizmetleri kapsar. Bu hizmetler koruyucu sağlık hizmetleri, tedavi edici sağlık hizmetleri, rehabilitasyon hizmetleri ve sağlığın geliştirilmesi uygulamaları olarak sınıflandırılabilir.</a:t>
            </a:r>
          </a:p>
          <a:p>
            <a:r>
              <a:rPr lang="tr-TR" dirty="0"/>
              <a:t>Koruyucu hizmetler hastalık ortaya çıkmadan önce risklerin azaltılmasını amaçlar. Bağışıklama, gebe ve çocuk izlemleri, bulaşıcı hastalıkların kontrolü, çevre sağlığı hizmetleri ve sağlık eğitimi bu kapsamdadır.</a:t>
            </a:r>
          </a:p>
          <a:p>
            <a:r>
              <a:rPr lang="tr-TR" dirty="0"/>
              <a:t>Tedavi edici hizmetler hastalıkların tanı ve tedavisini; rehabilitasyon hizmetleri ise hastalık veya yaralanma sonucunda ortaya çıkan işlev kayıplarının azaltılmasını hedefler. Sağlığın geliştirilmesi hizmetleri bireylerin sağlıklı yaşam davranışları kazanmasını ve sağlıklı çevre koşullarının oluşturulmasını destekler.</a:t>
            </a:r>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9</a:t>
            </a:fld>
            <a:endParaRPr lang="tr-TR"/>
          </a:p>
        </p:txBody>
      </p:sp>
    </p:spTree>
    <p:extLst>
      <p:ext uri="{BB962C8B-B14F-4D97-AF65-F5344CB8AC3E}">
        <p14:creationId xmlns:p14="http://schemas.microsoft.com/office/powerpoint/2010/main" val="2165558820"/>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Özel Tasarım">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53</TotalTime>
  <Words>1418</Words>
  <Application>Microsoft Office PowerPoint</Application>
  <PresentationFormat>Geniş ekran</PresentationFormat>
  <Paragraphs>108</Paragraphs>
  <Slides>16</Slides>
  <Notes>0</Notes>
  <HiddenSlides>0</HiddenSlides>
  <MMClips>0</MMClips>
  <ScaleCrop>false</ScaleCrop>
  <HeadingPairs>
    <vt:vector size="6" baseType="variant">
      <vt:variant>
        <vt:lpstr>Kullanılan Yazı Tipleri</vt:lpstr>
      </vt:variant>
      <vt:variant>
        <vt:i4>3</vt:i4>
      </vt:variant>
      <vt:variant>
        <vt:lpstr>Tema</vt:lpstr>
      </vt:variant>
      <vt:variant>
        <vt:i4>2</vt:i4>
      </vt:variant>
      <vt:variant>
        <vt:lpstr>Slayt Başlıkları</vt:lpstr>
      </vt:variant>
      <vt:variant>
        <vt:i4>16</vt:i4>
      </vt:variant>
    </vt:vector>
  </HeadingPairs>
  <TitlesOfParts>
    <vt:vector size="21" baseType="lpstr">
      <vt:lpstr>Aptos</vt:lpstr>
      <vt:lpstr>Aptos Display</vt:lpstr>
      <vt:lpstr>Arial</vt:lpstr>
      <vt:lpstr>Office Teması</vt:lpstr>
      <vt:lpstr>Özel Tasarım</vt:lpstr>
      <vt:lpstr>HALK SAĞLIĞI</vt:lpstr>
      <vt:lpstr>PowerPoint Sunusu</vt:lpstr>
      <vt:lpstr>Sağlık Sistemi Kavramı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KAYNAKLAR</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HALK SAĞLIĞI</dc:title>
  <dc:creator>EÖ</dc:creator>
  <cp:lastModifiedBy>xxxx</cp:lastModifiedBy>
  <cp:revision>13</cp:revision>
  <dcterms:created xsi:type="dcterms:W3CDTF">2026-04-02T07:47:59Z</dcterms:created>
  <dcterms:modified xsi:type="dcterms:W3CDTF">2026-06-23T11:40:37Z</dcterms:modified>
</cp:coreProperties>
</file>