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2" r:id="rId2"/>
    <p:sldMasterId id="2147483660" r:id="rId3"/>
  </p:sldMasterIdLst>
  <p:notesMasterIdLst>
    <p:notesMasterId r:id="rId18"/>
  </p:notesMasterIdLst>
  <p:sldIdLst>
    <p:sldId id="256" r:id="rId4"/>
    <p:sldId id="257" r:id="rId5"/>
    <p:sldId id="303" r:id="rId6"/>
    <p:sldId id="308" r:id="rId7"/>
    <p:sldId id="309" r:id="rId8"/>
    <p:sldId id="291" r:id="rId9"/>
    <p:sldId id="310" r:id="rId10"/>
    <p:sldId id="311" r:id="rId11"/>
    <p:sldId id="286" r:id="rId12"/>
    <p:sldId id="312" r:id="rId13"/>
    <p:sldId id="304" r:id="rId14"/>
    <p:sldId id="296" r:id="rId15"/>
    <p:sldId id="285" r:id="rId16"/>
    <p:sldId id="267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710" autoAdjust="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04647F-F4EB-4552-8656-61940BEC94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2D0B4AB-3411-4839-8E33-AD07B4711C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07839FF-59D6-456C-AA91-BDA419581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2B61944-24BE-48B5-99C3-962946F42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C259A6F-137E-42D4-A2DB-2024FB06D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1755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CD16AE-8781-40DB-A879-CAB1BE422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94233C-CF34-44EE-9802-D8524CD31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A82B9BC-2468-43E2-8203-D9A9DFCDA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1AD5AC6-77DF-40A5-BC7E-B50153BD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35B464-150A-4505-9875-548CBBC8E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0296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1CD5FB-6A80-4DBD-BED0-C4B2EA508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7B7BA20-6CB6-406A-8E48-77E29C76A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F9ED909-B384-4DC4-A57F-76EA7916E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86E7C8-B75C-4793-BD41-C00FCDAF2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5BC6A3-7B90-4955-878E-169691414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6097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6C1794A-0B07-43A5-87BF-26C05E503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F1EF28-9AE7-4E5F-ACBF-66E85DFF76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0C1EDF0-284A-4479-BCBF-DCAE6FCC8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0F33A89-B213-457A-B74A-146F1B42F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0D2E1B9-6648-4E5E-A6B2-BFEF7801C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73DB94C-8957-439D-9658-FDCB664B2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0094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AF5942-7DF5-401C-9650-4A26526B1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FFE696D-5F1A-48C2-A593-6C0C297012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83B053A-8BF2-4C46-9DBF-A549612808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C1AAD70-A543-4385-B30D-93966EF981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BE7F8D0-09DD-4B65-A749-FC482C2088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217E4BF-FB41-41F6-BCB6-E08CCC558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289867F-E6E3-4F6E-8C18-C6297773D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772E8C8-9167-4743-B54B-2DC3ADDB1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3092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688BDD-CA84-4B17-A93E-4A0D8298B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97FAFD7-B349-4507-84D0-91BCFB5D4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AD2F1FA-986C-42BC-BFD2-8153BB47D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5848410-B12B-4988-8A35-79858DAC5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4285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1AA6025-9E37-4C2C-9322-8881C1F60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2E2BF9C-303E-4E54-9B12-D8631FC7B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D5B05C9-37CA-42ED-9909-B8F93525D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94763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4F3E36-1E3C-4A76-B886-D5C222BBF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03E2E1-D3A0-4BC5-890C-45A85ED1F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5D4CE5-DD77-4B08-A5A2-BA160AFF2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D66E2B1-F3B7-483A-B149-010C94B17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C2B74B7-C9D0-45CC-B045-345AF8DB4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46ABD26-A6B7-40E9-B543-7118E0581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41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E300DDD-70F0-4C6B-8D49-3D61D563A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3AAA5-FDBF-4123-A916-9B2C93523EBE}" type="datetime1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98873149-14C0-48B2-8B98-2FA739EB7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ETİN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AADC9F1-7E2B-4327-8FF0-74BD9DD96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685A40-FAAD-4FCE-A41D-66546485D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73238FD-E7BF-47EC-A228-182E155486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133FAF6-845A-40CA-A94D-512611501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54BFD8C-E3D6-4630-982D-32F0DFCFF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BDC9B60-B715-427F-9F35-533F36774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DBB2642-B4C6-4255-A235-5456C773A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80722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3A4B31-DDCF-4017-8859-346C8B773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D72DD2C-0057-41BB-BA6C-26C65E436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6C9C07-3981-4837-A6FB-7A92573C0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D2126A9-6ABA-46EC-BD77-326BEA80D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921940B-C63B-42DC-93B5-779762D72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6543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72877E3-6FA7-48EE-93EC-086FA2BBC1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EA2641C-9106-4094-A50F-0ADF8177E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F4C88AC-425C-4776-86F4-304914F66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87CFA1-7E1B-4304-98AF-BB07D3228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ACD1725-6886-43A4-ABAB-3E3851FEC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001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8641B33-8722-4492-84ED-BB6CE058D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9851835-54DC-4523-8E77-2246B610A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0F2CF36-93C6-4B2A-9764-170572CDEC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4E3B4EA-6489-404F-9E38-2C1A93716F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A290BE0-1062-40F5-BC50-527540241C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145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MATEMATİK 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10. HAFTA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Soru: </a:t>
            </a:r>
            <a:r>
              <a:rPr lang="tr-TR" dirty="0" err="1"/>
              <a:t>x+y</a:t>
            </a:r>
            <a:r>
              <a:rPr lang="tr-TR" dirty="0"/>
              <a:t> =5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          </a:t>
            </a:r>
            <a:r>
              <a:rPr lang="tr-TR" dirty="0" err="1"/>
              <a:t>y+z</a:t>
            </a:r>
            <a:r>
              <a:rPr lang="tr-TR" dirty="0"/>
              <a:t>=7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          </a:t>
            </a:r>
            <a:r>
              <a:rPr lang="tr-TR" dirty="0" err="1"/>
              <a:t>x+z</a:t>
            </a:r>
            <a:r>
              <a:rPr lang="tr-TR" dirty="0"/>
              <a:t>=6 denklem sisteminde değerleri bulunuz?</a:t>
            </a:r>
          </a:p>
          <a:p>
            <a:pPr marL="0" indent="0" algn="l">
              <a:buNone/>
            </a:pPr>
            <a:r>
              <a:rPr lang="tr-TR" dirty="0"/>
              <a:t>1. Üç denklemi de taraf tarafa toplayalım: </a:t>
            </a:r>
            <a:br>
              <a:rPr lang="tr-TR" dirty="0"/>
            </a:br>
            <a:r>
              <a:rPr lang="tr-TR" dirty="0"/>
              <a:t>2x + 2y + 2z = 18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x + y +z</a:t>
            </a:r>
            <a:r>
              <a:rPr lang="tr-TR" dirty="0"/>
              <a:t> = 9 </a:t>
            </a:r>
          </a:p>
          <a:p>
            <a:pPr marL="0" indent="0">
              <a:buNone/>
            </a:pPr>
            <a:r>
              <a:rPr lang="tr-TR" dirty="0"/>
              <a:t>2. </a:t>
            </a:r>
            <a:r>
              <a:rPr lang="tr-TR" dirty="0" err="1"/>
              <a:t>y+z</a:t>
            </a:r>
            <a:r>
              <a:rPr lang="tr-TR" dirty="0"/>
              <a:t> =7 olduğunu biliyoruz. Yerine yazalım: x + 7 =9 ve x = 2</a:t>
            </a:r>
          </a:p>
          <a:p>
            <a:pPr marL="0" indent="0">
              <a:buNone/>
            </a:pPr>
            <a:r>
              <a:rPr lang="tr-TR" dirty="0"/>
              <a:t>3. y=3 ve z=4 tüm denklemleri doğrular.</a:t>
            </a:r>
            <a:endParaRPr lang="en-US" dirty="0"/>
          </a:p>
          <a:p>
            <a:pPr marL="514350" indent="-514350" algn="l">
              <a:buAutoNum type="arabicPeriod"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3308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DOĞRUSAL OLMAYAN SISTEMLER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514350" indent="-514350">
              <a:buAutoNum type="arabicPeriod"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  <p:pic>
        <p:nvPicPr>
          <p:cNvPr id="8" name="Google Shape;575;p36" descr="image.png">
            <a:extLst>
              <a:ext uri="{FF2B5EF4-FFF2-40B4-BE49-F238E27FC236}">
                <a16:creationId xmlns:a16="http://schemas.microsoft.com/office/drawing/2014/main" id="{184469EB-3570-4CB4-B6BE-0259F1EEF74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43050" y="2247900"/>
            <a:ext cx="4314825" cy="2981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576;p36" descr="image.png">
            <a:extLst>
              <a:ext uri="{FF2B5EF4-FFF2-40B4-BE49-F238E27FC236}">
                <a16:creationId xmlns:a16="http://schemas.microsoft.com/office/drawing/2014/main" id="{BBDE671A-F7EB-414F-8748-5F6F9CE0AB3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562725" y="2247900"/>
            <a:ext cx="4314825" cy="298132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584;p36">
            <a:extLst>
              <a:ext uri="{FF2B5EF4-FFF2-40B4-BE49-F238E27FC236}">
                <a16:creationId xmlns:a16="http://schemas.microsoft.com/office/drawing/2014/main" id="{297D25E0-4871-4636-A2A9-37086FF3B77F}"/>
              </a:ext>
            </a:extLst>
          </p:cNvPr>
          <p:cNvSpPr txBox="1"/>
          <p:nvPr/>
        </p:nvSpPr>
        <p:spPr>
          <a:xfrm>
            <a:off x="1842459" y="2581275"/>
            <a:ext cx="3910164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Genel</a:t>
            </a:r>
            <a:r>
              <a:rPr lang="en-US" sz="2100" b="1" i="0" u="none" strike="noStrike" cap="none" dirty="0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10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Karakteristik</a:t>
            </a:r>
            <a:endParaRPr dirty="0"/>
          </a:p>
        </p:txBody>
      </p:sp>
      <p:sp>
        <p:nvSpPr>
          <p:cNvPr id="11" name="Google Shape;585;p36">
            <a:extLst>
              <a:ext uri="{FF2B5EF4-FFF2-40B4-BE49-F238E27FC236}">
                <a16:creationId xmlns:a16="http://schemas.microsoft.com/office/drawing/2014/main" id="{CEBCA259-9CFF-4B0B-BFCA-9FEA4423AD73}"/>
              </a:ext>
            </a:extLst>
          </p:cNvPr>
          <p:cNvSpPr txBox="1"/>
          <p:nvPr/>
        </p:nvSpPr>
        <p:spPr>
          <a:xfrm>
            <a:off x="1800534" y="3028950"/>
            <a:ext cx="3723966" cy="1038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En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az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bir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denklemin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birinci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dereceden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büyük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(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örneğin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parabol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,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çember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veya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hiperbol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)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olduğu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sistemlerdir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 dirty="0"/>
          </a:p>
        </p:txBody>
      </p:sp>
      <p:sp>
        <p:nvSpPr>
          <p:cNvPr id="12" name="Google Shape;586;p36">
            <a:extLst>
              <a:ext uri="{FF2B5EF4-FFF2-40B4-BE49-F238E27FC236}">
                <a16:creationId xmlns:a16="http://schemas.microsoft.com/office/drawing/2014/main" id="{9E35897E-D400-4449-A039-1A5D2B96A642}"/>
              </a:ext>
            </a:extLst>
          </p:cNvPr>
          <p:cNvSpPr txBox="1"/>
          <p:nvPr/>
        </p:nvSpPr>
        <p:spPr>
          <a:xfrm>
            <a:off x="1800534" y="4038600"/>
            <a:ext cx="3723966" cy="1038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Genellikle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**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Yerine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Koyma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Metodu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**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uygulanarak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ikinci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dereceden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tek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bilinmeyenli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bir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denklem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elde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50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edilir</a:t>
            </a:r>
            <a:r>
              <a:rPr lang="en-US" sz="150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 dirty="0"/>
          </a:p>
        </p:txBody>
      </p:sp>
      <p:sp>
        <p:nvSpPr>
          <p:cNvPr id="13" name="Google Shape;587;p36">
            <a:extLst>
              <a:ext uri="{FF2B5EF4-FFF2-40B4-BE49-F238E27FC236}">
                <a16:creationId xmlns:a16="http://schemas.microsoft.com/office/drawing/2014/main" id="{19C949BC-0C37-4240-AAC5-79509054A300}"/>
              </a:ext>
            </a:extLst>
          </p:cNvPr>
          <p:cNvSpPr txBox="1"/>
          <p:nvPr/>
        </p:nvSpPr>
        <p:spPr>
          <a:xfrm>
            <a:off x="7605084" y="2581275"/>
            <a:ext cx="3910164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i="0" u="none" strike="noStrike" cap="none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Kesişim Sayısı</a:t>
            </a:r>
            <a:endParaRPr/>
          </a:p>
        </p:txBody>
      </p:sp>
      <p:sp>
        <p:nvSpPr>
          <p:cNvPr id="14" name="Google Shape;588;p36">
            <a:extLst>
              <a:ext uri="{FF2B5EF4-FFF2-40B4-BE49-F238E27FC236}">
                <a16:creationId xmlns:a16="http://schemas.microsoft.com/office/drawing/2014/main" id="{82D5FD65-57EC-426D-AA53-15A681C98E05}"/>
              </a:ext>
            </a:extLst>
          </p:cNvPr>
          <p:cNvSpPr txBox="1"/>
          <p:nvPr/>
        </p:nvSpPr>
        <p:spPr>
          <a:xfrm>
            <a:off x="6820209" y="3028950"/>
            <a:ext cx="3723966" cy="692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İkinci derece denklemlerin doğası gereği çözümler birden fazla olabilir:</a:t>
            </a:r>
            <a:endParaRPr/>
          </a:p>
        </p:txBody>
      </p:sp>
      <p:sp>
        <p:nvSpPr>
          <p:cNvPr id="15" name="Google Shape;589;p36">
            <a:extLst>
              <a:ext uri="{FF2B5EF4-FFF2-40B4-BE49-F238E27FC236}">
                <a16:creationId xmlns:a16="http://schemas.microsoft.com/office/drawing/2014/main" id="{3A9D0F33-10E0-4099-9961-38AAB4ABA774}"/>
              </a:ext>
            </a:extLst>
          </p:cNvPr>
          <p:cNvSpPr txBox="1"/>
          <p:nvPr/>
        </p:nvSpPr>
        <p:spPr>
          <a:xfrm>
            <a:off x="7092315" y="3695700"/>
            <a:ext cx="3451860" cy="346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İki farklı kesişim noktası (Tekil çözümler)</a:t>
            </a:r>
            <a:endParaRPr/>
          </a:p>
        </p:txBody>
      </p:sp>
      <p:sp>
        <p:nvSpPr>
          <p:cNvPr id="16" name="Google Shape;590;p36">
            <a:extLst>
              <a:ext uri="{FF2B5EF4-FFF2-40B4-BE49-F238E27FC236}">
                <a16:creationId xmlns:a16="http://schemas.microsoft.com/office/drawing/2014/main" id="{C4E40390-4316-4FA8-95A2-40026ECF9E38}"/>
              </a:ext>
            </a:extLst>
          </p:cNvPr>
          <p:cNvSpPr txBox="1"/>
          <p:nvPr/>
        </p:nvSpPr>
        <p:spPr>
          <a:xfrm>
            <a:off x="7092315" y="4095750"/>
            <a:ext cx="3451860" cy="346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Teğet olma (Çakışık kök)</a:t>
            </a:r>
            <a:endParaRPr/>
          </a:p>
        </p:txBody>
      </p:sp>
      <p:sp>
        <p:nvSpPr>
          <p:cNvPr id="17" name="Google Shape;591;p36">
            <a:extLst>
              <a:ext uri="{FF2B5EF4-FFF2-40B4-BE49-F238E27FC236}">
                <a16:creationId xmlns:a16="http://schemas.microsoft.com/office/drawing/2014/main" id="{6251804D-15CC-4DF2-AB90-50BC4167AFE0}"/>
              </a:ext>
            </a:extLst>
          </p:cNvPr>
          <p:cNvSpPr txBox="1"/>
          <p:nvPr/>
        </p:nvSpPr>
        <p:spPr>
          <a:xfrm>
            <a:off x="7092315" y="4495800"/>
            <a:ext cx="3451860" cy="346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Kesişmeme (Reel çözüm yok)</a:t>
            </a:r>
            <a:endParaRPr/>
          </a:p>
        </p:txBody>
      </p:sp>
      <p:pic>
        <p:nvPicPr>
          <p:cNvPr id="18" name="Google Shape;592;p36" descr="image.png">
            <a:extLst>
              <a:ext uri="{FF2B5EF4-FFF2-40B4-BE49-F238E27FC236}">
                <a16:creationId xmlns:a16="http://schemas.microsoft.com/office/drawing/2014/main" id="{05A4E4BD-5CBE-47BC-911F-F6047125270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59660" y="3738562"/>
            <a:ext cx="155489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593;p36" descr="image.png">
            <a:extLst>
              <a:ext uri="{FF2B5EF4-FFF2-40B4-BE49-F238E27FC236}">
                <a16:creationId xmlns:a16="http://schemas.microsoft.com/office/drawing/2014/main" id="{C4091E62-241C-4F21-B106-D5E1BC844BB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59660" y="4138612"/>
            <a:ext cx="155489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594;p36" descr="image.png">
            <a:extLst>
              <a:ext uri="{FF2B5EF4-FFF2-40B4-BE49-F238E27FC236}">
                <a16:creationId xmlns:a16="http://schemas.microsoft.com/office/drawing/2014/main" id="{8CE6E9F1-04D0-4974-99D6-963D086B1AD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59660" y="4538662"/>
            <a:ext cx="155489" cy="2000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076082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Soru:  y = x</a:t>
            </a:r>
            <a:r>
              <a:rPr lang="tr-TR" baseline="30000" dirty="0"/>
              <a:t>2</a:t>
            </a:r>
            <a:r>
              <a:rPr lang="tr-TR" dirty="0"/>
              <a:t> – 2x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           y = x + 4 ortak kesişim noktasını hesaplayınız?</a:t>
            </a:r>
          </a:p>
          <a:p>
            <a:pPr marL="514350" indent="-514350" algn="l">
              <a:buAutoNum type="arabicPeriod"/>
            </a:pPr>
            <a:r>
              <a:rPr lang="tr-TR" dirty="0"/>
              <a:t>İki denklem eşitlenir. x</a:t>
            </a:r>
            <a:r>
              <a:rPr lang="tr-TR" baseline="30000" dirty="0"/>
              <a:t>2</a:t>
            </a:r>
            <a:r>
              <a:rPr lang="tr-TR" dirty="0"/>
              <a:t> – 2x = x + 4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dirty="0"/>
              <a:t>x</a:t>
            </a:r>
            <a:r>
              <a:rPr lang="tr-TR" baseline="30000" dirty="0"/>
              <a:t>2</a:t>
            </a:r>
            <a:r>
              <a:rPr lang="tr-TR" dirty="0"/>
              <a:t> – 3x – 4 = 0</a:t>
            </a:r>
          </a:p>
          <a:p>
            <a:pPr marL="514350" indent="-514350" algn="l">
              <a:buAutoNum type="arabicPeriod"/>
            </a:pPr>
            <a:r>
              <a:rPr lang="tr-TR" dirty="0"/>
              <a:t>Çarpanlara ayırırsak: (x - 4) (x + 1) = 0  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 x</a:t>
            </a:r>
            <a:r>
              <a:rPr lang="tr-TR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=4 x</a:t>
            </a:r>
            <a:r>
              <a:rPr lang="tr-TR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-1</a:t>
            </a:r>
            <a:endParaRPr lang="tr-TR" dirty="0"/>
          </a:p>
          <a:p>
            <a:pPr marL="514350" indent="-514350" algn="l">
              <a:buFont typeface="Arial" panose="020B0604020202020204" pitchFamily="34" charset="0"/>
              <a:buAutoNum type="arabicPeriod"/>
            </a:pPr>
            <a:r>
              <a:rPr lang="tr-TR" dirty="0"/>
              <a:t>Karşılık gelen değerleri :  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=4 + 4 = 8      y</a:t>
            </a:r>
            <a:r>
              <a:rPr lang="tr-TR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-1 + 4 =3</a:t>
            </a:r>
            <a:endParaRPr lang="tr-TR" dirty="0"/>
          </a:p>
          <a:p>
            <a:pPr marL="514350" indent="-514350" algn="l">
              <a:buAutoNum type="arabicPeriod"/>
            </a:pPr>
            <a:r>
              <a:rPr lang="tr-TR" dirty="0"/>
              <a:t>Kesişim Noktaları: Ç =  {(4,8) . (-1 , 3)}</a:t>
            </a:r>
            <a:br>
              <a:rPr lang="tr-TR" dirty="0"/>
            </a:br>
            <a:r>
              <a:rPr lang="tr-TR" dirty="0"/>
              <a:t>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75350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18" y="1825625"/>
            <a:ext cx="10165081" cy="4351338"/>
          </a:xfrm>
        </p:spPr>
        <p:txBody>
          <a:bodyPr>
            <a:normAutofit fontScale="55000" lnSpcReduction="20000"/>
          </a:bodyPr>
          <a:lstStyle/>
          <a:p>
            <a:pPr marL="0" indent="0" algn="l">
              <a:buNone/>
            </a:pPr>
            <a:r>
              <a:rPr lang="tr-TR" sz="4500" dirty="0"/>
              <a:t>Balcı, M. (2014). Genel matematik (Cilt 1). Sürat Yayınları.</a:t>
            </a:r>
          </a:p>
          <a:p>
            <a:pPr marL="0" indent="0" algn="l">
              <a:buNone/>
            </a:pPr>
            <a:r>
              <a:rPr lang="tr-TR" sz="4500" dirty="0"/>
              <a:t>Nesin, A. (2020). Analiz I. Nesin Yayınevi.</a:t>
            </a:r>
          </a:p>
          <a:p>
            <a:pPr marL="0" indent="0" algn="l">
              <a:buNone/>
            </a:pPr>
            <a:r>
              <a:rPr lang="tr-TR" sz="4500" dirty="0" err="1"/>
              <a:t>Stewart</a:t>
            </a:r>
            <a:r>
              <a:rPr lang="tr-TR" sz="4500" dirty="0"/>
              <a:t>, J. (2016). </a:t>
            </a:r>
            <a:r>
              <a:rPr lang="tr-TR" sz="4500" dirty="0" err="1"/>
              <a:t>Calculus</a:t>
            </a:r>
            <a:r>
              <a:rPr lang="tr-TR" sz="4500" dirty="0"/>
              <a:t>: </a:t>
            </a:r>
            <a:r>
              <a:rPr lang="tr-TR" sz="4500" dirty="0" err="1"/>
              <a:t>Early</a:t>
            </a:r>
            <a:r>
              <a:rPr lang="tr-TR" sz="4500" dirty="0"/>
              <a:t> </a:t>
            </a:r>
            <a:r>
              <a:rPr lang="tr-TR" sz="4500" dirty="0" err="1"/>
              <a:t>transcendentals</a:t>
            </a:r>
            <a:r>
              <a:rPr lang="tr-TR" sz="4500" dirty="0"/>
              <a:t>. </a:t>
            </a:r>
            <a:r>
              <a:rPr lang="tr-TR" sz="4500" dirty="0" err="1"/>
              <a:t>Cengage</a:t>
            </a:r>
            <a:r>
              <a:rPr lang="tr-TR" sz="4500" dirty="0"/>
              <a:t> Learning.</a:t>
            </a:r>
          </a:p>
          <a:p>
            <a:pPr marL="0" indent="0" algn="l">
              <a:buNone/>
            </a:pPr>
            <a:r>
              <a:rPr lang="tr-TR" sz="4500" dirty="0"/>
              <a:t>Thomas, G. B., </a:t>
            </a:r>
            <a:r>
              <a:rPr lang="tr-TR" sz="4500" dirty="0" err="1"/>
              <a:t>Weir</a:t>
            </a:r>
            <a:r>
              <a:rPr lang="tr-TR" sz="4500" dirty="0"/>
              <a:t>, M. D., &amp; </a:t>
            </a:r>
            <a:r>
              <a:rPr lang="tr-TR" sz="4500" dirty="0" err="1"/>
              <a:t>Hass</a:t>
            </a:r>
            <a:r>
              <a:rPr lang="tr-TR" sz="4500" dirty="0"/>
              <a:t>, J. (2018). Thomas’ </a:t>
            </a:r>
            <a:r>
              <a:rPr lang="tr-TR" sz="4500" dirty="0" err="1"/>
              <a:t>calculus</a:t>
            </a:r>
            <a:r>
              <a:rPr lang="tr-TR" sz="4500" dirty="0"/>
              <a:t>. </a:t>
            </a:r>
            <a:r>
              <a:rPr lang="tr-TR" sz="4500" dirty="0" err="1"/>
              <a:t>Pearson.Tektaş</a:t>
            </a:r>
            <a:r>
              <a:rPr lang="tr-TR" sz="4500" dirty="0"/>
              <a:t>, </a:t>
            </a:r>
          </a:p>
          <a:p>
            <a:pPr marL="0" indent="0" algn="l">
              <a:buNone/>
            </a:pPr>
            <a:r>
              <a:rPr lang="tr-TR" sz="4500" dirty="0"/>
              <a:t>M. et al. (2014). Uygulamalı genel matematik. Marmara Üniversitesi Yayınları.</a:t>
            </a: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23977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Doğrusal Denklem Sistemleri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b="1" dirty="0"/>
              <a:t>İK</a:t>
            </a:r>
            <a:r>
              <a:rPr lang="tr-TR" b="1" dirty="0"/>
              <a:t>İ</a:t>
            </a:r>
            <a:r>
              <a:rPr lang="es-ES" b="1" dirty="0"/>
              <a:t> B</a:t>
            </a:r>
            <a:r>
              <a:rPr lang="tr-TR" b="1" dirty="0"/>
              <a:t>İ</a:t>
            </a:r>
            <a:r>
              <a:rPr lang="es-ES" b="1" dirty="0"/>
              <a:t>L</a:t>
            </a:r>
            <a:r>
              <a:rPr lang="tr-TR" b="1" dirty="0"/>
              <a:t>İ</a:t>
            </a:r>
            <a:r>
              <a:rPr lang="es-ES" b="1" dirty="0"/>
              <a:t>NMEYENL</a:t>
            </a:r>
            <a:r>
              <a:rPr lang="tr-TR" b="1" dirty="0"/>
              <a:t>İ</a:t>
            </a:r>
            <a:r>
              <a:rPr lang="es-ES" b="1" dirty="0"/>
              <a:t> SISTEMLER</a:t>
            </a:r>
          </a:p>
          <a:p>
            <a:pPr marL="0" indent="0">
              <a:buNone/>
            </a:pPr>
            <a:r>
              <a:rPr lang="tr-TR" dirty="0"/>
              <a:t>x ve y değişkenlerine bağlı iki doğrusal denklemin oluşturduğu yapıya sistem denir: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Çözüm Kümesi Sistemi oluşturan denklemlerin her ikisini de aynı anda sağlayan (</a:t>
            </a:r>
            <a:r>
              <a:rPr lang="tr-TR" dirty="0" err="1"/>
              <a:t>x,y</a:t>
            </a:r>
            <a:r>
              <a:rPr lang="tr-TR" dirty="0"/>
              <a:t>) sıralı ikililerinin kümesine denir. Bu sıralı ikililer analitik düzlemde doğruların kesişim noktalarıdır.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6B48A8-A3F3-3BDC-C970-636850E9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  <p:pic>
        <p:nvPicPr>
          <p:cNvPr id="9" name="Google Shape;137;p16" descr="image.png">
            <a:extLst>
              <a:ext uri="{FF2B5EF4-FFF2-40B4-BE49-F238E27FC236}">
                <a16:creationId xmlns:a16="http://schemas.microsoft.com/office/drawing/2014/main" id="{81369C62-1C89-4D31-9B81-CF840CA05EC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324225" y="3429000"/>
            <a:ext cx="5286375" cy="695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52;p16" descr="image.png">
            <a:extLst>
              <a:ext uri="{FF2B5EF4-FFF2-40B4-BE49-F238E27FC236}">
                <a16:creationId xmlns:a16="http://schemas.microsoft.com/office/drawing/2014/main" id="{81693C3D-245B-4D10-8C81-70C51194248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59709" y="3571874"/>
            <a:ext cx="1415206" cy="409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YOK ETME METODU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/>
              <a:t>En sık kullanılan cebirsel çözüm yöntemi olan Yok Etme Metodu şu adımlarla uygulanır:</a:t>
            </a:r>
          </a:p>
          <a:p>
            <a:pPr marL="0" indent="0">
              <a:buNone/>
            </a:pPr>
            <a:r>
              <a:rPr lang="tr-TR" dirty="0"/>
              <a:t>     Değişkenlerden birinin katsayıları zıt işaretli ve eşit mutlak değere getirilir.</a:t>
            </a:r>
          </a:p>
          <a:p>
            <a:pPr marL="0" indent="0">
              <a:buNone/>
            </a:pPr>
            <a:r>
              <a:rPr lang="tr-TR" dirty="0"/>
              <a:t>     İki denklem taraf tarafa toplanarak bir değişken tamamen elenir.</a:t>
            </a:r>
          </a:p>
          <a:p>
            <a:pPr marL="0" indent="0">
              <a:buNone/>
            </a:pPr>
            <a:r>
              <a:rPr lang="tr-TR" dirty="0"/>
              <a:t>     Elde edilen tek bilinmeyenli denklem çözülerek ilk değişken bulunur.</a:t>
            </a:r>
          </a:p>
          <a:p>
            <a:pPr marL="0" indent="0">
              <a:buNone/>
            </a:pPr>
            <a:r>
              <a:rPr lang="tr-TR" dirty="0"/>
              <a:t>     Bulunan değer denklemlerden birinde yerine yazılarak diğer değişken elde edilir.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  <p:pic>
        <p:nvPicPr>
          <p:cNvPr id="7" name="Google Shape;171;p17" descr="image.png">
            <a:extLst>
              <a:ext uri="{FF2B5EF4-FFF2-40B4-BE49-F238E27FC236}">
                <a16:creationId xmlns:a16="http://schemas.microsoft.com/office/drawing/2014/main" id="{187D6759-9715-455F-8816-10AC22F2291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90645" y="3209936"/>
            <a:ext cx="1905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172;p17" descr="image.png">
            <a:extLst>
              <a:ext uri="{FF2B5EF4-FFF2-40B4-BE49-F238E27FC236}">
                <a16:creationId xmlns:a16="http://schemas.microsoft.com/office/drawing/2014/main" id="{16F9C43A-B53E-4BC5-91FD-1A97CD8A09C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14458" y="3829056"/>
            <a:ext cx="142875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173;p17" descr="image.png">
            <a:extLst>
              <a:ext uri="{FF2B5EF4-FFF2-40B4-BE49-F238E27FC236}">
                <a16:creationId xmlns:a16="http://schemas.microsoft.com/office/drawing/2014/main" id="{C9D16123-BE0E-438C-9B99-8D4BC012CCA6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00170" y="4505332"/>
            <a:ext cx="219075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74;p17" descr="image.png">
            <a:extLst>
              <a:ext uri="{FF2B5EF4-FFF2-40B4-BE49-F238E27FC236}">
                <a16:creationId xmlns:a16="http://schemas.microsoft.com/office/drawing/2014/main" id="{A4AA8DAC-E0DE-4485-8D8A-C4655E1981EC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300170" y="5181608"/>
            <a:ext cx="171450" cy="2000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76429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Soru: 3x-y =5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          2x+y=10 denklem sisteminin çözüm kümesini bulunuz?</a:t>
            </a:r>
          </a:p>
          <a:p>
            <a:pPr marL="0" indent="0" algn="l">
              <a:buNone/>
            </a:pPr>
            <a:r>
              <a:rPr lang="tr-TR" dirty="0"/>
              <a:t>1. Taraf tarafa toplarsak terimleri sadeleşir:</a:t>
            </a:r>
            <a:br>
              <a:rPr lang="tr-TR" dirty="0"/>
            </a:br>
            <a:r>
              <a:rPr lang="tr-TR" dirty="0"/>
              <a:t>(3x-y) + (2x+y) = 5 +10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dirty="0"/>
              <a:t>5x = 15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dirty="0"/>
              <a:t>x = 3</a:t>
            </a:r>
          </a:p>
          <a:p>
            <a:pPr marL="0" indent="0">
              <a:buNone/>
            </a:pPr>
            <a:r>
              <a:rPr lang="tr-TR" dirty="0"/>
              <a:t>2. değerini ikinci denklemde yerine koyalım:</a:t>
            </a:r>
          </a:p>
          <a:p>
            <a:pPr marL="0" indent="0">
              <a:buNone/>
            </a:pPr>
            <a:r>
              <a:rPr lang="tr-TR" dirty="0"/>
              <a:t>2(3) + y = 10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tr-TR" dirty="0"/>
              <a:t> 6y + y = 10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tr-TR" dirty="0"/>
              <a:t> y=4</a:t>
            </a:r>
          </a:p>
          <a:p>
            <a:pPr marL="0" indent="0">
              <a:buNone/>
            </a:pPr>
            <a:r>
              <a:rPr lang="tr-TR" dirty="0">
                <a:sym typeface="Inter"/>
              </a:rPr>
              <a:t>3. Sonuç</a:t>
            </a:r>
            <a:r>
              <a:rPr lang="en-US" dirty="0">
                <a:sym typeface="Inter"/>
              </a:rPr>
              <a:t>:</a:t>
            </a:r>
            <a:r>
              <a:rPr lang="tr-TR" dirty="0">
                <a:sym typeface="Inter"/>
              </a:rPr>
              <a:t> Ç={(3,4)}</a:t>
            </a:r>
            <a:endParaRPr lang="en-US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3837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Soru: 2x+3y =12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          3x-2y=5 denklem sisteminin çözüm kümesini bulunuz?</a:t>
            </a:r>
          </a:p>
          <a:p>
            <a:pPr marL="0" indent="0" algn="l">
              <a:buNone/>
            </a:pPr>
            <a:r>
              <a:rPr lang="tr-TR" dirty="0"/>
              <a:t>1. İlk denklemi 2, ikinci denklemi 3 ile çarpıp terimleri yok edelim:</a:t>
            </a:r>
            <a:br>
              <a:rPr lang="tr-TR" dirty="0"/>
            </a:br>
            <a:r>
              <a:rPr lang="tr-TR" dirty="0"/>
              <a:t>4x + 6y = 24    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</a:t>
            </a:r>
            <a:r>
              <a:rPr lang="tr-TR" dirty="0"/>
              <a:t>x + 6y = 15 </a:t>
            </a:r>
          </a:p>
          <a:p>
            <a:pPr marL="0" indent="0">
              <a:buNone/>
            </a:pPr>
            <a:r>
              <a:rPr lang="tr-TR" dirty="0"/>
              <a:t>2. Taraf tarafa toplayalım: 13x = 39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x = 3</a:t>
            </a:r>
          </a:p>
          <a:p>
            <a:pPr marL="0" indent="0">
              <a:buNone/>
            </a:pPr>
            <a:r>
              <a:rPr lang="tr-TR" dirty="0">
                <a:sym typeface="Inter"/>
              </a:rPr>
              <a:t>3. X değerini ilk denklemde yerine yazalım:2.3 +3y = 12 </a:t>
            </a:r>
            <a:r>
              <a:rPr lang="tr-TR" dirty="0"/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y=2</a:t>
            </a:r>
            <a:r>
              <a:rPr lang="tr-TR" dirty="0">
                <a:sym typeface="Inter"/>
              </a:rPr>
              <a:t> </a:t>
            </a:r>
          </a:p>
          <a:p>
            <a:pPr marL="0" indent="0">
              <a:buNone/>
            </a:pPr>
            <a:r>
              <a:rPr lang="tr-TR" dirty="0">
                <a:sym typeface="Inter"/>
              </a:rPr>
              <a:t>Sonuç</a:t>
            </a:r>
            <a:r>
              <a:rPr lang="en-US" dirty="0">
                <a:sym typeface="Inter"/>
              </a:rPr>
              <a:t>:</a:t>
            </a:r>
            <a:r>
              <a:rPr lang="tr-TR" dirty="0">
                <a:sym typeface="Inter"/>
              </a:rPr>
              <a:t> Ç={(3,2)}</a:t>
            </a:r>
            <a:endParaRPr lang="en-US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2833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YERINE KOYMA METODU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Bilinmeyenlerin katsayılarından birinin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±</a:t>
            </a:r>
            <a:r>
              <a:rPr lang="tr-TR" dirty="0"/>
              <a:t>1 olduğu durumlarda son derece pratik olan bu yöntem şu şekilde uygulanır:</a:t>
            </a:r>
          </a:p>
          <a:p>
            <a:pPr marL="0" indent="0">
              <a:buNone/>
            </a:pPr>
            <a:r>
              <a:rPr lang="tr-TR" dirty="0"/>
              <a:t>     Denklemlerden birinde bir değişken (</a:t>
            </a:r>
            <a:r>
              <a:rPr lang="tr-TR" dirty="0" err="1"/>
              <a:t>örn</a:t>
            </a:r>
            <a:r>
              <a:rPr lang="tr-TR" dirty="0"/>
              <a:t>. y ) yalnız bırakılır.</a:t>
            </a:r>
          </a:p>
          <a:p>
            <a:pPr marL="0" indent="0">
              <a:buNone/>
            </a:pPr>
            <a:r>
              <a:rPr lang="tr-TR" dirty="0"/>
              <a:t>     Yalnız bırakılan ifade, **diğer** denklemde o değişkenin yerine yerleştirilir.</a:t>
            </a:r>
          </a:p>
          <a:p>
            <a:pPr marL="0" indent="0">
              <a:buNone/>
            </a:pPr>
            <a:r>
              <a:rPr lang="tr-TR" dirty="0"/>
              <a:t>     Tek değişkene indirgenen yeni denklem çözülür.</a:t>
            </a:r>
          </a:p>
          <a:p>
            <a:pPr marL="0" indent="0">
              <a:buNone/>
            </a:pPr>
            <a:r>
              <a:rPr lang="tr-TR" dirty="0"/>
              <a:t>     Elde edilen değer kullanılarak sistemin ortak çözümü tamamlanır.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  <p:pic>
        <p:nvPicPr>
          <p:cNvPr id="8" name="Google Shape;249;p20" descr="image.png">
            <a:extLst>
              <a:ext uri="{FF2B5EF4-FFF2-40B4-BE49-F238E27FC236}">
                <a16:creationId xmlns:a16="http://schemas.microsoft.com/office/drawing/2014/main" id="{3D91B5AD-AA8C-41F5-A05F-8C7A3BE7C01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43025" y="3228975"/>
            <a:ext cx="1905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250;p20" descr="image.png">
            <a:extLst>
              <a:ext uri="{FF2B5EF4-FFF2-40B4-BE49-F238E27FC236}">
                <a16:creationId xmlns:a16="http://schemas.microsoft.com/office/drawing/2014/main" id="{38D1DB97-9298-4C55-8F57-A673F679199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43025" y="3894930"/>
            <a:ext cx="1905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251;p20" descr="image.png">
            <a:extLst>
              <a:ext uri="{FF2B5EF4-FFF2-40B4-BE49-F238E27FC236}">
                <a16:creationId xmlns:a16="http://schemas.microsoft.com/office/drawing/2014/main" id="{26C7BD54-79C6-4BB8-9221-AFCDFFF74600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90650" y="5035946"/>
            <a:ext cx="142875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252;p20" descr="image.png">
            <a:extLst>
              <a:ext uri="{FF2B5EF4-FFF2-40B4-BE49-F238E27FC236}">
                <a16:creationId xmlns:a16="http://schemas.microsoft.com/office/drawing/2014/main" id="{E45EE25D-D9E8-4847-8480-D7549871CC0F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352550" y="5663606"/>
            <a:ext cx="171450" cy="2000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7751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Soru: 4x</a:t>
            </a:r>
            <a:r>
              <a:rPr lang="tr-TR" baseline="30000" dirty="0"/>
              <a:t>2</a:t>
            </a:r>
            <a:r>
              <a:rPr lang="tr-TR" dirty="0"/>
              <a:t> – 12x + 9 = 0 çözüm kümesini bulunuz?</a:t>
            </a:r>
          </a:p>
          <a:p>
            <a:pPr marL="514350" indent="-514350" algn="l">
              <a:buAutoNum type="arabicPeriod"/>
            </a:pPr>
            <a:r>
              <a:rPr lang="el-GR" dirty="0"/>
              <a:t>Δ = (-12)² - 4(4)(9) = 144 - 144 = 0</a:t>
            </a:r>
            <a:endParaRPr lang="tr-TR" dirty="0"/>
          </a:p>
          <a:p>
            <a:pPr marL="514350" indent="-514350" algn="l">
              <a:buAutoNum type="arabicPeriod"/>
            </a:pPr>
            <a:r>
              <a:rPr lang="tr-TR" dirty="0"/>
              <a:t>Çakışık (eşit) kökler var:    </a:t>
            </a:r>
            <a:br>
              <a:rPr lang="tr-TR" dirty="0"/>
            </a:br>
            <a:r>
              <a:rPr lang="tr-TR" dirty="0"/>
              <a:t> </a:t>
            </a:r>
            <a:br>
              <a:rPr lang="tr-TR" dirty="0"/>
            </a:br>
            <a:r>
              <a:rPr lang="tr-TR" dirty="0"/>
              <a:t> (Not: İfade (2x-3)² biçiminde tam karedir)</a:t>
            </a:r>
          </a:p>
          <a:p>
            <a:pPr marL="514350" indent="-514350" algn="l">
              <a:buAutoNum type="arabicPeriod"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pic>
        <p:nvPicPr>
          <p:cNvPr id="8" name="Google Shape;339;p27" descr="image.png">
            <a:extLst>
              <a:ext uri="{FF2B5EF4-FFF2-40B4-BE49-F238E27FC236}">
                <a16:creationId xmlns:a16="http://schemas.microsoft.com/office/drawing/2014/main" id="{DADF80A9-A27A-49C2-801E-F8359A4F8C1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543550" y="3771901"/>
            <a:ext cx="2728317" cy="6740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66387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Soru: x-2y =3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          3x+4y=9 denklem sistemini yerine koyma yöntemi kullanarak çözünüz?</a:t>
            </a:r>
          </a:p>
          <a:p>
            <a:pPr marL="0" indent="0" algn="l">
              <a:buNone/>
            </a:pPr>
            <a:r>
              <a:rPr lang="tr-TR" dirty="0"/>
              <a:t>1. İlk denklemden x değerini çekelim: x = 2y + 3</a:t>
            </a:r>
          </a:p>
          <a:p>
            <a:pPr marL="0" indent="0" algn="l">
              <a:buNone/>
            </a:pPr>
            <a:r>
              <a:rPr lang="tr-TR" dirty="0"/>
              <a:t>2. İkinci denklemde yerine yazalım:</a:t>
            </a:r>
            <a:br>
              <a:rPr lang="tr-TR" dirty="0"/>
            </a:br>
            <a:r>
              <a:rPr lang="tr-TR" dirty="0"/>
              <a:t>3(2y + 3) + 4y = 19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6y + 9 +4y</a:t>
            </a:r>
            <a:r>
              <a:rPr lang="tr-TR" dirty="0"/>
              <a:t> = 19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y</a:t>
            </a:r>
            <a:r>
              <a:rPr lang="tr-TR" dirty="0"/>
              <a:t> = 1</a:t>
            </a:r>
          </a:p>
          <a:p>
            <a:pPr marL="0" indent="0">
              <a:buNone/>
            </a:pPr>
            <a:r>
              <a:rPr lang="tr-TR" dirty="0"/>
              <a:t>3. x değerini bulalım:</a:t>
            </a:r>
          </a:p>
          <a:p>
            <a:pPr marL="0" indent="0">
              <a:buNone/>
            </a:pPr>
            <a:r>
              <a:rPr lang="tr-TR" dirty="0"/>
              <a:t>X = 2 (1) + 3 = 5</a:t>
            </a:r>
          </a:p>
          <a:p>
            <a:pPr marL="0" indent="0">
              <a:buNone/>
            </a:pPr>
            <a:r>
              <a:rPr lang="tr-TR" dirty="0">
                <a:sym typeface="Inter"/>
              </a:rPr>
              <a:t>4. Sonuç</a:t>
            </a:r>
            <a:r>
              <a:rPr lang="en-US" dirty="0">
                <a:sym typeface="Inter"/>
              </a:rPr>
              <a:t>:</a:t>
            </a:r>
            <a:r>
              <a:rPr lang="tr-TR" dirty="0">
                <a:sym typeface="Inter"/>
              </a:rPr>
              <a:t> Ç={(5,1)}</a:t>
            </a:r>
            <a:endParaRPr lang="en-US" dirty="0"/>
          </a:p>
          <a:p>
            <a:pPr marL="514350" indent="-514350" algn="l">
              <a:buAutoNum type="arabicPeriod"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0518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ÜÇ BİLİNMEYENLİ SISTEMLER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/>
              <a:t>x, y, z değişkenlerini içeren üç doğrusal denklemin oluşturduğu yapılardır: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Çözüm Algoritması</a:t>
            </a:r>
          </a:p>
          <a:p>
            <a:pPr marL="0" indent="0">
              <a:buNone/>
            </a:pPr>
            <a:r>
              <a:rPr lang="tr-TR" dirty="0"/>
              <a:t>1. İkişerli gruplar seçilerek değişkenlerden biri (</a:t>
            </a:r>
            <a:r>
              <a:rPr lang="tr-TR" dirty="0" err="1"/>
              <a:t>örn</a:t>
            </a:r>
            <a:r>
              <a:rPr lang="tr-TR" dirty="0"/>
              <a:t>. z ) yok edilir.</a:t>
            </a:r>
          </a:p>
          <a:p>
            <a:pPr marL="0" indent="0">
              <a:buNone/>
            </a:pPr>
            <a:r>
              <a:rPr lang="tr-TR" dirty="0"/>
              <a:t>2. İki bilinmeyenli iki denklemden oluşan yeni bir alt sistem kurulur ve çözülür.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  <p:pic>
        <p:nvPicPr>
          <p:cNvPr id="11" name="Google Shape;513;p33" descr="image.png">
            <a:extLst>
              <a:ext uri="{FF2B5EF4-FFF2-40B4-BE49-F238E27FC236}">
                <a16:creationId xmlns:a16="http://schemas.microsoft.com/office/drawing/2014/main" id="{1F422D2A-C0FB-438E-A7FC-2573055C668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581400" y="2543175"/>
            <a:ext cx="5176838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524;p33" descr="image.png">
            <a:extLst>
              <a:ext uri="{FF2B5EF4-FFF2-40B4-BE49-F238E27FC236}">
                <a16:creationId xmlns:a16="http://schemas.microsoft.com/office/drawing/2014/main" id="{00C22879-F9AC-41B9-B0E1-1867E4B9529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31321" y="2686050"/>
            <a:ext cx="1529208" cy="6000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8182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Özel Tasarı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1378</TotalTime>
  <Words>991</Words>
  <Application>Microsoft Office PowerPoint</Application>
  <PresentationFormat>Geniş ekran</PresentationFormat>
  <Paragraphs>137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14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Calibri Light</vt:lpstr>
      <vt:lpstr>Inter</vt:lpstr>
      <vt:lpstr>Times New Roman</vt:lpstr>
      <vt:lpstr>Office Teması</vt:lpstr>
      <vt:lpstr>1_Özel Tasarım</vt:lpstr>
      <vt:lpstr>Özel Tasarım</vt:lpstr>
      <vt:lpstr>MATEMATİK I</vt:lpstr>
      <vt:lpstr>Doğrusal Denklem Sistemleri</vt:lpstr>
      <vt:lpstr>YOK ETME METODU</vt:lpstr>
      <vt:lpstr>Örnek Çözüm</vt:lpstr>
      <vt:lpstr>Örnek Çözüm</vt:lpstr>
      <vt:lpstr>YERINE KOYMA METODU</vt:lpstr>
      <vt:lpstr>Örnek Çözüm</vt:lpstr>
      <vt:lpstr>Örnek Çözüm</vt:lpstr>
      <vt:lpstr>ÜÇ BİLİNMEYENLİ SISTEMLER</vt:lpstr>
      <vt:lpstr>Örnek Çözüm</vt:lpstr>
      <vt:lpstr>DOĞRUSAL OLMAYAN SISTEMLER</vt:lpstr>
      <vt:lpstr>Örnek Çözüm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EÖ</dc:creator>
  <cp:lastModifiedBy>ONUR METIN</cp:lastModifiedBy>
  <cp:revision>94</cp:revision>
  <dcterms:created xsi:type="dcterms:W3CDTF">2026-04-02T07:47:59Z</dcterms:created>
  <dcterms:modified xsi:type="dcterms:W3CDTF">2026-06-25T17:27:46Z</dcterms:modified>
</cp:coreProperties>
</file>