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18"/>
  </p:notesMasterIdLst>
  <p:sldIdLst>
    <p:sldId id="256" r:id="rId4"/>
    <p:sldId id="257" r:id="rId5"/>
    <p:sldId id="303" r:id="rId6"/>
    <p:sldId id="308" r:id="rId7"/>
    <p:sldId id="309" r:id="rId8"/>
    <p:sldId id="291" r:id="rId9"/>
    <p:sldId id="310" r:id="rId10"/>
    <p:sldId id="311" r:id="rId11"/>
    <p:sldId id="286" r:id="rId12"/>
    <p:sldId id="312" r:id="rId13"/>
    <p:sldId id="304" r:id="rId14"/>
    <p:sldId id="296" r:id="rId15"/>
    <p:sldId id="28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10.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</a:t>
            </a:r>
            <a:r>
              <a:rPr lang="tr-TR" dirty="0" err="1"/>
              <a:t>x+y</a:t>
            </a:r>
            <a:r>
              <a:rPr lang="tr-TR" dirty="0"/>
              <a:t> =5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</a:t>
            </a:r>
            <a:r>
              <a:rPr lang="tr-TR" dirty="0" err="1"/>
              <a:t>y+z</a:t>
            </a:r>
            <a:r>
              <a:rPr lang="tr-TR" dirty="0"/>
              <a:t>=7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</a:t>
            </a:r>
            <a:r>
              <a:rPr lang="tr-TR" dirty="0" err="1"/>
              <a:t>x+z</a:t>
            </a:r>
            <a:r>
              <a:rPr lang="tr-TR" dirty="0"/>
              <a:t>=6 denklem sisteminde değerleri bulunuz?</a:t>
            </a:r>
          </a:p>
          <a:p>
            <a:pPr marL="0" indent="0" algn="l">
              <a:buNone/>
            </a:pPr>
            <a:r>
              <a:rPr lang="tr-TR" dirty="0"/>
              <a:t>1. Üç denklemi de taraf tarafa toplayalım: </a:t>
            </a:r>
            <a:br>
              <a:rPr lang="tr-TR" dirty="0"/>
            </a:br>
            <a:r>
              <a:rPr lang="tr-TR" dirty="0"/>
              <a:t>2x + 2y + 2z = 18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x + y +z</a:t>
            </a:r>
            <a:r>
              <a:rPr lang="tr-TR" dirty="0"/>
              <a:t> = 9 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y+z</a:t>
            </a:r>
            <a:r>
              <a:rPr lang="tr-TR" dirty="0"/>
              <a:t> =7 olduğunu biliyoruz. Yerine yazalım: x + 7 =9 ve x = 2</a:t>
            </a:r>
          </a:p>
          <a:p>
            <a:pPr marL="0" indent="0">
              <a:buNone/>
            </a:pPr>
            <a:r>
              <a:rPr lang="tr-TR" dirty="0"/>
              <a:t>3. y=3 ve z=4 tüm denklemleri doğrular.</a:t>
            </a:r>
            <a:endParaRPr lang="en-US" dirty="0"/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308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DOĞRUSAL OLMAYAN SISTEMLER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Google Shape;575;p36" descr="image.png">
            <a:extLst>
              <a:ext uri="{FF2B5EF4-FFF2-40B4-BE49-F238E27FC236}">
                <a16:creationId xmlns:a16="http://schemas.microsoft.com/office/drawing/2014/main" id="{184469EB-3570-4CB4-B6BE-0259F1EEF74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3050" y="2247900"/>
            <a:ext cx="4314825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76;p36" descr="image.png">
            <a:extLst>
              <a:ext uri="{FF2B5EF4-FFF2-40B4-BE49-F238E27FC236}">
                <a16:creationId xmlns:a16="http://schemas.microsoft.com/office/drawing/2014/main" id="{BBDE671A-F7EB-414F-8748-5F6F9CE0AB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2725" y="2247900"/>
            <a:ext cx="4314825" cy="29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84;p36">
            <a:extLst>
              <a:ext uri="{FF2B5EF4-FFF2-40B4-BE49-F238E27FC236}">
                <a16:creationId xmlns:a16="http://schemas.microsoft.com/office/drawing/2014/main" id="{297D25E0-4871-4636-A2A9-37086FF3B77F}"/>
              </a:ext>
            </a:extLst>
          </p:cNvPr>
          <p:cNvSpPr txBox="1"/>
          <p:nvPr/>
        </p:nvSpPr>
        <p:spPr>
          <a:xfrm>
            <a:off x="1842459" y="2581275"/>
            <a:ext cx="391016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Genel</a:t>
            </a:r>
            <a:r>
              <a:rPr lang="en-US" sz="210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Karakteristik</a:t>
            </a:r>
            <a:endParaRPr dirty="0"/>
          </a:p>
        </p:txBody>
      </p:sp>
      <p:sp>
        <p:nvSpPr>
          <p:cNvPr id="11" name="Google Shape;585;p36">
            <a:extLst>
              <a:ext uri="{FF2B5EF4-FFF2-40B4-BE49-F238E27FC236}">
                <a16:creationId xmlns:a16="http://schemas.microsoft.com/office/drawing/2014/main" id="{CEBCA259-9CFF-4B0B-BFCA-9FEA4423AD73}"/>
              </a:ext>
            </a:extLst>
          </p:cNvPr>
          <p:cNvSpPr txBox="1"/>
          <p:nvPr/>
        </p:nvSpPr>
        <p:spPr>
          <a:xfrm>
            <a:off x="1800534" y="3028950"/>
            <a:ext cx="3723966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az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denklemin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birinci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dereceden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büyük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örneğin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parabol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çember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veya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hiperbol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)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olduğu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sistemlerdir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2" name="Google Shape;586;p36">
            <a:extLst>
              <a:ext uri="{FF2B5EF4-FFF2-40B4-BE49-F238E27FC236}">
                <a16:creationId xmlns:a16="http://schemas.microsoft.com/office/drawing/2014/main" id="{9E35897E-D400-4449-A039-1A5D2B96A642}"/>
              </a:ext>
            </a:extLst>
          </p:cNvPr>
          <p:cNvSpPr txBox="1"/>
          <p:nvPr/>
        </p:nvSpPr>
        <p:spPr>
          <a:xfrm>
            <a:off x="1800534" y="4038600"/>
            <a:ext cx="3723966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Genellikle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**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Yerine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Koyma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Metodu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**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uygulanarak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ikinci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dereceden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tek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bilinmeyenli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denklem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elde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edilir</a:t>
            </a:r>
            <a:r>
              <a:rPr lang="en-US" sz="15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3" name="Google Shape;587;p36">
            <a:extLst>
              <a:ext uri="{FF2B5EF4-FFF2-40B4-BE49-F238E27FC236}">
                <a16:creationId xmlns:a16="http://schemas.microsoft.com/office/drawing/2014/main" id="{19C949BC-0C37-4240-AAC5-79509054A300}"/>
              </a:ext>
            </a:extLst>
          </p:cNvPr>
          <p:cNvSpPr txBox="1"/>
          <p:nvPr/>
        </p:nvSpPr>
        <p:spPr>
          <a:xfrm>
            <a:off x="7605084" y="2581275"/>
            <a:ext cx="391016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Kesişim Sayısı</a:t>
            </a:r>
            <a:endParaRPr/>
          </a:p>
        </p:txBody>
      </p:sp>
      <p:sp>
        <p:nvSpPr>
          <p:cNvPr id="14" name="Google Shape;588;p36">
            <a:extLst>
              <a:ext uri="{FF2B5EF4-FFF2-40B4-BE49-F238E27FC236}">
                <a16:creationId xmlns:a16="http://schemas.microsoft.com/office/drawing/2014/main" id="{82D5FD65-57EC-426D-AA53-15A681C98E05}"/>
              </a:ext>
            </a:extLst>
          </p:cNvPr>
          <p:cNvSpPr txBox="1"/>
          <p:nvPr/>
        </p:nvSpPr>
        <p:spPr>
          <a:xfrm>
            <a:off x="6820209" y="3028950"/>
            <a:ext cx="3723966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İkinci derece denklemlerin doğası gereği çözümler birden fazla olabilir:</a:t>
            </a:r>
            <a:endParaRPr/>
          </a:p>
        </p:txBody>
      </p:sp>
      <p:sp>
        <p:nvSpPr>
          <p:cNvPr id="15" name="Google Shape;589;p36">
            <a:extLst>
              <a:ext uri="{FF2B5EF4-FFF2-40B4-BE49-F238E27FC236}">
                <a16:creationId xmlns:a16="http://schemas.microsoft.com/office/drawing/2014/main" id="{3A9D0F33-10E0-4099-9961-38AAB4ABA774}"/>
              </a:ext>
            </a:extLst>
          </p:cNvPr>
          <p:cNvSpPr txBox="1"/>
          <p:nvPr/>
        </p:nvSpPr>
        <p:spPr>
          <a:xfrm>
            <a:off x="7092315" y="3695700"/>
            <a:ext cx="345186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İki farklı kesişim noktası (Tekil çözümler)</a:t>
            </a:r>
            <a:endParaRPr/>
          </a:p>
        </p:txBody>
      </p:sp>
      <p:sp>
        <p:nvSpPr>
          <p:cNvPr id="16" name="Google Shape;590;p36">
            <a:extLst>
              <a:ext uri="{FF2B5EF4-FFF2-40B4-BE49-F238E27FC236}">
                <a16:creationId xmlns:a16="http://schemas.microsoft.com/office/drawing/2014/main" id="{C4E40390-4316-4FA8-95A2-40026ECF9E38}"/>
              </a:ext>
            </a:extLst>
          </p:cNvPr>
          <p:cNvSpPr txBox="1"/>
          <p:nvPr/>
        </p:nvSpPr>
        <p:spPr>
          <a:xfrm>
            <a:off x="7092315" y="4095750"/>
            <a:ext cx="345186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Teğet olma (Çakışık kök)</a:t>
            </a:r>
            <a:endParaRPr/>
          </a:p>
        </p:txBody>
      </p:sp>
      <p:sp>
        <p:nvSpPr>
          <p:cNvPr id="17" name="Google Shape;591;p36">
            <a:extLst>
              <a:ext uri="{FF2B5EF4-FFF2-40B4-BE49-F238E27FC236}">
                <a16:creationId xmlns:a16="http://schemas.microsoft.com/office/drawing/2014/main" id="{6251804D-15CC-4DF2-AB90-50BC4167AFE0}"/>
              </a:ext>
            </a:extLst>
          </p:cNvPr>
          <p:cNvSpPr txBox="1"/>
          <p:nvPr/>
        </p:nvSpPr>
        <p:spPr>
          <a:xfrm>
            <a:off x="7092315" y="4495800"/>
            <a:ext cx="345186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Kesişmeme (Reel çözüm yok)</a:t>
            </a:r>
            <a:endParaRPr/>
          </a:p>
        </p:txBody>
      </p:sp>
      <p:pic>
        <p:nvPicPr>
          <p:cNvPr id="18" name="Google Shape;592;p36" descr="image.png">
            <a:extLst>
              <a:ext uri="{FF2B5EF4-FFF2-40B4-BE49-F238E27FC236}">
                <a16:creationId xmlns:a16="http://schemas.microsoft.com/office/drawing/2014/main" id="{05A4E4BD-5CBE-47BC-911F-F604712527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9660" y="3738562"/>
            <a:ext cx="155489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593;p36" descr="image.png">
            <a:extLst>
              <a:ext uri="{FF2B5EF4-FFF2-40B4-BE49-F238E27FC236}">
                <a16:creationId xmlns:a16="http://schemas.microsoft.com/office/drawing/2014/main" id="{C4091E62-241C-4F21-B106-D5E1BC844B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9660" y="4138612"/>
            <a:ext cx="155489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594;p36" descr="image.png">
            <a:extLst>
              <a:ext uri="{FF2B5EF4-FFF2-40B4-BE49-F238E27FC236}">
                <a16:creationId xmlns:a16="http://schemas.microsoft.com/office/drawing/2014/main" id="{8CE6E9F1-04D0-4974-99D6-963D086B1A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9660" y="4538662"/>
            <a:ext cx="155489" cy="200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60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 y = x</a:t>
            </a:r>
            <a:r>
              <a:rPr lang="tr-TR" baseline="30000" dirty="0"/>
              <a:t>2</a:t>
            </a:r>
            <a:r>
              <a:rPr lang="tr-TR" dirty="0"/>
              <a:t> – 2x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y = x + 4 ortak kesişim noktasını hesaplayınız?</a:t>
            </a:r>
          </a:p>
          <a:p>
            <a:pPr marL="514350" indent="-514350" algn="l">
              <a:buAutoNum type="arabicPeriod"/>
            </a:pPr>
            <a:r>
              <a:rPr lang="tr-TR" dirty="0"/>
              <a:t>İki denklem eşitlenir. x</a:t>
            </a:r>
            <a:r>
              <a:rPr lang="tr-TR" baseline="30000" dirty="0"/>
              <a:t>2</a:t>
            </a:r>
            <a:r>
              <a:rPr lang="tr-TR" dirty="0"/>
              <a:t> – 2x = x + 4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/>
              <a:t>x</a:t>
            </a:r>
            <a:r>
              <a:rPr lang="tr-TR" baseline="30000" dirty="0"/>
              <a:t>2</a:t>
            </a:r>
            <a:r>
              <a:rPr lang="tr-TR" dirty="0"/>
              <a:t> – 3x – 4 = 0</a:t>
            </a:r>
          </a:p>
          <a:p>
            <a:pPr marL="514350" indent="-514350" algn="l">
              <a:buAutoNum type="arabicPeriod"/>
            </a:pPr>
            <a:r>
              <a:rPr lang="tr-TR" dirty="0"/>
              <a:t>Çarpanlara ayırırsak: (x - 4) (x + 1) = 0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x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=4 x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-1</a:t>
            </a:r>
            <a:endParaRPr lang="tr-TR" dirty="0"/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tr-TR" dirty="0"/>
              <a:t>Karşılık gelen değerleri :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=4 + 4 = 8      y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-1 + 4 =3</a:t>
            </a:r>
            <a:endParaRPr lang="tr-TR" dirty="0"/>
          </a:p>
          <a:p>
            <a:pPr marL="514350" indent="-514350" algn="l">
              <a:buAutoNum type="arabicPeriod"/>
            </a:pPr>
            <a:r>
              <a:rPr lang="tr-TR" dirty="0"/>
              <a:t>Kesişim Noktaları: Ç =  {(4,8) . (-1 , 3)}</a:t>
            </a:r>
            <a:br>
              <a:rPr lang="tr-TR" dirty="0"/>
            </a:b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Thomas’ </a:t>
            </a:r>
            <a:r>
              <a:rPr lang="tr-TR" sz="4500" dirty="0" err="1"/>
              <a:t>calculus</a:t>
            </a:r>
            <a:r>
              <a:rPr lang="tr-TR" sz="4500" dirty="0"/>
              <a:t>. </a:t>
            </a:r>
            <a:r>
              <a:rPr lang="tr-TR" sz="4500" dirty="0" err="1"/>
              <a:t>Pearson.Tektaş</a:t>
            </a:r>
            <a:r>
              <a:rPr lang="tr-TR" sz="4500" dirty="0"/>
              <a:t>, </a:t>
            </a:r>
          </a:p>
          <a:p>
            <a:pPr marL="0" indent="0" algn="l">
              <a:buNone/>
            </a:pPr>
            <a:r>
              <a:rPr lang="tr-TR" sz="4500" dirty="0"/>
              <a:t>M. et al. (2014). Uygulamalı genel matematik. Marmara Üniversitesi Yayınları.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Doğrusal Denklem Sistemleri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İK</a:t>
            </a:r>
            <a:r>
              <a:rPr lang="tr-TR" b="1" dirty="0"/>
              <a:t>İ</a:t>
            </a:r>
            <a:r>
              <a:rPr lang="es-ES" b="1" dirty="0"/>
              <a:t> B</a:t>
            </a:r>
            <a:r>
              <a:rPr lang="tr-TR" b="1" dirty="0"/>
              <a:t>İ</a:t>
            </a:r>
            <a:r>
              <a:rPr lang="es-ES" b="1" dirty="0"/>
              <a:t>L</a:t>
            </a:r>
            <a:r>
              <a:rPr lang="tr-TR" b="1" dirty="0"/>
              <a:t>İ</a:t>
            </a:r>
            <a:r>
              <a:rPr lang="es-ES" b="1" dirty="0"/>
              <a:t>NMEYENL</a:t>
            </a:r>
            <a:r>
              <a:rPr lang="tr-TR" b="1" dirty="0"/>
              <a:t>İ</a:t>
            </a:r>
            <a:r>
              <a:rPr lang="es-ES" b="1" dirty="0"/>
              <a:t> SISTEMLER</a:t>
            </a:r>
          </a:p>
          <a:p>
            <a:pPr marL="0" indent="0">
              <a:buNone/>
            </a:pPr>
            <a:r>
              <a:rPr lang="tr-TR" dirty="0"/>
              <a:t>x ve y değişkenlerine bağlı iki doğrusal denklemin oluşturduğu yapıya sistem denir: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Çözüm Kümesi Sistemi oluşturan denklemlerin her ikisini de aynı anda sağlayan (</a:t>
            </a:r>
            <a:r>
              <a:rPr lang="tr-TR" dirty="0" err="1"/>
              <a:t>x,y</a:t>
            </a:r>
            <a:r>
              <a:rPr lang="tr-TR" dirty="0"/>
              <a:t>) sıralı ikililerinin kümesine denir. Bu sıralı ikililer analitik düzlemde doğruların kesişim noktalarıdır.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9" name="Google Shape;137;p16" descr="image.png">
            <a:extLst>
              <a:ext uri="{FF2B5EF4-FFF2-40B4-BE49-F238E27FC236}">
                <a16:creationId xmlns:a16="http://schemas.microsoft.com/office/drawing/2014/main" id="{81369C62-1C89-4D31-9B81-CF840CA05E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24225" y="3429000"/>
            <a:ext cx="528637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2;p16" descr="image.png">
            <a:extLst>
              <a:ext uri="{FF2B5EF4-FFF2-40B4-BE49-F238E27FC236}">
                <a16:creationId xmlns:a16="http://schemas.microsoft.com/office/drawing/2014/main" id="{81693C3D-245B-4D10-8C81-70C5119424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9709" y="3571874"/>
            <a:ext cx="1415206" cy="409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YOK ETME METODU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En sık kullanılan cebirsel çözüm yöntemi olan Yok Etme Metodu şu adımlarla uygulanır:</a:t>
            </a:r>
          </a:p>
          <a:p>
            <a:pPr marL="0" indent="0">
              <a:buNone/>
            </a:pPr>
            <a:r>
              <a:rPr lang="tr-TR" dirty="0"/>
              <a:t>     Değişkenlerden birinin katsayıları zıt işaretli ve eşit mutlak değere getirilir.</a:t>
            </a:r>
          </a:p>
          <a:p>
            <a:pPr marL="0" indent="0">
              <a:buNone/>
            </a:pPr>
            <a:r>
              <a:rPr lang="tr-TR" dirty="0"/>
              <a:t>     İki denklem taraf tarafa toplanarak bir değişken tamamen elenir.</a:t>
            </a:r>
          </a:p>
          <a:p>
            <a:pPr marL="0" indent="0">
              <a:buNone/>
            </a:pPr>
            <a:r>
              <a:rPr lang="tr-TR" dirty="0"/>
              <a:t>     Elde edilen tek bilinmeyenli denklem çözülerek ilk değişken bulunur.</a:t>
            </a:r>
          </a:p>
          <a:p>
            <a:pPr marL="0" indent="0">
              <a:buNone/>
            </a:pPr>
            <a:r>
              <a:rPr lang="tr-TR" dirty="0"/>
              <a:t>     Bulunan değer denklemlerden birinde yerine yazılarak diğer değişken elde edilir.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7" name="Google Shape;171;p17" descr="image.png">
            <a:extLst>
              <a:ext uri="{FF2B5EF4-FFF2-40B4-BE49-F238E27FC236}">
                <a16:creationId xmlns:a16="http://schemas.microsoft.com/office/drawing/2014/main" id="{187D6759-9715-455F-8816-10AC22F2291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0645" y="3209936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2;p17" descr="image.png">
            <a:extLst>
              <a:ext uri="{FF2B5EF4-FFF2-40B4-BE49-F238E27FC236}">
                <a16:creationId xmlns:a16="http://schemas.microsoft.com/office/drawing/2014/main" id="{16F9C43A-B53E-4BC5-91FD-1A97CD8A09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4458" y="3829056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3;p17" descr="image.png">
            <a:extLst>
              <a:ext uri="{FF2B5EF4-FFF2-40B4-BE49-F238E27FC236}">
                <a16:creationId xmlns:a16="http://schemas.microsoft.com/office/drawing/2014/main" id="{C9D16123-BE0E-438C-9B99-8D4BC012CCA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170" y="4505332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4;p17" descr="image.png">
            <a:extLst>
              <a:ext uri="{FF2B5EF4-FFF2-40B4-BE49-F238E27FC236}">
                <a16:creationId xmlns:a16="http://schemas.microsoft.com/office/drawing/2014/main" id="{A4AA8DAC-E0DE-4485-8D8A-C4655E1981E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170" y="5181608"/>
            <a:ext cx="171450" cy="200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3x-y =5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2x+y=10 denklem sisteminin çözüm kümesini bulunuz?</a:t>
            </a:r>
          </a:p>
          <a:p>
            <a:pPr marL="0" indent="0" algn="l">
              <a:buNone/>
            </a:pPr>
            <a:r>
              <a:rPr lang="tr-TR" dirty="0"/>
              <a:t>1. Taraf tarafa toplarsak terimleri sadeleşir:</a:t>
            </a:r>
            <a:br>
              <a:rPr lang="tr-TR" dirty="0"/>
            </a:br>
            <a:r>
              <a:rPr lang="tr-TR" dirty="0"/>
              <a:t>(3x-y) + (2x+y) = 5 +10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/>
              <a:t>5x = 15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/>
              <a:t>x = 3</a:t>
            </a:r>
          </a:p>
          <a:p>
            <a:pPr marL="0" indent="0">
              <a:buNone/>
            </a:pPr>
            <a:r>
              <a:rPr lang="tr-TR" dirty="0"/>
              <a:t>2. değerini ikinci denklemde yerine koyalım:</a:t>
            </a:r>
          </a:p>
          <a:p>
            <a:pPr marL="0" indent="0">
              <a:buNone/>
            </a:pPr>
            <a:r>
              <a:rPr lang="tr-TR" dirty="0"/>
              <a:t>2(3) + y = 10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r-TR" dirty="0"/>
              <a:t> 6y + y = 10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r-TR" dirty="0"/>
              <a:t> y=4</a:t>
            </a:r>
          </a:p>
          <a:p>
            <a:pPr marL="0" indent="0">
              <a:buNone/>
            </a:pPr>
            <a:r>
              <a:rPr lang="tr-TR" dirty="0">
                <a:sym typeface="Inter"/>
              </a:rPr>
              <a:t>3. Sonuç</a:t>
            </a:r>
            <a:r>
              <a:rPr lang="en-US" dirty="0">
                <a:sym typeface="Inter"/>
              </a:rPr>
              <a:t>:</a:t>
            </a:r>
            <a:r>
              <a:rPr lang="tr-TR" dirty="0">
                <a:sym typeface="Inter"/>
              </a:rPr>
              <a:t> Ç={(3,4)}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83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2x+3y =12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3x-2y=5 denklem sisteminin çözüm kümesini bulunuz?</a:t>
            </a:r>
          </a:p>
          <a:p>
            <a:pPr marL="0" indent="0" algn="l">
              <a:buNone/>
            </a:pPr>
            <a:r>
              <a:rPr lang="tr-TR" dirty="0"/>
              <a:t>1. İlk denklemi 2, ikinci denklemi 3 ile çarpıp terimleri yok edelim:</a:t>
            </a:r>
            <a:br>
              <a:rPr lang="tr-TR" dirty="0"/>
            </a:br>
            <a:r>
              <a:rPr lang="tr-TR" dirty="0"/>
              <a:t>4x + 6y = 24  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tr-TR" dirty="0"/>
              <a:t>x + 6y = 15 </a:t>
            </a:r>
          </a:p>
          <a:p>
            <a:pPr marL="0" indent="0">
              <a:buNone/>
            </a:pPr>
            <a:r>
              <a:rPr lang="tr-TR" dirty="0"/>
              <a:t>2. Taraf tarafa toplayalım: 13x = 39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x = 3</a:t>
            </a:r>
          </a:p>
          <a:p>
            <a:pPr marL="0" indent="0">
              <a:buNone/>
            </a:pPr>
            <a:r>
              <a:rPr lang="tr-TR" dirty="0">
                <a:sym typeface="Inter"/>
              </a:rPr>
              <a:t>3. X değerini ilk denklemde yerine yazalım:2.3 +3y = 12 </a:t>
            </a:r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y=2</a:t>
            </a:r>
            <a:r>
              <a:rPr lang="tr-TR" dirty="0">
                <a:sym typeface="Inter"/>
              </a:rPr>
              <a:t> </a:t>
            </a:r>
          </a:p>
          <a:p>
            <a:pPr marL="0" indent="0">
              <a:buNone/>
            </a:pPr>
            <a:r>
              <a:rPr lang="tr-TR" dirty="0">
                <a:sym typeface="Inter"/>
              </a:rPr>
              <a:t>Sonuç</a:t>
            </a:r>
            <a:r>
              <a:rPr lang="en-US" dirty="0">
                <a:sym typeface="Inter"/>
              </a:rPr>
              <a:t>:</a:t>
            </a:r>
            <a:r>
              <a:rPr lang="tr-TR" dirty="0">
                <a:sym typeface="Inter"/>
              </a:rPr>
              <a:t> Ç={(3,2)}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83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YERINE KOYMA METODU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Bilinmeyenlerin katsayılarından birinin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</a:t>
            </a:r>
            <a:r>
              <a:rPr lang="tr-TR" dirty="0"/>
              <a:t>1 olduğu durumlarda son derece pratik olan bu yöntem şu şekilde uygulanır:</a:t>
            </a:r>
          </a:p>
          <a:p>
            <a:pPr marL="0" indent="0">
              <a:buNone/>
            </a:pPr>
            <a:r>
              <a:rPr lang="tr-TR" dirty="0"/>
              <a:t>     Denklemlerden birinde bir değişken (</a:t>
            </a:r>
            <a:r>
              <a:rPr lang="tr-TR" dirty="0" err="1"/>
              <a:t>örn</a:t>
            </a:r>
            <a:r>
              <a:rPr lang="tr-TR" dirty="0"/>
              <a:t>. y ) yalnız bırakılır.</a:t>
            </a:r>
          </a:p>
          <a:p>
            <a:pPr marL="0" indent="0">
              <a:buNone/>
            </a:pPr>
            <a:r>
              <a:rPr lang="tr-TR" dirty="0"/>
              <a:t>     Yalnız bırakılan ifade, **diğer** denklemde o değişkenin yerine yerleştirilir.</a:t>
            </a:r>
          </a:p>
          <a:p>
            <a:pPr marL="0" indent="0">
              <a:buNone/>
            </a:pPr>
            <a:r>
              <a:rPr lang="tr-TR" dirty="0"/>
              <a:t>     Tek değişkene indirgenen yeni denklem çözülür.</a:t>
            </a:r>
          </a:p>
          <a:p>
            <a:pPr marL="0" indent="0">
              <a:buNone/>
            </a:pPr>
            <a:r>
              <a:rPr lang="tr-TR" dirty="0"/>
              <a:t>     Elde edilen değer kullanılarak sistemin ortak çözümü tamamlanır.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8" name="Google Shape;249;p20" descr="image.png">
            <a:extLst>
              <a:ext uri="{FF2B5EF4-FFF2-40B4-BE49-F238E27FC236}">
                <a16:creationId xmlns:a16="http://schemas.microsoft.com/office/drawing/2014/main" id="{3D91B5AD-AA8C-41F5-A05F-8C7A3BE7C01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025" y="322897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50;p20" descr="image.png">
            <a:extLst>
              <a:ext uri="{FF2B5EF4-FFF2-40B4-BE49-F238E27FC236}">
                <a16:creationId xmlns:a16="http://schemas.microsoft.com/office/drawing/2014/main" id="{38D1DB97-9298-4C55-8F57-A673F679199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025" y="389493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51;p20" descr="image.png">
            <a:extLst>
              <a:ext uri="{FF2B5EF4-FFF2-40B4-BE49-F238E27FC236}">
                <a16:creationId xmlns:a16="http://schemas.microsoft.com/office/drawing/2014/main" id="{26C7BD54-79C6-4BB8-9221-AFCDFFF746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0650" y="5035946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52;p20" descr="image.png">
            <a:extLst>
              <a:ext uri="{FF2B5EF4-FFF2-40B4-BE49-F238E27FC236}">
                <a16:creationId xmlns:a16="http://schemas.microsoft.com/office/drawing/2014/main" id="{E45EE25D-D9E8-4847-8480-D7549871CC0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2550" y="5663606"/>
            <a:ext cx="171450" cy="200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4x</a:t>
            </a:r>
            <a:r>
              <a:rPr lang="tr-TR" baseline="30000" dirty="0"/>
              <a:t>2</a:t>
            </a:r>
            <a:r>
              <a:rPr lang="tr-TR" dirty="0"/>
              <a:t> – 12x + 9 = 0 çözüm kümesini bulunuz?</a:t>
            </a:r>
          </a:p>
          <a:p>
            <a:pPr marL="514350" indent="-514350" algn="l">
              <a:buAutoNum type="arabicPeriod"/>
            </a:pPr>
            <a:r>
              <a:rPr lang="el-GR" dirty="0"/>
              <a:t>Δ = (-12)² - 4(4)(9) = 144 - 144 = 0</a:t>
            </a:r>
            <a:endParaRPr lang="tr-TR" dirty="0"/>
          </a:p>
          <a:p>
            <a:pPr marL="514350" indent="-514350" algn="l">
              <a:buAutoNum type="arabicPeriod"/>
            </a:pPr>
            <a:r>
              <a:rPr lang="tr-TR" dirty="0"/>
              <a:t>Çakışık (eşit) kökler var:    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 (Not: İfade (2x-3)² biçiminde tam karedir)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8" name="Google Shape;339;p27" descr="image.png">
            <a:extLst>
              <a:ext uri="{FF2B5EF4-FFF2-40B4-BE49-F238E27FC236}">
                <a16:creationId xmlns:a16="http://schemas.microsoft.com/office/drawing/2014/main" id="{DADF80A9-A27A-49C2-801E-F8359A4F8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43550" y="3771901"/>
            <a:ext cx="2728317" cy="674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6387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x-2y =3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3x+4y=9 denklem sistemini yerine koyma yöntemi kullanarak çözünüz?</a:t>
            </a:r>
          </a:p>
          <a:p>
            <a:pPr marL="0" indent="0" algn="l">
              <a:buNone/>
            </a:pPr>
            <a:r>
              <a:rPr lang="tr-TR" dirty="0"/>
              <a:t>1. İlk denklemden x değerini çekelim: x = 2y + 3</a:t>
            </a:r>
          </a:p>
          <a:p>
            <a:pPr marL="0" indent="0" algn="l">
              <a:buNone/>
            </a:pPr>
            <a:r>
              <a:rPr lang="tr-TR" dirty="0"/>
              <a:t>2. İkinci denklemde yerine yazalım:</a:t>
            </a:r>
            <a:br>
              <a:rPr lang="tr-TR" dirty="0"/>
            </a:br>
            <a:r>
              <a:rPr lang="tr-TR" dirty="0"/>
              <a:t>3(2y + 3) + 4y = 19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6y + 9 +4y</a:t>
            </a:r>
            <a:r>
              <a:rPr lang="tr-TR" dirty="0"/>
              <a:t> = 19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y</a:t>
            </a:r>
            <a:r>
              <a:rPr lang="tr-TR" dirty="0"/>
              <a:t> = 1</a:t>
            </a:r>
          </a:p>
          <a:p>
            <a:pPr marL="0" indent="0">
              <a:buNone/>
            </a:pPr>
            <a:r>
              <a:rPr lang="tr-TR" dirty="0"/>
              <a:t>3. x değerini bulalım:</a:t>
            </a:r>
          </a:p>
          <a:p>
            <a:pPr marL="0" indent="0">
              <a:buNone/>
            </a:pPr>
            <a:r>
              <a:rPr lang="tr-TR" dirty="0"/>
              <a:t>X = 2 (1) + 3 = 5</a:t>
            </a:r>
          </a:p>
          <a:p>
            <a:pPr marL="0" indent="0">
              <a:buNone/>
            </a:pPr>
            <a:r>
              <a:rPr lang="tr-TR" dirty="0">
                <a:sym typeface="Inter"/>
              </a:rPr>
              <a:t>4. Sonuç</a:t>
            </a:r>
            <a:r>
              <a:rPr lang="en-US" dirty="0">
                <a:sym typeface="Inter"/>
              </a:rPr>
              <a:t>:</a:t>
            </a:r>
            <a:r>
              <a:rPr lang="tr-TR" dirty="0">
                <a:sym typeface="Inter"/>
              </a:rPr>
              <a:t> Ç={(5,1)}</a:t>
            </a:r>
            <a:endParaRPr lang="en-US" dirty="0"/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51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ÜÇ BİLİNMEYENLİ SISTEMLER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x, y, z değişkenlerini içeren üç doğrusal denklemin oluşturduğu yapılardır: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Çözüm Algoritması</a:t>
            </a:r>
          </a:p>
          <a:p>
            <a:pPr marL="0" indent="0">
              <a:buNone/>
            </a:pPr>
            <a:r>
              <a:rPr lang="tr-TR" dirty="0"/>
              <a:t>1. İkişerli gruplar seçilerek değişkenlerden biri (</a:t>
            </a:r>
            <a:r>
              <a:rPr lang="tr-TR" dirty="0" err="1"/>
              <a:t>örn</a:t>
            </a:r>
            <a:r>
              <a:rPr lang="tr-TR" dirty="0"/>
              <a:t>. z ) yok edilir.</a:t>
            </a:r>
          </a:p>
          <a:p>
            <a:pPr marL="0" indent="0">
              <a:buNone/>
            </a:pPr>
            <a:r>
              <a:rPr lang="tr-TR" dirty="0"/>
              <a:t>2. İki bilinmeyenli iki denklemden oluşan yeni bir alt sistem kurulur ve çözülür.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11" name="Google Shape;513;p33" descr="image.png">
            <a:extLst>
              <a:ext uri="{FF2B5EF4-FFF2-40B4-BE49-F238E27FC236}">
                <a16:creationId xmlns:a16="http://schemas.microsoft.com/office/drawing/2014/main" id="{1F422D2A-C0FB-438E-A7FC-2573055C66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400" y="2543175"/>
            <a:ext cx="5176838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24;p33" descr="image.png">
            <a:extLst>
              <a:ext uri="{FF2B5EF4-FFF2-40B4-BE49-F238E27FC236}">
                <a16:creationId xmlns:a16="http://schemas.microsoft.com/office/drawing/2014/main" id="{00C22879-F9AC-41B9-B0E1-1867E4B952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1321" y="2686050"/>
            <a:ext cx="1529208" cy="600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991</Words>
  <Application>Microsoft Office PowerPoint</Application>
  <PresentationFormat>Geniş ekran</PresentationFormat>
  <Paragraphs>137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Calibri Light</vt:lpstr>
      <vt:lpstr>Inter</vt:lpstr>
      <vt:lpstr>Times New Roman</vt:lpstr>
      <vt:lpstr>Office Teması</vt:lpstr>
      <vt:lpstr>1_Özel Tasarım</vt:lpstr>
      <vt:lpstr>Özel Tasarım</vt:lpstr>
      <vt:lpstr>MATEMATİK I</vt:lpstr>
      <vt:lpstr>Doğrusal Denklem Sistemleri</vt:lpstr>
      <vt:lpstr>YOK ETME METODU</vt:lpstr>
      <vt:lpstr>Örnek Çözüm</vt:lpstr>
      <vt:lpstr>Örnek Çözüm</vt:lpstr>
      <vt:lpstr>YERINE KOYMA METODU</vt:lpstr>
      <vt:lpstr>Örnek Çözüm</vt:lpstr>
      <vt:lpstr>Örnek Çözüm</vt:lpstr>
      <vt:lpstr>ÜÇ BİLİNMEYENLİ SISTEMLER</vt:lpstr>
      <vt:lpstr>Örnek Çözüm</vt:lpstr>
      <vt:lpstr>DOĞRUSAL OLMAYAN SISTEMLER</vt:lpstr>
      <vt:lpstr>Örnek Çözüm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94</cp:revision>
  <dcterms:created xsi:type="dcterms:W3CDTF">2026-04-02T07:47:59Z</dcterms:created>
  <dcterms:modified xsi:type="dcterms:W3CDTF">2026-06-25T17:27:46Z</dcterms:modified>
</cp:coreProperties>
</file>