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7" r:id="rId5"/>
    <p:sldId id="281" r:id="rId6"/>
    <p:sldId id="279" r:id="rId7"/>
    <p:sldId id="259" r:id="rId8"/>
    <p:sldId id="282" r:id="rId9"/>
    <p:sldId id="283" r:id="rId10"/>
    <p:sldId id="284" r:id="rId11"/>
    <p:sldId id="260" r:id="rId12"/>
    <p:sldId id="261" r:id="rId13"/>
    <p:sldId id="262" r:id="rId14"/>
    <p:sldId id="263" r:id="rId15"/>
    <p:sldId id="264" r:id="rId16"/>
    <p:sldId id="265" r:id="rId17"/>
    <p:sldId id="266" r:id="rId18"/>
    <p:sldId id="268" r:id="rId19"/>
    <p:sldId id="267" r:id="rId20"/>
    <p:sldId id="269" r:id="rId21"/>
    <p:sldId id="270" r:id="rId22"/>
    <p:sldId id="276"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DE416E-858C-A0F6-994C-1FD7C2370E7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8B81334-9A9D-031D-F1FB-F24C9D3974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315E4E8-EEE0-27B7-229A-40A6E8A84383}"/>
              </a:ext>
            </a:extLst>
          </p:cNvPr>
          <p:cNvSpPr>
            <a:spLocks noGrp="1"/>
          </p:cNvSpPr>
          <p:nvPr>
            <p:ph type="dt" sz="half" idx="10"/>
          </p:nvPr>
        </p:nvSpPr>
        <p:spPr/>
        <p:txBody>
          <a:bodyPr/>
          <a:lstStyle/>
          <a:p>
            <a:fld id="{5505BCB0-CBF5-4DCD-B8D6-D9A8224332B0}" type="datetimeFigureOut">
              <a:rPr lang="tr-TR" smtClean="0"/>
              <a:t>21.05.2026</a:t>
            </a:fld>
            <a:endParaRPr lang="tr-TR"/>
          </a:p>
        </p:txBody>
      </p:sp>
      <p:sp>
        <p:nvSpPr>
          <p:cNvPr id="5" name="Alt Bilgi Yer Tutucusu 4">
            <a:extLst>
              <a:ext uri="{FF2B5EF4-FFF2-40B4-BE49-F238E27FC236}">
                <a16:creationId xmlns:a16="http://schemas.microsoft.com/office/drawing/2014/main" id="{4BB80A99-86A8-73DC-C51C-D9B14425D38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5F1D29-0510-A02C-A78D-65B9F3CFC00A}"/>
              </a:ext>
            </a:extLst>
          </p:cNvPr>
          <p:cNvSpPr>
            <a:spLocks noGrp="1"/>
          </p:cNvSpPr>
          <p:nvPr>
            <p:ph type="sldNum" sz="quarter" idx="12"/>
          </p:nvPr>
        </p:nvSpPr>
        <p:spPr/>
        <p:txBody>
          <a:bodyPr/>
          <a:lstStyle/>
          <a:p>
            <a:fld id="{1D53EBFB-94DA-435E-82BB-54BA9ACFB722}" type="slidenum">
              <a:rPr lang="tr-TR" smtClean="0"/>
              <a:t>‹#›</a:t>
            </a:fld>
            <a:endParaRPr lang="tr-TR"/>
          </a:p>
        </p:txBody>
      </p:sp>
    </p:spTree>
    <p:extLst>
      <p:ext uri="{BB962C8B-B14F-4D97-AF65-F5344CB8AC3E}">
        <p14:creationId xmlns:p14="http://schemas.microsoft.com/office/powerpoint/2010/main" val="687352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D89C9A-8B13-156A-CB8C-C7B33132509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E0E1AD0-4936-50B7-EB16-04B25C56F7C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6E5CA24-7513-4E97-08F0-540AC1C02575}"/>
              </a:ext>
            </a:extLst>
          </p:cNvPr>
          <p:cNvSpPr>
            <a:spLocks noGrp="1"/>
          </p:cNvSpPr>
          <p:nvPr>
            <p:ph type="dt" sz="half" idx="10"/>
          </p:nvPr>
        </p:nvSpPr>
        <p:spPr/>
        <p:txBody>
          <a:bodyPr/>
          <a:lstStyle/>
          <a:p>
            <a:fld id="{5505BCB0-CBF5-4DCD-B8D6-D9A8224332B0}" type="datetimeFigureOut">
              <a:rPr lang="tr-TR" smtClean="0"/>
              <a:t>21.05.2026</a:t>
            </a:fld>
            <a:endParaRPr lang="tr-TR"/>
          </a:p>
        </p:txBody>
      </p:sp>
      <p:sp>
        <p:nvSpPr>
          <p:cNvPr id="5" name="Alt Bilgi Yer Tutucusu 4">
            <a:extLst>
              <a:ext uri="{FF2B5EF4-FFF2-40B4-BE49-F238E27FC236}">
                <a16:creationId xmlns:a16="http://schemas.microsoft.com/office/drawing/2014/main" id="{A96DA2A2-ADFD-562D-66B7-FA30C80A769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600EE39-B6BE-CECC-C658-A4300DF6535E}"/>
              </a:ext>
            </a:extLst>
          </p:cNvPr>
          <p:cNvSpPr>
            <a:spLocks noGrp="1"/>
          </p:cNvSpPr>
          <p:nvPr>
            <p:ph type="sldNum" sz="quarter" idx="12"/>
          </p:nvPr>
        </p:nvSpPr>
        <p:spPr/>
        <p:txBody>
          <a:bodyPr/>
          <a:lstStyle/>
          <a:p>
            <a:fld id="{1D53EBFB-94DA-435E-82BB-54BA9ACFB722}" type="slidenum">
              <a:rPr lang="tr-TR" smtClean="0"/>
              <a:t>‹#›</a:t>
            </a:fld>
            <a:endParaRPr lang="tr-TR"/>
          </a:p>
        </p:txBody>
      </p:sp>
    </p:spTree>
    <p:extLst>
      <p:ext uri="{BB962C8B-B14F-4D97-AF65-F5344CB8AC3E}">
        <p14:creationId xmlns:p14="http://schemas.microsoft.com/office/powerpoint/2010/main" val="2461548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54F1B21-7B00-F176-09F3-99BA4762997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46D7CBD-936B-76AE-E7FC-46376ECDB26C}"/>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DAE360D-A3E8-3436-1FAB-9C47F1A48677}"/>
              </a:ext>
            </a:extLst>
          </p:cNvPr>
          <p:cNvSpPr>
            <a:spLocks noGrp="1"/>
          </p:cNvSpPr>
          <p:nvPr>
            <p:ph type="dt" sz="half" idx="10"/>
          </p:nvPr>
        </p:nvSpPr>
        <p:spPr/>
        <p:txBody>
          <a:bodyPr/>
          <a:lstStyle/>
          <a:p>
            <a:fld id="{5505BCB0-CBF5-4DCD-B8D6-D9A8224332B0}" type="datetimeFigureOut">
              <a:rPr lang="tr-TR" smtClean="0"/>
              <a:t>21.05.2026</a:t>
            </a:fld>
            <a:endParaRPr lang="tr-TR"/>
          </a:p>
        </p:txBody>
      </p:sp>
      <p:sp>
        <p:nvSpPr>
          <p:cNvPr id="5" name="Alt Bilgi Yer Tutucusu 4">
            <a:extLst>
              <a:ext uri="{FF2B5EF4-FFF2-40B4-BE49-F238E27FC236}">
                <a16:creationId xmlns:a16="http://schemas.microsoft.com/office/drawing/2014/main" id="{BD85E7B4-4698-8DDF-4FF3-7FEFF06F9E0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1E268D2-7864-90A8-A3AF-7736281904F5}"/>
              </a:ext>
            </a:extLst>
          </p:cNvPr>
          <p:cNvSpPr>
            <a:spLocks noGrp="1"/>
          </p:cNvSpPr>
          <p:nvPr>
            <p:ph type="sldNum" sz="quarter" idx="12"/>
          </p:nvPr>
        </p:nvSpPr>
        <p:spPr/>
        <p:txBody>
          <a:bodyPr/>
          <a:lstStyle/>
          <a:p>
            <a:fld id="{1D53EBFB-94DA-435E-82BB-54BA9ACFB722}" type="slidenum">
              <a:rPr lang="tr-TR" smtClean="0"/>
              <a:t>‹#›</a:t>
            </a:fld>
            <a:endParaRPr lang="tr-TR"/>
          </a:p>
        </p:txBody>
      </p:sp>
    </p:spTree>
    <p:extLst>
      <p:ext uri="{BB962C8B-B14F-4D97-AF65-F5344CB8AC3E}">
        <p14:creationId xmlns:p14="http://schemas.microsoft.com/office/powerpoint/2010/main" val="414265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2073B0-4E05-36D7-B327-CD2FE62DE54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6689A6A-FDF3-CEC6-C26F-6F70BA099D2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98D8D2-D7C0-34F1-EDB8-E15FE582F66E}"/>
              </a:ext>
            </a:extLst>
          </p:cNvPr>
          <p:cNvSpPr>
            <a:spLocks noGrp="1"/>
          </p:cNvSpPr>
          <p:nvPr>
            <p:ph type="dt" sz="half" idx="10"/>
          </p:nvPr>
        </p:nvSpPr>
        <p:spPr/>
        <p:txBody>
          <a:bodyPr/>
          <a:lstStyle/>
          <a:p>
            <a:fld id="{5505BCB0-CBF5-4DCD-B8D6-D9A8224332B0}" type="datetimeFigureOut">
              <a:rPr lang="tr-TR" smtClean="0"/>
              <a:t>21.05.2026</a:t>
            </a:fld>
            <a:endParaRPr lang="tr-TR"/>
          </a:p>
        </p:txBody>
      </p:sp>
      <p:sp>
        <p:nvSpPr>
          <p:cNvPr id="5" name="Alt Bilgi Yer Tutucusu 4">
            <a:extLst>
              <a:ext uri="{FF2B5EF4-FFF2-40B4-BE49-F238E27FC236}">
                <a16:creationId xmlns:a16="http://schemas.microsoft.com/office/drawing/2014/main" id="{F92A4754-CC50-FAE8-E7D9-9D385F78491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0F990C7-3043-A49F-71FA-655F9E6D6376}"/>
              </a:ext>
            </a:extLst>
          </p:cNvPr>
          <p:cNvSpPr>
            <a:spLocks noGrp="1"/>
          </p:cNvSpPr>
          <p:nvPr>
            <p:ph type="sldNum" sz="quarter" idx="12"/>
          </p:nvPr>
        </p:nvSpPr>
        <p:spPr/>
        <p:txBody>
          <a:bodyPr/>
          <a:lstStyle/>
          <a:p>
            <a:fld id="{1D53EBFB-94DA-435E-82BB-54BA9ACFB722}" type="slidenum">
              <a:rPr lang="tr-TR" smtClean="0"/>
              <a:t>‹#›</a:t>
            </a:fld>
            <a:endParaRPr lang="tr-TR"/>
          </a:p>
        </p:txBody>
      </p:sp>
    </p:spTree>
    <p:extLst>
      <p:ext uri="{BB962C8B-B14F-4D97-AF65-F5344CB8AC3E}">
        <p14:creationId xmlns:p14="http://schemas.microsoft.com/office/powerpoint/2010/main" val="259336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252DED-0A50-3C54-1093-B982641042B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E0C08AA-CDE7-C297-2500-2015A4B1B39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6837538-D8AA-649D-8A14-F13FD464855B}"/>
              </a:ext>
            </a:extLst>
          </p:cNvPr>
          <p:cNvSpPr>
            <a:spLocks noGrp="1"/>
          </p:cNvSpPr>
          <p:nvPr>
            <p:ph type="dt" sz="half" idx="10"/>
          </p:nvPr>
        </p:nvSpPr>
        <p:spPr/>
        <p:txBody>
          <a:bodyPr/>
          <a:lstStyle/>
          <a:p>
            <a:fld id="{5505BCB0-CBF5-4DCD-B8D6-D9A8224332B0}" type="datetimeFigureOut">
              <a:rPr lang="tr-TR" smtClean="0"/>
              <a:t>21.05.2026</a:t>
            </a:fld>
            <a:endParaRPr lang="tr-TR"/>
          </a:p>
        </p:txBody>
      </p:sp>
      <p:sp>
        <p:nvSpPr>
          <p:cNvPr id="5" name="Alt Bilgi Yer Tutucusu 4">
            <a:extLst>
              <a:ext uri="{FF2B5EF4-FFF2-40B4-BE49-F238E27FC236}">
                <a16:creationId xmlns:a16="http://schemas.microsoft.com/office/drawing/2014/main" id="{0D1D6D0F-A1A7-54BC-F3F1-E3719505BEC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E1A4A6C-4E7B-49A4-A991-D3D6B4B5B5C2}"/>
              </a:ext>
            </a:extLst>
          </p:cNvPr>
          <p:cNvSpPr>
            <a:spLocks noGrp="1"/>
          </p:cNvSpPr>
          <p:nvPr>
            <p:ph type="sldNum" sz="quarter" idx="12"/>
          </p:nvPr>
        </p:nvSpPr>
        <p:spPr/>
        <p:txBody>
          <a:bodyPr/>
          <a:lstStyle/>
          <a:p>
            <a:fld id="{1D53EBFB-94DA-435E-82BB-54BA9ACFB722}" type="slidenum">
              <a:rPr lang="tr-TR" smtClean="0"/>
              <a:t>‹#›</a:t>
            </a:fld>
            <a:endParaRPr lang="tr-TR"/>
          </a:p>
        </p:txBody>
      </p:sp>
    </p:spTree>
    <p:extLst>
      <p:ext uri="{BB962C8B-B14F-4D97-AF65-F5344CB8AC3E}">
        <p14:creationId xmlns:p14="http://schemas.microsoft.com/office/powerpoint/2010/main" val="2808160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4986E5-C440-A73C-3A32-41689F40B47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5E75FB0-BF3E-1C36-5249-D50C4D08E18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A2C2D57-D4F4-D8D5-3920-55F8DC942E6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5E186F6-0211-3239-AAF1-19F9407930C1}"/>
              </a:ext>
            </a:extLst>
          </p:cNvPr>
          <p:cNvSpPr>
            <a:spLocks noGrp="1"/>
          </p:cNvSpPr>
          <p:nvPr>
            <p:ph type="dt" sz="half" idx="10"/>
          </p:nvPr>
        </p:nvSpPr>
        <p:spPr/>
        <p:txBody>
          <a:bodyPr/>
          <a:lstStyle/>
          <a:p>
            <a:fld id="{5505BCB0-CBF5-4DCD-B8D6-D9A8224332B0}" type="datetimeFigureOut">
              <a:rPr lang="tr-TR" smtClean="0"/>
              <a:t>21.05.2026</a:t>
            </a:fld>
            <a:endParaRPr lang="tr-TR"/>
          </a:p>
        </p:txBody>
      </p:sp>
      <p:sp>
        <p:nvSpPr>
          <p:cNvPr id="6" name="Alt Bilgi Yer Tutucusu 5">
            <a:extLst>
              <a:ext uri="{FF2B5EF4-FFF2-40B4-BE49-F238E27FC236}">
                <a16:creationId xmlns:a16="http://schemas.microsoft.com/office/drawing/2014/main" id="{4EF27C2B-0780-66F3-CB08-DEAE25D716A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57EFC0-4AE1-538A-8239-246F2F5A4679}"/>
              </a:ext>
            </a:extLst>
          </p:cNvPr>
          <p:cNvSpPr>
            <a:spLocks noGrp="1"/>
          </p:cNvSpPr>
          <p:nvPr>
            <p:ph type="sldNum" sz="quarter" idx="12"/>
          </p:nvPr>
        </p:nvSpPr>
        <p:spPr/>
        <p:txBody>
          <a:bodyPr/>
          <a:lstStyle/>
          <a:p>
            <a:fld id="{1D53EBFB-94DA-435E-82BB-54BA9ACFB722}" type="slidenum">
              <a:rPr lang="tr-TR" smtClean="0"/>
              <a:t>‹#›</a:t>
            </a:fld>
            <a:endParaRPr lang="tr-TR"/>
          </a:p>
        </p:txBody>
      </p:sp>
    </p:spTree>
    <p:extLst>
      <p:ext uri="{BB962C8B-B14F-4D97-AF65-F5344CB8AC3E}">
        <p14:creationId xmlns:p14="http://schemas.microsoft.com/office/powerpoint/2010/main" val="3420881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695EAC-D507-0F66-A636-801A64484DB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FA3EDD3-310D-BFDC-4863-EAA07097EF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413AFF7-8537-2156-3B36-00CCC17E052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0188B2B-7DE1-51AF-1515-E151B9CBC0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2C0C62F-ECA1-9479-7E88-98B1A046DA74}"/>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7553AEF-13A9-9C9C-4950-21A08DF791DE}"/>
              </a:ext>
            </a:extLst>
          </p:cNvPr>
          <p:cNvSpPr>
            <a:spLocks noGrp="1"/>
          </p:cNvSpPr>
          <p:nvPr>
            <p:ph type="dt" sz="half" idx="10"/>
          </p:nvPr>
        </p:nvSpPr>
        <p:spPr/>
        <p:txBody>
          <a:bodyPr/>
          <a:lstStyle/>
          <a:p>
            <a:fld id="{5505BCB0-CBF5-4DCD-B8D6-D9A8224332B0}" type="datetimeFigureOut">
              <a:rPr lang="tr-TR" smtClean="0"/>
              <a:t>21.05.2026</a:t>
            </a:fld>
            <a:endParaRPr lang="tr-TR"/>
          </a:p>
        </p:txBody>
      </p:sp>
      <p:sp>
        <p:nvSpPr>
          <p:cNvPr id="8" name="Alt Bilgi Yer Tutucusu 7">
            <a:extLst>
              <a:ext uri="{FF2B5EF4-FFF2-40B4-BE49-F238E27FC236}">
                <a16:creationId xmlns:a16="http://schemas.microsoft.com/office/drawing/2014/main" id="{9E333C38-0BFD-2046-8BA8-438AB97F058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DC29A016-59B4-92D5-0DD3-045194C127B7}"/>
              </a:ext>
            </a:extLst>
          </p:cNvPr>
          <p:cNvSpPr>
            <a:spLocks noGrp="1"/>
          </p:cNvSpPr>
          <p:nvPr>
            <p:ph type="sldNum" sz="quarter" idx="12"/>
          </p:nvPr>
        </p:nvSpPr>
        <p:spPr/>
        <p:txBody>
          <a:bodyPr/>
          <a:lstStyle/>
          <a:p>
            <a:fld id="{1D53EBFB-94DA-435E-82BB-54BA9ACFB722}" type="slidenum">
              <a:rPr lang="tr-TR" smtClean="0"/>
              <a:t>‹#›</a:t>
            </a:fld>
            <a:endParaRPr lang="tr-TR"/>
          </a:p>
        </p:txBody>
      </p:sp>
    </p:spTree>
    <p:extLst>
      <p:ext uri="{BB962C8B-B14F-4D97-AF65-F5344CB8AC3E}">
        <p14:creationId xmlns:p14="http://schemas.microsoft.com/office/powerpoint/2010/main" val="1272045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8892F5-37B2-38D9-2915-217D6EBA480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28EBCD3-287D-AB82-B8C0-4ADFE9B82BD0}"/>
              </a:ext>
            </a:extLst>
          </p:cNvPr>
          <p:cNvSpPr>
            <a:spLocks noGrp="1"/>
          </p:cNvSpPr>
          <p:nvPr>
            <p:ph type="dt" sz="half" idx="10"/>
          </p:nvPr>
        </p:nvSpPr>
        <p:spPr/>
        <p:txBody>
          <a:bodyPr/>
          <a:lstStyle/>
          <a:p>
            <a:fld id="{5505BCB0-CBF5-4DCD-B8D6-D9A8224332B0}" type="datetimeFigureOut">
              <a:rPr lang="tr-TR" smtClean="0"/>
              <a:t>21.05.2026</a:t>
            </a:fld>
            <a:endParaRPr lang="tr-TR"/>
          </a:p>
        </p:txBody>
      </p:sp>
      <p:sp>
        <p:nvSpPr>
          <p:cNvPr id="4" name="Alt Bilgi Yer Tutucusu 3">
            <a:extLst>
              <a:ext uri="{FF2B5EF4-FFF2-40B4-BE49-F238E27FC236}">
                <a16:creationId xmlns:a16="http://schemas.microsoft.com/office/drawing/2014/main" id="{D49076A6-6E67-D5FA-5367-0F2434FDBAF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342967E-29E3-9754-86BE-0DC710466EEE}"/>
              </a:ext>
            </a:extLst>
          </p:cNvPr>
          <p:cNvSpPr>
            <a:spLocks noGrp="1"/>
          </p:cNvSpPr>
          <p:nvPr>
            <p:ph type="sldNum" sz="quarter" idx="12"/>
          </p:nvPr>
        </p:nvSpPr>
        <p:spPr/>
        <p:txBody>
          <a:bodyPr/>
          <a:lstStyle/>
          <a:p>
            <a:fld id="{1D53EBFB-94DA-435E-82BB-54BA9ACFB722}" type="slidenum">
              <a:rPr lang="tr-TR" smtClean="0"/>
              <a:t>‹#›</a:t>
            </a:fld>
            <a:endParaRPr lang="tr-TR"/>
          </a:p>
        </p:txBody>
      </p:sp>
    </p:spTree>
    <p:extLst>
      <p:ext uri="{BB962C8B-B14F-4D97-AF65-F5344CB8AC3E}">
        <p14:creationId xmlns:p14="http://schemas.microsoft.com/office/powerpoint/2010/main" val="4225681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5356208-4CA0-7CEB-0634-8E491D578083}"/>
              </a:ext>
            </a:extLst>
          </p:cNvPr>
          <p:cNvSpPr>
            <a:spLocks noGrp="1"/>
          </p:cNvSpPr>
          <p:nvPr>
            <p:ph type="dt" sz="half" idx="10"/>
          </p:nvPr>
        </p:nvSpPr>
        <p:spPr/>
        <p:txBody>
          <a:bodyPr/>
          <a:lstStyle/>
          <a:p>
            <a:fld id="{5505BCB0-CBF5-4DCD-B8D6-D9A8224332B0}" type="datetimeFigureOut">
              <a:rPr lang="tr-TR" smtClean="0"/>
              <a:t>21.05.2026</a:t>
            </a:fld>
            <a:endParaRPr lang="tr-TR"/>
          </a:p>
        </p:txBody>
      </p:sp>
      <p:sp>
        <p:nvSpPr>
          <p:cNvPr id="3" name="Alt Bilgi Yer Tutucusu 2">
            <a:extLst>
              <a:ext uri="{FF2B5EF4-FFF2-40B4-BE49-F238E27FC236}">
                <a16:creationId xmlns:a16="http://schemas.microsoft.com/office/drawing/2014/main" id="{7E07E7DE-ED28-624F-A3F1-62109564EDD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FC2DC90-D360-9315-904F-CAE0B8BCB0D7}"/>
              </a:ext>
            </a:extLst>
          </p:cNvPr>
          <p:cNvSpPr>
            <a:spLocks noGrp="1"/>
          </p:cNvSpPr>
          <p:nvPr>
            <p:ph type="sldNum" sz="quarter" idx="12"/>
          </p:nvPr>
        </p:nvSpPr>
        <p:spPr/>
        <p:txBody>
          <a:bodyPr/>
          <a:lstStyle/>
          <a:p>
            <a:fld id="{1D53EBFB-94DA-435E-82BB-54BA9ACFB722}" type="slidenum">
              <a:rPr lang="tr-TR" smtClean="0"/>
              <a:t>‹#›</a:t>
            </a:fld>
            <a:endParaRPr lang="tr-TR"/>
          </a:p>
        </p:txBody>
      </p:sp>
    </p:spTree>
    <p:extLst>
      <p:ext uri="{BB962C8B-B14F-4D97-AF65-F5344CB8AC3E}">
        <p14:creationId xmlns:p14="http://schemas.microsoft.com/office/powerpoint/2010/main" val="2964357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5F198E-39D3-F0DE-30C7-6F589633067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C4D208E-8991-BE90-C6A4-188AC6B45E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4A0A000-B541-6260-8E89-6A78695CBD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DB8E395-9C53-0DC1-A40A-C59EAC7A39DD}"/>
              </a:ext>
            </a:extLst>
          </p:cNvPr>
          <p:cNvSpPr>
            <a:spLocks noGrp="1"/>
          </p:cNvSpPr>
          <p:nvPr>
            <p:ph type="dt" sz="half" idx="10"/>
          </p:nvPr>
        </p:nvSpPr>
        <p:spPr/>
        <p:txBody>
          <a:bodyPr/>
          <a:lstStyle/>
          <a:p>
            <a:fld id="{5505BCB0-CBF5-4DCD-B8D6-D9A8224332B0}" type="datetimeFigureOut">
              <a:rPr lang="tr-TR" smtClean="0"/>
              <a:t>21.05.2026</a:t>
            </a:fld>
            <a:endParaRPr lang="tr-TR"/>
          </a:p>
        </p:txBody>
      </p:sp>
      <p:sp>
        <p:nvSpPr>
          <p:cNvPr id="6" name="Alt Bilgi Yer Tutucusu 5">
            <a:extLst>
              <a:ext uri="{FF2B5EF4-FFF2-40B4-BE49-F238E27FC236}">
                <a16:creationId xmlns:a16="http://schemas.microsoft.com/office/drawing/2014/main" id="{CD0469B3-8612-E447-593B-7436B60476B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855D578-C60B-1561-8F6B-A7D281DE7E00}"/>
              </a:ext>
            </a:extLst>
          </p:cNvPr>
          <p:cNvSpPr>
            <a:spLocks noGrp="1"/>
          </p:cNvSpPr>
          <p:nvPr>
            <p:ph type="sldNum" sz="quarter" idx="12"/>
          </p:nvPr>
        </p:nvSpPr>
        <p:spPr/>
        <p:txBody>
          <a:bodyPr/>
          <a:lstStyle/>
          <a:p>
            <a:fld id="{1D53EBFB-94DA-435E-82BB-54BA9ACFB722}" type="slidenum">
              <a:rPr lang="tr-TR" smtClean="0"/>
              <a:t>‹#›</a:t>
            </a:fld>
            <a:endParaRPr lang="tr-TR"/>
          </a:p>
        </p:txBody>
      </p:sp>
    </p:spTree>
    <p:extLst>
      <p:ext uri="{BB962C8B-B14F-4D97-AF65-F5344CB8AC3E}">
        <p14:creationId xmlns:p14="http://schemas.microsoft.com/office/powerpoint/2010/main" val="1914529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7426AF-861A-1644-D802-3DC7E9F3167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BF16933-D818-4FB6-99D4-D5628A4FAF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FE35C9C-0C6A-C167-A181-05B5E7905F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365CD45-8BEF-17B5-75A2-2B242B13D1D6}"/>
              </a:ext>
            </a:extLst>
          </p:cNvPr>
          <p:cNvSpPr>
            <a:spLocks noGrp="1"/>
          </p:cNvSpPr>
          <p:nvPr>
            <p:ph type="dt" sz="half" idx="10"/>
          </p:nvPr>
        </p:nvSpPr>
        <p:spPr/>
        <p:txBody>
          <a:bodyPr/>
          <a:lstStyle/>
          <a:p>
            <a:fld id="{5505BCB0-CBF5-4DCD-B8D6-D9A8224332B0}" type="datetimeFigureOut">
              <a:rPr lang="tr-TR" smtClean="0"/>
              <a:t>21.05.2026</a:t>
            </a:fld>
            <a:endParaRPr lang="tr-TR"/>
          </a:p>
        </p:txBody>
      </p:sp>
      <p:sp>
        <p:nvSpPr>
          <p:cNvPr id="6" name="Alt Bilgi Yer Tutucusu 5">
            <a:extLst>
              <a:ext uri="{FF2B5EF4-FFF2-40B4-BE49-F238E27FC236}">
                <a16:creationId xmlns:a16="http://schemas.microsoft.com/office/drawing/2014/main" id="{2E4F4094-5C72-CBA3-B784-83EE02D2AFC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29A6E3F-B648-9DE3-457C-3B6C4CA72D60}"/>
              </a:ext>
            </a:extLst>
          </p:cNvPr>
          <p:cNvSpPr>
            <a:spLocks noGrp="1"/>
          </p:cNvSpPr>
          <p:nvPr>
            <p:ph type="sldNum" sz="quarter" idx="12"/>
          </p:nvPr>
        </p:nvSpPr>
        <p:spPr/>
        <p:txBody>
          <a:bodyPr/>
          <a:lstStyle/>
          <a:p>
            <a:fld id="{1D53EBFB-94DA-435E-82BB-54BA9ACFB722}" type="slidenum">
              <a:rPr lang="tr-TR" smtClean="0"/>
              <a:t>‹#›</a:t>
            </a:fld>
            <a:endParaRPr lang="tr-TR"/>
          </a:p>
        </p:txBody>
      </p:sp>
    </p:spTree>
    <p:extLst>
      <p:ext uri="{BB962C8B-B14F-4D97-AF65-F5344CB8AC3E}">
        <p14:creationId xmlns:p14="http://schemas.microsoft.com/office/powerpoint/2010/main" val="2013695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B521159-8349-4475-AA35-7D5008C800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F422BC7-F9AC-49EF-4E1A-B7267B5B25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E30B59F-A77E-EE3B-4345-B518CE6FC1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505BCB0-CBF5-4DCD-B8D6-D9A8224332B0}" type="datetimeFigureOut">
              <a:rPr lang="tr-TR" smtClean="0"/>
              <a:t>21.05.2026</a:t>
            </a:fld>
            <a:endParaRPr lang="tr-TR"/>
          </a:p>
        </p:txBody>
      </p:sp>
      <p:sp>
        <p:nvSpPr>
          <p:cNvPr id="5" name="Alt Bilgi Yer Tutucusu 4">
            <a:extLst>
              <a:ext uri="{FF2B5EF4-FFF2-40B4-BE49-F238E27FC236}">
                <a16:creationId xmlns:a16="http://schemas.microsoft.com/office/drawing/2014/main" id="{F8662450-67EA-6B87-9595-0ADB249C82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BC7729EA-009A-7B61-A805-1EB60176DC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53EBFB-94DA-435E-82BB-54BA9ACFB722}" type="slidenum">
              <a:rPr lang="tr-TR" smtClean="0"/>
              <a:t>‹#›</a:t>
            </a:fld>
            <a:endParaRPr lang="tr-TR"/>
          </a:p>
        </p:txBody>
      </p:sp>
    </p:spTree>
    <p:extLst>
      <p:ext uri="{BB962C8B-B14F-4D97-AF65-F5344CB8AC3E}">
        <p14:creationId xmlns:p14="http://schemas.microsoft.com/office/powerpoint/2010/main" val="533318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B7EDF4-400C-267F-B4F9-4A4831595980}"/>
              </a:ext>
            </a:extLst>
          </p:cNvPr>
          <p:cNvSpPr>
            <a:spLocks noGrp="1"/>
          </p:cNvSpPr>
          <p:nvPr>
            <p:ph type="ctrTitle"/>
          </p:nvPr>
        </p:nvSpPr>
        <p:spPr>
          <a:xfrm>
            <a:off x="3250362" y="2131885"/>
            <a:ext cx="5345699" cy="1297115"/>
          </a:xfrm>
        </p:spPr>
        <p:txBody>
          <a:bodyPr anchor="t">
            <a:normAutofit/>
          </a:bodyPr>
          <a:lstStyle/>
          <a:p>
            <a:pPr algn="l"/>
            <a:r>
              <a:rPr lang="tr-TR" sz="4400" dirty="0"/>
              <a:t>MESLEKİ YABANCI DİL I</a:t>
            </a:r>
          </a:p>
        </p:txBody>
      </p:sp>
      <p:sp>
        <p:nvSpPr>
          <p:cNvPr id="3" name="Alt Başlık 2">
            <a:extLst>
              <a:ext uri="{FF2B5EF4-FFF2-40B4-BE49-F238E27FC236}">
                <a16:creationId xmlns:a16="http://schemas.microsoft.com/office/drawing/2014/main" id="{1562B3A3-6E6F-FACD-BA3D-CF03203928BD}"/>
              </a:ext>
            </a:extLst>
          </p:cNvPr>
          <p:cNvSpPr>
            <a:spLocks noGrp="1"/>
          </p:cNvSpPr>
          <p:nvPr>
            <p:ph type="subTitle" idx="1"/>
          </p:nvPr>
        </p:nvSpPr>
        <p:spPr>
          <a:xfrm>
            <a:off x="2745679" y="3190559"/>
            <a:ext cx="6169721" cy="838831"/>
          </a:xfrm>
        </p:spPr>
        <p:txBody>
          <a:bodyPr anchor="b">
            <a:noAutofit/>
          </a:bodyPr>
          <a:lstStyle/>
          <a:p>
            <a:r>
              <a:rPr lang="tr-TR" sz="2800" dirty="0">
                <a:solidFill>
                  <a:schemeClr val="tx2"/>
                </a:solidFill>
              </a:rPr>
              <a:t>Dr. </a:t>
            </a:r>
            <a:r>
              <a:rPr lang="tr-TR" sz="2800" dirty="0" err="1">
                <a:solidFill>
                  <a:schemeClr val="tx2"/>
                </a:solidFill>
              </a:rPr>
              <a:t>Öğr</a:t>
            </a:r>
            <a:r>
              <a:rPr lang="tr-TR" sz="2800" dirty="0">
                <a:solidFill>
                  <a:schemeClr val="tx2"/>
                </a:solidFill>
              </a:rPr>
              <a:t>. Üyesi Naciye Sündüz OĞUZ</a:t>
            </a:r>
          </a:p>
        </p:txBody>
      </p:sp>
    </p:spTree>
    <p:extLst>
      <p:ext uri="{BB962C8B-B14F-4D97-AF65-F5344CB8AC3E}">
        <p14:creationId xmlns:p14="http://schemas.microsoft.com/office/powerpoint/2010/main" val="4148858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B0D23C-E76A-4AD9-8A64-F4D2935AD036}"/>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3</a:t>
            </a:r>
            <a:endParaRPr lang="tr-TR" dirty="0"/>
          </a:p>
        </p:txBody>
      </p:sp>
      <p:sp>
        <p:nvSpPr>
          <p:cNvPr id="3" name="İçerik Yer Tutucusu 2">
            <a:extLst>
              <a:ext uri="{FF2B5EF4-FFF2-40B4-BE49-F238E27FC236}">
                <a16:creationId xmlns:a16="http://schemas.microsoft.com/office/drawing/2014/main" id="{F9EA2EC7-E4AC-4775-A339-205D27233AFA}"/>
              </a:ext>
            </a:extLst>
          </p:cNvPr>
          <p:cNvSpPr>
            <a:spLocks noGrp="1"/>
          </p:cNvSpPr>
          <p:nvPr>
            <p:ph idx="1"/>
          </p:nvPr>
        </p:nvSpPr>
        <p:spPr/>
        <p:txBody>
          <a:bodyPr/>
          <a:lstStyle/>
          <a:p>
            <a:r>
              <a:rPr lang="en-US" dirty="0"/>
              <a:t>This can lead to</a:t>
            </a:r>
            <a:r>
              <a:rPr lang="tr-TR" dirty="0"/>
              <a:t> (yol açmak)</a:t>
            </a:r>
            <a:r>
              <a:rPr lang="en-US" dirty="0"/>
              <a:t> accidents, injuries</a:t>
            </a:r>
            <a:r>
              <a:rPr lang="tr-TR" dirty="0"/>
              <a:t> (yaralanma)</a:t>
            </a:r>
            <a:r>
              <a:rPr lang="en-US" dirty="0"/>
              <a:t>, and even</a:t>
            </a:r>
            <a:r>
              <a:rPr lang="tr-TR" dirty="0"/>
              <a:t> (hatta)</a:t>
            </a:r>
            <a:r>
              <a:rPr lang="en-US" dirty="0"/>
              <a:t> death. Long-term</a:t>
            </a:r>
            <a:r>
              <a:rPr lang="tr-TR" dirty="0"/>
              <a:t> (uzun süreli)</a:t>
            </a:r>
            <a:r>
              <a:rPr lang="en-US" dirty="0"/>
              <a:t> alcohol use can cause memory loss</a:t>
            </a:r>
            <a:r>
              <a:rPr lang="tr-TR" dirty="0"/>
              <a:t> (hafıza kaybı)</a:t>
            </a:r>
            <a:r>
              <a:rPr lang="en-US" dirty="0"/>
              <a:t>, depression, and mental health problems. In addition</a:t>
            </a:r>
            <a:r>
              <a:rPr lang="tr-TR" dirty="0"/>
              <a:t> (ayrıca)</a:t>
            </a:r>
            <a:r>
              <a:rPr lang="en-US" dirty="0"/>
              <a:t>, alcohol can be very addictive</a:t>
            </a:r>
            <a:r>
              <a:rPr lang="tr-TR" dirty="0"/>
              <a:t> (bağımlılık)</a:t>
            </a:r>
            <a:r>
              <a:rPr lang="en-US" dirty="0"/>
              <a:t>, making it hard</a:t>
            </a:r>
            <a:r>
              <a:rPr lang="tr-TR" dirty="0"/>
              <a:t> (zorlaştırma)</a:t>
            </a:r>
            <a:r>
              <a:rPr lang="en-US" dirty="0"/>
              <a:t> for people to stop drinking. It can also damage</a:t>
            </a:r>
            <a:r>
              <a:rPr lang="tr-TR" dirty="0"/>
              <a:t> (zarar vermek)</a:t>
            </a:r>
            <a:r>
              <a:rPr lang="en-US" dirty="0"/>
              <a:t> relationships</a:t>
            </a:r>
            <a:r>
              <a:rPr lang="tr-TR" dirty="0"/>
              <a:t> (ilişkiler)</a:t>
            </a:r>
            <a:r>
              <a:rPr lang="en-US" dirty="0"/>
              <a:t>, work life, and overall well-being</a:t>
            </a:r>
            <a:r>
              <a:rPr lang="tr-TR" dirty="0"/>
              <a:t> (genel refah)</a:t>
            </a:r>
            <a:r>
              <a:rPr lang="en-US" dirty="0"/>
              <a:t>. To stay healthy and happy, it is best to avoid </a:t>
            </a:r>
            <a:r>
              <a:rPr lang="tr-TR" dirty="0"/>
              <a:t>(uzak durmak) </a:t>
            </a:r>
            <a:r>
              <a:rPr lang="en-US" dirty="0"/>
              <a:t>alcohol and choose a safe and balanced</a:t>
            </a:r>
            <a:r>
              <a:rPr lang="tr-TR" dirty="0"/>
              <a:t> (dengeli)</a:t>
            </a:r>
            <a:r>
              <a:rPr lang="en-US" dirty="0"/>
              <a:t> lifestyle.</a:t>
            </a:r>
            <a:endParaRPr lang="tr-TR" dirty="0"/>
          </a:p>
          <a:p>
            <a:endParaRPr lang="tr-TR" dirty="0"/>
          </a:p>
        </p:txBody>
      </p:sp>
    </p:spTree>
    <p:extLst>
      <p:ext uri="{BB962C8B-B14F-4D97-AF65-F5344CB8AC3E}">
        <p14:creationId xmlns:p14="http://schemas.microsoft.com/office/powerpoint/2010/main" val="2178390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E03BB7-ED69-4552-B284-94F45062BE2C}"/>
              </a:ext>
            </a:extLst>
          </p:cNvPr>
          <p:cNvSpPr>
            <a:spLocks noGrp="1"/>
          </p:cNvSpPr>
          <p:nvPr>
            <p:ph type="title"/>
          </p:nvPr>
        </p:nvSpPr>
        <p:spPr/>
        <p:txBody>
          <a:bodyPr/>
          <a:lstStyle/>
          <a:p>
            <a:r>
              <a:rPr lang="en-US" dirty="0">
                <a:solidFill>
                  <a:srgbClr val="FF0000"/>
                </a:solidFill>
              </a:rPr>
              <a:t>THE PRESENT CONTINUOUS TENSE (ŞİMDİKİ ZAMAN) &amp; MEDICAL CONTEXT</a:t>
            </a:r>
            <a:endParaRPr lang="tr-TR" dirty="0">
              <a:solidFill>
                <a:srgbClr val="FF0000"/>
              </a:solidFill>
            </a:endParaRPr>
          </a:p>
        </p:txBody>
      </p:sp>
      <p:sp>
        <p:nvSpPr>
          <p:cNvPr id="3" name="İçerik Yer Tutucusu 2">
            <a:extLst>
              <a:ext uri="{FF2B5EF4-FFF2-40B4-BE49-F238E27FC236}">
                <a16:creationId xmlns:a16="http://schemas.microsoft.com/office/drawing/2014/main" id="{83D01838-D9B4-4839-877A-625A556B99DB}"/>
              </a:ext>
            </a:extLst>
          </p:cNvPr>
          <p:cNvSpPr>
            <a:spLocks noGrp="1"/>
          </p:cNvSpPr>
          <p:nvPr>
            <p:ph idx="1"/>
          </p:nvPr>
        </p:nvSpPr>
        <p:spPr/>
        <p:txBody>
          <a:bodyPr/>
          <a:lstStyle/>
          <a:p>
            <a:r>
              <a:rPr lang="tr-TR" dirty="0"/>
              <a:t>Şimdiki Zaman; şu anda (</a:t>
            </a:r>
            <a:r>
              <a:rPr lang="tr-TR" dirty="0" err="1"/>
              <a:t>now</a:t>
            </a:r>
            <a:r>
              <a:rPr lang="tr-TR" dirty="0"/>
              <a:t>, at </a:t>
            </a:r>
            <a:r>
              <a:rPr lang="tr-TR" dirty="0" err="1"/>
              <a:t>the</a:t>
            </a:r>
            <a:r>
              <a:rPr lang="tr-TR" dirty="0"/>
              <a:t> moment) gerçekleşen eylemleri, şu sıralar (</a:t>
            </a:r>
            <a:r>
              <a:rPr lang="tr-TR" dirty="0" err="1"/>
              <a:t>currently</a:t>
            </a:r>
            <a:r>
              <a:rPr lang="tr-TR" dirty="0"/>
              <a:t>, </a:t>
            </a:r>
            <a:r>
              <a:rPr lang="tr-TR" dirty="0" err="1"/>
              <a:t>these</a:t>
            </a:r>
            <a:r>
              <a:rPr lang="tr-TR" dirty="0"/>
              <a:t> </a:t>
            </a:r>
            <a:r>
              <a:rPr lang="tr-TR" dirty="0" err="1"/>
              <a:t>days</a:t>
            </a:r>
            <a:r>
              <a:rPr lang="tr-TR" dirty="0"/>
              <a:t>) devam eden geçici klinik durumları, pazar trendlerini veya devam etmekte olan bilimsel araştırmaları anlatırken kullanılır.</a:t>
            </a:r>
          </a:p>
          <a:p>
            <a:r>
              <a:rPr lang="tr-TR" dirty="0"/>
              <a:t>Tıbbi tanıtım dünyasında; devam eden bir ürün sunumunu, bir ilacın vücuttaki anlık reaksiyonunu veya güncel satış analizlerini ifade ederken bu zamana başvururuz.</a:t>
            </a:r>
          </a:p>
        </p:txBody>
      </p:sp>
    </p:spTree>
    <p:extLst>
      <p:ext uri="{BB962C8B-B14F-4D97-AF65-F5344CB8AC3E}">
        <p14:creationId xmlns:p14="http://schemas.microsoft.com/office/powerpoint/2010/main" val="146131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05BB27-4B76-4F01-9410-7CF88B864434}"/>
              </a:ext>
            </a:extLst>
          </p:cNvPr>
          <p:cNvSpPr>
            <a:spLocks noGrp="1"/>
          </p:cNvSpPr>
          <p:nvPr>
            <p:ph type="title"/>
          </p:nvPr>
        </p:nvSpPr>
        <p:spPr/>
        <p:txBody>
          <a:bodyPr/>
          <a:lstStyle/>
          <a:p>
            <a:r>
              <a:rPr lang="tr-TR" dirty="0">
                <a:solidFill>
                  <a:srgbClr val="FF0000"/>
                </a:solidFill>
              </a:rPr>
              <a:t>1. FORMATION (YAPI)</a:t>
            </a:r>
          </a:p>
        </p:txBody>
      </p:sp>
      <p:sp>
        <p:nvSpPr>
          <p:cNvPr id="3" name="İçerik Yer Tutucusu 2">
            <a:extLst>
              <a:ext uri="{FF2B5EF4-FFF2-40B4-BE49-F238E27FC236}">
                <a16:creationId xmlns:a16="http://schemas.microsoft.com/office/drawing/2014/main" id="{2604C7AA-7656-4034-94F2-63EDA0C3FB23}"/>
              </a:ext>
            </a:extLst>
          </p:cNvPr>
          <p:cNvSpPr>
            <a:spLocks noGrp="1"/>
          </p:cNvSpPr>
          <p:nvPr>
            <p:ph idx="1"/>
          </p:nvPr>
        </p:nvSpPr>
        <p:spPr/>
        <p:txBody>
          <a:bodyPr/>
          <a:lstStyle/>
          <a:p>
            <a:r>
              <a:rPr lang="tr-TR" dirty="0"/>
              <a:t>Şimdiki zamanın temel kuralı, özneye uygun yardımcı fiilin (am / is / </a:t>
            </a:r>
            <a:r>
              <a:rPr lang="tr-TR" dirty="0" err="1"/>
              <a:t>are</a:t>
            </a:r>
            <a:r>
              <a:rPr lang="tr-TR" dirty="0"/>
              <a:t>) seçilmesi ve ana fiile "-</a:t>
            </a:r>
            <a:r>
              <a:rPr lang="tr-TR" dirty="0" err="1"/>
              <a:t>ing</a:t>
            </a:r>
            <a:r>
              <a:rPr lang="tr-TR" dirty="0"/>
              <a:t>" takısının getirilmesidir.</a:t>
            </a:r>
          </a:p>
          <a:p>
            <a:pPr marL="514350" indent="-514350">
              <a:buAutoNum type="alphaUcParenR"/>
            </a:pPr>
            <a:r>
              <a:rPr lang="tr-TR" dirty="0" err="1"/>
              <a:t>Positive</a:t>
            </a:r>
            <a:r>
              <a:rPr lang="tr-TR" dirty="0"/>
              <a:t> </a:t>
            </a:r>
            <a:r>
              <a:rPr lang="tr-TR" dirty="0" err="1"/>
              <a:t>Sentences</a:t>
            </a:r>
            <a:r>
              <a:rPr lang="tr-TR" dirty="0"/>
              <a:t> (Olumlu Cümleler)</a:t>
            </a:r>
          </a:p>
          <a:p>
            <a:pPr marL="0" indent="0">
              <a:buNone/>
            </a:pPr>
            <a:r>
              <a:rPr lang="tr-TR" dirty="0"/>
              <a:t>I </a:t>
            </a:r>
            <a:r>
              <a:rPr lang="tr-TR" dirty="0">
                <a:latin typeface="Times New Roman" panose="02020603050405020304" pitchFamily="18" charset="0"/>
                <a:cs typeface="Times New Roman" panose="02020603050405020304" pitchFamily="18" charset="0"/>
              </a:rPr>
              <a:t>→</a:t>
            </a:r>
            <a:r>
              <a:rPr lang="tr-TR" dirty="0"/>
              <a:t>am + </a:t>
            </a:r>
            <a:r>
              <a:rPr lang="tr-TR" dirty="0" err="1"/>
              <a:t>Fiil+ing</a:t>
            </a:r>
            <a:endParaRPr lang="tr-TR" dirty="0"/>
          </a:p>
          <a:p>
            <a:pPr marL="0" indent="0">
              <a:buNone/>
            </a:pPr>
            <a:r>
              <a:rPr lang="tr-TR" dirty="0"/>
              <a:t>He / </a:t>
            </a:r>
            <a:r>
              <a:rPr lang="tr-TR" dirty="0" err="1"/>
              <a:t>She</a:t>
            </a:r>
            <a:r>
              <a:rPr lang="tr-TR" dirty="0"/>
              <a:t> / </a:t>
            </a:r>
            <a:r>
              <a:rPr lang="tr-TR" dirty="0" err="1"/>
              <a:t>It</a:t>
            </a:r>
            <a:r>
              <a:rPr lang="tr-TR" dirty="0"/>
              <a:t> →is + </a:t>
            </a:r>
            <a:r>
              <a:rPr lang="tr-TR" dirty="0" err="1"/>
              <a:t>Fiil+ing</a:t>
            </a:r>
            <a:endParaRPr lang="tr-TR" dirty="0"/>
          </a:p>
          <a:p>
            <a:pPr marL="0" indent="0">
              <a:buNone/>
            </a:pPr>
            <a:r>
              <a:rPr lang="tr-TR" dirty="0" err="1"/>
              <a:t>You</a:t>
            </a:r>
            <a:r>
              <a:rPr lang="tr-TR" dirty="0"/>
              <a:t> / </a:t>
            </a:r>
            <a:r>
              <a:rPr lang="tr-TR" dirty="0" err="1"/>
              <a:t>We</a:t>
            </a:r>
            <a:r>
              <a:rPr lang="tr-TR" dirty="0"/>
              <a:t> / </a:t>
            </a:r>
            <a:r>
              <a:rPr lang="tr-TR" dirty="0" err="1"/>
              <a:t>They</a:t>
            </a:r>
            <a:r>
              <a:rPr lang="tr-TR" dirty="0"/>
              <a:t> →</a:t>
            </a:r>
            <a:r>
              <a:rPr lang="tr-TR" dirty="0" err="1"/>
              <a:t>are</a:t>
            </a:r>
            <a:r>
              <a:rPr lang="tr-TR" dirty="0"/>
              <a:t> + </a:t>
            </a:r>
            <a:r>
              <a:rPr lang="tr-TR" dirty="0" err="1"/>
              <a:t>Fiil+ing</a:t>
            </a:r>
            <a:endParaRPr lang="tr-TR" dirty="0"/>
          </a:p>
        </p:txBody>
      </p:sp>
    </p:spTree>
    <p:extLst>
      <p:ext uri="{BB962C8B-B14F-4D97-AF65-F5344CB8AC3E}">
        <p14:creationId xmlns:p14="http://schemas.microsoft.com/office/powerpoint/2010/main" val="3269996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68EF5B-7618-421F-B5CB-9A72A09582F1}"/>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C333F81D-343F-445E-A7CD-1C52942CF274}"/>
              </a:ext>
            </a:extLst>
          </p:cNvPr>
          <p:cNvSpPr>
            <a:spLocks noGrp="1"/>
          </p:cNvSpPr>
          <p:nvPr>
            <p:ph idx="1"/>
          </p:nvPr>
        </p:nvSpPr>
        <p:spPr/>
        <p:txBody>
          <a:bodyPr/>
          <a:lstStyle/>
          <a:p>
            <a:r>
              <a:rPr lang="tr-TR" dirty="0"/>
              <a:t>I am </a:t>
            </a:r>
            <a:r>
              <a:rPr lang="tr-TR" dirty="0" err="1"/>
              <a:t>giving</a:t>
            </a:r>
            <a:r>
              <a:rPr lang="tr-TR" dirty="0"/>
              <a:t> a </a:t>
            </a:r>
            <a:r>
              <a:rPr lang="tr-TR" dirty="0" err="1"/>
              <a:t>presentation</a:t>
            </a:r>
            <a:r>
              <a:rPr lang="tr-TR" dirty="0"/>
              <a:t> </a:t>
            </a:r>
            <a:r>
              <a:rPr lang="tr-TR" dirty="0" err="1"/>
              <a:t>to</a:t>
            </a:r>
            <a:r>
              <a:rPr lang="tr-TR" dirty="0"/>
              <a:t> </a:t>
            </a:r>
            <a:r>
              <a:rPr lang="tr-TR" dirty="0" err="1"/>
              <a:t>the</a:t>
            </a:r>
            <a:r>
              <a:rPr lang="tr-TR" dirty="0"/>
              <a:t> </a:t>
            </a:r>
            <a:r>
              <a:rPr lang="tr-TR" dirty="0" err="1"/>
              <a:t>pediatricians</a:t>
            </a:r>
            <a:r>
              <a:rPr lang="tr-TR" dirty="0"/>
              <a:t> </a:t>
            </a:r>
            <a:r>
              <a:rPr lang="tr-TR" dirty="0" err="1"/>
              <a:t>right</a:t>
            </a:r>
            <a:r>
              <a:rPr lang="tr-TR" dirty="0"/>
              <a:t> </a:t>
            </a:r>
            <a:r>
              <a:rPr lang="tr-TR" dirty="0" err="1"/>
              <a:t>now</a:t>
            </a:r>
            <a:r>
              <a:rPr lang="tr-TR" dirty="0"/>
              <a:t>. (Şu anda çocuk doktorlarına sunum yapıyorum.)</a:t>
            </a:r>
          </a:p>
          <a:p>
            <a:r>
              <a:rPr lang="tr-TR" dirty="0" err="1"/>
              <a:t>The</a:t>
            </a:r>
            <a:r>
              <a:rPr lang="tr-TR" dirty="0"/>
              <a:t> </a:t>
            </a:r>
            <a:r>
              <a:rPr lang="tr-TR" dirty="0" err="1"/>
              <a:t>nurse</a:t>
            </a:r>
            <a:r>
              <a:rPr lang="tr-TR" dirty="0"/>
              <a:t> is </a:t>
            </a:r>
            <a:r>
              <a:rPr lang="tr-TR" dirty="0" err="1"/>
              <a:t>measuring</a:t>
            </a:r>
            <a:r>
              <a:rPr lang="tr-TR" dirty="0"/>
              <a:t> </a:t>
            </a:r>
            <a:r>
              <a:rPr lang="tr-TR" dirty="0" err="1"/>
              <a:t>the</a:t>
            </a:r>
            <a:r>
              <a:rPr lang="tr-TR" dirty="0"/>
              <a:t> </a:t>
            </a:r>
            <a:r>
              <a:rPr lang="tr-TR" dirty="0" err="1"/>
              <a:t>patient’s</a:t>
            </a:r>
            <a:r>
              <a:rPr lang="tr-TR" dirty="0"/>
              <a:t> </a:t>
            </a:r>
            <a:r>
              <a:rPr lang="tr-TR" dirty="0" err="1"/>
              <a:t>blood</a:t>
            </a:r>
            <a:r>
              <a:rPr lang="tr-TR" dirty="0"/>
              <a:t> </a:t>
            </a:r>
            <a:r>
              <a:rPr lang="tr-TR" dirty="0" err="1"/>
              <a:t>pressure</a:t>
            </a:r>
            <a:r>
              <a:rPr lang="tr-TR" dirty="0"/>
              <a:t> at </a:t>
            </a:r>
            <a:r>
              <a:rPr lang="tr-TR" dirty="0" err="1"/>
              <a:t>the</a:t>
            </a:r>
            <a:r>
              <a:rPr lang="tr-TR" dirty="0"/>
              <a:t> moment. (Hemşire şu anda hastanın tansiyonunu ölçüyor.)</a:t>
            </a:r>
          </a:p>
          <a:p>
            <a:r>
              <a:rPr lang="tr-TR" dirty="0" err="1"/>
              <a:t>The</a:t>
            </a:r>
            <a:r>
              <a:rPr lang="tr-TR" dirty="0"/>
              <a:t> marketing </a:t>
            </a:r>
            <a:r>
              <a:rPr lang="tr-TR" dirty="0" err="1"/>
              <a:t>team</a:t>
            </a:r>
            <a:r>
              <a:rPr lang="tr-TR" dirty="0"/>
              <a:t> is </a:t>
            </a:r>
            <a:r>
              <a:rPr lang="tr-TR" dirty="0" err="1"/>
              <a:t>developing</a:t>
            </a:r>
            <a:r>
              <a:rPr lang="tr-TR" dirty="0"/>
              <a:t> a </a:t>
            </a:r>
            <a:r>
              <a:rPr lang="tr-TR" dirty="0" err="1"/>
              <a:t>new</a:t>
            </a:r>
            <a:r>
              <a:rPr lang="tr-TR" dirty="0"/>
              <a:t> </a:t>
            </a:r>
            <a:r>
              <a:rPr lang="tr-TR" dirty="0" err="1"/>
              <a:t>strategy</a:t>
            </a:r>
            <a:r>
              <a:rPr lang="tr-TR" dirty="0"/>
              <a:t> </a:t>
            </a:r>
            <a:r>
              <a:rPr lang="tr-TR" dirty="0" err="1"/>
              <a:t>for</a:t>
            </a:r>
            <a:r>
              <a:rPr lang="tr-TR" dirty="0"/>
              <a:t> </a:t>
            </a:r>
            <a:r>
              <a:rPr lang="tr-TR" dirty="0" err="1"/>
              <a:t>the</a:t>
            </a:r>
            <a:r>
              <a:rPr lang="tr-TR" dirty="0"/>
              <a:t> </a:t>
            </a:r>
            <a:r>
              <a:rPr lang="tr-TR" dirty="0" err="1"/>
              <a:t>antibiotic</a:t>
            </a:r>
            <a:r>
              <a:rPr lang="tr-TR" dirty="0"/>
              <a:t>. (Pazarlama ekibi antibiyotik için yeni bir strateji geliştiriyor.)</a:t>
            </a:r>
          </a:p>
          <a:p>
            <a:r>
              <a:rPr lang="tr-TR" dirty="0" err="1"/>
              <a:t>The</a:t>
            </a:r>
            <a:r>
              <a:rPr lang="tr-TR" dirty="0"/>
              <a:t> </a:t>
            </a:r>
            <a:r>
              <a:rPr lang="tr-TR" dirty="0" err="1"/>
              <a:t>cells</a:t>
            </a:r>
            <a:r>
              <a:rPr lang="tr-TR" dirty="0"/>
              <a:t> </a:t>
            </a:r>
            <a:r>
              <a:rPr lang="tr-TR" dirty="0" err="1"/>
              <a:t>are</a:t>
            </a:r>
            <a:r>
              <a:rPr lang="tr-TR" dirty="0"/>
              <a:t> </a:t>
            </a:r>
            <a:r>
              <a:rPr lang="tr-TR" dirty="0" err="1"/>
              <a:t>absorbing</a:t>
            </a:r>
            <a:r>
              <a:rPr lang="tr-TR" dirty="0"/>
              <a:t> </a:t>
            </a:r>
            <a:r>
              <a:rPr lang="tr-TR" dirty="0" err="1"/>
              <a:t>the</a:t>
            </a:r>
            <a:r>
              <a:rPr lang="tr-TR" dirty="0"/>
              <a:t> </a:t>
            </a:r>
            <a:r>
              <a:rPr lang="tr-TR" dirty="0" err="1"/>
              <a:t>active</a:t>
            </a:r>
            <a:r>
              <a:rPr lang="tr-TR" dirty="0"/>
              <a:t> </a:t>
            </a:r>
            <a:r>
              <a:rPr lang="tr-TR" dirty="0" err="1"/>
              <a:t>ingredient</a:t>
            </a:r>
            <a:r>
              <a:rPr lang="tr-TR" dirty="0"/>
              <a:t> </a:t>
            </a:r>
            <a:r>
              <a:rPr lang="tr-TR" dirty="0" err="1"/>
              <a:t>rapidly</a:t>
            </a:r>
            <a:r>
              <a:rPr lang="tr-TR" dirty="0"/>
              <a:t>. (Hücreler etken maddeyi hızla emiyor.)</a:t>
            </a:r>
          </a:p>
        </p:txBody>
      </p:sp>
    </p:spTree>
    <p:extLst>
      <p:ext uri="{BB962C8B-B14F-4D97-AF65-F5344CB8AC3E}">
        <p14:creationId xmlns:p14="http://schemas.microsoft.com/office/powerpoint/2010/main" val="3332883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5B0A84-E5C1-4B6D-94F0-C9EBF611199C}"/>
              </a:ext>
            </a:extLst>
          </p:cNvPr>
          <p:cNvSpPr>
            <a:spLocks noGrp="1"/>
          </p:cNvSpPr>
          <p:nvPr>
            <p:ph type="title"/>
          </p:nvPr>
        </p:nvSpPr>
        <p:spPr/>
        <p:txBody>
          <a:bodyPr/>
          <a:lstStyle/>
          <a:p>
            <a:r>
              <a:rPr lang="tr-TR" dirty="0">
                <a:solidFill>
                  <a:srgbClr val="FF0000"/>
                </a:solidFill>
              </a:rPr>
              <a:t>B) </a:t>
            </a:r>
            <a:r>
              <a:rPr lang="tr-TR" dirty="0" err="1">
                <a:solidFill>
                  <a:srgbClr val="FF0000"/>
                </a:solidFill>
              </a:rPr>
              <a:t>Negative</a:t>
            </a:r>
            <a:r>
              <a:rPr lang="tr-TR" dirty="0">
                <a:solidFill>
                  <a:srgbClr val="FF0000"/>
                </a:solidFill>
              </a:rPr>
              <a:t> </a:t>
            </a:r>
            <a:r>
              <a:rPr lang="tr-TR" dirty="0" err="1">
                <a:solidFill>
                  <a:srgbClr val="FF0000"/>
                </a:solidFill>
              </a:rPr>
              <a:t>Sentences</a:t>
            </a:r>
            <a:r>
              <a:rPr lang="tr-TR" dirty="0">
                <a:solidFill>
                  <a:srgbClr val="FF0000"/>
                </a:solidFill>
              </a:rPr>
              <a:t> (Olumsuz Cümleler)</a:t>
            </a:r>
          </a:p>
        </p:txBody>
      </p:sp>
      <p:sp>
        <p:nvSpPr>
          <p:cNvPr id="3" name="İçerik Yer Tutucusu 2">
            <a:extLst>
              <a:ext uri="{FF2B5EF4-FFF2-40B4-BE49-F238E27FC236}">
                <a16:creationId xmlns:a16="http://schemas.microsoft.com/office/drawing/2014/main" id="{AD68FE68-3AB8-47B9-9DB9-A32D17176CF2}"/>
              </a:ext>
            </a:extLst>
          </p:cNvPr>
          <p:cNvSpPr>
            <a:spLocks noGrp="1"/>
          </p:cNvSpPr>
          <p:nvPr>
            <p:ph idx="1"/>
          </p:nvPr>
        </p:nvSpPr>
        <p:spPr/>
        <p:txBody>
          <a:bodyPr/>
          <a:lstStyle/>
          <a:p>
            <a:r>
              <a:rPr lang="tr-TR" dirty="0"/>
              <a:t>Olumsuz cümle yaparken yardımcı fiillere "not" olumsuzluk eki eklenir (am not / </a:t>
            </a:r>
            <a:r>
              <a:rPr lang="tr-TR" dirty="0" err="1"/>
              <a:t>isn't</a:t>
            </a:r>
            <a:r>
              <a:rPr lang="tr-TR" dirty="0"/>
              <a:t> / </a:t>
            </a:r>
            <a:r>
              <a:rPr lang="tr-TR" dirty="0" err="1"/>
              <a:t>aren't</a:t>
            </a:r>
            <a:r>
              <a:rPr lang="tr-TR" dirty="0"/>
              <a:t>). Fiildeki "-</a:t>
            </a:r>
            <a:r>
              <a:rPr lang="tr-TR" dirty="0" err="1"/>
              <a:t>ing</a:t>
            </a:r>
            <a:r>
              <a:rPr lang="tr-TR" dirty="0"/>
              <a:t>" takısı aynen kalır.</a:t>
            </a:r>
          </a:p>
          <a:p>
            <a:r>
              <a:rPr lang="tr-TR" dirty="0"/>
              <a:t>I </a:t>
            </a:r>
            <a:r>
              <a:rPr lang="tr-TR" dirty="0">
                <a:latin typeface="Times New Roman" panose="02020603050405020304" pitchFamily="18" charset="0"/>
                <a:cs typeface="Times New Roman" panose="02020603050405020304" pitchFamily="18" charset="0"/>
              </a:rPr>
              <a:t>→ </a:t>
            </a:r>
            <a:r>
              <a:rPr lang="tr-TR" dirty="0"/>
              <a:t>am not + </a:t>
            </a:r>
            <a:r>
              <a:rPr lang="tr-TR" dirty="0" err="1"/>
              <a:t>Fiil+ing</a:t>
            </a:r>
            <a:endParaRPr lang="tr-TR" dirty="0"/>
          </a:p>
          <a:p>
            <a:r>
              <a:rPr lang="tr-TR" dirty="0"/>
              <a:t>He / </a:t>
            </a:r>
            <a:r>
              <a:rPr lang="tr-TR" dirty="0" err="1"/>
              <a:t>She</a:t>
            </a:r>
            <a:r>
              <a:rPr lang="tr-TR" dirty="0"/>
              <a:t> / </a:t>
            </a:r>
            <a:r>
              <a:rPr lang="tr-TR" dirty="0" err="1"/>
              <a:t>It</a:t>
            </a:r>
            <a:r>
              <a:rPr lang="tr-TR" dirty="0"/>
              <a:t> </a:t>
            </a:r>
            <a:r>
              <a:rPr lang="tr-TR" dirty="0">
                <a:latin typeface="Times New Roman" panose="02020603050405020304" pitchFamily="18" charset="0"/>
                <a:cs typeface="Times New Roman" panose="02020603050405020304" pitchFamily="18" charset="0"/>
              </a:rPr>
              <a:t>→ </a:t>
            </a:r>
            <a:r>
              <a:rPr lang="tr-TR" dirty="0"/>
              <a:t>is not (</a:t>
            </a:r>
            <a:r>
              <a:rPr lang="tr-TR" dirty="0" err="1"/>
              <a:t>isn't</a:t>
            </a:r>
            <a:r>
              <a:rPr lang="tr-TR" dirty="0"/>
              <a:t>) + </a:t>
            </a:r>
            <a:r>
              <a:rPr lang="tr-TR" dirty="0" err="1"/>
              <a:t>Fiil+ing</a:t>
            </a:r>
            <a:endParaRPr lang="tr-TR" dirty="0"/>
          </a:p>
          <a:p>
            <a:r>
              <a:rPr lang="tr-TR" dirty="0" err="1"/>
              <a:t>You</a:t>
            </a:r>
            <a:r>
              <a:rPr lang="tr-TR" dirty="0"/>
              <a:t> / </a:t>
            </a:r>
            <a:r>
              <a:rPr lang="tr-TR" dirty="0" err="1"/>
              <a:t>We</a:t>
            </a:r>
            <a:r>
              <a:rPr lang="tr-TR" dirty="0"/>
              <a:t> / </a:t>
            </a:r>
            <a:r>
              <a:rPr lang="tr-TR" dirty="0" err="1"/>
              <a:t>They</a:t>
            </a:r>
            <a:r>
              <a:rPr lang="tr-TR" dirty="0"/>
              <a:t> </a:t>
            </a:r>
            <a:r>
              <a:rPr lang="tr-TR" dirty="0">
                <a:latin typeface="Times New Roman" panose="02020603050405020304" pitchFamily="18" charset="0"/>
                <a:cs typeface="Times New Roman" panose="02020603050405020304" pitchFamily="18" charset="0"/>
              </a:rPr>
              <a:t>→ </a:t>
            </a:r>
            <a:r>
              <a:rPr lang="tr-TR" dirty="0" err="1"/>
              <a:t>are</a:t>
            </a:r>
            <a:r>
              <a:rPr lang="tr-TR" dirty="0"/>
              <a:t> not (</a:t>
            </a:r>
            <a:r>
              <a:rPr lang="tr-TR" dirty="0" err="1"/>
              <a:t>aren't</a:t>
            </a:r>
            <a:r>
              <a:rPr lang="tr-TR" dirty="0"/>
              <a:t>) + </a:t>
            </a:r>
            <a:r>
              <a:rPr lang="tr-TR" dirty="0" err="1"/>
              <a:t>Fiil+ing</a:t>
            </a:r>
            <a:endParaRPr lang="tr-TR" dirty="0"/>
          </a:p>
        </p:txBody>
      </p:sp>
    </p:spTree>
    <p:extLst>
      <p:ext uri="{BB962C8B-B14F-4D97-AF65-F5344CB8AC3E}">
        <p14:creationId xmlns:p14="http://schemas.microsoft.com/office/powerpoint/2010/main" val="1302287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71F813-9173-4B1A-A313-8A54CE291590}"/>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81BB0D62-F90F-43D9-AA1E-8BDE4AFD3FB8}"/>
              </a:ext>
            </a:extLst>
          </p:cNvPr>
          <p:cNvSpPr>
            <a:spLocks noGrp="1"/>
          </p:cNvSpPr>
          <p:nvPr>
            <p:ph idx="1"/>
          </p:nvPr>
        </p:nvSpPr>
        <p:spPr/>
        <p:txBody>
          <a:bodyPr/>
          <a:lstStyle/>
          <a:p>
            <a:r>
              <a:rPr lang="tr-TR" dirty="0" err="1"/>
              <a:t>We</a:t>
            </a:r>
            <a:r>
              <a:rPr lang="tr-TR" dirty="0"/>
              <a:t> </a:t>
            </a:r>
            <a:r>
              <a:rPr lang="tr-TR" dirty="0" err="1"/>
              <a:t>aren't</a:t>
            </a:r>
            <a:r>
              <a:rPr lang="tr-TR" dirty="0"/>
              <a:t> </a:t>
            </a:r>
            <a:r>
              <a:rPr lang="tr-TR" dirty="0" err="1"/>
              <a:t>planning</a:t>
            </a:r>
            <a:r>
              <a:rPr lang="tr-TR" dirty="0"/>
              <a:t> a </a:t>
            </a:r>
            <a:r>
              <a:rPr lang="tr-TR" dirty="0" err="1"/>
              <a:t>new</a:t>
            </a:r>
            <a:r>
              <a:rPr lang="tr-TR" dirty="0"/>
              <a:t> </a:t>
            </a:r>
            <a:r>
              <a:rPr lang="tr-TR" dirty="0" err="1"/>
              <a:t>product</a:t>
            </a:r>
            <a:r>
              <a:rPr lang="tr-TR" dirty="0"/>
              <a:t> </a:t>
            </a:r>
            <a:r>
              <a:rPr lang="tr-TR" dirty="0" err="1"/>
              <a:t>launch</a:t>
            </a:r>
            <a:r>
              <a:rPr lang="tr-TR" dirty="0"/>
              <a:t> </a:t>
            </a:r>
            <a:r>
              <a:rPr lang="tr-TR" dirty="0" err="1"/>
              <a:t>this</a:t>
            </a:r>
            <a:r>
              <a:rPr lang="tr-TR" dirty="0"/>
              <a:t> </a:t>
            </a:r>
            <a:r>
              <a:rPr lang="tr-TR" dirty="0" err="1"/>
              <a:t>month</a:t>
            </a:r>
            <a:r>
              <a:rPr lang="tr-TR" dirty="0"/>
              <a:t>. (Bu ay yeni bir ürün </a:t>
            </a:r>
            <a:r>
              <a:rPr lang="tr-TR" dirty="0" err="1"/>
              <a:t>lansmanı</a:t>
            </a:r>
            <a:r>
              <a:rPr lang="tr-TR" dirty="0"/>
              <a:t> planlamıyoruz.)</a:t>
            </a:r>
          </a:p>
          <a:p>
            <a:r>
              <a:rPr lang="tr-TR" dirty="0" err="1"/>
              <a:t>The</a:t>
            </a:r>
            <a:r>
              <a:rPr lang="tr-TR" dirty="0"/>
              <a:t> </a:t>
            </a:r>
            <a:r>
              <a:rPr lang="tr-TR" dirty="0" err="1"/>
              <a:t>patient</a:t>
            </a:r>
            <a:r>
              <a:rPr lang="tr-TR" dirty="0"/>
              <a:t> </a:t>
            </a:r>
            <a:r>
              <a:rPr lang="tr-TR" dirty="0" err="1"/>
              <a:t>isn't</a:t>
            </a:r>
            <a:r>
              <a:rPr lang="tr-TR" dirty="0"/>
              <a:t> </a:t>
            </a:r>
            <a:r>
              <a:rPr lang="tr-TR" dirty="0" err="1"/>
              <a:t>responding</a:t>
            </a:r>
            <a:r>
              <a:rPr lang="tr-TR" dirty="0"/>
              <a:t> </a:t>
            </a:r>
            <a:r>
              <a:rPr lang="tr-TR" dirty="0" err="1"/>
              <a:t>to</a:t>
            </a:r>
            <a:r>
              <a:rPr lang="tr-TR" dirty="0"/>
              <a:t> </a:t>
            </a:r>
            <a:r>
              <a:rPr lang="tr-TR" dirty="0" err="1"/>
              <a:t>the</a:t>
            </a:r>
            <a:r>
              <a:rPr lang="tr-TR" dirty="0"/>
              <a:t> </a:t>
            </a:r>
            <a:r>
              <a:rPr lang="tr-TR" dirty="0" err="1"/>
              <a:t>initial</a:t>
            </a:r>
            <a:r>
              <a:rPr lang="tr-TR" dirty="0"/>
              <a:t> </a:t>
            </a:r>
            <a:r>
              <a:rPr lang="tr-TR" dirty="0" err="1"/>
              <a:t>treatment</a:t>
            </a:r>
            <a:r>
              <a:rPr lang="tr-TR" dirty="0"/>
              <a:t>. (Hasta ilk tedaviye yanıt vermiyor.)</a:t>
            </a:r>
          </a:p>
          <a:p>
            <a:r>
              <a:rPr lang="tr-TR" dirty="0"/>
              <a:t>I am not </a:t>
            </a:r>
            <a:r>
              <a:rPr lang="tr-TR" dirty="0" err="1"/>
              <a:t>visiting</a:t>
            </a:r>
            <a:r>
              <a:rPr lang="tr-TR" dirty="0"/>
              <a:t> </a:t>
            </a:r>
            <a:r>
              <a:rPr lang="tr-TR" dirty="0" err="1"/>
              <a:t>the</a:t>
            </a:r>
            <a:r>
              <a:rPr lang="tr-TR" dirty="0"/>
              <a:t> </a:t>
            </a:r>
            <a:r>
              <a:rPr lang="tr-TR" dirty="0" err="1"/>
              <a:t>pharmacies</a:t>
            </a:r>
            <a:r>
              <a:rPr lang="tr-TR" dirty="0"/>
              <a:t> </a:t>
            </a:r>
            <a:r>
              <a:rPr lang="tr-TR" dirty="0" err="1"/>
              <a:t>today</a:t>
            </a:r>
            <a:r>
              <a:rPr lang="tr-TR" dirty="0"/>
              <a:t>; I am at </a:t>
            </a:r>
            <a:r>
              <a:rPr lang="tr-TR" dirty="0" err="1"/>
              <a:t>the</a:t>
            </a:r>
            <a:r>
              <a:rPr lang="tr-TR" dirty="0"/>
              <a:t> </a:t>
            </a:r>
            <a:r>
              <a:rPr lang="tr-TR" dirty="0" err="1"/>
              <a:t>office</a:t>
            </a:r>
            <a:r>
              <a:rPr lang="tr-TR" dirty="0"/>
              <a:t>. (Bugün eczaneleri ziyaret etmiyorum; ofisteyim.)</a:t>
            </a:r>
          </a:p>
        </p:txBody>
      </p:sp>
    </p:spTree>
    <p:extLst>
      <p:ext uri="{BB962C8B-B14F-4D97-AF65-F5344CB8AC3E}">
        <p14:creationId xmlns:p14="http://schemas.microsoft.com/office/powerpoint/2010/main" val="3089702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BFD1FC-EA81-433D-81BB-C6F0032BA011}"/>
              </a:ext>
            </a:extLst>
          </p:cNvPr>
          <p:cNvSpPr>
            <a:spLocks noGrp="1"/>
          </p:cNvSpPr>
          <p:nvPr>
            <p:ph type="title"/>
          </p:nvPr>
        </p:nvSpPr>
        <p:spPr/>
        <p:txBody>
          <a:bodyPr/>
          <a:lstStyle/>
          <a:p>
            <a:r>
              <a:rPr lang="en-US" dirty="0">
                <a:solidFill>
                  <a:srgbClr val="FF0000"/>
                </a:solidFill>
              </a:rPr>
              <a:t>C) Yes/No Questions (Evet/</a:t>
            </a:r>
            <a:r>
              <a:rPr lang="en-US" dirty="0" err="1">
                <a:solidFill>
                  <a:srgbClr val="FF0000"/>
                </a:solidFill>
              </a:rPr>
              <a:t>Hayır</a:t>
            </a:r>
            <a:r>
              <a:rPr lang="en-US" dirty="0">
                <a:solidFill>
                  <a:srgbClr val="FF0000"/>
                </a:solidFill>
              </a:rPr>
              <a:t> </a:t>
            </a:r>
            <a:r>
              <a:rPr lang="en-US" dirty="0" err="1">
                <a:solidFill>
                  <a:srgbClr val="FF0000"/>
                </a:solidFill>
              </a:rPr>
              <a:t>Soruları</a:t>
            </a:r>
            <a:r>
              <a:rPr lang="en-US" dirty="0">
                <a:solidFill>
                  <a:srgbClr val="FF0000"/>
                </a:solidFill>
              </a:rPr>
              <a:t>)</a:t>
            </a:r>
            <a:endParaRPr lang="tr-TR" dirty="0">
              <a:solidFill>
                <a:srgbClr val="FF0000"/>
              </a:solidFill>
            </a:endParaRPr>
          </a:p>
        </p:txBody>
      </p:sp>
      <p:sp>
        <p:nvSpPr>
          <p:cNvPr id="3" name="İçerik Yer Tutucusu 2">
            <a:extLst>
              <a:ext uri="{FF2B5EF4-FFF2-40B4-BE49-F238E27FC236}">
                <a16:creationId xmlns:a16="http://schemas.microsoft.com/office/drawing/2014/main" id="{FD9C27B4-02B1-4D7C-9637-B2F33417CBD4}"/>
              </a:ext>
            </a:extLst>
          </p:cNvPr>
          <p:cNvSpPr>
            <a:spLocks noGrp="1"/>
          </p:cNvSpPr>
          <p:nvPr>
            <p:ph idx="1"/>
          </p:nvPr>
        </p:nvSpPr>
        <p:spPr/>
        <p:txBody>
          <a:bodyPr/>
          <a:lstStyle/>
          <a:p>
            <a:r>
              <a:rPr lang="tr-TR" dirty="0"/>
              <a:t>Soru oluştururken </a:t>
            </a:r>
            <a:r>
              <a:rPr lang="tr-TR" dirty="0" err="1"/>
              <a:t>Am</a:t>
            </a:r>
            <a:r>
              <a:rPr lang="tr-TR" dirty="0"/>
              <a:t> / Is / </a:t>
            </a:r>
            <a:r>
              <a:rPr lang="tr-TR" dirty="0" err="1"/>
              <a:t>Are</a:t>
            </a:r>
            <a:r>
              <a:rPr lang="tr-TR" dirty="0"/>
              <a:t> yardımcı fiilleri cümlenin başına (öznenin önüne) gelir.</a:t>
            </a:r>
          </a:p>
          <a:p>
            <a:r>
              <a:rPr lang="tr-TR" dirty="0" err="1"/>
              <a:t>Am</a:t>
            </a:r>
            <a:r>
              <a:rPr lang="tr-TR" dirty="0"/>
              <a:t> + I + </a:t>
            </a:r>
            <a:r>
              <a:rPr lang="tr-TR" dirty="0" err="1"/>
              <a:t>Fiil+ing</a:t>
            </a:r>
            <a:r>
              <a:rPr lang="tr-TR" dirty="0"/>
              <a:t>?</a:t>
            </a:r>
          </a:p>
          <a:p>
            <a:r>
              <a:rPr lang="tr-TR" dirty="0"/>
              <a:t>Is + He / </a:t>
            </a:r>
            <a:r>
              <a:rPr lang="tr-TR" dirty="0" err="1"/>
              <a:t>She</a:t>
            </a:r>
            <a:r>
              <a:rPr lang="tr-TR" dirty="0"/>
              <a:t> / </a:t>
            </a:r>
            <a:r>
              <a:rPr lang="tr-TR" dirty="0" err="1"/>
              <a:t>It</a:t>
            </a:r>
            <a:r>
              <a:rPr lang="tr-TR" dirty="0"/>
              <a:t> + </a:t>
            </a:r>
            <a:r>
              <a:rPr lang="tr-TR" dirty="0" err="1"/>
              <a:t>Fiil+ing</a:t>
            </a:r>
            <a:r>
              <a:rPr lang="tr-TR" dirty="0"/>
              <a:t>?</a:t>
            </a:r>
          </a:p>
          <a:p>
            <a:r>
              <a:rPr lang="tr-TR" dirty="0" err="1"/>
              <a:t>Are</a:t>
            </a:r>
            <a:r>
              <a:rPr lang="tr-TR" dirty="0"/>
              <a:t> + </a:t>
            </a:r>
            <a:r>
              <a:rPr lang="tr-TR" dirty="0" err="1"/>
              <a:t>You</a:t>
            </a:r>
            <a:r>
              <a:rPr lang="tr-TR" dirty="0"/>
              <a:t> / </a:t>
            </a:r>
            <a:r>
              <a:rPr lang="tr-TR" dirty="0" err="1"/>
              <a:t>We</a:t>
            </a:r>
            <a:r>
              <a:rPr lang="tr-TR" dirty="0"/>
              <a:t> / </a:t>
            </a:r>
            <a:r>
              <a:rPr lang="tr-TR" dirty="0" err="1"/>
              <a:t>They</a:t>
            </a:r>
            <a:r>
              <a:rPr lang="tr-TR" dirty="0"/>
              <a:t> + </a:t>
            </a:r>
            <a:r>
              <a:rPr lang="tr-TR" dirty="0" err="1"/>
              <a:t>Fiil+ing</a:t>
            </a:r>
            <a:r>
              <a:rPr lang="tr-TR" dirty="0"/>
              <a:t>?</a:t>
            </a:r>
          </a:p>
        </p:txBody>
      </p:sp>
    </p:spTree>
    <p:extLst>
      <p:ext uri="{BB962C8B-B14F-4D97-AF65-F5344CB8AC3E}">
        <p14:creationId xmlns:p14="http://schemas.microsoft.com/office/powerpoint/2010/main" val="1285964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62A7B6-C3E5-4679-93B4-5CB8A98E373C}"/>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7A0D4C1D-DFF2-458F-8D26-418931F4AF11}"/>
              </a:ext>
            </a:extLst>
          </p:cNvPr>
          <p:cNvSpPr>
            <a:spLocks noGrp="1"/>
          </p:cNvSpPr>
          <p:nvPr>
            <p:ph idx="1"/>
          </p:nvPr>
        </p:nvSpPr>
        <p:spPr/>
        <p:txBody>
          <a:bodyPr/>
          <a:lstStyle/>
          <a:p>
            <a:r>
              <a:rPr lang="tr-TR" dirty="0" err="1"/>
              <a:t>Are</a:t>
            </a:r>
            <a:r>
              <a:rPr lang="tr-TR" dirty="0"/>
              <a:t> </a:t>
            </a:r>
            <a:r>
              <a:rPr lang="tr-TR" dirty="0" err="1"/>
              <a:t>you</a:t>
            </a:r>
            <a:r>
              <a:rPr lang="tr-TR" dirty="0"/>
              <a:t> </a:t>
            </a:r>
            <a:r>
              <a:rPr lang="tr-TR" dirty="0" err="1"/>
              <a:t>testing</a:t>
            </a:r>
            <a:r>
              <a:rPr lang="tr-TR" dirty="0"/>
              <a:t> </a:t>
            </a:r>
            <a:r>
              <a:rPr lang="tr-TR" dirty="0" err="1"/>
              <a:t>this</a:t>
            </a:r>
            <a:r>
              <a:rPr lang="tr-TR" dirty="0"/>
              <a:t> </a:t>
            </a:r>
            <a:r>
              <a:rPr lang="tr-TR" dirty="0" err="1"/>
              <a:t>medical</a:t>
            </a:r>
            <a:r>
              <a:rPr lang="tr-TR" dirty="0"/>
              <a:t> </a:t>
            </a:r>
            <a:r>
              <a:rPr lang="tr-TR" dirty="0" err="1"/>
              <a:t>device</a:t>
            </a:r>
            <a:r>
              <a:rPr lang="tr-TR" dirty="0"/>
              <a:t> on </a:t>
            </a:r>
            <a:r>
              <a:rPr lang="tr-TR" dirty="0" err="1"/>
              <a:t>animals</a:t>
            </a:r>
            <a:r>
              <a:rPr lang="tr-TR" dirty="0"/>
              <a:t>? (Bu tıbbi cihazı hayvanlar üzerinde mi test ediyorsunuz?)</a:t>
            </a:r>
          </a:p>
          <a:p>
            <a:r>
              <a:rPr lang="tr-TR" dirty="0"/>
              <a:t>Is </a:t>
            </a:r>
            <a:r>
              <a:rPr lang="tr-TR" dirty="0" err="1"/>
              <a:t>the</a:t>
            </a:r>
            <a:r>
              <a:rPr lang="tr-TR" dirty="0"/>
              <a:t> </a:t>
            </a:r>
            <a:r>
              <a:rPr lang="tr-TR" dirty="0" err="1"/>
              <a:t>drug</a:t>
            </a:r>
            <a:r>
              <a:rPr lang="tr-TR" dirty="0"/>
              <a:t> </a:t>
            </a:r>
            <a:r>
              <a:rPr lang="tr-TR" dirty="0" err="1"/>
              <a:t>causing</a:t>
            </a:r>
            <a:r>
              <a:rPr lang="tr-TR" dirty="0"/>
              <a:t> </a:t>
            </a:r>
            <a:r>
              <a:rPr lang="tr-TR" dirty="0" err="1"/>
              <a:t>any</a:t>
            </a:r>
            <a:r>
              <a:rPr lang="tr-TR" dirty="0"/>
              <a:t> </a:t>
            </a:r>
            <a:r>
              <a:rPr lang="tr-TR" dirty="0" err="1"/>
              <a:t>unexpected</a:t>
            </a:r>
            <a:r>
              <a:rPr lang="tr-TR" dirty="0"/>
              <a:t> </a:t>
            </a:r>
            <a:r>
              <a:rPr lang="tr-TR" dirty="0" err="1"/>
              <a:t>side</a:t>
            </a:r>
            <a:r>
              <a:rPr lang="tr-TR" dirty="0"/>
              <a:t> </a:t>
            </a:r>
            <a:r>
              <a:rPr lang="tr-TR" dirty="0" err="1"/>
              <a:t>effects</a:t>
            </a:r>
            <a:r>
              <a:rPr lang="tr-TR" dirty="0"/>
              <a:t> </a:t>
            </a:r>
            <a:r>
              <a:rPr lang="tr-TR" dirty="0" err="1"/>
              <a:t>currently</a:t>
            </a:r>
            <a:r>
              <a:rPr lang="tr-TR" dirty="0"/>
              <a:t>? (İlaç şu sıralar beklenmeyen bir yan etkiye neden oluyor mu?)</a:t>
            </a:r>
          </a:p>
          <a:p>
            <a:r>
              <a:rPr lang="tr-TR" dirty="0" err="1"/>
              <a:t>Are</a:t>
            </a:r>
            <a:r>
              <a:rPr lang="tr-TR" dirty="0"/>
              <a:t> </a:t>
            </a:r>
            <a:r>
              <a:rPr lang="tr-TR" dirty="0" err="1"/>
              <a:t>the</a:t>
            </a:r>
            <a:r>
              <a:rPr lang="tr-TR" dirty="0"/>
              <a:t> </a:t>
            </a:r>
            <a:r>
              <a:rPr lang="tr-TR" dirty="0" err="1"/>
              <a:t>sales</a:t>
            </a:r>
            <a:r>
              <a:rPr lang="tr-TR" dirty="0"/>
              <a:t> </a:t>
            </a:r>
            <a:r>
              <a:rPr lang="tr-TR" dirty="0" err="1"/>
              <a:t>numbers</a:t>
            </a:r>
            <a:r>
              <a:rPr lang="tr-TR" dirty="0"/>
              <a:t> </a:t>
            </a:r>
            <a:r>
              <a:rPr lang="tr-TR" dirty="0" err="1"/>
              <a:t>increasing</a:t>
            </a:r>
            <a:r>
              <a:rPr lang="tr-TR" dirty="0"/>
              <a:t> </a:t>
            </a:r>
            <a:r>
              <a:rPr lang="tr-TR" dirty="0" err="1"/>
              <a:t>this</a:t>
            </a:r>
            <a:r>
              <a:rPr lang="tr-TR" dirty="0"/>
              <a:t> </a:t>
            </a:r>
            <a:r>
              <a:rPr lang="tr-TR" dirty="0" err="1"/>
              <a:t>quarter</a:t>
            </a:r>
            <a:r>
              <a:rPr lang="tr-TR" dirty="0"/>
              <a:t>? (Satış rakamları bu çeyrekte artıyor mu?)</a:t>
            </a:r>
          </a:p>
        </p:txBody>
      </p:sp>
    </p:spTree>
    <p:extLst>
      <p:ext uri="{BB962C8B-B14F-4D97-AF65-F5344CB8AC3E}">
        <p14:creationId xmlns:p14="http://schemas.microsoft.com/office/powerpoint/2010/main" val="3948385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65182A-CBC1-4DD0-8E59-1F63D8F7F5CF}"/>
              </a:ext>
            </a:extLst>
          </p:cNvPr>
          <p:cNvSpPr>
            <a:spLocks noGrp="1"/>
          </p:cNvSpPr>
          <p:nvPr>
            <p:ph type="title"/>
          </p:nvPr>
        </p:nvSpPr>
        <p:spPr/>
        <p:txBody>
          <a:bodyPr/>
          <a:lstStyle/>
          <a:p>
            <a:r>
              <a:rPr lang="en-US" dirty="0">
                <a:solidFill>
                  <a:srgbClr val="FF0000"/>
                </a:solidFill>
              </a:rPr>
              <a:t>"WH- QUESTIONS" IN PRESENT CONTINUOUS</a:t>
            </a:r>
            <a:endParaRPr lang="tr-TR" dirty="0">
              <a:solidFill>
                <a:srgbClr val="FF0000"/>
              </a:solidFill>
            </a:endParaRPr>
          </a:p>
        </p:txBody>
      </p:sp>
      <p:sp>
        <p:nvSpPr>
          <p:cNvPr id="3" name="İçerik Yer Tutucusu 2">
            <a:extLst>
              <a:ext uri="{FF2B5EF4-FFF2-40B4-BE49-F238E27FC236}">
                <a16:creationId xmlns:a16="http://schemas.microsoft.com/office/drawing/2014/main" id="{FBBD84DE-9105-4B80-A33E-34A32F108C7C}"/>
              </a:ext>
            </a:extLst>
          </p:cNvPr>
          <p:cNvSpPr>
            <a:spLocks noGrp="1"/>
          </p:cNvSpPr>
          <p:nvPr>
            <p:ph idx="1"/>
          </p:nvPr>
        </p:nvSpPr>
        <p:spPr/>
        <p:txBody>
          <a:bodyPr/>
          <a:lstStyle/>
          <a:p>
            <a:r>
              <a:rPr lang="tr-TR" dirty="0" err="1"/>
              <a:t>Wh</a:t>
            </a:r>
            <a:r>
              <a:rPr lang="tr-TR" dirty="0"/>
              <a:t>- + </a:t>
            </a:r>
            <a:r>
              <a:rPr lang="tr-TR" dirty="0" err="1"/>
              <a:t>Am</a:t>
            </a:r>
            <a:r>
              <a:rPr lang="tr-TR" dirty="0"/>
              <a:t> / Is / </a:t>
            </a:r>
            <a:r>
              <a:rPr lang="tr-TR" dirty="0" err="1"/>
              <a:t>Are</a:t>
            </a:r>
            <a:r>
              <a:rPr lang="tr-TR" dirty="0"/>
              <a:t> + </a:t>
            </a:r>
            <a:r>
              <a:rPr lang="tr-TR" dirty="0" err="1"/>
              <a:t>Subject</a:t>
            </a:r>
            <a:r>
              <a:rPr lang="tr-TR" dirty="0"/>
              <a:t> (Özne) + </a:t>
            </a:r>
            <a:r>
              <a:rPr lang="tr-TR" dirty="0" err="1"/>
              <a:t>Verb+ing</a:t>
            </a:r>
            <a:r>
              <a:rPr lang="tr-TR" dirty="0"/>
              <a:t> + ….. ?</a:t>
            </a:r>
          </a:p>
          <a:p>
            <a:r>
              <a:rPr lang="en-US" dirty="0"/>
              <a:t>What are you promoting today?(</a:t>
            </a:r>
            <a:r>
              <a:rPr lang="en-US" dirty="0" err="1"/>
              <a:t>Bugün</a:t>
            </a:r>
            <a:r>
              <a:rPr lang="en-US" dirty="0"/>
              <a:t> </a:t>
            </a:r>
            <a:r>
              <a:rPr lang="en-US" dirty="0" err="1"/>
              <a:t>neyin</a:t>
            </a:r>
            <a:r>
              <a:rPr lang="en-US" dirty="0"/>
              <a:t> </a:t>
            </a:r>
            <a:r>
              <a:rPr lang="en-US" dirty="0" err="1"/>
              <a:t>tanıtımını</a:t>
            </a:r>
            <a:r>
              <a:rPr lang="en-US" dirty="0"/>
              <a:t> </a:t>
            </a:r>
            <a:r>
              <a:rPr lang="en-US" dirty="0" err="1"/>
              <a:t>yapıyorsunuz</a:t>
            </a:r>
            <a:r>
              <a:rPr lang="en-US" dirty="0"/>
              <a:t>?)</a:t>
            </a:r>
            <a:endParaRPr lang="tr-TR" dirty="0"/>
          </a:p>
          <a:p>
            <a:r>
              <a:rPr lang="en-US" dirty="0"/>
              <a:t>Where is the medical rep waiting?(</a:t>
            </a:r>
            <a:r>
              <a:rPr lang="en-US" dirty="0" err="1"/>
              <a:t>Tıbbi</a:t>
            </a:r>
            <a:r>
              <a:rPr lang="en-US" dirty="0"/>
              <a:t> </a:t>
            </a:r>
            <a:r>
              <a:rPr lang="en-US" dirty="0" err="1"/>
              <a:t>mümessil</a:t>
            </a:r>
            <a:r>
              <a:rPr lang="en-US" dirty="0"/>
              <a:t> </a:t>
            </a:r>
            <a:r>
              <a:rPr lang="en-US" dirty="0" err="1"/>
              <a:t>nerede</a:t>
            </a:r>
            <a:r>
              <a:rPr lang="en-US" dirty="0"/>
              <a:t> </a:t>
            </a:r>
            <a:r>
              <a:rPr lang="en-US" dirty="0" err="1"/>
              <a:t>bekliyor</a:t>
            </a:r>
            <a:r>
              <a:rPr lang="en-US" dirty="0"/>
              <a:t>?)</a:t>
            </a:r>
            <a:endParaRPr lang="tr-TR" dirty="0"/>
          </a:p>
          <a:p>
            <a:r>
              <a:rPr lang="en-US" dirty="0"/>
              <a:t>Who is the product manager talking to at the moment?(</a:t>
            </a:r>
            <a:r>
              <a:rPr lang="en-US" dirty="0" err="1"/>
              <a:t>Ürün</a:t>
            </a:r>
            <a:r>
              <a:rPr lang="en-US" dirty="0"/>
              <a:t> </a:t>
            </a:r>
            <a:r>
              <a:rPr lang="en-US" dirty="0" err="1"/>
              <a:t>müdürü</a:t>
            </a:r>
            <a:r>
              <a:rPr lang="en-US" dirty="0"/>
              <a:t> </a:t>
            </a:r>
            <a:r>
              <a:rPr lang="en-US" dirty="0" err="1"/>
              <a:t>şu</a:t>
            </a:r>
            <a:r>
              <a:rPr lang="en-US" dirty="0"/>
              <a:t> </a:t>
            </a:r>
            <a:r>
              <a:rPr lang="en-US" dirty="0" err="1"/>
              <a:t>anda</a:t>
            </a:r>
            <a:r>
              <a:rPr lang="en-US" dirty="0"/>
              <a:t> </a:t>
            </a:r>
            <a:r>
              <a:rPr lang="en-US" dirty="0" err="1"/>
              <a:t>kiminle</a:t>
            </a:r>
            <a:r>
              <a:rPr lang="en-US" dirty="0"/>
              <a:t> </a:t>
            </a:r>
            <a:r>
              <a:rPr lang="en-US" dirty="0" err="1"/>
              <a:t>konuşuyor</a:t>
            </a:r>
            <a:r>
              <a:rPr lang="en-US" dirty="0"/>
              <a:t>?)</a:t>
            </a:r>
            <a:endParaRPr lang="tr-TR" dirty="0"/>
          </a:p>
        </p:txBody>
      </p:sp>
    </p:spTree>
    <p:extLst>
      <p:ext uri="{BB962C8B-B14F-4D97-AF65-F5344CB8AC3E}">
        <p14:creationId xmlns:p14="http://schemas.microsoft.com/office/powerpoint/2010/main" val="3292110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391702-A90B-40CB-BFEE-0D17DFB6DF16}"/>
              </a:ext>
            </a:extLst>
          </p:cNvPr>
          <p:cNvSpPr>
            <a:spLocks noGrp="1"/>
          </p:cNvSpPr>
          <p:nvPr>
            <p:ph type="title"/>
          </p:nvPr>
        </p:nvSpPr>
        <p:spPr/>
        <p:txBody>
          <a:bodyPr/>
          <a:lstStyle/>
          <a:p>
            <a:r>
              <a:rPr lang="en-US" dirty="0">
                <a:solidFill>
                  <a:srgbClr val="FF0000"/>
                </a:solidFill>
              </a:rPr>
              <a:t>COMMON TIME EXPRESSIONS (ZAMAN ZARFLARI)</a:t>
            </a:r>
            <a:endParaRPr lang="tr-TR" dirty="0">
              <a:solidFill>
                <a:srgbClr val="FF0000"/>
              </a:solidFill>
            </a:endParaRPr>
          </a:p>
        </p:txBody>
      </p:sp>
      <p:sp>
        <p:nvSpPr>
          <p:cNvPr id="3" name="İçerik Yer Tutucusu 2">
            <a:extLst>
              <a:ext uri="{FF2B5EF4-FFF2-40B4-BE49-F238E27FC236}">
                <a16:creationId xmlns:a16="http://schemas.microsoft.com/office/drawing/2014/main" id="{7B3611B1-9A32-4640-8CBB-A296EF5235C9}"/>
              </a:ext>
            </a:extLst>
          </p:cNvPr>
          <p:cNvSpPr>
            <a:spLocks noGrp="1"/>
          </p:cNvSpPr>
          <p:nvPr>
            <p:ph idx="1"/>
          </p:nvPr>
        </p:nvSpPr>
        <p:spPr/>
        <p:txBody>
          <a:bodyPr/>
          <a:lstStyle/>
          <a:p>
            <a:r>
              <a:rPr lang="tr-TR" dirty="0" err="1"/>
              <a:t>Now</a:t>
            </a:r>
            <a:r>
              <a:rPr lang="tr-TR" dirty="0"/>
              <a:t> / Right </a:t>
            </a:r>
            <a:r>
              <a:rPr lang="tr-TR" dirty="0" err="1"/>
              <a:t>now</a:t>
            </a:r>
            <a:r>
              <a:rPr lang="tr-TR" dirty="0"/>
              <a:t> / At </a:t>
            </a:r>
            <a:r>
              <a:rPr lang="tr-TR" dirty="0" err="1"/>
              <a:t>the</a:t>
            </a:r>
            <a:r>
              <a:rPr lang="tr-TR" dirty="0"/>
              <a:t> moment: Şu anda</a:t>
            </a:r>
          </a:p>
          <a:p>
            <a:r>
              <a:rPr lang="tr-TR" dirty="0" err="1"/>
              <a:t>Currently</a:t>
            </a:r>
            <a:r>
              <a:rPr lang="tr-TR" dirty="0"/>
              <a:t> / At </a:t>
            </a:r>
            <a:r>
              <a:rPr lang="tr-TR" dirty="0" err="1"/>
              <a:t>present</a:t>
            </a:r>
            <a:r>
              <a:rPr lang="tr-TR" dirty="0"/>
              <a:t>: Şu sıralar, mevcut durumda</a:t>
            </a:r>
          </a:p>
          <a:p>
            <a:r>
              <a:rPr lang="tr-TR" dirty="0" err="1"/>
              <a:t>These</a:t>
            </a:r>
            <a:r>
              <a:rPr lang="tr-TR" dirty="0"/>
              <a:t> </a:t>
            </a:r>
            <a:r>
              <a:rPr lang="tr-TR" dirty="0" err="1"/>
              <a:t>days</a:t>
            </a:r>
            <a:r>
              <a:rPr lang="tr-TR" dirty="0"/>
              <a:t> / </a:t>
            </a:r>
            <a:r>
              <a:rPr lang="tr-TR" dirty="0" err="1"/>
              <a:t>Nowadays</a:t>
            </a:r>
            <a:r>
              <a:rPr lang="tr-TR" dirty="0"/>
              <a:t>: Bugünlerde (Geçici durumlar için)</a:t>
            </a:r>
          </a:p>
          <a:p>
            <a:pPr marL="0" indent="0">
              <a:buNone/>
            </a:pPr>
            <a:endParaRPr lang="tr-TR" dirty="0"/>
          </a:p>
          <a:p>
            <a:pPr marL="0" indent="0">
              <a:buNone/>
            </a:pPr>
            <a:r>
              <a:rPr lang="tr-TR" dirty="0" err="1"/>
              <a:t>Researchers</a:t>
            </a:r>
            <a:r>
              <a:rPr lang="tr-TR" dirty="0"/>
              <a:t> </a:t>
            </a:r>
            <a:r>
              <a:rPr lang="tr-TR" dirty="0" err="1"/>
              <a:t>are</a:t>
            </a:r>
            <a:r>
              <a:rPr lang="tr-TR" dirty="0"/>
              <a:t> </a:t>
            </a:r>
            <a:r>
              <a:rPr lang="tr-TR" dirty="0" err="1"/>
              <a:t>currently</a:t>
            </a:r>
            <a:r>
              <a:rPr lang="tr-TR" dirty="0"/>
              <a:t> </a:t>
            </a:r>
            <a:r>
              <a:rPr lang="tr-TR" dirty="0" err="1"/>
              <a:t>working</a:t>
            </a:r>
            <a:r>
              <a:rPr lang="tr-TR" dirty="0"/>
              <a:t> on a </a:t>
            </a:r>
            <a:r>
              <a:rPr lang="tr-TR" dirty="0" err="1"/>
              <a:t>new</a:t>
            </a:r>
            <a:r>
              <a:rPr lang="tr-TR" dirty="0"/>
              <a:t> </a:t>
            </a:r>
            <a:r>
              <a:rPr lang="tr-TR" dirty="0" err="1"/>
              <a:t>vaccine</a:t>
            </a:r>
            <a:r>
              <a:rPr lang="tr-TR" dirty="0"/>
              <a:t>. (Araştırmacılar şu sıralar yeni bir aşı üzerinde çalışıyor.)</a:t>
            </a:r>
          </a:p>
        </p:txBody>
      </p:sp>
    </p:spTree>
    <p:extLst>
      <p:ext uri="{BB962C8B-B14F-4D97-AF65-F5344CB8AC3E}">
        <p14:creationId xmlns:p14="http://schemas.microsoft.com/office/powerpoint/2010/main" val="3281956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12EA46E-BDFE-AC45-CD20-6AA4F534F502}"/>
              </a:ext>
            </a:extLst>
          </p:cNvPr>
          <p:cNvSpPr>
            <a:spLocks noGrp="1"/>
          </p:cNvSpPr>
          <p:nvPr>
            <p:ph idx="1"/>
          </p:nvPr>
        </p:nvSpPr>
        <p:spPr>
          <a:xfrm>
            <a:off x="838200" y="747252"/>
            <a:ext cx="10515600" cy="5429711"/>
          </a:xfrm>
        </p:spPr>
        <p:txBody>
          <a:bodyPr>
            <a:normAutofit/>
          </a:bodyPr>
          <a:lstStyle/>
          <a:p>
            <a:r>
              <a:rPr lang="tr-TR" dirty="0" err="1">
                <a:solidFill>
                  <a:srgbClr val="FF0000"/>
                </a:solidFill>
              </a:rPr>
              <a:t>Corn</a:t>
            </a:r>
            <a:r>
              <a:rPr lang="tr-TR" dirty="0">
                <a:solidFill>
                  <a:srgbClr val="FF0000"/>
                </a:solidFill>
              </a:rPr>
              <a:t>: </a:t>
            </a:r>
            <a:r>
              <a:rPr lang="tr-TR" dirty="0"/>
              <a:t>nasır</a:t>
            </a:r>
          </a:p>
          <a:p>
            <a:pPr marL="0" indent="0">
              <a:buNone/>
            </a:pPr>
            <a:r>
              <a:rPr lang="en-US" dirty="0"/>
              <a:t>You have a c</a:t>
            </a:r>
            <a:r>
              <a:rPr lang="tr-TR" dirty="0" err="1"/>
              <a:t>orn</a:t>
            </a:r>
            <a:r>
              <a:rPr lang="en-US" dirty="0"/>
              <a:t> on your foot</a:t>
            </a:r>
            <a:endParaRPr lang="tr-TR" dirty="0"/>
          </a:p>
          <a:p>
            <a:r>
              <a:rPr lang="tr-TR" dirty="0" err="1">
                <a:solidFill>
                  <a:srgbClr val="FF0000"/>
                </a:solidFill>
              </a:rPr>
              <a:t>Headache</a:t>
            </a:r>
            <a:r>
              <a:rPr lang="tr-TR" dirty="0">
                <a:solidFill>
                  <a:srgbClr val="FF0000"/>
                </a:solidFill>
              </a:rPr>
              <a:t>: </a:t>
            </a:r>
            <a:r>
              <a:rPr lang="tr-TR" dirty="0"/>
              <a:t>baş ağrısı</a:t>
            </a:r>
          </a:p>
          <a:p>
            <a:pPr marL="0" indent="0">
              <a:buNone/>
            </a:pPr>
            <a:r>
              <a:rPr lang="en-US" dirty="0"/>
              <a:t>I have a severe</a:t>
            </a:r>
            <a:r>
              <a:rPr lang="tr-TR" dirty="0"/>
              <a:t> (şiddetli)</a:t>
            </a:r>
            <a:r>
              <a:rPr lang="en-US" dirty="0"/>
              <a:t> headache</a:t>
            </a:r>
            <a:endParaRPr lang="tr-TR" dirty="0"/>
          </a:p>
          <a:p>
            <a:r>
              <a:rPr lang="tr-TR" dirty="0" err="1">
                <a:solidFill>
                  <a:srgbClr val="FF0000"/>
                </a:solidFill>
              </a:rPr>
              <a:t>Earache</a:t>
            </a:r>
            <a:r>
              <a:rPr lang="tr-TR" dirty="0">
                <a:solidFill>
                  <a:srgbClr val="FF0000"/>
                </a:solidFill>
              </a:rPr>
              <a:t>: </a:t>
            </a:r>
            <a:r>
              <a:rPr lang="tr-TR" dirty="0"/>
              <a:t>kulak ağrısı</a:t>
            </a:r>
          </a:p>
          <a:p>
            <a:pPr marL="0" indent="0">
              <a:buNone/>
            </a:pPr>
            <a:r>
              <a:rPr lang="en-US" dirty="0"/>
              <a:t>There is earache due to</a:t>
            </a:r>
            <a:r>
              <a:rPr lang="tr-TR" dirty="0"/>
              <a:t> (dolayı)</a:t>
            </a:r>
            <a:r>
              <a:rPr lang="en-US" dirty="0"/>
              <a:t> inflammation</a:t>
            </a:r>
            <a:r>
              <a:rPr lang="tr-TR" dirty="0"/>
              <a:t> (iltihap)</a:t>
            </a:r>
          </a:p>
          <a:p>
            <a:r>
              <a:rPr lang="tr-TR" dirty="0" err="1">
                <a:solidFill>
                  <a:srgbClr val="FF0000"/>
                </a:solidFill>
              </a:rPr>
              <a:t>Toothache</a:t>
            </a:r>
            <a:r>
              <a:rPr lang="tr-TR" dirty="0">
                <a:solidFill>
                  <a:srgbClr val="FF0000"/>
                </a:solidFill>
              </a:rPr>
              <a:t>: </a:t>
            </a:r>
            <a:r>
              <a:rPr lang="tr-TR" dirty="0"/>
              <a:t>diş ağrısı</a:t>
            </a:r>
          </a:p>
          <a:p>
            <a:pPr marL="0" indent="0">
              <a:buNone/>
            </a:pPr>
            <a:r>
              <a:rPr lang="en-US" dirty="0"/>
              <a:t>I have had a toothache for days.</a:t>
            </a:r>
            <a:endParaRPr lang="tr-TR" dirty="0"/>
          </a:p>
          <a:p>
            <a:r>
              <a:rPr lang="tr-TR" dirty="0" err="1">
                <a:solidFill>
                  <a:srgbClr val="FF0000"/>
                </a:solidFill>
              </a:rPr>
              <a:t>Stomachache</a:t>
            </a:r>
            <a:r>
              <a:rPr lang="tr-TR" dirty="0">
                <a:solidFill>
                  <a:srgbClr val="FF0000"/>
                </a:solidFill>
              </a:rPr>
              <a:t>: </a:t>
            </a:r>
            <a:r>
              <a:rPr lang="tr-TR" dirty="0"/>
              <a:t>mide ağrısı</a:t>
            </a:r>
          </a:p>
          <a:p>
            <a:pPr marL="0" indent="0">
              <a:buNone/>
            </a:pPr>
            <a:r>
              <a:rPr lang="en-US" dirty="0"/>
              <a:t>She has a stomachache.</a:t>
            </a:r>
            <a:endParaRPr lang="tr-TR" dirty="0"/>
          </a:p>
          <a:p>
            <a:pPr marL="0" indent="0">
              <a:buNone/>
            </a:pPr>
            <a:endParaRPr lang="tr-TR" dirty="0"/>
          </a:p>
          <a:p>
            <a:endParaRPr lang="tr-TR" dirty="0"/>
          </a:p>
        </p:txBody>
      </p:sp>
    </p:spTree>
    <p:extLst>
      <p:ext uri="{BB962C8B-B14F-4D97-AF65-F5344CB8AC3E}">
        <p14:creationId xmlns:p14="http://schemas.microsoft.com/office/powerpoint/2010/main" val="22597186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25B75D-74A0-4CBF-A051-2B64C226862C}"/>
              </a:ext>
            </a:extLst>
          </p:cNvPr>
          <p:cNvSpPr>
            <a:spLocks noGrp="1"/>
          </p:cNvSpPr>
          <p:nvPr>
            <p:ph type="title"/>
          </p:nvPr>
        </p:nvSpPr>
        <p:spPr/>
        <p:txBody>
          <a:bodyPr/>
          <a:lstStyle/>
          <a:p>
            <a:r>
              <a:rPr lang="tr-TR" dirty="0" err="1">
                <a:solidFill>
                  <a:srgbClr val="FF0000"/>
                </a:solidFill>
              </a:rPr>
              <a:t>İngilizce'den</a:t>
            </a:r>
            <a:r>
              <a:rPr lang="tr-TR" dirty="0">
                <a:solidFill>
                  <a:srgbClr val="FF0000"/>
                </a:solidFill>
              </a:rPr>
              <a:t> </a:t>
            </a:r>
            <a:r>
              <a:rPr lang="tr-TR" dirty="0" err="1">
                <a:solidFill>
                  <a:srgbClr val="FF0000"/>
                </a:solidFill>
              </a:rPr>
              <a:t>Türkçe'ye</a:t>
            </a:r>
            <a:r>
              <a:rPr lang="tr-TR" dirty="0">
                <a:solidFill>
                  <a:srgbClr val="FF0000"/>
                </a:solidFill>
              </a:rPr>
              <a:t> Çeviriniz</a:t>
            </a:r>
          </a:p>
        </p:txBody>
      </p:sp>
      <p:sp>
        <p:nvSpPr>
          <p:cNvPr id="3" name="İçerik Yer Tutucusu 2">
            <a:extLst>
              <a:ext uri="{FF2B5EF4-FFF2-40B4-BE49-F238E27FC236}">
                <a16:creationId xmlns:a16="http://schemas.microsoft.com/office/drawing/2014/main" id="{47877A72-16EC-40D3-8536-7A56E18A1FBC}"/>
              </a:ext>
            </a:extLst>
          </p:cNvPr>
          <p:cNvSpPr>
            <a:spLocks noGrp="1"/>
          </p:cNvSpPr>
          <p:nvPr>
            <p:ph idx="1"/>
          </p:nvPr>
        </p:nvSpPr>
        <p:spPr/>
        <p:txBody>
          <a:bodyPr/>
          <a:lstStyle/>
          <a:p>
            <a:r>
              <a:rPr lang="tr-TR" dirty="0" err="1"/>
              <a:t>The</a:t>
            </a:r>
            <a:r>
              <a:rPr lang="tr-TR" dirty="0"/>
              <a:t> </a:t>
            </a:r>
            <a:r>
              <a:rPr lang="tr-TR" dirty="0" err="1"/>
              <a:t>doctors</a:t>
            </a:r>
            <a:r>
              <a:rPr lang="tr-TR" dirty="0"/>
              <a:t> </a:t>
            </a:r>
            <a:r>
              <a:rPr lang="tr-TR" dirty="0" err="1"/>
              <a:t>are</a:t>
            </a:r>
            <a:r>
              <a:rPr lang="tr-TR" dirty="0"/>
              <a:t> </a:t>
            </a:r>
            <a:r>
              <a:rPr lang="tr-TR" dirty="0" err="1"/>
              <a:t>discussing</a:t>
            </a:r>
            <a:r>
              <a:rPr lang="tr-TR" dirty="0"/>
              <a:t> </a:t>
            </a:r>
            <a:r>
              <a:rPr lang="tr-TR" dirty="0" err="1"/>
              <a:t>the</a:t>
            </a:r>
            <a:r>
              <a:rPr lang="tr-TR" dirty="0"/>
              <a:t> test </a:t>
            </a:r>
            <a:r>
              <a:rPr lang="tr-TR" dirty="0" err="1"/>
              <a:t>results</a:t>
            </a:r>
            <a:r>
              <a:rPr lang="tr-TR" dirty="0"/>
              <a:t> in </a:t>
            </a:r>
            <a:r>
              <a:rPr lang="tr-TR" dirty="0" err="1"/>
              <a:t>the</a:t>
            </a:r>
            <a:r>
              <a:rPr lang="tr-TR" dirty="0"/>
              <a:t> </a:t>
            </a:r>
            <a:r>
              <a:rPr lang="tr-TR" dirty="0" err="1"/>
              <a:t>meeting</a:t>
            </a:r>
            <a:r>
              <a:rPr lang="tr-TR" dirty="0"/>
              <a:t> </a:t>
            </a:r>
            <a:r>
              <a:rPr lang="tr-TR" dirty="0" err="1"/>
              <a:t>room</a:t>
            </a:r>
            <a:r>
              <a:rPr lang="tr-TR" dirty="0"/>
              <a:t> </a:t>
            </a:r>
            <a:r>
              <a:rPr lang="tr-TR" dirty="0" err="1"/>
              <a:t>right</a:t>
            </a:r>
            <a:r>
              <a:rPr lang="tr-TR" dirty="0"/>
              <a:t> </a:t>
            </a:r>
            <a:r>
              <a:rPr lang="tr-TR" dirty="0" err="1"/>
              <a:t>now</a:t>
            </a:r>
            <a:r>
              <a:rPr lang="tr-TR" dirty="0"/>
              <a:t>.</a:t>
            </a:r>
          </a:p>
          <a:p>
            <a:r>
              <a:rPr lang="tr-TR" dirty="0"/>
              <a:t>Çeviri: Doktorlar şu anda toplantı odasında test sonuçlarını tartışıyorlar.</a:t>
            </a:r>
          </a:p>
          <a:p>
            <a:r>
              <a:rPr lang="tr-TR" dirty="0" err="1"/>
              <a:t>Why</a:t>
            </a:r>
            <a:r>
              <a:rPr lang="tr-TR" dirty="0"/>
              <a:t> </a:t>
            </a:r>
            <a:r>
              <a:rPr lang="tr-TR" dirty="0" err="1"/>
              <a:t>are</a:t>
            </a:r>
            <a:r>
              <a:rPr lang="tr-TR" dirty="0"/>
              <a:t> </a:t>
            </a:r>
            <a:r>
              <a:rPr lang="tr-TR" dirty="0" err="1"/>
              <a:t>you</a:t>
            </a:r>
            <a:r>
              <a:rPr lang="tr-TR" dirty="0"/>
              <a:t> </a:t>
            </a:r>
            <a:r>
              <a:rPr lang="tr-TR" dirty="0" err="1"/>
              <a:t>changing</a:t>
            </a:r>
            <a:r>
              <a:rPr lang="tr-TR" dirty="0"/>
              <a:t> </a:t>
            </a:r>
            <a:r>
              <a:rPr lang="tr-TR" dirty="0" err="1"/>
              <a:t>the</a:t>
            </a:r>
            <a:r>
              <a:rPr lang="tr-TR" dirty="0"/>
              <a:t> </a:t>
            </a:r>
            <a:r>
              <a:rPr lang="tr-TR" dirty="0" err="1"/>
              <a:t>dosage</a:t>
            </a:r>
            <a:r>
              <a:rPr lang="tr-TR" dirty="0"/>
              <a:t> of </a:t>
            </a:r>
            <a:r>
              <a:rPr lang="tr-TR" dirty="0" err="1"/>
              <a:t>this</a:t>
            </a:r>
            <a:r>
              <a:rPr lang="tr-TR" dirty="0"/>
              <a:t> </a:t>
            </a:r>
            <a:r>
              <a:rPr lang="tr-TR" dirty="0" err="1"/>
              <a:t>medication</a:t>
            </a:r>
            <a:r>
              <a:rPr lang="tr-TR" dirty="0"/>
              <a:t>?</a:t>
            </a:r>
          </a:p>
          <a:p>
            <a:r>
              <a:rPr lang="tr-TR" dirty="0"/>
              <a:t>Çeviri: Bu ilacın dozajını neden değiştiriyorsunuz?</a:t>
            </a:r>
          </a:p>
          <a:p>
            <a:r>
              <a:rPr lang="tr-TR" dirty="0" err="1"/>
              <a:t>The</a:t>
            </a:r>
            <a:r>
              <a:rPr lang="tr-TR" dirty="0"/>
              <a:t> </a:t>
            </a:r>
            <a:r>
              <a:rPr lang="tr-TR" dirty="0" err="1"/>
              <a:t>medical</a:t>
            </a:r>
            <a:r>
              <a:rPr lang="tr-TR" dirty="0"/>
              <a:t> </a:t>
            </a:r>
            <a:r>
              <a:rPr lang="tr-TR" dirty="0" err="1"/>
              <a:t>representative</a:t>
            </a:r>
            <a:r>
              <a:rPr lang="tr-TR" dirty="0"/>
              <a:t> is not </a:t>
            </a:r>
            <a:r>
              <a:rPr lang="tr-TR" dirty="0" err="1"/>
              <a:t>presenting</a:t>
            </a:r>
            <a:r>
              <a:rPr lang="tr-TR" dirty="0"/>
              <a:t> </a:t>
            </a:r>
            <a:r>
              <a:rPr lang="tr-TR" dirty="0" err="1"/>
              <a:t>the</a:t>
            </a:r>
            <a:r>
              <a:rPr lang="tr-TR" dirty="0"/>
              <a:t> </a:t>
            </a:r>
            <a:r>
              <a:rPr lang="tr-TR" dirty="0" err="1"/>
              <a:t>new</a:t>
            </a:r>
            <a:r>
              <a:rPr lang="tr-TR" dirty="0"/>
              <a:t> </a:t>
            </a:r>
            <a:r>
              <a:rPr lang="tr-TR" dirty="0" err="1"/>
              <a:t>product</a:t>
            </a:r>
            <a:r>
              <a:rPr lang="tr-TR" dirty="0"/>
              <a:t> </a:t>
            </a:r>
            <a:r>
              <a:rPr lang="tr-TR" dirty="0" err="1"/>
              <a:t>today</a:t>
            </a:r>
            <a:r>
              <a:rPr lang="tr-TR" dirty="0"/>
              <a:t>.</a:t>
            </a:r>
          </a:p>
          <a:p>
            <a:r>
              <a:rPr lang="tr-TR" dirty="0"/>
              <a:t>Çeviri: Tıbbi temsilci bugün yeni ürünün sunumunu yapmıyor.</a:t>
            </a:r>
          </a:p>
        </p:txBody>
      </p:sp>
    </p:spTree>
    <p:extLst>
      <p:ext uri="{BB962C8B-B14F-4D97-AF65-F5344CB8AC3E}">
        <p14:creationId xmlns:p14="http://schemas.microsoft.com/office/powerpoint/2010/main" val="3026999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E92697-D0A7-46FE-B037-B99E4CCFF197}"/>
              </a:ext>
            </a:extLst>
          </p:cNvPr>
          <p:cNvSpPr>
            <a:spLocks noGrp="1"/>
          </p:cNvSpPr>
          <p:nvPr>
            <p:ph type="title"/>
          </p:nvPr>
        </p:nvSpPr>
        <p:spPr/>
        <p:txBody>
          <a:bodyPr/>
          <a:lstStyle/>
          <a:p>
            <a:r>
              <a:rPr lang="tr-TR" dirty="0" err="1">
                <a:solidFill>
                  <a:srgbClr val="FF0000"/>
                </a:solidFill>
              </a:rPr>
              <a:t>Türkçe'den</a:t>
            </a:r>
            <a:r>
              <a:rPr lang="tr-TR" dirty="0">
                <a:solidFill>
                  <a:srgbClr val="FF0000"/>
                </a:solidFill>
              </a:rPr>
              <a:t> </a:t>
            </a:r>
            <a:r>
              <a:rPr lang="tr-TR" dirty="0" err="1">
                <a:solidFill>
                  <a:srgbClr val="FF0000"/>
                </a:solidFill>
              </a:rPr>
              <a:t>İngilizce'ye</a:t>
            </a:r>
            <a:r>
              <a:rPr lang="tr-TR" dirty="0">
                <a:solidFill>
                  <a:srgbClr val="FF0000"/>
                </a:solidFill>
              </a:rPr>
              <a:t> Çeviriniz</a:t>
            </a:r>
          </a:p>
        </p:txBody>
      </p:sp>
      <p:sp>
        <p:nvSpPr>
          <p:cNvPr id="3" name="İçerik Yer Tutucusu 2">
            <a:extLst>
              <a:ext uri="{FF2B5EF4-FFF2-40B4-BE49-F238E27FC236}">
                <a16:creationId xmlns:a16="http://schemas.microsoft.com/office/drawing/2014/main" id="{F263C2EC-1905-4E26-B00E-28E6D0C70530}"/>
              </a:ext>
            </a:extLst>
          </p:cNvPr>
          <p:cNvSpPr>
            <a:spLocks noGrp="1"/>
          </p:cNvSpPr>
          <p:nvPr>
            <p:ph idx="1"/>
          </p:nvPr>
        </p:nvSpPr>
        <p:spPr/>
        <p:txBody>
          <a:bodyPr/>
          <a:lstStyle/>
          <a:p>
            <a:r>
              <a:rPr lang="tr-TR" dirty="0"/>
              <a:t>Pazarlama ekibi şu sıralar yeni bir reklam kampanyası hazırlıyor.</a:t>
            </a:r>
          </a:p>
          <a:p>
            <a:r>
              <a:rPr lang="tr-TR" dirty="0"/>
              <a:t>Çeviri: </a:t>
            </a:r>
            <a:r>
              <a:rPr lang="tr-TR" dirty="0" err="1"/>
              <a:t>The</a:t>
            </a:r>
            <a:r>
              <a:rPr lang="tr-TR" dirty="0"/>
              <a:t> marketing </a:t>
            </a:r>
            <a:r>
              <a:rPr lang="tr-TR" dirty="0" err="1"/>
              <a:t>team</a:t>
            </a:r>
            <a:r>
              <a:rPr lang="tr-TR" dirty="0"/>
              <a:t> is </a:t>
            </a:r>
            <a:r>
              <a:rPr lang="tr-TR" dirty="0" err="1"/>
              <a:t>currently</a:t>
            </a:r>
            <a:r>
              <a:rPr lang="tr-TR" dirty="0"/>
              <a:t> </a:t>
            </a:r>
            <a:r>
              <a:rPr lang="tr-TR" dirty="0" err="1"/>
              <a:t>preparing</a:t>
            </a:r>
            <a:r>
              <a:rPr lang="tr-TR" dirty="0"/>
              <a:t> a </a:t>
            </a:r>
            <a:r>
              <a:rPr lang="tr-TR" dirty="0" err="1"/>
              <a:t>new</a:t>
            </a:r>
            <a:r>
              <a:rPr lang="tr-TR" dirty="0"/>
              <a:t> </a:t>
            </a:r>
            <a:r>
              <a:rPr lang="tr-TR" dirty="0" err="1"/>
              <a:t>advertising</a:t>
            </a:r>
            <a:r>
              <a:rPr lang="tr-TR" dirty="0"/>
              <a:t> </a:t>
            </a:r>
            <a:r>
              <a:rPr lang="tr-TR" dirty="0" err="1"/>
              <a:t>campaign</a:t>
            </a:r>
            <a:r>
              <a:rPr lang="tr-TR" dirty="0"/>
              <a:t>.</a:t>
            </a:r>
          </a:p>
          <a:p>
            <a:r>
              <a:rPr lang="tr-TR" dirty="0"/>
              <a:t>Hasta şu anda klinikte ilacı güvenli bir şekilde alıyor mu?</a:t>
            </a:r>
          </a:p>
          <a:p>
            <a:r>
              <a:rPr lang="tr-TR" dirty="0"/>
              <a:t>Çeviri: Is </a:t>
            </a:r>
            <a:r>
              <a:rPr lang="tr-TR" dirty="0" err="1"/>
              <a:t>the</a:t>
            </a:r>
            <a:r>
              <a:rPr lang="tr-TR" dirty="0"/>
              <a:t> </a:t>
            </a:r>
            <a:r>
              <a:rPr lang="tr-TR" dirty="0" err="1"/>
              <a:t>patient</a:t>
            </a:r>
            <a:r>
              <a:rPr lang="tr-TR" dirty="0"/>
              <a:t> </a:t>
            </a:r>
            <a:r>
              <a:rPr lang="tr-TR" dirty="0" err="1"/>
              <a:t>taking</a:t>
            </a:r>
            <a:r>
              <a:rPr lang="tr-TR" dirty="0"/>
              <a:t> </a:t>
            </a:r>
            <a:r>
              <a:rPr lang="tr-TR" dirty="0" err="1"/>
              <a:t>the</a:t>
            </a:r>
            <a:r>
              <a:rPr lang="tr-TR" dirty="0"/>
              <a:t> </a:t>
            </a:r>
            <a:r>
              <a:rPr lang="tr-TR" dirty="0" err="1"/>
              <a:t>drug</a:t>
            </a:r>
            <a:r>
              <a:rPr lang="tr-TR" dirty="0"/>
              <a:t> </a:t>
            </a:r>
            <a:r>
              <a:rPr lang="tr-TR" dirty="0" err="1"/>
              <a:t>safely</a:t>
            </a:r>
            <a:r>
              <a:rPr lang="tr-TR" dirty="0"/>
              <a:t> in </a:t>
            </a:r>
            <a:r>
              <a:rPr lang="tr-TR" dirty="0" err="1"/>
              <a:t>the</a:t>
            </a:r>
            <a:r>
              <a:rPr lang="tr-TR" dirty="0"/>
              <a:t> </a:t>
            </a:r>
            <a:r>
              <a:rPr lang="tr-TR" dirty="0" err="1"/>
              <a:t>clinic</a:t>
            </a:r>
            <a:r>
              <a:rPr lang="tr-TR" dirty="0"/>
              <a:t> at </a:t>
            </a:r>
            <a:r>
              <a:rPr lang="tr-TR" dirty="0" err="1"/>
              <a:t>the</a:t>
            </a:r>
            <a:r>
              <a:rPr lang="tr-TR" dirty="0"/>
              <a:t> moment?</a:t>
            </a:r>
          </a:p>
          <a:p>
            <a:r>
              <a:rPr lang="tr-TR" dirty="0"/>
              <a:t>Sağlık teknikeri tıbbi cihazları ameliyathane için hazırlıyor.</a:t>
            </a:r>
          </a:p>
          <a:p>
            <a:r>
              <a:rPr lang="tr-TR" dirty="0"/>
              <a:t>Çeviri: </a:t>
            </a:r>
            <a:r>
              <a:rPr lang="tr-TR" dirty="0" err="1"/>
              <a:t>The</a:t>
            </a:r>
            <a:r>
              <a:rPr lang="tr-TR" dirty="0"/>
              <a:t> </a:t>
            </a:r>
            <a:r>
              <a:rPr lang="tr-TR" dirty="0" err="1"/>
              <a:t>medical</a:t>
            </a:r>
            <a:r>
              <a:rPr lang="tr-TR" dirty="0"/>
              <a:t> </a:t>
            </a:r>
            <a:r>
              <a:rPr lang="tr-TR" dirty="0" err="1"/>
              <a:t>technician</a:t>
            </a:r>
            <a:r>
              <a:rPr lang="tr-TR" dirty="0"/>
              <a:t> is </a:t>
            </a:r>
            <a:r>
              <a:rPr lang="tr-TR" dirty="0" err="1"/>
              <a:t>preparing</a:t>
            </a:r>
            <a:r>
              <a:rPr lang="tr-TR" dirty="0"/>
              <a:t> </a:t>
            </a:r>
            <a:r>
              <a:rPr lang="tr-TR" dirty="0" err="1"/>
              <a:t>the</a:t>
            </a:r>
            <a:r>
              <a:rPr lang="tr-TR" dirty="0"/>
              <a:t> </a:t>
            </a:r>
            <a:r>
              <a:rPr lang="tr-TR" dirty="0" err="1"/>
              <a:t>medical</a:t>
            </a:r>
            <a:r>
              <a:rPr lang="tr-TR" dirty="0"/>
              <a:t> </a:t>
            </a:r>
            <a:r>
              <a:rPr lang="tr-TR" dirty="0" err="1"/>
              <a:t>devices</a:t>
            </a:r>
            <a:r>
              <a:rPr lang="tr-TR" dirty="0"/>
              <a:t> </a:t>
            </a:r>
            <a:r>
              <a:rPr lang="tr-TR" dirty="0" err="1"/>
              <a:t>for</a:t>
            </a:r>
            <a:r>
              <a:rPr lang="tr-TR" dirty="0"/>
              <a:t> </a:t>
            </a:r>
            <a:r>
              <a:rPr lang="tr-TR" dirty="0" err="1"/>
              <a:t>the</a:t>
            </a:r>
            <a:r>
              <a:rPr lang="tr-TR" dirty="0"/>
              <a:t> </a:t>
            </a:r>
            <a:r>
              <a:rPr lang="tr-TR" dirty="0" err="1"/>
              <a:t>operating</a:t>
            </a:r>
            <a:r>
              <a:rPr lang="tr-TR" dirty="0"/>
              <a:t> </a:t>
            </a:r>
            <a:r>
              <a:rPr lang="tr-TR" dirty="0" err="1"/>
              <a:t>room</a:t>
            </a:r>
            <a:r>
              <a:rPr lang="tr-TR" dirty="0"/>
              <a:t>.</a:t>
            </a:r>
          </a:p>
        </p:txBody>
      </p:sp>
    </p:spTree>
    <p:extLst>
      <p:ext uri="{BB962C8B-B14F-4D97-AF65-F5344CB8AC3E}">
        <p14:creationId xmlns:p14="http://schemas.microsoft.com/office/powerpoint/2010/main" val="4022873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1424F8-4FA1-4CC2-85E8-4652B6776AC6}"/>
              </a:ext>
            </a:extLst>
          </p:cNvPr>
          <p:cNvSpPr>
            <a:spLocks noGrp="1"/>
          </p:cNvSpPr>
          <p:nvPr>
            <p:ph type="title"/>
          </p:nvPr>
        </p:nvSpPr>
        <p:spPr/>
        <p:txBody>
          <a:bodyPr/>
          <a:lstStyle/>
          <a:p>
            <a:r>
              <a:rPr lang="tr-TR" dirty="0">
                <a:solidFill>
                  <a:srgbClr val="FF0000"/>
                </a:solidFill>
              </a:rPr>
              <a:t>Kaynaklar</a:t>
            </a:r>
          </a:p>
        </p:txBody>
      </p:sp>
      <p:sp>
        <p:nvSpPr>
          <p:cNvPr id="3" name="İçerik Yer Tutucusu 2">
            <a:extLst>
              <a:ext uri="{FF2B5EF4-FFF2-40B4-BE49-F238E27FC236}">
                <a16:creationId xmlns:a16="http://schemas.microsoft.com/office/drawing/2014/main" id="{AE1F01BF-98BB-42C9-B7A0-7072685A6F6B}"/>
              </a:ext>
            </a:extLst>
          </p:cNvPr>
          <p:cNvSpPr>
            <a:spLocks noGrp="1"/>
          </p:cNvSpPr>
          <p:nvPr>
            <p:ph idx="1"/>
          </p:nvPr>
        </p:nvSpPr>
        <p:spPr/>
        <p:txBody>
          <a:bodyPr>
            <a:normAutofit/>
          </a:bodyPr>
          <a:lstStyle/>
          <a:p>
            <a:r>
              <a:rPr lang="tr-TR" sz="2400" dirty="0" err="1">
                <a:ea typeface="Cambria" panose="02040503050406030204" pitchFamily="18" charset="0"/>
              </a:rPr>
              <a:t>Hoşten</a:t>
            </a:r>
            <a:r>
              <a:rPr lang="tr-TR" sz="2400" dirty="0">
                <a:ea typeface="Cambria" panose="02040503050406030204" pitchFamily="18" charset="0"/>
              </a:rPr>
              <a:t>, G. (2022). </a:t>
            </a:r>
            <a:r>
              <a:rPr lang="tr-TR" sz="2400" dirty="0" err="1">
                <a:ea typeface="Cambria" panose="02040503050406030204" pitchFamily="18" charset="0"/>
              </a:rPr>
              <a:t>Medical</a:t>
            </a:r>
            <a:r>
              <a:rPr lang="tr-TR" sz="2400" dirty="0">
                <a:ea typeface="Cambria" panose="02040503050406030204" pitchFamily="18" charset="0"/>
              </a:rPr>
              <a:t> English (2. baskı). Ankara: Nobel Tıp Kitabevi.</a:t>
            </a:r>
          </a:p>
          <a:p>
            <a:r>
              <a:rPr lang="tr-TR" sz="2400" dirty="0">
                <a:ea typeface="Cambria" panose="02040503050406030204" pitchFamily="18" charset="0"/>
              </a:rPr>
              <a:t>Oğuz, E.O. (2024). Tıbbi İngilizce Ders Kitabı. İstanbul: Nobel Tıp Kitabevi.</a:t>
            </a:r>
          </a:p>
          <a:p>
            <a:r>
              <a:rPr lang="tr-TR" sz="2400" dirty="0" err="1">
                <a:ea typeface="Cambria" panose="02040503050406030204" pitchFamily="18" charset="0"/>
              </a:rPr>
              <a:t>Çakırer</a:t>
            </a:r>
            <a:r>
              <a:rPr lang="tr-TR" sz="2400" dirty="0">
                <a:ea typeface="Cambria" panose="02040503050406030204" pitchFamily="18" charset="0"/>
              </a:rPr>
              <a:t>, M. A. (2023). Meslek Yüksek Okulları İçin Mesleki İngilizce Business English: Ders Notları. Bursa: Ekin Basım Yayın.</a:t>
            </a:r>
          </a:p>
          <a:p>
            <a:r>
              <a:rPr lang="en-US" sz="2400" b="0" i="0" dirty="0">
                <a:solidFill>
                  <a:srgbClr val="222222"/>
                </a:solidFill>
                <a:effectLst/>
                <a:ea typeface="Cambria" panose="02040503050406030204" pitchFamily="18" charset="0"/>
              </a:rPr>
              <a:t>Raymond, M. (2019). </a:t>
            </a:r>
            <a:r>
              <a:rPr lang="en-US" sz="2400" b="0" i="1" dirty="0">
                <a:solidFill>
                  <a:srgbClr val="222222"/>
                </a:solidFill>
                <a:effectLst/>
                <a:ea typeface="Cambria" panose="02040503050406030204" pitchFamily="18" charset="0"/>
              </a:rPr>
              <a:t>English grammar in use</a:t>
            </a:r>
            <a:r>
              <a:rPr lang="en-US" sz="2400" b="0" i="0" dirty="0">
                <a:solidFill>
                  <a:srgbClr val="222222"/>
                </a:solidFill>
                <a:effectLst/>
                <a:ea typeface="Cambria" panose="02040503050406030204" pitchFamily="18" charset="0"/>
              </a:rPr>
              <a:t>. </a:t>
            </a:r>
            <a:r>
              <a:rPr lang="en-US" sz="2400" b="0" i="0" dirty="0" err="1">
                <a:solidFill>
                  <a:srgbClr val="222222"/>
                </a:solidFill>
                <a:effectLst/>
                <a:ea typeface="Cambria" panose="02040503050406030204" pitchFamily="18" charset="0"/>
              </a:rPr>
              <a:t>Cambrige</a:t>
            </a:r>
            <a:r>
              <a:rPr lang="en-US" sz="2400" b="0" i="0" dirty="0">
                <a:solidFill>
                  <a:srgbClr val="222222"/>
                </a:solidFill>
                <a:effectLst/>
                <a:ea typeface="Cambria" panose="02040503050406030204" pitchFamily="18" charset="0"/>
              </a:rPr>
              <a:t>.</a:t>
            </a:r>
            <a:endParaRPr lang="tr-TR" sz="2400" dirty="0">
              <a:ea typeface="Cambria" panose="02040503050406030204" pitchFamily="18" charset="0"/>
            </a:endParaRPr>
          </a:p>
        </p:txBody>
      </p:sp>
    </p:spTree>
    <p:extLst>
      <p:ext uri="{BB962C8B-B14F-4D97-AF65-F5344CB8AC3E}">
        <p14:creationId xmlns:p14="http://schemas.microsoft.com/office/powerpoint/2010/main" val="182143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74A0DBB-A980-54E3-1D8E-F5483E824265}"/>
              </a:ext>
            </a:extLst>
          </p:cNvPr>
          <p:cNvSpPr>
            <a:spLocks noGrp="1"/>
          </p:cNvSpPr>
          <p:nvPr>
            <p:ph idx="1"/>
          </p:nvPr>
        </p:nvSpPr>
        <p:spPr>
          <a:xfrm>
            <a:off x="838200" y="707923"/>
            <a:ext cx="10515600" cy="5469040"/>
          </a:xfrm>
        </p:spPr>
        <p:txBody>
          <a:bodyPr/>
          <a:lstStyle/>
          <a:p>
            <a:r>
              <a:rPr lang="tr-TR" dirty="0" err="1">
                <a:solidFill>
                  <a:srgbClr val="FF0000"/>
                </a:solidFill>
              </a:rPr>
              <a:t>Chest</a:t>
            </a:r>
            <a:r>
              <a:rPr lang="tr-TR" dirty="0">
                <a:solidFill>
                  <a:srgbClr val="FF0000"/>
                </a:solidFill>
              </a:rPr>
              <a:t> </a:t>
            </a:r>
            <a:r>
              <a:rPr lang="tr-TR" dirty="0" err="1">
                <a:solidFill>
                  <a:srgbClr val="FF0000"/>
                </a:solidFill>
              </a:rPr>
              <a:t>pain</a:t>
            </a:r>
            <a:r>
              <a:rPr lang="tr-TR" dirty="0">
                <a:solidFill>
                  <a:srgbClr val="FF0000"/>
                </a:solidFill>
              </a:rPr>
              <a:t>: </a:t>
            </a:r>
            <a:r>
              <a:rPr lang="tr-TR" dirty="0"/>
              <a:t>göğüs ağrısı</a:t>
            </a:r>
          </a:p>
          <a:p>
            <a:pPr marL="0" indent="0">
              <a:buNone/>
            </a:pPr>
            <a:r>
              <a:rPr lang="tr-TR" dirty="0" err="1"/>
              <a:t>What</a:t>
            </a:r>
            <a:r>
              <a:rPr lang="tr-TR" dirty="0"/>
              <a:t> </a:t>
            </a:r>
            <a:r>
              <a:rPr lang="tr-TR" dirty="0" err="1"/>
              <a:t>causes</a:t>
            </a:r>
            <a:r>
              <a:rPr lang="tr-TR" dirty="0"/>
              <a:t> </a:t>
            </a:r>
            <a:r>
              <a:rPr lang="tr-TR" dirty="0" err="1"/>
              <a:t>chest</a:t>
            </a:r>
            <a:r>
              <a:rPr lang="tr-TR" dirty="0"/>
              <a:t> </a:t>
            </a:r>
            <a:r>
              <a:rPr lang="tr-TR" dirty="0" err="1"/>
              <a:t>pain</a:t>
            </a:r>
            <a:r>
              <a:rPr lang="tr-TR" dirty="0"/>
              <a:t>?</a:t>
            </a:r>
          </a:p>
          <a:p>
            <a:r>
              <a:rPr lang="tr-TR" dirty="0" err="1">
                <a:solidFill>
                  <a:srgbClr val="FF0000"/>
                </a:solidFill>
              </a:rPr>
              <a:t>Backache</a:t>
            </a:r>
            <a:r>
              <a:rPr lang="tr-TR" dirty="0">
                <a:solidFill>
                  <a:srgbClr val="FF0000"/>
                </a:solidFill>
              </a:rPr>
              <a:t>: </a:t>
            </a:r>
            <a:r>
              <a:rPr lang="tr-TR" dirty="0"/>
              <a:t>sırt ağrısı </a:t>
            </a:r>
          </a:p>
          <a:p>
            <a:pPr marL="0" indent="0">
              <a:buNone/>
            </a:pPr>
            <a:r>
              <a:rPr lang="tr-TR" dirty="0" err="1"/>
              <a:t>She</a:t>
            </a:r>
            <a:r>
              <a:rPr lang="tr-TR" dirty="0"/>
              <a:t> </a:t>
            </a:r>
            <a:r>
              <a:rPr lang="en-US" dirty="0"/>
              <a:t>ha</a:t>
            </a:r>
            <a:r>
              <a:rPr lang="tr-TR" dirty="0"/>
              <a:t>s</a:t>
            </a:r>
            <a:r>
              <a:rPr lang="en-US" dirty="0"/>
              <a:t> back</a:t>
            </a:r>
            <a:r>
              <a:rPr lang="tr-TR" dirty="0" err="1"/>
              <a:t>ache</a:t>
            </a:r>
            <a:r>
              <a:rPr lang="en-US" dirty="0"/>
              <a:t> due to poor </a:t>
            </a:r>
            <a:r>
              <a:rPr lang="en-US" dirty="0" err="1"/>
              <a:t>postüre</a:t>
            </a:r>
            <a:r>
              <a:rPr lang="tr-TR" dirty="0"/>
              <a:t> (duruş bozukluğu)</a:t>
            </a:r>
          </a:p>
          <a:p>
            <a:r>
              <a:rPr lang="tr-TR" dirty="0" err="1">
                <a:solidFill>
                  <a:srgbClr val="FF0000"/>
                </a:solidFill>
              </a:rPr>
              <a:t>Sore</a:t>
            </a:r>
            <a:r>
              <a:rPr lang="tr-TR" dirty="0">
                <a:solidFill>
                  <a:srgbClr val="FF0000"/>
                </a:solidFill>
              </a:rPr>
              <a:t> </a:t>
            </a:r>
            <a:r>
              <a:rPr lang="tr-TR" dirty="0" err="1">
                <a:solidFill>
                  <a:srgbClr val="FF0000"/>
                </a:solidFill>
              </a:rPr>
              <a:t>throat</a:t>
            </a:r>
            <a:r>
              <a:rPr lang="tr-TR" dirty="0">
                <a:solidFill>
                  <a:srgbClr val="FF0000"/>
                </a:solidFill>
              </a:rPr>
              <a:t>: </a:t>
            </a:r>
            <a:r>
              <a:rPr lang="tr-TR" dirty="0"/>
              <a:t>boğaz ağrısı </a:t>
            </a:r>
          </a:p>
          <a:p>
            <a:pPr marL="0" indent="0">
              <a:buNone/>
            </a:pPr>
            <a:r>
              <a:rPr lang="en-US" dirty="0"/>
              <a:t>She has had a sore throat for days.</a:t>
            </a:r>
            <a:endParaRPr lang="tr-TR" dirty="0"/>
          </a:p>
          <a:p>
            <a:r>
              <a:rPr lang="tr-TR" dirty="0" err="1">
                <a:solidFill>
                  <a:srgbClr val="FF0000"/>
                </a:solidFill>
              </a:rPr>
              <a:t>Tuberculosis</a:t>
            </a:r>
            <a:r>
              <a:rPr lang="tr-TR" dirty="0">
                <a:solidFill>
                  <a:srgbClr val="FF0000"/>
                </a:solidFill>
              </a:rPr>
              <a:t>: </a:t>
            </a:r>
            <a:r>
              <a:rPr lang="tr-TR" dirty="0"/>
              <a:t>Tüberküloz</a:t>
            </a:r>
          </a:p>
          <a:p>
            <a:pPr marL="0" indent="0">
              <a:buNone/>
            </a:pPr>
            <a:r>
              <a:rPr lang="tr-TR" dirty="0" err="1"/>
              <a:t>She</a:t>
            </a:r>
            <a:r>
              <a:rPr lang="tr-TR" dirty="0"/>
              <a:t> </a:t>
            </a:r>
            <a:r>
              <a:rPr lang="tr-TR" dirty="0" err="1"/>
              <a:t>contracted</a:t>
            </a:r>
            <a:r>
              <a:rPr lang="tr-TR" dirty="0"/>
              <a:t> (yakalanmak) </a:t>
            </a:r>
            <a:r>
              <a:rPr lang="tr-TR" dirty="0" err="1"/>
              <a:t>tuberculosis</a:t>
            </a:r>
            <a:endParaRPr lang="tr-TR" dirty="0"/>
          </a:p>
          <a:p>
            <a:r>
              <a:rPr lang="tr-TR" dirty="0" err="1">
                <a:solidFill>
                  <a:srgbClr val="FF0000"/>
                </a:solidFill>
              </a:rPr>
              <a:t>Insomnia</a:t>
            </a:r>
            <a:r>
              <a:rPr lang="tr-TR" dirty="0">
                <a:solidFill>
                  <a:srgbClr val="FF0000"/>
                </a:solidFill>
              </a:rPr>
              <a:t>: </a:t>
            </a:r>
            <a:r>
              <a:rPr lang="tr-TR" dirty="0"/>
              <a:t>uykusuzluk</a:t>
            </a:r>
          </a:p>
          <a:p>
            <a:pPr marL="0" indent="0">
              <a:buNone/>
            </a:pPr>
            <a:r>
              <a:rPr lang="en-US" dirty="0"/>
              <a:t>She has been suffering from insomnia for days because of her child.</a:t>
            </a:r>
            <a:endParaRPr lang="tr-TR" dirty="0"/>
          </a:p>
        </p:txBody>
      </p:sp>
    </p:spTree>
    <p:extLst>
      <p:ext uri="{BB962C8B-B14F-4D97-AF65-F5344CB8AC3E}">
        <p14:creationId xmlns:p14="http://schemas.microsoft.com/office/powerpoint/2010/main" val="1632052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AE563C0-2A2B-4096-BF57-EE211AA71D81}"/>
              </a:ext>
            </a:extLst>
          </p:cNvPr>
          <p:cNvSpPr>
            <a:spLocks noGrp="1"/>
          </p:cNvSpPr>
          <p:nvPr>
            <p:ph idx="1"/>
          </p:nvPr>
        </p:nvSpPr>
        <p:spPr>
          <a:xfrm>
            <a:off x="838200" y="561975"/>
            <a:ext cx="10515600" cy="5614988"/>
          </a:xfrm>
        </p:spPr>
        <p:txBody>
          <a:bodyPr>
            <a:normAutofit/>
          </a:bodyPr>
          <a:lstStyle/>
          <a:p>
            <a:r>
              <a:rPr lang="tr-TR" dirty="0" err="1">
                <a:solidFill>
                  <a:srgbClr val="FF0000"/>
                </a:solidFill>
              </a:rPr>
              <a:t>Jaundice</a:t>
            </a:r>
            <a:r>
              <a:rPr lang="tr-TR" dirty="0">
                <a:solidFill>
                  <a:srgbClr val="FF0000"/>
                </a:solidFill>
              </a:rPr>
              <a:t>: </a:t>
            </a:r>
            <a:r>
              <a:rPr lang="tr-TR" dirty="0"/>
              <a:t>sarılık</a:t>
            </a:r>
          </a:p>
          <a:p>
            <a:pPr marL="0" indent="0">
              <a:buNone/>
            </a:pPr>
            <a:r>
              <a:rPr lang="tr-TR" dirty="0" err="1"/>
              <a:t>The</a:t>
            </a:r>
            <a:r>
              <a:rPr lang="tr-TR" dirty="0"/>
              <a:t> </a:t>
            </a:r>
            <a:r>
              <a:rPr lang="tr-TR" dirty="0" err="1"/>
              <a:t>child</a:t>
            </a:r>
            <a:r>
              <a:rPr lang="tr-TR" dirty="0"/>
              <a:t> has </a:t>
            </a:r>
            <a:r>
              <a:rPr lang="tr-TR" dirty="0" err="1"/>
              <a:t>symptoms</a:t>
            </a:r>
            <a:r>
              <a:rPr lang="tr-TR" dirty="0"/>
              <a:t> of </a:t>
            </a:r>
            <a:r>
              <a:rPr lang="tr-TR" dirty="0" err="1"/>
              <a:t>jaundice</a:t>
            </a:r>
            <a:endParaRPr lang="tr-TR" dirty="0"/>
          </a:p>
          <a:p>
            <a:r>
              <a:rPr lang="tr-TR" dirty="0" err="1">
                <a:solidFill>
                  <a:srgbClr val="FF0000"/>
                </a:solidFill>
              </a:rPr>
              <a:t>Cancer</a:t>
            </a:r>
            <a:r>
              <a:rPr lang="tr-TR" dirty="0">
                <a:solidFill>
                  <a:srgbClr val="FF0000"/>
                </a:solidFill>
              </a:rPr>
              <a:t>: </a:t>
            </a:r>
            <a:r>
              <a:rPr lang="tr-TR" dirty="0"/>
              <a:t>Kanser</a:t>
            </a:r>
          </a:p>
          <a:p>
            <a:pPr marL="0" indent="0">
              <a:buNone/>
            </a:pPr>
            <a:r>
              <a:rPr lang="tr-TR" dirty="0"/>
              <a:t>His </a:t>
            </a:r>
            <a:r>
              <a:rPr lang="tr-TR" dirty="0" err="1"/>
              <a:t>grandfather</a:t>
            </a:r>
            <a:r>
              <a:rPr lang="tr-TR" dirty="0"/>
              <a:t> </a:t>
            </a:r>
            <a:r>
              <a:rPr lang="tr-TR" dirty="0" err="1"/>
              <a:t>died</a:t>
            </a:r>
            <a:r>
              <a:rPr lang="tr-TR" dirty="0"/>
              <a:t> of </a:t>
            </a:r>
            <a:r>
              <a:rPr lang="tr-TR" dirty="0" err="1"/>
              <a:t>cancer</a:t>
            </a:r>
            <a:endParaRPr lang="tr-TR" dirty="0"/>
          </a:p>
          <a:p>
            <a:r>
              <a:rPr lang="tr-TR" dirty="0" err="1">
                <a:solidFill>
                  <a:srgbClr val="FF0000"/>
                </a:solidFill>
              </a:rPr>
              <a:t>Leukaemia</a:t>
            </a:r>
            <a:r>
              <a:rPr lang="tr-TR" dirty="0">
                <a:solidFill>
                  <a:srgbClr val="FF0000"/>
                </a:solidFill>
              </a:rPr>
              <a:t>: </a:t>
            </a:r>
            <a:r>
              <a:rPr lang="tr-TR" dirty="0"/>
              <a:t>lösemi</a:t>
            </a:r>
          </a:p>
          <a:p>
            <a:pPr marL="0" indent="0">
              <a:buNone/>
            </a:pPr>
            <a:r>
              <a:rPr lang="tr-TR" dirty="0" err="1"/>
              <a:t>Families</a:t>
            </a:r>
            <a:r>
              <a:rPr lang="tr-TR" dirty="0"/>
              <a:t> </a:t>
            </a:r>
            <a:r>
              <a:rPr lang="tr-TR" dirty="0" err="1"/>
              <a:t>were</a:t>
            </a:r>
            <a:r>
              <a:rPr lang="tr-TR" dirty="0"/>
              <a:t> </a:t>
            </a:r>
            <a:r>
              <a:rPr lang="tr-TR" dirty="0" err="1"/>
              <a:t>educated</a:t>
            </a:r>
            <a:r>
              <a:rPr lang="tr-TR" dirty="0"/>
              <a:t> </a:t>
            </a:r>
            <a:r>
              <a:rPr lang="tr-TR" dirty="0" err="1"/>
              <a:t>about</a:t>
            </a:r>
            <a:r>
              <a:rPr lang="tr-TR" dirty="0"/>
              <a:t> </a:t>
            </a:r>
            <a:r>
              <a:rPr lang="tr-TR" dirty="0" err="1"/>
              <a:t>leukemia</a:t>
            </a:r>
            <a:endParaRPr lang="tr-TR" dirty="0"/>
          </a:p>
          <a:p>
            <a:r>
              <a:rPr lang="tr-TR" dirty="0" err="1">
                <a:solidFill>
                  <a:srgbClr val="FF0000"/>
                </a:solidFill>
              </a:rPr>
              <a:t>Low</a:t>
            </a:r>
            <a:r>
              <a:rPr lang="tr-TR" dirty="0">
                <a:solidFill>
                  <a:srgbClr val="FF0000"/>
                </a:solidFill>
              </a:rPr>
              <a:t> </a:t>
            </a:r>
            <a:r>
              <a:rPr lang="tr-TR" dirty="0" err="1">
                <a:solidFill>
                  <a:srgbClr val="FF0000"/>
                </a:solidFill>
              </a:rPr>
              <a:t>blood</a:t>
            </a:r>
            <a:r>
              <a:rPr lang="tr-TR" dirty="0">
                <a:solidFill>
                  <a:srgbClr val="FF0000"/>
                </a:solidFill>
              </a:rPr>
              <a:t> </a:t>
            </a:r>
            <a:r>
              <a:rPr lang="tr-TR" dirty="0" err="1">
                <a:solidFill>
                  <a:srgbClr val="FF0000"/>
                </a:solidFill>
              </a:rPr>
              <a:t>pressure</a:t>
            </a:r>
            <a:r>
              <a:rPr lang="tr-TR" dirty="0">
                <a:solidFill>
                  <a:srgbClr val="FF0000"/>
                </a:solidFill>
              </a:rPr>
              <a:t> /</a:t>
            </a:r>
            <a:r>
              <a:rPr lang="tr-TR" dirty="0" err="1">
                <a:solidFill>
                  <a:srgbClr val="FF0000"/>
                </a:solidFill>
              </a:rPr>
              <a:t>hypotension</a:t>
            </a:r>
            <a:r>
              <a:rPr lang="tr-TR" dirty="0">
                <a:solidFill>
                  <a:srgbClr val="FF0000"/>
                </a:solidFill>
              </a:rPr>
              <a:t>: </a:t>
            </a:r>
            <a:r>
              <a:rPr lang="tr-TR" dirty="0"/>
              <a:t>düşük tansiyon</a:t>
            </a:r>
          </a:p>
          <a:p>
            <a:pPr marL="0" indent="0">
              <a:buNone/>
            </a:pPr>
            <a:r>
              <a:rPr lang="tr-TR" dirty="0" err="1"/>
              <a:t>She</a:t>
            </a:r>
            <a:r>
              <a:rPr lang="tr-TR" dirty="0"/>
              <a:t> </a:t>
            </a:r>
            <a:r>
              <a:rPr lang="tr-TR" dirty="0" err="1"/>
              <a:t>suffered</a:t>
            </a:r>
            <a:r>
              <a:rPr lang="tr-TR" dirty="0"/>
              <a:t> (sıkıntı yaşamak) </a:t>
            </a:r>
            <a:r>
              <a:rPr lang="tr-TR" dirty="0" err="1"/>
              <a:t>greatly</a:t>
            </a:r>
            <a:r>
              <a:rPr lang="tr-TR" dirty="0"/>
              <a:t> (çok) </a:t>
            </a:r>
            <a:r>
              <a:rPr lang="tr-TR" dirty="0" err="1"/>
              <a:t>from</a:t>
            </a:r>
            <a:r>
              <a:rPr lang="tr-TR" dirty="0"/>
              <a:t> </a:t>
            </a:r>
            <a:r>
              <a:rPr lang="tr-TR" dirty="0" err="1"/>
              <a:t>low</a:t>
            </a:r>
            <a:r>
              <a:rPr lang="tr-TR" dirty="0"/>
              <a:t> </a:t>
            </a:r>
            <a:r>
              <a:rPr lang="tr-TR" dirty="0" err="1"/>
              <a:t>blood</a:t>
            </a:r>
            <a:r>
              <a:rPr lang="tr-TR" dirty="0"/>
              <a:t> </a:t>
            </a:r>
            <a:r>
              <a:rPr lang="tr-TR" dirty="0" err="1"/>
              <a:t>pressure</a:t>
            </a:r>
            <a:endParaRPr lang="tr-TR" dirty="0"/>
          </a:p>
          <a:p>
            <a:r>
              <a:rPr lang="tr-TR" dirty="0" err="1">
                <a:solidFill>
                  <a:srgbClr val="FF0000"/>
                </a:solidFill>
              </a:rPr>
              <a:t>Meningitis</a:t>
            </a:r>
            <a:r>
              <a:rPr lang="tr-TR" dirty="0">
                <a:solidFill>
                  <a:srgbClr val="FF0000"/>
                </a:solidFill>
              </a:rPr>
              <a:t>: </a:t>
            </a:r>
            <a:r>
              <a:rPr lang="tr-TR" dirty="0"/>
              <a:t>menenjit</a:t>
            </a:r>
          </a:p>
          <a:p>
            <a:pPr marL="0" indent="0">
              <a:buNone/>
            </a:pPr>
            <a:r>
              <a:rPr lang="tr-TR" dirty="0" err="1"/>
              <a:t>What</a:t>
            </a:r>
            <a:r>
              <a:rPr lang="tr-TR" dirty="0"/>
              <a:t> </a:t>
            </a:r>
            <a:r>
              <a:rPr lang="tr-TR" dirty="0" err="1"/>
              <a:t>are</a:t>
            </a:r>
            <a:r>
              <a:rPr lang="tr-TR" dirty="0"/>
              <a:t> </a:t>
            </a:r>
            <a:r>
              <a:rPr lang="tr-TR" dirty="0" err="1"/>
              <a:t>the</a:t>
            </a:r>
            <a:r>
              <a:rPr lang="tr-TR" dirty="0"/>
              <a:t> </a:t>
            </a:r>
            <a:r>
              <a:rPr lang="tr-TR" dirty="0" err="1"/>
              <a:t>symptoms</a:t>
            </a:r>
            <a:r>
              <a:rPr lang="tr-TR" dirty="0"/>
              <a:t> of </a:t>
            </a:r>
            <a:r>
              <a:rPr lang="tr-TR" dirty="0" err="1"/>
              <a:t>meningitis</a:t>
            </a:r>
            <a:r>
              <a:rPr lang="tr-TR" dirty="0"/>
              <a:t>?</a:t>
            </a:r>
          </a:p>
          <a:p>
            <a:endParaRPr lang="tr-TR" dirty="0"/>
          </a:p>
        </p:txBody>
      </p:sp>
    </p:spTree>
    <p:extLst>
      <p:ext uri="{BB962C8B-B14F-4D97-AF65-F5344CB8AC3E}">
        <p14:creationId xmlns:p14="http://schemas.microsoft.com/office/powerpoint/2010/main" val="922896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17A7EB-5503-41B3-B63E-A052E18741A1}"/>
              </a:ext>
            </a:extLst>
          </p:cNvPr>
          <p:cNvSpPr>
            <a:spLocks noGrp="1"/>
          </p:cNvSpPr>
          <p:nvPr>
            <p:ph type="title"/>
          </p:nvPr>
        </p:nvSpPr>
        <p:spPr/>
        <p:txBody>
          <a:bodyPr/>
          <a:lstStyle/>
          <a:p>
            <a:r>
              <a:rPr lang="tr-TR" dirty="0">
                <a:solidFill>
                  <a:srgbClr val="FF0000"/>
                </a:solidFill>
              </a:rPr>
              <a:t>Reading </a:t>
            </a:r>
            <a:r>
              <a:rPr lang="tr-TR" dirty="0" err="1">
                <a:solidFill>
                  <a:srgbClr val="FF0000"/>
                </a:solidFill>
              </a:rPr>
              <a:t>Text</a:t>
            </a:r>
            <a:r>
              <a:rPr lang="tr-TR" dirty="0">
                <a:solidFill>
                  <a:srgbClr val="FF0000"/>
                </a:solidFill>
              </a:rPr>
              <a:t> 1</a:t>
            </a:r>
            <a:endParaRPr lang="tr-TR" dirty="0"/>
          </a:p>
        </p:txBody>
      </p:sp>
      <p:sp>
        <p:nvSpPr>
          <p:cNvPr id="3" name="İçerik Yer Tutucusu 2">
            <a:extLst>
              <a:ext uri="{FF2B5EF4-FFF2-40B4-BE49-F238E27FC236}">
                <a16:creationId xmlns:a16="http://schemas.microsoft.com/office/drawing/2014/main" id="{CA234FF1-5DD6-4C50-83B1-EA6FCB6E1FCA}"/>
              </a:ext>
            </a:extLst>
          </p:cNvPr>
          <p:cNvSpPr>
            <a:spLocks noGrp="1"/>
          </p:cNvSpPr>
          <p:nvPr>
            <p:ph idx="1"/>
          </p:nvPr>
        </p:nvSpPr>
        <p:spPr/>
        <p:txBody>
          <a:bodyPr/>
          <a:lstStyle/>
          <a:p>
            <a:r>
              <a:rPr lang="en-US" dirty="0"/>
              <a:t>Mr. Kaya works as a successful medical representative for a global pharmaceutical company. Every day, he visits hospitals and private clinics to promote</a:t>
            </a:r>
            <a:r>
              <a:rPr lang="tr-TR" dirty="0"/>
              <a:t> (Tanıtımını yapmak, pazarlamak)</a:t>
            </a:r>
            <a:r>
              <a:rPr lang="en-US" dirty="0"/>
              <a:t> new medical products to healthcare professionals. Currently, he is standing in the cardiology department and waiting for Dr. Demir. He is holding a digital tablet because he is preparing to give a product presentation about a new cardiovascular drug.</a:t>
            </a:r>
            <a:endParaRPr lang="tr-TR" dirty="0"/>
          </a:p>
          <a:p>
            <a:endParaRPr lang="tr-TR" dirty="0"/>
          </a:p>
        </p:txBody>
      </p:sp>
    </p:spTree>
    <p:extLst>
      <p:ext uri="{BB962C8B-B14F-4D97-AF65-F5344CB8AC3E}">
        <p14:creationId xmlns:p14="http://schemas.microsoft.com/office/powerpoint/2010/main" val="7487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402556-53FC-45C2-B19C-DC7C08F29424}"/>
              </a:ext>
            </a:extLst>
          </p:cNvPr>
          <p:cNvSpPr>
            <a:spLocks noGrp="1"/>
          </p:cNvSpPr>
          <p:nvPr>
            <p:ph type="title"/>
          </p:nvPr>
        </p:nvSpPr>
        <p:spPr/>
        <p:txBody>
          <a:bodyPr/>
          <a:lstStyle/>
          <a:p>
            <a:r>
              <a:rPr lang="tr-TR" dirty="0">
                <a:solidFill>
                  <a:srgbClr val="FF0000"/>
                </a:solidFill>
              </a:rPr>
              <a:t>Reading </a:t>
            </a:r>
            <a:r>
              <a:rPr lang="tr-TR" dirty="0" err="1">
                <a:solidFill>
                  <a:srgbClr val="FF0000"/>
                </a:solidFill>
              </a:rPr>
              <a:t>Text</a:t>
            </a:r>
            <a:r>
              <a:rPr lang="tr-TR" dirty="0">
                <a:solidFill>
                  <a:srgbClr val="FF0000"/>
                </a:solidFill>
              </a:rPr>
              <a:t> 1</a:t>
            </a:r>
            <a:endParaRPr lang="tr-TR" dirty="0"/>
          </a:p>
        </p:txBody>
      </p:sp>
      <p:sp>
        <p:nvSpPr>
          <p:cNvPr id="3" name="İçerik Yer Tutucusu 2">
            <a:extLst>
              <a:ext uri="{FF2B5EF4-FFF2-40B4-BE49-F238E27FC236}">
                <a16:creationId xmlns:a16="http://schemas.microsoft.com/office/drawing/2014/main" id="{E8BB029D-3CF8-4E22-BCC6-A27992A0A989}"/>
              </a:ext>
            </a:extLst>
          </p:cNvPr>
          <p:cNvSpPr>
            <a:spLocks noGrp="1"/>
          </p:cNvSpPr>
          <p:nvPr>
            <p:ph idx="1"/>
          </p:nvPr>
        </p:nvSpPr>
        <p:spPr/>
        <p:txBody>
          <a:bodyPr/>
          <a:lstStyle/>
          <a:p>
            <a:r>
              <a:rPr lang="en-US" dirty="0"/>
              <a:t>In his presentations, Mr. Kaya always explains the mechanism of action, efficacy</a:t>
            </a:r>
            <a:r>
              <a:rPr lang="tr-TR" dirty="0"/>
              <a:t> (Etkililik)</a:t>
            </a:r>
            <a:r>
              <a:rPr lang="en-US" dirty="0"/>
              <a:t>, and safety profile of the medicine. He demonstrates how the active ingredient lowers high blood pressure without causing severe side effects. Right now, Dr. Demir is listening to him carefully and asking some technical questions about patient compliance</a:t>
            </a:r>
            <a:r>
              <a:rPr lang="tr-TR" dirty="0"/>
              <a:t> (Hasta uyumu)</a:t>
            </a:r>
            <a:r>
              <a:rPr lang="en-US" dirty="0"/>
              <a:t> and dosage forms. Mr. Kaya is answering the questions professionally because he knows his product very well. At the end of a successful visit, doctors usually prefer his brand because his company provides reliable scientific data</a:t>
            </a:r>
            <a:r>
              <a:rPr lang="tr-TR" dirty="0"/>
              <a:t> (Güvenilir bilimsel veri)</a:t>
            </a:r>
            <a:r>
              <a:rPr lang="en-US" dirty="0"/>
              <a:t> and high-quality medical devices.</a:t>
            </a:r>
            <a:endParaRPr lang="tr-TR" dirty="0"/>
          </a:p>
          <a:p>
            <a:endParaRPr lang="tr-TR" dirty="0"/>
          </a:p>
        </p:txBody>
      </p:sp>
    </p:spTree>
    <p:extLst>
      <p:ext uri="{BB962C8B-B14F-4D97-AF65-F5344CB8AC3E}">
        <p14:creationId xmlns:p14="http://schemas.microsoft.com/office/powerpoint/2010/main" val="2167280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0C10379-E99F-D93B-D8C7-CCE74F44ACF1}"/>
              </a:ext>
            </a:extLst>
          </p:cNvPr>
          <p:cNvSpPr>
            <a:spLocks noGrp="1"/>
          </p:cNvSpPr>
          <p:nvPr>
            <p:ph idx="1"/>
          </p:nvPr>
        </p:nvSpPr>
        <p:spPr>
          <a:xfrm>
            <a:off x="838200" y="393290"/>
            <a:ext cx="10515600" cy="5783673"/>
          </a:xfrm>
        </p:spPr>
        <p:txBody>
          <a:bodyPr>
            <a:normAutofit/>
          </a:bodyPr>
          <a:lstStyle/>
          <a:p>
            <a:pPr marL="0" indent="0">
              <a:buNone/>
            </a:pPr>
            <a:r>
              <a:rPr lang="tr-TR" sz="4400" dirty="0">
                <a:solidFill>
                  <a:srgbClr val="FF0000"/>
                </a:solidFill>
              </a:rPr>
              <a:t>  </a:t>
            </a:r>
          </a:p>
          <a:p>
            <a:pPr marL="0" indent="0">
              <a:buNone/>
            </a:pPr>
            <a:r>
              <a:rPr lang="tr-TR" sz="4400" dirty="0">
                <a:solidFill>
                  <a:srgbClr val="FF0000"/>
                </a:solidFill>
              </a:rPr>
              <a:t>Reading </a:t>
            </a:r>
            <a:r>
              <a:rPr lang="tr-TR" sz="4400" dirty="0" err="1">
                <a:solidFill>
                  <a:srgbClr val="FF0000"/>
                </a:solidFill>
              </a:rPr>
              <a:t>Text</a:t>
            </a:r>
            <a:r>
              <a:rPr lang="tr-TR" sz="4400" dirty="0">
                <a:solidFill>
                  <a:srgbClr val="FF0000"/>
                </a:solidFill>
              </a:rPr>
              <a:t> 2</a:t>
            </a:r>
          </a:p>
          <a:p>
            <a:pPr marL="0" indent="0">
              <a:buNone/>
            </a:pPr>
            <a:endParaRPr lang="tr-TR" dirty="0"/>
          </a:p>
          <a:p>
            <a:r>
              <a:rPr lang="en-US" dirty="0"/>
              <a:t>She told me I had the flu</a:t>
            </a:r>
            <a:r>
              <a:rPr lang="tr-TR" dirty="0"/>
              <a:t> (nezle)</a:t>
            </a:r>
            <a:r>
              <a:rPr lang="en-US" dirty="0"/>
              <a:t> and that there was an </a:t>
            </a:r>
            <a:r>
              <a:rPr lang="en-US" dirty="0" err="1"/>
              <a:t>epidemi</a:t>
            </a:r>
            <a:r>
              <a:rPr lang="tr-TR" dirty="0"/>
              <a:t>c (salgın). </a:t>
            </a:r>
            <a:r>
              <a:rPr lang="en-US" dirty="0"/>
              <a:t>A lot of people were sick and they all had the flu.</a:t>
            </a:r>
            <a:r>
              <a:rPr lang="tr-TR" dirty="0"/>
              <a:t> </a:t>
            </a:r>
            <a:r>
              <a:rPr lang="en-US" dirty="0"/>
              <a:t>She prescribed  me some medicine that would help me feel better and help me get cured</a:t>
            </a:r>
            <a:r>
              <a:rPr lang="tr-TR" dirty="0"/>
              <a:t> (iyileşmek)</a:t>
            </a:r>
            <a:r>
              <a:rPr lang="en-US" dirty="0"/>
              <a:t>.</a:t>
            </a:r>
            <a:r>
              <a:rPr lang="tr-TR" dirty="0"/>
              <a:t> </a:t>
            </a:r>
            <a:r>
              <a:rPr lang="en-US" dirty="0"/>
              <a:t>So my next stop was the pharmacy</a:t>
            </a:r>
            <a:r>
              <a:rPr lang="tr-TR" dirty="0"/>
              <a:t> (eczane). </a:t>
            </a:r>
            <a:r>
              <a:rPr lang="en-US" dirty="0"/>
              <a:t>I went to the pharmacy, walked inside and gave my prescription to the woman working there.</a:t>
            </a:r>
            <a:r>
              <a:rPr lang="tr-TR" dirty="0"/>
              <a:t> </a:t>
            </a:r>
          </a:p>
        </p:txBody>
      </p:sp>
    </p:spTree>
    <p:extLst>
      <p:ext uri="{BB962C8B-B14F-4D97-AF65-F5344CB8AC3E}">
        <p14:creationId xmlns:p14="http://schemas.microsoft.com/office/powerpoint/2010/main" val="3274244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563E09-9B9B-452E-AD59-9A7C44E9EE46}"/>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2</a:t>
            </a:r>
            <a:endParaRPr lang="tr-TR" dirty="0"/>
          </a:p>
        </p:txBody>
      </p:sp>
      <p:sp>
        <p:nvSpPr>
          <p:cNvPr id="3" name="İçerik Yer Tutucusu 2">
            <a:extLst>
              <a:ext uri="{FF2B5EF4-FFF2-40B4-BE49-F238E27FC236}">
                <a16:creationId xmlns:a16="http://schemas.microsoft.com/office/drawing/2014/main" id="{763F2C37-8693-4F5D-80CC-C95F1829F39B}"/>
              </a:ext>
            </a:extLst>
          </p:cNvPr>
          <p:cNvSpPr>
            <a:spLocks noGrp="1"/>
          </p:cNvSpPr>
          <p:nvPr>
            <p:ph idx="1"/>
          </p:nvPr>
        </p:nvSpPr>
        <p:spPr/>
        <p:txBody>
          <a:bodyPr/>
          <a:lstStyle/>
          <a:p>
            <a:r>
              <a:rPr lang="en-US" dirty="0"/>
              <a:t>She looked at the prescription and gave me some cough syrup, some fever relief pills (</a:t>
            </a:r>
            <a:r>
              <a:rPr lang="en-US" dirty="0" err="1"/>
              <a:t>ateş</a:t>
            </a:r>
            <a:r>
              <a:rPr lang="en-US" dirty="0"/>
              <a:t> </a:t>
            </a:r>
            <a:r>
              <a:rPr lang="en-US" dirty="0" err="1"/>
              <a:t>düşürücü</a:t>
            </a:r>
            <a:r>
              <a:rPr lang="en-US" dirty="0"/>
              <a:t> hap) and antibiotics. After I paid for the medicine I quickly went home because I was feeling horrible (</a:t>
            </a:r>
            <a:r>
              <a:rPr lang="en-US" dirty="0" err="1"/>
              <a:t>berbat</a:t>
            </a:r>
            <a:r>
              <a:rPr lang="en-US" dirty="0"/>
              <a:t>). I took all my medicine and started resting. After a few days I started to feel better. It took me about a week to fully (</a:t>
            </a:r>
            <a:r>
              <a:rPr lang="en-US" dirty="0" err="1"/>
              <a:t>tamamen</a:t>
            </a:r>
            <a:r>
              <a:rPr lang="en-US" dirty="0"/>
              <a:t>) recover (</a:t>
            </a:r>
            <a:r>
              <a:rPr lang="en-US" dirty="0" err="1"/>
              <a:t>iyileşmek</a:t>
            </a:r>
            <a:r>
              <a:rPr lang="en-US" dirty="0"/>
              <a:t>). Now I stay away from people who have the flu as much as possible. I never want to go through (</a:t>
            </a:r>
            <a:r>
              <a:rPr lang="en-US" dirty="0" err="1"/>
              <a:t>yaşamak</a:t>
            </a:r>
            <a:r>
              <a:rPr lang="en-US" dirty="0"/>
              <a:t>) that again.</a:t>
            </a:r>
          </a:p>
          <a:p>
            <a:endParaRPr lang="tr-TR" dirty="0"/>
          </a:p>
        </p:txBody>
      </p:sp>
    </p:spTree>
    <p:extLst>
      <p:ext uri="{BB962C8B-B14F-4D97-AF65-F5344CB8AC3E}">
        <p14:creationId xmlns:p14="http://schemas.microsoft.com/office/powerpoint/2010/main" val="3590964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02FA3A-E837-4ED9-9C60-5E989D0131EB}"/>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3</a:t>
            </a:r>
            <a:endParaRPr lang="tr-TR" dirty="0"/>
          </a:p>
        </p:txBody>
      </p:sp>
      <p:sp>
        <p:nvSpPr>
          <p:cNvPr id="3" name="İçerik Yer Tutucusu 2">
            <a:extLst>
              <a:ext uri="{FF2B5EF4-FFF2-40B4-BE49-F238E27FC236}">
                <a16:creationId xmlns:a16="http://schemas.microsoft.com/office/drawing/2014/main" id="{386B05C9-F510-43D7-A76A-116C9FE7BFC6}"/>
              </a:ext>
            </a:extLst>
          </p:cNvPr>
          <p:cNvSpPr>
            <a:spLocks noGrp="1"/>
          </p:cNvSpPr>
          <p:nvPr>
            <p:ph idx="1"/>
          </p:nvPr>
        </p:nvSpPr>
        <p:spPr/>
        <p:txBody>
          <a:bodyPr/>
          <a:lstStyle/>
          <a:p>
            <a:r>
              <a:rPr lang="en-US" dirty="0"/>
              <a:t>Alcohol is very harmful</a:t>
            </a:r>
            <a:r>
              <a:rPr lang="tr-TR" dirty="0"/>
              <a:t> (zararlı)</a:t>
            </a:r>
            <a:r>
              <a:rPr lang="en-US" dirty="0"/>
              <a:t> to human health. Drinking too much alcohol can damage</a:t>
            </a:r>
            <a:r>
              <a:rPr lang="tr-TR" dirty="0"/>
              <a:t> (zarar vermek)</a:t>
            </a:r>
            <a:r>
              <a:rPr lang="en-US" dirty="0"/>
              <a:t> important organs like the liver</a:t>
            </a:r>
            <a:r>
              <a:rPr lang="tr-TR" dirty="0"/>
              <a:t> (karaciğer)</a:t>
            </a:r>
            <a:r>
              <a:rPr lang="en-US" dirty="0"/>
              <a:t>, heart, and brain. It can cause serious diseases</a:t>
            </a:r>
            <a:r>
              <a:rPr lang="tr-TR" dirty="0"/>
              <a:t>(hastalık)</a:t>
            </a:r>
            <a:r>
              <a:rPr lang="en-US" dirty="0"/>
              <a:t> such as liver cirrhosis</a:t>
            </a:r>
            <a:r>
              <a:rPr lang="tr-TR" dirty="0"/>
              <a:t> (karaciğer sirozu)</a:t>
            </a:r>
            <a:r>
              <a:rPr lang="en-US" dirty="0"/>
              <a:t>, high blood pressure, and heart problems. Alcohol also affects the nervous system</a:t>
            </a:r>
            <a:r>
              <a:rPr lang="tr-TR" dirty="0"/>
              <a:t> (sinir sistemi)</a:t>
            </a:r>
            <a:r>
              <a:rPr lang="en-US" dirty="0"/>
              <a:t>, making people lose control, feel dizzy</a:t>
            </a:r>
            <a:r>
              <a:rPr lang="tr-TR" dirty="0"/>
              <a:t> (baş dönmesi)</a:t>
            </a:r>
            <a:r>
              <a:rPr lang="en-US" dirty="0"/>
              <a:t>, and react</a:t>
            </a:r>
            <a:r>
              <a:rPr lang="tr-TR" dirty="0"/>
              <a:t> (tepki)</a:t>
            </a:r>
            <a:r>
              <a:rPr lang="en-US" dirty="0"/>
              <a:t> slowly. </a:t>
            </a:r>
            <a:endParaRPr lang="tr-TR" dirty="0"/>
          </a:p>
          <a:p>
            <a:endParaRPr lang="tr-TR" dirty="0"/>
          </a:p>
        </p:txBody>
      </p:sp>
    </p:spTree>
    <p:extLst>
      <p:ext uri="{BB962C8B-B14F-4D97-AF65-F5344CB8AC3E}">
        <p14:creationId xmlns:p14="http://schemas.microsoft.com/office/powerpoint/2010/main" val="12900758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213</TotalTime>
  <Words>1638</Words>
  <Application>Microsoft Office PowerPoint</Application>
  <PresentationFormat>Geniş ekran</PresentationFormat>
  <Paragraphs>108</Paragraphs>
  <Slides>22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Aptos</vt:lpstr>
      <vt:lpstr>Aptos Display</vt:lpstr>
      <vt:lpstr>Arial</vt:lpstr>
      <vt:lpstr>Times New Roman</vt:lpstr>
      <vt:lpstr>Office Teması</vt:lpstr>
      <vt:lpstr>MESLEKİ YABANCI DİL I</vt:lpstr>
      <vt:lpstr>PowerPoint Sunusu</vt:lpstr>
      <vt:lpstr>PowerPoint Sunusu</vt:lpstr>
      <vt:lpstr>PowerPoint Sunusu</vt:lpstr>
      <vt:lpstr>Reading Text 1</vt:lpstr>
      <vt:lpstr>Reading Text 1</vt:lpstr>
      <vt:lpstr>PowerPoint Sunusu</vt:lpstr>
      <vt:lpstr>Reading Text 2</vt:lpstr>
      <vt:lpstr>Reading Text 3</vt:lpstr>
      <vt:lpstr>Reading Text 3</vt:lpstr>
      <vt:lpstr>THE PRESENT CONTINUOUS TENSE (ŞİMDİKİ ZAMAN) &amp; MEDICAL CONTEXT</vt:lpstr>
      <vt:lpstr>1. FORMATION (YAPI)</vt:lpstr>
      <vt:lpstr>Medical Examples (Tıbbi Örnekler)</vt:lpstr>
      <vt:lpstr>B) Negative Sentences (Olumsuz Cümleler)</vt:lpstr>
      <vt:lpstr>Medical Examples (Tıbbi Örnekler)</vt:lpstr>
      <vt:lpstr>C) Yes/No Questions (Evet/Hayır Soruları)</vt:lpstr>
      <vt:lpstr>Medical Examples (Tıbbi Örnekler)</vt:lpstr>
      <vt:lpstr>"WH- QUESTIONS" IN PRESENT CONTINUOUS</vt:lpstr>
      <vt:lpstr>COMMON TIME EXPRESSIONS (ZAMAN ZARFLARI)</vt:lpstr>
      <vt:lpstr>İngilizce'den Türkçe'ye Çeviriniz</vt:lpstr>
      <vt:lpstr>Türkçe'den İngilizce'ye Çeviriniz</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MESLEKİ YABANCI DİL I</dc:title>
  <dc:creator>Naciye Sündüz Oğuz</dc:creator>
  <cp:lastModifiedBy>NACIYE SUNDUZ OGUZ</cp:lastModifiedBy>
  <cp:revision>11</cp:revision>
  <dcterms:created xsi:type="dcterms:W3CDTF">2024-09-30T17:56:45Z</dcterms:created>
  <dcterms:modified xsi:type="dcterms:W3CDTF">2026-05-21T15:22:36Z</dcterms:modified>
</cp:coreProperties>
</file>