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2"/>
  </p:notesMasterIdLst>
  <p:sldIdLst>
    <p:sldId id="268" r:id="rId3"/>
    <p:sldId id="257" r:id="rId4"/>
    <p:sldId id="258" r:id="rId5"/>
    <p:sldId id="269" r:id="rId6"/>
    <p:sldId id="260" r:id="rId7"/>
    <p:sldId id="261" r:id="rId8"/>
    <p:sldId id="262" r:id="rId9"/>
    <p:sldId id="263" r:id="rId10"/>
    <p:sldId id="264" r:id="rId11"/>
    <p:sldId id="270" r:id="rId12"/>
    <p:sldId id="271" r:id="rId13"/>
    <p:sldId id="396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397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398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99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40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401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402" r:id="rId77"/>
    <p:sldId id="330" r:id="rId78"/>
    <p:sldId id="331" r:id="rId79"/>
    <p:sldId id="332" r:id="rId80"/>
    <p:sldId id="333" r:id="rId81"/>
    <p:sldId id="334" r:id="rId82"/>
    <p:sldId id="335" r:id="rId83"/>
    <p:sldId id="336" r:id="rId84"/>
    <p:sldId id="337" r:id="rId85"/>
    <p:sldId id="338" r:id="rId86"/>
    <p:sldId id="339" r:id="rId87"/>
    <p:sldId id="340" r:id="rId88"/>
    <p:sldId id="403" r:id="rId89"/>
    <p:sldId id="341" r:id="rId90"/>
    <p:sldId id="342" r:id="rId91"/>
    <p:sldId id="343" r:id="rId92"/>
    <p:sldId id="344" r:id="rId93"/>
    <p:sldId id="345" r:id="rId94"/>
    <p:sldId id="346" r:id="rId95"/>
    <p:sldId id="347" r:id="rId96"/>
    <p:sldId id="348" r:id="rId97"/>
    <p:sldId id="404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405" r:id="rId108"/>
    <p:sldId id="358" r:id="rId109"/>
    <p:sldId id="359" r:id="rId110"/>
    <p:sldId id="360" r:id="rId111"/>
    <p:sldId id="361" r:id="rId112"/>
    <p:sldId id="362" r:id="rId113"/>
    <p:sldId id="363" r:id="rId114"/>
    <p:sldId id="364" r:id="rId115"/>
    <p:sldId id="365" r:id="rId116"/>
    <p:sldId id="366" r:id="rId117"/>
    <p:sldId id="406" r:id="rId118"/>
    <p:sldId id="367" r:id="rId119"/>
    <p:sldId id="368" r:id="rId120"/>
    <p:sldId id="369" r:id="rId121"/>
    <p:sldId id="370" r:id="rId122"/>
    <p:sldId id="371" r:id="rId123"/>
    <p:sldId id="372" r:id="rId124"/>
    <p:sldId id="373" r:id="rId125"/>
    <p:sldId id="374" r:id="rId126"/>
    <p:sldId id="375" r:id="rId127"/>
    <p:sldId id="376" r:id="rId128"/>
    <p:sldId id="407" r:id="rId129"/>
    <p:sldId id="378" r:id="rId130"/>
    <p:sldId id="379" r:id="rId131"/>
    <p:sldId id="380" r:id="rId132"/>
    <p:sldId id="381" r:id="rId133"/>
    <p:sldId id="382" r:id="rId134"/>
    <p:sldId id="383" r:id="rId135"/>
    <p:sldId id="384" r:id="rId136"/>
    <p:sldId id="385" r:id="rId137"/>
    <p:sldId id="386" r:id="rId138"/>
    <p:sldId id="281" r:id="rId139"/>
    <p:sldId id="408" r:id="rId140"/>
    <p:sldId id="387" r:id="rId141"/>
    <p:sldId id="388" r:id="rId142"/>
    <p:sldId id="389" r:id="rId143"/>
    <p:sldId id="390" r:id="rId144"/>
    <p:sldId id="391" r:id="rId145"/>
    <p:sldId id="392" r:id="rId146"/>
    <p:sldId id="394" r:id="rId147"/>
    <p:sldId id="393" r:id="rId148"/>
    <p:sldId id="395" r:id="rId149"/>
    <p:sldId id="265" r:id="rId150"/>
    <p:sldId id="267" r:id="rId15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5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63" Type="http://schemas.openxmlformats.org/officeDocument/2006/relationships/slide" Target="slides/slide61.xml"/><Relationship Id="rId84" Type="http://schemas.openxmlformats.org/officeDocument/2006/relationships/slide" Target="slides/slide82.xml"/><Relationship Id="rId138" Type="http://schemas.openxmlformats.org/officeDocument/2006/relationships/slide" Target="slides/slide136.xml"/><Relationship Id="rId107" Type="http://schemas.openxmlformats.org/officeDocument/2006/relationships/slide" Target="slides/slide105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53" Type="http://schemas.openxmlformats.org/officeDocument/2006/relationships/slide" Target="slides/slide51.xml"/><Relationship Id="rId74" Type="http://schemas.openxmlformats.org/officeDocument/2006/relationships/slide" Target="slides/slide72.xml"/><Relationship Id="rId128" Type="http://schemas.openxmlformats.org/officeDocument/2006/relationships/slide" Target="slides/slide126.xml"/><Relationship Id="rId149" Type="http://schemas.openxmlformats.org/officeDocument/2006/relationships/slide" Target="slides/slide147.xml"/><Relationship Id="rId5" Type="http://schemas.openxmlformats.org/officeDocument/2006/relationships/slide" Target="slides/slide3.xml"/><Relationship Id="rId95" Type="http://schemas.openxmlformats.org/officeDocument/2006/relationships/slide" Target="slides/slide93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113" Type="http://schemas.openxmlformats.org/officeDocument/2006/relationships/slide" Target="slides/slide111.xml"/><Relationship Id="rId118" Type="http://schemas.openxmlformats.org/officeDocument/2006/relationships/slide" Target="slides/slide116.xml"/><Relationship Id="rId134" Type="http://schemas.openxmlformats.org/officeDocument/2006/relationships/slide" Target="slides/slide132.xml"/><Relationship Id="rId139" Type="http://schemas.openxmlformats.org/officeDocument/2006/relationships/slide" Target="slides/slide137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150" Type="http://schemas.openxmlformats.org/officeDocument/2006/relationships/slide" Target="slides/slide148.xml"/><Relationship Id="rId155" Type="http://schemas.openxmlformats.org/officeDocument/2006/relationships/theme" Target="theme/them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59" Type="http://schemas.openxmlformats.org/officeDocument/2006/relationships/slide" Target="slides/slide57.xml"/><Relationship Id="rId103" Type="http://schemas.openxmlformats.org/officeDocument/2006/relationships/slide" Target="slides/slide101.xml"/><Relationship Id="rId108" Type="http://schemas.openxmlformats.org/officeDocument/2006/relationships/slide" Target="slides/slide106.xml"/><Relationship Id="rId124" Type="http://schemas.openxmlformats.org/officeDocument/2006/relationships/slide" Target="slides/slide122.xml"/><Relationship Id="rId129" Type="http://schemas.openxmlformats.org/officeDocument/2006/relationships/slide" Target="slides/slide127.xml"/><Relationship Id="rId54" Type="http://schemas.openxmlformats.org/officeDocument/2006/relationships/slide" Target="slides/slide52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40" Type="http://schemas.openxmlformats.org/officeDocument/2006/relationships/slide" Target="slides/slide138.xml"/><Relationship Id="rId145" Type="http://schemas.openxmlformats.org/officeDocument/2006/relationships/slide" Target="slides/slide14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49" Type="http://schemas.openxmlformats.org/officeDocument/2006/relationships/slide" Target="slides/slide47.xml"/><Relationship Id="rId114" Type="http://schemas.openxmlformats.org/officeDocument/2006/relationships/slide" Target="slides/slide112.xml"/><Relationship Id="rId119" Type="http://schemas.openxmlformats.org/officeDocument/2006/relationships/slide" Target="slides/slide117.xml"/><Relationship Id="rId44" Type="http://schemas.openxmlformats.org/officeDocument/2006/relationships/slide" Target="slides/slide42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130" Type="http://schemas.openxmlformats.org/officeDocument/2006/relationships/slide" Target="slides/slide128.xml"/><Relationship Id="rId135" Type="http://schemas.openxmlformats.org/officeDocument/2006/relationships/slide" Target="slides/slide133.xml"/><Relationship Id="rId151" Type="http://schemas.openxmlformats.org/officeDocument/2006/relationships/slide" Target="slides/slide149.xml"/><Relationship Id="rId156" Type="http://schemas.openxmlformats.org/officeDocument/2006/relationships/tableStyles" Target="tableStyles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openxmlformats.org/officeDocument/2006/relationships/slide" Target="slides/slide10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slide" Target="slides/slide102.xml"/><Relationship Id="rId120" Type="http://schemas.openxmlformats.org/officeDocument/2006/relationships/slide" Target="slides/slide118.xml"/><Relationship Id="rId125" Type="http://schemas.openxmlformats.org/officeDocument/2006/relationships/slide" Target="slides/slide123.xml"/><Relationship Id="rId141" Type="http://schemas.openxmlformats.org/officeDocument/2006/relationships/slide" Target="slides/slide139.xml"/><Relationship Id="rId146" Type="http://schemas.openxmlformats.org/officeDocument/2006/relationships/slide" Target="slides/slide14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slide" Target="slides/slide108.xml"/><Relationship Id="rId115" Type="http://schemas.openxmlformats.org/officeDocument/2006/relationships/slide" Target="slides/slide113.xml"/><Relationship Id="rId131" Type="http://schemas.openxmlformats.org/officeDocument/2006/relationships/slide" Target="slides/slide129.xml"/><Relationship Id="rId136" Type="http://schemas.openxmlformats.org/officeDocument/2006/relationships/slide" Target="slides/slide134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52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slide" Target="slides/slide103.xml"/><Relationship Id="rId126" Type="http://schemas.openxmlformats.org/officeDocument/2006/relationships/slide" Target="slides/slide124.xml"/><Relationship Id="rId147" Type="http://schemas.openxmlformats.org/officeDocument/2006/relationships/slide" Target="slides/slide14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121" Type="http://schemas.openxmlformats.org/officeDocument/2006/relationships/slide" Target="slides/slide119.xml"/><Relationship Id="rId142" Type="http://schemas.openxmlformats.org/officeDocument/2006/relationships/slide" Target="slides/slide140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46" Type="http://schemas.openxmlformats.org/officeDocument/2006/relationships/slide" Target="slides/slide44.xml"/><Relationship Id="rId67" Type="http://schemas.openxmlformats.org/officeDocument/2006/relationships/slide" Target="slides/slide65.xml"/><Relationship Id="rId116" Type="http://schemas.openxmlformats.org/officeDocument/2006/relationships/slide" Target="slides/slide114.xml"/><Relationship Id="rId137" Type="http://schemas.openxmlformats.org/officeDocument/2006/relationships/slide" Target="slides/slide13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62" Type="http://schemas.openxmlformats.org/officeDocument/2006/relationships/slide" Target="slides/slide60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111" Type="http://schemas.openxmlformats.org/officeDocument/2006/relationships/slide" Target="slides/slide109.xml"/><Relationship Id="rId132" Type="http://schemas.openxmlformats.org/officeDocument/2006/relationships/slide" Target="slides/slide130.xml"/><Relationship Id="rId153" Type="http://schemas.openxmlformats.org/officeDocument/2006/relationships/presProps" Target="presProps.xml"/><Relationship Id="rId15" Type="http://schemas.openxmlformats.org/officeDocument/2006/relationships/slide" Target="slides/slide13.xml"/><Relationship Id="rId36" Type="http://schemas.openxmlformats.org/officeDocument/2006/relationships/slide" Target="slides/slide34.xml"/><Relationship Id="rId57" Type="http://schemas.openxmlformats.org/officeDocument/2006/relationships/slide" Target="slides/slide55.xml"/><Relationship Id="rId106" Type="http://schemas.openxmlformats.org/officeDocument/2006/relationships/slide" Target="slides/slide104.xml"/><Relationship Id="rId127" Type="http://schemas.openxmlformats.org/officeDocument/2006/relationships/slide" Target="slides/slide12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52" Type="http://schemas.openxmlformats.org/officeDocument/2006/relationships/slide" Target="slides/slide50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122" Type="http://schemas.openxmlformats.org/officeDocument/2006/relationships/slide" Target="slides/slide120.xml"/><Relationship Id="rId143" Type="http://schemas.openxmlformats.org/officeDocument/2006/relationships/slide" Target="slides/slide141.xml"/><Relationship Id="rId148" Type="http://schemas.openxmlformats.org/officeDocument/2006/relationships/slide" Target="slides/slide146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6" Type="http://schemas.openxmlformats.org/officeDocument/2006/relationships/slide" Target="slides/slide24.xml"/><Relationship Id="rId47" Type="http://schemas.openxmlformats.org/officeDocument/2006/relationships/slide" Target="slides/slide45.xml"/><Relationship Id="rId68" Type="http://schemas.openxmlformats.org/officeDocument/2006/relationships/slide" Target="slides/slide66.xml"/><Relationship Id="rId89" Type="http://schemas.openxmlformats.org/officeDocument/2006/relationships/slide" Target="slides/slide87.xml"/><Relationship Id="rId112" Type="http://schemas.openxmlformats.org/officeDocument/2006/relationships/slide" Target="slides/slide110.xml"/><Relationship Id="rId133" Type="http://schemas.openxmlformats.org/officeDocument/2006/relationships/slide" Target="slides/slide131.xml"/><Relationship Id="rId154" Type="http://schemas.openxmlformats.org/officeDocument/2006/relationships/viewProps" Target="viewProps.xml"/><Relationship Id="rId16" Type="http://schemas.openxmlformats.org/officeDocument/2006/relationships/slide" Target="slides/slide14.xml"/><Relationship Id="rId37" Type="http://schemas.openxmlformats.org/officeDocument/2006/relationships/slide" Target="slides/slide35.xml"/><Relationship Id="rId58" Type="http://schemas.openxmlformats.org/officeDocument/2006/relationships/slide" Target="slides/slide56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123" Type="http://schemas.openxmlformats.org/officeDocument/2006/relationships/slide" Target="slides/slide121.xml"/><Relationship Id="rId144" Type="http://schemas.openxmlformats.org/officeDocument/2006/relationships/slide" Target="slides/slide142.xml"/><Relationship Id="rId90" Type="http://schemas.openxmlformats.org/officeDocument/2006/relationships/slide" Target="slides/slide8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30.06.2026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30.06.2026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30.06.2026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wmf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8.wmf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TİCATİ MATEMATİK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53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ARİTMETİK ORTALAMA</a:t>
            </a:r>
            <a:endParaRPr lang="tr-T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188718" y="1690688"/>
                <a:ext cx="10165081" cy="4486275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tr-TR" dirty="0" smtClean="0"/>
                  <a:t>n tane sayının aritmetik ortalaması bu sayının toplamının n ye bölümüdür. Buna göre, x</a:t>
                </a:r>
                <a:r>
                  <a:rPr lang="tr-TR" baseline="-25000" dirty="0" smtClean="0"/>
                  <a:t>1</a:t>
                </a:r>
                <a:r>
                  <a:rPr lang="tr-TR" dirty="0" smtClean="0"/>
                  <a:t>,x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,x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,x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,………</a:t>
                </a:r>
                <a:r>
                  <a:rPr lang="tr-TR" dirty="0" err="1" smtClean="0"/>
                  <a:t>x</a:t>
                </a:r>
                <a:r>
                  <a:rPr lang="tr-TR" baseline="-25000" dirty="0" err="1" smtClean="0"/>
                  <a:t>n</a:t>
                </a:r>
                <a:r>
                  <a:rPr lang="tr-TR" dirty="0" smtClean="0"/>
                  <a:t> sayılarının aritmetik ortalaması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dirty="0"/>
                          <m:t>x</m:t>
                        </m:r>
                        <m:r>
                          <m:rPr>
                            <m:nor/>
                          </m:rPr>
                          <a:rPr lang="tr-TR" baseline="-25000" dirty="0"/>
                          <m:t>1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+</m:t>
                        </m:r>
                        <m:r>
                          <m:rPr>
                            <m:nor/>
                          </m:rPr>
                          <a:rPr lang="tr-TR" dirty="0"/>
                          <m:t>x</m:t>
                        </m:r>
                        <m:r>
                          <m:rPr>
                            <m:nor/>
                          </m:rPr>
                          <a:rPr lang="tr-TR" baseline="-25000" dirty="0"/>
                          <m:t>2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+</m:t>
                        </m:r>
                        <m:r>
                          <m:rPr>
                            <m:nor/>
                          </m:rPr>
                          <a:rPr lang="tr-TR" dirty="0"/>
                          <m:t>x</m:t>
                        </m:r>
                        <m:r>
                          <m:rPr>
                            <m:nor/>
                          </m:rPr>
                          <a:rPr lang="tr-TR" baseline="-25000" dirty="0"/>
                          <m:t>3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+</m:t>
                        </m:r>
                        <m:r>
                          <m:rPr>
                            <m:nor/>
                          </m:rPr>
                          <a:rPr lang="tr-TR" dirty="0"/>
                          <m:t>x</m:t>
                        </m:r>
                        <m:r>
                          <m:rPr>
                            <m:nor/>
                          </m:rPr>
                          <a:rPr lang="tr-TR" baseline="-25000" dirty="0"/>
                          <m:t>4</m:t>
                        </m:r>
                        <m:r>
                          <m:rPr>
                            <m:nor/>
                          </m:rPr>
                          <a:rPr lang="tr-TR" b="0" i="0" baseline="-25000" dirty="0" smtClean="0"/>
                          <m:t>+</m:t>
                        </m:r>
                        <m:r>
                          <m:rPr>
                            <m:nor/>
                          </m:rPr>
                          <a:rPr lang="tr-TR" dirty="0"/>
                          <m:t>………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+</m:t>
                        </m:r>
                        <m:r>
                          <m:rPr>
                            <m:nor/>
                          </m:rPr>
                          <a:rPr lang="tr-TR" dirty="0"/>
                          <m:t>x</m:t>
                        </m:r>
                        <m:r>
                          <m:rPr>
                            <m:nor/>
                          </m:rPr>
                          <a:rPr lang="tr-TR" baseline="-25000" dirty="0"/>
                          <m:t>n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tr-TR" dirty="0" smtClean="0"/>
                  <a:t> </a:t>
                </a:r>
                <a:r>
                  <a:rPr lang="tr-TR" dirty="0" err="1" smtClean="0"/>
                  <a:t>dir</a:t>
                </a:r>
                <a:r>
                  <a:rPr lang="tr-TR" dirty="0" smtClean="0"/>
                  <a:t>.</a:t>
                </a:r>
              </a:p>
              <a:p>
                <a:endParaRPr lang="tr-TR" dirty="0" smtClean="0"/>
              </a:p>
              <a:p>
                <a:r>
                  <a:rPr lang="tr-TR" dirty="0" smtClean="0"/>
                  <a:t>a ile b </a:t>
                </a:r>
                <a:r>
                  <a:rPr lang="tr-TR" dirty="0" err="1" smtClean="0"/>
                  <a:t>nin</a:t>
                </a:r>
                <a:r>
                  <a:rPr lang="tr-TR" dirty="0" smtClean="0"/>
                  <a:t> aritmetik ortalaması,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tr-TR" dirty="0"/>
                          <m:t>+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b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b="0" i="0" dirty="0" smtClean="0"/>
                          <m:t>2</m:t>
                        </m:r>
                      </m:den>
                    </m:f>
                  </m:oMath>
                </a14:m>
                <a:r>
                  <a:rPr lang="tr-TR" dirty="0" smtClean="0"/>
                  <a:t> </a:t>
                </a:r>
                <a:r>
                  <a:rPr lang="tr-TR" dirty="0" err="1" smtClean="0"/>
                  <a:t>dir</a:t>
                </a:r>
                <a:r>
                  <a:rPr lang="tr-TR" dirty="0" smtClean="0"/>
                  <a:t>.</a:t>
                </a:r>
              </a:p>
              <a:p>
                <a:r>
                  <a:rPr lang="tr-TR" dirty="0" smtClean="0"/>
                  <a:t>a, b, c biçimindeki üç sayının aritmetik </a:t>
                </a:r>
                <a:r>
                  <a:rPr lang="tr-TR" dirty="0" err="1" smtClean="0"/>
                  <a:t>ortlaması</a:t>
                </a:r>
                <a:r>
                  <a:rPr lang="tr-TR" dirty="0" smtClean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dirty="0"/>
                          <m:t>a</m:t>
                        </m:r>
                        <m:r>
                          <m:rPr>
                            <m:nor/>
                          </m:rPr>
                          <a:rPr lang="tr-TR" dirty="0"/>
                          <m:t>+</m:t>
                        </m:r>
                        <m:r>
                          <m:rPr>
                            <m:nor/>
                          </m:rPr>
                          <a:rPr lang="tr-TR" dirty="0"/>
                          <m:t>b</m:t>
                        </m:r>
                        <m:r>
                          <m:rPr>
                            <m:nor/>
                          </m:rPr>
                          <a:rPr lang="tr-TR" dirty="0"/>
                          <m:t>+</m:t>
                        </m:r>
                        <m:r>
                          <m:rPr>
                            <m:nor/>
                          </m:rPr>
                          <a:rPr lang="tr-TR" dirty="0"/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dirty="0"/>
                          <m:t>3</m:t>
                        </m:r>
                      </m:den>
                    </m:f>
                  </m:oMath>
                </a14:m>
                <a:r>
                  <a:rPr lang="tr-TR" dirty="0" smtClean="0"/>
                  <a:t> dir.</a:t>
                </a:r>
                <a:endParaRPr lang="tr-TR" dirty="0"/>
              </a:p>
              <a:p>
                <a:r>
                  <a:rPr lang="tr-TR" dirty="0" smtClean="0"/>
                  <a:t>n tane sayının aritmetik ortalaması x olsun. Bu n tane sayının her biri; A ile çarpılır, B ilave edilirse oluşan yeni sayıların aritmetik ortalaması </a:t>
                </a:r>
                <a:r>
                  <a:rPr lang="tr-TR" dirty="0" err="1" smtClean="0"/>
                  <a:t>Ax</a:t>
                </a:r>
                <a:r>
                  <a:rPr lang="tr-TR" dirty="0" smtClean="0"/>
                  <a:t> + B olur.</a:t>
                </a: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8718" y="1690688"/>
                <a:ext cx="10165081" cy="4486275"/>
              </a:xfrm>
              <a:blipFill>
                <a:blip r:embed="rId2"/>
                <a:stretch>
                  <a:fillRect l="-179" r="-3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Öznur DOĞAN</a:t>
            </a:r>
          </a:p>
        </p:txBody>
      </p:sp>
    </p:spTree>
    <p:extLst>
      <p:ext uri="{BB962C8B-B14F-4D97-AF65-F5344CB8AC3E}">
        <p14:creationId xmlns:p14="http://schemas.microsoft.com/office/powerpoint/2010/main" val="90104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Bileşik Faiz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  <a:defRPr/>
            </a:pPr>
            <a:r>
              <a:rPr lang="tr-TR" altLang="en-US" dirty="0"/>
              <a:t>Her devrenin faizi bir evvelki devrenin faizinin katıldığı anaparalar üzerinden hesaplandığı faiz hesaplama yöntemidir.</a:t>
            </a:r>
          </a:p>
          <a:p>
            <a:pPr>
              <a:spcAft>
                <a:spcPts val="600"/>
              </a:spcAft>
              <a:buNone/>
              <a:defRPr/>
            </a:pPr>
            <a:r>
              <a:rPr lang="tr-TR" altLang="en-US" sz="2200" dirty="0"/>
              <a:t>        	</a:t>
            </a:r>
            <a:r>
              <a:rPr lang="tr-TR" altLang="en-US" sz="2200" dirty="0" smtClean="0"/>
              <a:t>		</a:t>
            </a:r>
            <a:r>
              <a:rPr lang="tr-TR" altLang="en-US" sz="3200" dirty="0" smtClean="0">
                <a:solidFill>
                  <a:srgbClr val="FF0000"/>
                </a:solidFill>
              </a:rPr>
              <a:t>S </a:t>
            </a:r>
            <a:r>
              <a:rPr lang="tr-TR" altLang="en-US" sz="3200" dirty="0">
                <a:solidFill>
                  <a:srgbClr val="FF0000"/>
                </a:solidFill>
              </a:rPr>
              <a:t>= P (1+i)</a:t>
            </a:r>
            <a:r>
              <a:rPr lang="tr-TR" altLang="en-US" sz="3200" baseline="30000" dirty="0">
                <a:solidFill>
                  <a:srgbClr val="FF0000"/>
                </a:solidFill>
              </a:rPr>
              <a:t>n </a:t>
            </a:r>
            <a:r>
              <a:rPr lang="tr-TR" altLang="en-US" sz="3200" dirty="0">
                <a:solidFill>
                  <a:srgbClr val="FF0000"/>
                </a:solidFill>
              </a:rPr>
              <a:t> (Gelecekteki değer</a:t>
            </a:r>
            <a:r>
              <a:rPr lang="tr-TR" altLang="en-US" sz="3200" dirty="0" smtClean="0">
                <a:solidFill>
                  <a:srgbClr val="FF0000"/>
                </a:solidFill>
              </a:rPr>
              <a:t>)</a:t>
            </a:r>
            <a:endParaRPr lang="tr-TR" altLang="en-US" sz="3200" dirty="0">
              <a:solidFill>
                <a:srgbClr val="FF0000"/>
              </a:solidFill>
            </a:endParaRPr>
          </a:p>
          <a:p>
            <a:pPr lvl="2">
              <a:buNone/>
              <a:defRPr/>
            </a:pPr>
            <a:r>
              <a:rPr lang="tr-TR" altLang="en-US" sz="3200" dirty="0">
                <a:solidFill>
                  <a:srgbClr val="FF0000"/>
                </a:solidFill>
              </a:rPr>
              <a:t>			P =   </a:t>
            </a:r>
            <a:r>
              <a:rPr lang="tr-TR" altLang="en-US" sz="3200" u="sng" dirty="0">
                <a:solidFill>
                  <a:srgbClr val="FF0000"/>
                </a:solidFill>
              </a:rPr>
              <a:t> S </a:t>
            </a:r>
            <a:r>
              <a:rPr lang="tr-TR" altLang="en-US" sz="3200" dirty="0">
                <a:solidFill>
                  <a:srgbClr val="FF0000"/>
                </a:solidFill>
              </a:rPr>
              <a:t>	  (Bugünkü değer)</a:t>
            </a:r>
          </a:p>
          <a:p>
            <a:pPr lvl="2">
              <a:spcAft>
                <a:spcPts val="600"/>
              </a:spcAft>
              <a:buNone/>
              <a:defRPr/>
            </a:pPr>
            <a:r>
              <a:rPr lang="tr-TR" altLang="en-US" sz="3200" dirty="0">
                <a:solidFill>
                  <a:srgbClr val="FF0000"/>
                </a:solidFill>
              </a:rPr>
              <a:t>			</a:t>
            </a:r>
            <a:r>
              <a:rPr lang="tr-TR" altLang="en-US" sz="3200" dirty="0" smtClean="0">
                <a:solidFill>
                  <a:srgbClr val="FF0000"/>
                </a:solidFill>
              </a:rPr>
              <a:t>     (</a:t>
            </a:r>
            <a:r>
              <a:rPr lang="tr-TR" altLang="en-US" sz="3200" dirty="0">
                <a:solidFill>
                  <a:srgbClr val="FF0000"/>
                </a:solidFill>
              </a:rPr>
              <a:t>1+i)</a:t>
            </a:r>
            <a:r>
              <a:rPr lang="tr-TR" altLang="en-US" sz="3200" baseline="30000" dirty="0">
                <a:solidFill>
                  <a:srgbClr val="FF0000"/>
                </a:solidFill>
              </a:rPr>
              <a:t>n </a:t>
            </a:r>
            <a:endParaRPr lang="tr-TR" altLang="en-US" sz="3200" dirty="0">
              <a:solidFill>
                <a:srgbClr val="FF0000"/>
              </a:solidFill>
            </a:endParaRPr>
          </a:p>
          <a:p>
            <a:pPr marL="1976438" lvl="2">
              <a:spcAft>
                <a:spcPts val="600"/>
              </a:spcAft>
              <a:buNone/>
              <a:defRPr/>
            </a:pPr>
            <a:r>
              <a:rPr lang="tr-TR" altLang="en-US" sz="3200" dirty="0" smtClean="0">
                <a:solidFill>
                  <a:srgbClr val="FF0000"/>
                </a:solidFill>
              </a:rPr>
              <a:t>		I </a:t>
            </a:r>
            <a:r>
              <a:rPr lang="tr-TR" altLang="en-US" sz="3200" dirty="0">
                <a:solidFill>
                  <a:srgbClr val="FF0000"/>
                </a:solidFill>
              </a:rPr>
              <a:t>= S – P</a:t>
            </a:r>
          </a:p>
          <a:p>
            <a:pPr marL="1976438" lvl="2">
              <a:spcAft>
                <a:spcPts val="600"/>
              </a:spcAft>
              <a:buNone/>
              <a:defRPr/>
            </a:pPr>
            <a:r>
              <a:rPr lang="tr-TR" altLang="en-US" sz="3200" dirty="0">
                <a:solidFill>
                  <a:srgbClr val="FF0000"/>
                </a:solidFill>
              </a:rPr>
              <a:t> </a:t>
            </a:r>
            <a:r>
              <a:rPr lang="tr-TR" altLang="en-US" sz="3200" dirty="0" smtClean="0">
                <a:solidFill>
                  <a:srgbClr val="FF0000"/>
                </a:solidFill>
              </a:rPr>
              <a:t>		I </a:t>
            </a:r>
            <a:r>
              <a:rPr lang="tr-TR" altLang="en-US" sz="3200" dirty="0">
                <a:solidFill>
                  <a:srgbClr val="FF0000"/>
                </a:solidFill>
              </a:rPr>
              <a:t>= P (1+i)</a:t>
            </a:r>
            <a:r>
              <a:rPr lang="tr-TR" altLang="en-US" sz="3200" baseline="30000" dirty="0">
                <a:solidFill>
                  <a:srgbClr val="FF0000"/>
                </a:solidFill>
              </a:rPr>
              <a:t> n </a:t>
            </a:r>
            <a:r>
              <a:rPr lang="tr-TR" altLang="en-US" sz="3200" dirty="0">
                <a:solidFill>
                  <a:srgbClr val="FF0000"/>
                </a:solidFill>
              </a:rPr>
              <a:t> - P</a:t>
            </a:r>
          </a:p>
          <a:p>
            <a:pPr lvl="2">
              <a:buNone/>
              <a:defRPr/>
            </a:pPr>
            <a:r>
              <a:rPr lang="tr-TR" altLang="en-US" sz="3200" dirty="0">
                <a:solidFill>
                  <a:srgbClr val="FF0000"/>
                </a:solidFill>
              </a:rPr>
              <a:t>			I = P [ (1+i)</a:t>
            </a:r>
            <a:r>
              <a:rPr lang="tr-TR" altLang="en-US" sz="3200" baseline="30000" dirty="0">
                <a:solidFill>
                  <a:srgbClr val="FF0000"/>
                </a:solidFill>
              </a:rPr>
              <a:t>n</a:t>
            </a:r>
            <a:r>
              <a:rPr lang="tr-TR" altLang="en-US" sz="3200" dirty="0">
                <a:solidFill>
                  <a:srgbClr val="FF0000"/>
                </a:solidFill>
              </a:rPr>
              <a:t>  - 1] (Bileşik faiz tutarı)</a:t>
            </a:r>
          </a:p>
          <a:p>
            <a:pPr lvl="2">
              <a:buNone/>
              <a:defRPr/>
            </a:pPr>
            <a:endParaRPr lang="tr-TR" altLang="en-US" sz="1800" dirty="0"/>
          </a:p>
          <a:p>
            <a:pPr lvl="2">
              <a:buNone/>
              <a:defRPr/>
            </a:pPr>
            <a:endParaRPr lang="tr-TR" altLang="en-US" sz="1800" dirty="0" smtClean="0"/>
          </a:p>
          <a:p>
            <a:pPr lvl="2">
              <a:buNone/>
              <a:defRPr/>
            </a:pPr>
            <a:r>
              <a:rPr lang="tr-TR" altLang="en-US" sz="2200" dirty="0" smtClean="0"/>
              <a:t>S </a:t>
            </a:r>
            <a:r>
              <a:rPr lang="tr-TR" altLang="en-US" sz="2200" dirty="0"/>
              <a:t>= Gelecekteki değer, Bileşik değer, Baliğ</a:t>
            </a:r>
          </a:p>
          <a:p>
            <a:pPr lvl="2">
              <a:buNone/>
              <a:defRPr/>
            </a:pPr>
            <a:r>
              <a:rPr lang="tr-TR" altLang="en-US" sz="2200" dirty="0"/>
              <a:t>P = Anapara, Başlangıçtaki değer, Bugünkü değer</a:t>
            </a:r>
          </a:p>
          <a:p>
            <a:pPr lvl="2">
              <a:buNone/>
              <a:defRPr/>
            </a:pPr>
            <a:r>
              <a:rPr lang="tr-TR" altLang="en-US" sz="2200" dirty="0"/>
              <a:t>i 	= Faiz oranı (Dönemlik)</a:t>
            </a:r>
          </a:p>
          <a:p>
            <a:pPr lvl="2">
              <a:buNone/>
              <a:defRPr/>
            </a:pPr>
            <a:r>
              <a:rPr lang="tr-TR" altLang="en-US" sz="2200" dirty="0"/>
              <a:t>n	= Vade ( Dönem sayısı</a:t>
            </a:r>
            <a:r>
              <a:rPr lang="tr-TR" altLang="en-US" sz="2200" dirty="0" smtClean="0"/>
              <a:t>)</a:t>
            </a:r>
            <a:endParaRPr lang="tr-TR" altLang="en-US" sz="22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22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8720" y="914400"/>
            <a:ext cx="10165080" cy="776288"/>
          </a:xfrm>
        </p:spPr>
        <p:txBody>
          <a:bodyPr>
            <a:normAutofit fontScale="90000"/>
          </a:bodyPr>
          <a:lstStyle/>
          <a:p>
            <a:r>
              <a:rPr lang="tr-TR" altLang="tr-TR" sz="2400" dirty="0"/>
              <a:t>100.000 TL’nin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60 faiz oranı ile 4 yılda getireceği faiz tutarı karşılaştırması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10000"/>
          </a:bodyPr>
          <a:lstStyle/>
          <a:p>
            <a:pPr>
              <a:defRPr/>
            </a:pPr>
            <a:r>
              <a:rPr lang="tr-TR" sz="2400" b="1" dirty="0" smtClean="0">
                <a:solidFill>
                  <a:srgbClr val="92D050"/>
                </a:solidFill>
              </a:rPr>
              <a:t>Basit Faiz	</a:t>
            </a:r>
          </a:p>
          <a:p>
            <a:pPr marL="0" indent="0">
              <a:buNone/>
              <a:defRPr/>
            </a:pPr>
            <a:r>
              <a:rPr lang="tr-TR" sz="2000" dirty="0" smtClean="0"/>
              <a:t>	</a:t>
            </a:r>
            <a:r>
              <a:rPr lang="tr-TR" sz="1900" b="1" dirty="0" smtClean="0"/>
              <a:t>SERMAYE	    FAİZ	BALİĞ</a:t>
            </a:r>
          </a:p>
          <a:p>
            <a:pPr>
              <a:buFont typeface="Wingdings 3" panose="05040102010807070707" pitchFamily="18" charset="2"/>
              <a:buAutoNum type="arabicPeriod"/>
              <a:defRPr/>
            </a:pPr>
            <a:r>
              <a:rPr lang="tr-TR" sz="1900" dirty="0" smtClean="0"/>
              <a:t>Yıl  </a:t>
            </a:r>
            <a:r>
              <a:rPr lang="tr-TR" sz="1900" dirty="0"/>
              <a:t>	100.000	</a:t>
            </a:r>
            <a:r>
              <a:rPr lang="tr-TR" sz="1900" dirty="0" smtClean="0"/>
              <a:t>    60.000</a:t>
            </a:r>
            <a:r>
              <a:rPr lang="tr-TR" sz="1900" dirty="0"/>
              <a:t>	160.000</a:t>
            </a:r>
          </a:p>
          <a:p>
            <a:pPr>
              <a:buFont typeface="Wingdings 3" panose="05040102010807070707" pitchFamily="18" charset="2"/>
              <a:buAutoNum type="arabicPeriod"/>
              <a:defRPr/>
            </a:pPr>
            <a:r>
              <a:rPr lang="tr-TR" sz="1900" dirty="0"/>
              <a:t>Yıl	160.000	</a:t>
            </a:r>
            <a:r>
              <a:rPr lang="tr-TR" sz="1900" dirty="0" smtClean="0"/>
              <a:t>    60.000</a:t>
            </a:r>
            <a:r>
              <a:rPr lang="tr-TR" sz="1900" dirty="0"/>
              <a:t>	220.000</a:t>
            </a:r>
          </a:p>
          <a:p>
            <a:pPr>
              <a:buFont typeface="Wingdings 3" panose="05040102010807070707" pitchFamily="18" charset="2"/>
              <a:buAutoNum type="arabicPeriod"/>
              <a:defRPr/>
            </a:pPr>
            <a:r>
              <a:rPr lang="tr-TR" sz="1900" dirty="0"/>
              <a:t>Yıl 	220.000	</a:t>
            </a:r>
            <a:r>
              <a:rPr lang="tr-TR" sz="1900" dirty="0" smtClean="0"/>
              <a:t>    60.000</a:t>
            </a:r>
            <a:r>
              <a:rPr lang="tr-TR" sz="1900" dirty="0"/>
              <a:t>	280.000</a:t>
            </a:r>
          </a:p>
          <a:p>
            <a:pPr>
              <a:buFont typeface="Wingdings 3" panose="05040102010807070707" pitchFamily="18" charset="2"/>
              <a:buAutoNum type="arabicPeriod"/>
              <a:defRPr/>
            </a:pPr>
            <a:r>
              <a:rPr lang="tr-TR" sz="1900" dirty="0"/>
              <a:t>Yıl 	280.000	</a:t>
            </a:r>
            <a:r>
              <a:rPr lang="tr-TR" sz="1900" dirty="0" smtClean="0"/>
              <a:t>    </a:t>
            </a:r>
            <a:r>
              <a:rPr lang="tr-TR" sz="1900" u="sng" dirty="0" smtClean="0"/>
              <a:t>60.000</a:t>
            </a:r>
            <a:r>
              <a:rPr lang="tr-TR" sz="1900" dirty="0"/>
              <a:t>	340.000</a:t>
            </a:r>
          </a:p>
          <a:p>
            <a:pPr marL="0" indent="0"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tr-TR" sz="1900" dirty="0"/>
              <a:t>		</a:t>
            </a:r>
            <a:r>
              <a:rPr lang="tr-TR" sz="1900" dirty="0" smtClean="0"/>
              <a:t>   240.000</a:t>
            </a:r>
            <a:endParaRPr lang="tr-TR" sz="1900" dirty="0"/>
          </a:p>
          <a:p>
            <a:pPr marL="0" indent="0">
              <a:buNone/>
              <a:defRPr/>
            </a:pPr>
            <a:endParaRPr lang="tr-TR" sz="1900" b="1" dirty="0" smtClean="0">
              <a:solidFill>
                <a:srgbClr val="92D050"/>
              </a:solidFill>
            </a:endParaRPr>
          </a:p>
          <a:p>
            <a:pPr marL="0" indent="0">
              <a:buNone/>
              <a:defRPr/>
            </a:pPr>
            <a:endParaRPr lang="tr-TR" sz="1900" b="1" dirty="0" smtClean="0">
              <a:solidFill>
                <a:srgbClr val="92D050"/>
              </a:solidFill>
            </a:endParaRPr>
          </a:p>
          <a:p>
            <a:pPr marL="0" indent="0">
              <a:buNone/>
              <a:defRPr/>
            </a:pPr>
            <a:r>
              <a:rPr lang="tr-TR" sz="2400" b="1" dirty="0" smtClean="0">
                <a:solidFill>
                  <a:srgbClr val="92D050"/>
                </a:solidFill>
              </a:rPr>
              <a:t>Bileşik Faiz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tr-TR" sz="1900" dirty="0"/>
              <a:t>	</a:t>
            </a:r>
            <a:r>
              <a:rPr lang="tr-TR" sz="1900" b="1" dirty="0" smtClean="0"/>
              <a:t>SERMAYE</a:t>
            </a:r>
            <a:r>
              <a:rPr lang="tr-TR" sz="1900" b="1" dirty="0"/>
              <a:t>	</a:t>
            </a:r>
            <a:r>
              <a:rPr lang="tr-TR" sz="1900" b="1" dirty="0" smtClean="0"/>
              <a:t>      FAİZ </a:t>
            </a:r>
            <a:r>
              <a:rPr lang="tr-TR" sz="1900" b="1" dirty="0"/>
              <a:t>	   BALİĞ</a:t>
            </a:r>
          </a:p>
          <a:p>
            <a:pPr>
              <a:buFont typeface="Wingdings 3" panose="05040102010807070707" pitchFamily="18" charset="2"/>
              <a:buAutoNum type="arabicPeriod"/>
              <a:defRPr/>
            </a:pPr>
            <a:r>
              <a:rPr lang="tr-TR" sz="1900" dirty="0"/>
              <a:t>Yıl 	100.000	</a:t>
            </a:r>
            <a:r>
              <a:rPr lang="tr-TR" sz="1900" dirty="0" smtClean="0"/>
              <a:t>     60.000</a:t>
            </a:r>
            <a:r>
              <a:rPr lang="tr-TR" sz="1900" dirty="0"/>
              <a:t>	   160.000</a:t>
            </a:r>
          </a:p>
          <a:p>
            <a:pPr>
              <a:buFont typeface="Wingdings 3" panose="05040102010807070707" pitchFamily="18" charset="2"/>
              <a:buAutoNum type="arabicPeriod"/>
              <a:defRPr/>
            </a:pPr>
            <a:r>
              <a:rPr lang="tr-TR" sz="1900" dirty="0"/>
              <a:t>Yıl 	160.000	</a:t>
            </a:r>
            <a:r>
              <a:rPr lang="tr-TR" sz="1900" dirty="0" smtClean="0"/>
              <a:t>     96.000</a:t>
            </a:r>
            <a:r>
              <a:rPr lang="tr-TR" sz="1900" dirty="0"/>
              <a:t>	   256.000</a:t>
            </a:r>
          </a:p>
          <a:p>
            <a:pPr>
              <a:buFont typeface="Wingdings 3" panose="05040102010807070707" pitchFamily="18" charset="2"/>
              <a:buAutoNum type="arabicPeriod"/>
              <a:defRPr/>
            </a:pPr>
            <a:r>
              <a:rPr lang="tr-TR" sz="1900" dirty="0"/>
              <a:t>Yıl 	256.000	</a:t>
            </a:r>
            <a:r>
              <a:rPr lang="tr-TR" sz="1900" dirty="0" smtClean="0"/>
              <a:t>    153.000</a:t>
            </a:r>
            <a:r>
              <a:rPr lang="tr-TR" sz="1900" dirty="0"/>
              <a:t>	   409.600</a:t>
            </a:r>
          </a:p>
          <a:p>
            <a:pPr>
              <a:buFont typeface="Wingdings 3" panose="05040102010807070707" pitchFamily="18" charset="2"/>
              <a:buAutoNum type="arabicPeriod"/>
              <a:defRPr/>
            </a:pPr>
            <a:r>
              <a:rPr lang="tr-TR" sz="1900" dirty="0"/>
              <a:t>Yıl 	409.600	</a:t>
            </a:r>
            <a:r>
              <a:rPr lang="tr-TR" sz="1900" dirty="0" smtClean="0"/>
              <a:t>    245.760</a:t>
            </a:r>
            <a:r>
              <a:rPr lang="tr-TR" sz="1900" dirty="0"/>
              <a:t>	   655.360</a:t>
            </a:r>
          </a:p>
          <a:p>
            <a:endParaRPr lang="tr-TR" sz="19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49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Yatırımcının 20.000 TL’sinin 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faiz oranıyla 2 yıllık vade sonundaki değeri ne olacaktır?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51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 smtClean="0"/>
              <a:t>50 </a:t>
            </a:r>
            <a:r>
              <a:rPr lang="tr-TR" altLang="tr-TR" sz="2400" dirty="0"/>
              <a:t>yıllık bileşik faiz oranıyla 3 yıl sonunda </a:t>
            </a:r>
            <a:r>
              <a:rPr lang="tr-TR" altLang="tr-TR" sz="2400" dirty="0" smtClean="0"/>
              <a:t>58.320 </a:t>
            </a:r>
            <a:r>
              <a:rPr lang="tr-TR" altLang="tr-TR" sz="2400" dirty="0"/>
              <a:t>TL kazanmak için bugün bankaya ne kadar para yatırmalıyız?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37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>
                <a:cs typeface="Times New Roman" panose="02020603050405020304" pitchFamily="18" charset="0"/>
              </a:rPr>
              <a:t>Örnek</a:t>
            </a:r>
            <a:r>
              <a:rPr lang="tr-TR" altLang="tr-TR" sz="2400" b="1" dirty="0">
                <a:cs typeface="Times New Roman" panose="02020603050405020304" pitchFamily="18" charset="0"/>
              </a:rPr>
              <a:t>: </a:t>
            </a:r>
            <a:r>
              <a:rPr lang="tr-TR" altLang="tr-TR" sz="2400" dirty="0"/>
              <a:t>Ali elindeki parasını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6 bileşik faizden 5 yıllığına bankaya yatırmış, vade sonunda eline toplam </a:t>
            </a:r>
            <a:r>
              <a:rPr lang="tr-TR" altLang="tr-TR" sz="2400" dirty="0" smtClean="0"/>
              <a:t>133.800 </a:t>
            </a:r>
            <a:r>
              <a:rPr lang="tr-TR" altLang="tr-TR" sz="2400" dirty="0"/>
              <a:t>TL geçmiştir. Ali hesaba ne kadar para yatırmıştır?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44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8718" y="1690688"/>
            <a:ext cx="10165081" cy="4486275"/>
          </a:xfrm>
        </p:spPr>
        <p:txBody>
          <a:bodyPr>
            <a:noAutofit/>
          </a:bodyPr>
          <a:lstStyle/>
          <a:p>
            <a:r>
              <a:rPr lang="tr-TR" altLang="tr-TR" sz="2200" b="1" u="sng" dirty="0" smtClean="0"/>
              <a:t>Örnek</a:t>
            </a:r>
            <a:r>
              <a:rPr lang="tr-TR" altLang="tr-TR" sz="2200" b="1" dirty="0" smtClean="0"/>
              <a:t>: </a:t>
            </a:r>
            <a:r>
              <a:rPr lang="tr-TR" altLang="tr-TR" sz="2200" dirty="0" smtClean="0"/>
              <a:t>Peşin </a:t>
            </a:r>
            <a:r>
              <a:rPr lang="tr-TR" altLang="tr-TR" sz="2200" dirty="0"/>
              <a:t>fiyatı </a:t>
            </a:r>
            <a:r>
              <a:rPr lang="tr-TR" altLang="tr-TR" sz="2200" dirty="0" smtClean="0"/>
              <a:t>7.000.000 </a:t>
            </a:r>
            <a:r>
              <a:rPr lang="tr-TR" altLang="tr-TR" sz="2200" dirty="0"/>
              <a:t>TL olan bir ev 30 ay vadeli yıllık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200" dirty="0"/>
              <a:t>60 faiz oranıyla ve her ay faizlendirmeyle </a:t>
            </a:r>
            <a:r>
              <a:rPr lang="tr-TR" altLang="tr-TR" sz="2200" dirty="0" smtClean="0"/>
              <a:t>3.000.000 </a:t>
            </a:r>
            <a:r>
              <a:rPr lang="tr-TR" altLang="tr-TR" sz="2200" dirty="0"/>
              <a:t>TL' ye alınabilecektir. Buna göre ev peşin mi yoksa vadeli mi alınmalıdır. </a:t>
            </a:r>
            <a:endParaRPr lang="tr-TR" altLang="tr-TR" sz="2200" dirty="0" smtClean="0"/>
          </a:p>
          <a:p>
            <a:pPr marL="0" indent="0">
              <a:buNone/>
            </a:pPr>
            <a:endParaRPr lang="tr-TR" altLang="tr-TR" sz="2200" dirty="0" smtClean="0"/>
          </a:p>
          <a:p>
            <a:r>
              <a:rPr lang="tr-TR" altLang="tr-TR" sz="1600" dirty="0"/>
              <a:t>Not: Buradaki </a:t>
            </a:r>
            <a:r>
              <a:rPr lang="tr-TR" altLang="tr-TR" sz="1600" dirty="0" smtClean="0"/>
              <a:t>3.000.000 </a:t>
            </a:r>
            <a:r>
              <a:rPr lang="tr-TR" altLang="tr-TR" sz="1600" dirty="0"/>
              <a:t>TL paranın gelecekteki değeridir. Bu paranın bugünkü değerini hesaplayacak olursak; </a:t>
            </a:r>
          </a:p>
          <a:p>
            <a:r>
              <a:rPr lang="tr-TR" altLang="tr-TR" sz="1600" dirty="0"/>
              <a:t>Faiz oranı yıllık %60 30 ay vadeli olduğuna göre </a:t>
            </a:r>
          </a:p>
          <a:p>
            <a:pPr lvl="1"/>
            <a:r>
              <a:rPr lang="tr-TR" altLang="tr-TR" sz="1600" dirty="0"/>
              <a:t>aylık faiz oranı 60/12 = 5 o halde aylık faiz oranı % 5 tir</a:t>
            </a:r>
            <a:r>
              <a:rPr lang="tr-TR" altLang="tr-TR" sz="1600" dirty="0" smtClean="0"/>
              <a:t>.</a:t>
            </a:r>
            <a:endParaRPr lang="tr-TR" altLang="tr-TR" sz="16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1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11.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875509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Berk biriktirdiği 500.000 TL’yi 4 yıllığına vadeli mevduat hesabına yatırıyor. Vade sonunda biriken tutar 732.050 TL olduğuna göre bileşik faiz oranı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168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Hesap Makinesi Kullanımı</a:t>
            </a:r>
            <a:endParaRPr lang="tr-TR" b="1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108</a:t>
            </a:fld>
            <a:endParaRPr lang="tr-TR"/>
          </a:p>
        </p:txBody>
      </p:sp>
      <p:pic>
        <p:nvPicPr>
          <p:cNvPr id="7" name="Picture 2" descr="Resim önizlemes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03563" y="1825625"/>
            <a:ext cx="7001694" cy="3938453"/>
          </a:xfrm>
          <a:noFill/>
          <a:ln w="25400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034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Ahmet biriktirdiği 200.000 TL’yi mevduat hesabına yatırmıştır. 4 yıl sonunda 292.820 TL elde edebilmesi için verilecek faiz oranı ne olmalıdır?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58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Aritmetik ortalaması 120 olan 10 tane sayının her biri 5 ile çarpılıp, 20 eklenirse sayıların aritmetik ortalaması kaç olur?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36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8718" y="781665"/>
            <a:ext cx="10165080" cy="731838"/>
          </a:xfrm>
        </p:spPr>
        <p:txBody>
          <a:bodyPr>
            <a:normAutofit fontScale="90000"/>
          </a:bodyPr>
          <a:lstStyle/>
          <a:p>
            <a:r>
              <a:rPr lang="tr-TR" altLang="tr-TR" sz="2700" b="1" dirty="0">
                <a:latin typeface="+mn-lt"/>
                <a:cs typeface="Arial" panose="020B0604020202020204" pitchFamily="34" charset="0"/>
              </a:rPr>
              <a:t>Paranın n yıl sonunda Ulaşacağı Değerin Tablo Yardımı ile </a:t>
            </a:r>
            <a:r>
              <a:rPr lang="tr-TR" altLang="tr-TR" sz="2700" b="1" dirty="0" smtClean="0">
                <a:latin typeface="+mn-lt"/>
                <a:cs typeface="Arial" panose="020B0604020202020204" pitchFamily="34" charset="0"/>
              </a:rPr>
              <a:t>Hesaplanması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110</a:t>
            </a:fld>
            <a:endParaRPr lang="tr-TR"/>
          </a:p>
        </p:txBody>
      </p:sp>
      <p:graphicFrame>
        <p:nvGraphicFramePr>
          <p:cNvPr id="7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0482962"/>
              </p:ext>
            </p:extLst>
          </p:nvPr>
        </p:nvGraphicFramePr>
        <p:xfrm>
          <a:off x="2131058" y="1849541"/>
          <a:ext cx="8280400" cy="4032251"/>
        </p:xfrm>
        <a:graphic>
          <a:graphicData uri="http://schemas.openxmlformats.org/drawingml/2006/table">
            <a:tbl>
              <a:tblPr/>
              <a:tblGrid>
                <a:gridCol w="573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6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67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6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159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4525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n 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6,00%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7,00%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8,00%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9,00%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10,00%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1,010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1,020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1,030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1,040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1,050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1,060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1,070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1,080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1,090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1,100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1,020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1,040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1,061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1,082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1,103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1,124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1,145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1,166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1,188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1,210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1,030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1,061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1,093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1,125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1,158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1,191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1,225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1,260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1,295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1,331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1,041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1,082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1,126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1,170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1,216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1,262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1,311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1,360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1,412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1,464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1,051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1,104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1,159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1,217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1,276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1,338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1,403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1,469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1,539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1,611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81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2400" b="1" dirty="0">
                <a:latin typeface="+mn-lt"/>
                <a:cs typeface="Arial" panose="020B0604020202020204" pitchFamily="34" charset="0"/>
              </a:rPr>
              <a:t>Bugünkü Değerin Tablo Yardımıyla </a:t>
            </a:r>
            <a:r>
              <a:rPr lang="tr-TR" altLang="tr-TR" sz="2400" b="1" dirty="0" smtClean="0">
                <a:latin typeface="+mn-lt"/>
                <a:cs typeface="Arial" panose="020B0604020202020204" pitchFamily="34" charset="0"/>
              </a:rPr>
              <a:t>Hesaplanması</a:t>
            </a:r>
            <a:endParaRPr lang="tr-TR" sz="24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111</a:t>
            </a:fld>
            <a:endParaRPr lang="tr-TR"/>
          </a:p>
        </p:txBody>
      </p:sp>
      <p:graphicFrame>
        <p:nvGraphicFramePr>
          <p:cNvPr id="7" name="Group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3930545"/>
              </p:ext>
            </p:extLst>
          </p:nvPr>
        </p:nvGraphicFramePr>
        <p:xfrm>
          <a:off x="1981200" y="1825625"/>
          <a:ext cx="8229600" cy="4248151"/>
        </p:xfrm>
        <a:graphic>
          <a:graphicData uri="http://schemas.openxmlformats.org/drawingml/2006/table">
            <a:tbl>
              <a:tblPr/>
              <a:tblGrid>
                <a:gridCol w="427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94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2128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n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6,00%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7,00%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8,00%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9,00%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10,00%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0,990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0,980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0,971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0,962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0,952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0,943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0,935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0,926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0,917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0,909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0,980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0,961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0,943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0,925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0,907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0,890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0,873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0,857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0,842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0,826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0,971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0,942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0,915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0,889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0,864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0,840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0,816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0,794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0,772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0,751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4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0,961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0,924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0,888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0,855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0,823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0,792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0,763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0,735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0,708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0,683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0,951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0,906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0,863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0,822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0,784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0,747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0,713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0,681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0,650</a:t>
                      </a:r>
                      <a:endParaRPr kumimoji="0" lang="tr-T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0,621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8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N Ayda Bir Faiz Ödemeli Durumda Bileşik Faiz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8718" y="1825624"/>
            <a:ext cx="10165081" cy="4388563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tr-TR" dirty="0"/>
              <a:t>Eğer faiz ödemeleri yada faiz hesaplamaları yılık değil dönemler halinde yapılırsa,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tr-TR" dirty="0"/>
          </a:p>
          <a:p>
            <a:pPr lvl="2">
              <a:defRPr/>
            </a:pPr>
            <a:r>
              <a:rPr lang="tr-TR" sz="1900" dirty="0"/>
              <a:t>m = Bir yıldaki faiz ödeme sayısı</a:t>
            </a:r>
          </a:p>
          <a:p>
            <a:pPr marL="914400" lvl="2" indent="0">
              <a:buFont typeface="Wingdings 3" panose="05040102010807070707" pitchFamily="18" charset="2"/>
              <a:buNone/>
              <a:defRPr/>
            </a:pPr>
            <a:endParaRPr lang="tr-TR" dirty="0"/>
          </a:p>
          <a:p>
            <a:pPr>
              <a:defRPr/>
            </a:pPr>
            <a:r>
              <a:rPr lang="tr-TR" dirty="0"/>
              <a:t>S = P ( 1 + i/m)</a:t>
            </a:r>
            <a:r>
              <a:rPr lang="tr-TR" baseline="30000" dirty="0"/>
              <a:t>n*m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tr-TR" baseline="30000" dirty="0"/>
          </a:p>
          <a:p>
            <a:pPr lvl="2">
              <a:defRPr/>
            </a:pPr>
            <a:r>
              <a:rPr lang="tr-TR" sz="1900" dirty="0"/>
              <a:t>6 ay vade için (m) = 12/6 = 2</a:t>
            </a:r>
          </a:p>
          <a:p>
            <a:pPr lvl="2">
              <a:defRPr/>
            </a:pPr>
            <a:r>
              <a:rPr lang="tr-TR" sz="1900" dirty="0"/>
              <a:t>3 ay vade için (m) = 12/3 = 4</a:t>
            </a:r>
          </a:p>
          <a:p>
            <a:pPr lvl="2">
              <a:defRPr/>
            </a:pPr>
            <a:r>
              <a:rPr lang="tr-TR" sz="1900" dirty="0"/>
              <a:t>1 ay vade için (m) = 12/1 = 12</a:t>
            </a:r>
          </a:p>
          <a:p>
            <a:pPr lvl="2">
              <a:defRPr/>
            </a:pPr>
            <a:r>
              <a:rPr lang="tr-TR" sz="1900" dirty="0"/>
              <a:t>Günlük vade için (m) = 365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85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Tasarruf sahibi 20.000 TL’ sini bir bankaya 5 yıl için faiz oranı 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14’ den 6 ay vadeli olarak yatırmıştır. Söz konusu tasarruf sahibinin 5.yılın sonundaki parası kaç lira olur?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86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miktar para 5 yıl boyunca 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5 bileşik faizden 3 ayda bir faiz ödemeli mevduat hesabına yatırılıyor. Vade sonunda biriken tutar 64.101,86 TL olduğuna göre başlangıçta yatırılan para kaç TL’dir?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95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20.000 TL 2 yıl boyunca 4 ayda bir faiz ödemeli mevduat hesabına yatırılıyor. Vade sonunda biriken tutar 22.085,21 TL olduğuna göre yıllık faiz oranını bulunuz.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18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931654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Yusuf, 100.000 TL’ sini 2 yıl boyunca 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5 faiz oranı ile 73 günde bir faiz ödemeli mevduat hesabına yatırıyor. Vade sonunda biriken tutarı ve faizi hesaplayınız.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85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Yatırımcı günlük faiz ödemeli 2 yıl vadeli mevduat hesabı açtırarak, hesaba 10.000 TL yatırmıştır. 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bileşik faizden vade sonundaki hesaptaki para ne kadar olacaktır?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68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Nominal Faiz ve Efektif Faiz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>
              <a:defRPr/>
            </a:pPr>
            <a:r>
              <a:rPr lang="tr-TR" dirty="0"/>
              <a:t>Nominal faiz, işleme konu olan ya da finansal varlığın üzerinde yazılı faiz oranıdır. Fiyat hareketlerinden arındırılmamış faizdir</a:t>
            </a:r>
          </a:p>
          <a:p>
            <a:pPr marL="274320" indent="-274320">
              <a:defRPr/>
            </a:pPr>
            <a:r>
              <a:rPr lang="tr-TR" dirty="0"/>
              <a:t>Devre uzunluğu bir yıldan kısa olabilir. (3 ay, 6 ay gibi) </a:t>
            </a:r>
          </a:p>
          <a:p>
            <a:pPr marL="274320" indent="-274320">
              <a:defRPr/>
            </a:pPr>
            <a:r>
              <a:rPr lang="tr-TR" dirty="0"/>
              <a:t>Bu durumda yıllık olarak verilen faizin devre oranını bulmak gerekmektedir.  </a:t>
            </a:r>
          </a:p>
          <a:p>
            <a:pPr marL="274320" indent="-274320">
              <a:defRPr/>
            </a:pPr>
            <a:r>
              <a:rPr lang="tr-TR" dirty="0"/>
              <a:t>Devresi bir yıldan kısa olan basit faizin kümülatif olarak yıllık bileşik faizinin bulunmasına </a:t>
            </a:r>
            <a:r>
              <a:rPr 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efektif faiz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adı verilmektedir.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39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708638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defRPr/>
            </a:pPr>
            <a:r>
              <a:rPr lang="tr-TR" sz="2400" dirty="0"/>
              <a:t>Efektif faiz aşağıdaki formül yardımıyla bulunur</a:t>
            </a:r>
            <a:r>
              <a:rPr lang="tr-TR" sz="2400" dirty="0" smtClean="0"/>
              <a:t>;</a:t>
            </a:r>
          </a:p>
          <a:p>
            <a:pPr marL="274320" indent="-274320">
              <a:defRPr/>
            </a:pPr>
            <a:endParaRPr lang="tr-TR" dirty="0"/>
          </a:p>
          <a:p>
            <a:pPr lvl="2">
              <a:buNone/>
              <a:defRPr/>
            </a:pPr>
            <a:endParaRPr lang="tr-TR" sz="1600" dirty="0"/>
          </a:p>
          <a:p>
            <a:pPr lvl="2">
              <a:buNone/>
              <a:defRPr/>
            </a:pPr>
            <a:endParaRPr lang="tr-TR" sz="1600" dirty="0"/>
          </a:p>
          <a:p>
            <a:pPr lvl="2">
              <a:spcBef>
                <a:spcPts val="0"/>
              </a:spcBef>
              <a:buNone/>
              <a:defRPr/>
            </a:pPr>
            <a:r>
              <a:rPr lang="tr-TR" sz="1600" dirty="0"/>
              <a:t>				</a:t>
            </a:r>
            <a:endParaRPr lang="tr-TR" sz="1600" dirty="0" smtClean="0"/>
          </a:p>
          <a:p>
            <a:pPr lvl="2">
              <a:spcBef>
                <a:spcPts val="0"/>
              </a:spcBef>
              <a:buNone/>
              <a:defRPr/>
            </a:pPr>
            <a:r>
              <a:rPr lang="tr-TR" sz="1600" dirty="0"/>
              <a:t>	</a:t>
            </a:r>
            <a:r>
              <a:rPr lang="tr-TR" sz="1600" dirty="0" smtClean="0"/>
              <a:t>			 </a:t>
            </a:r>
            <a:r>
              <a:rPr lang="tr-TR" dirty="0"/>
              <a:t>e  = ( 1 + </a:t>
            </a:r>
            <a:r>
              <a:rPr lang="tr-TR" u="sng" dirty="0"/>
              <a:t> i </a:t>
            </a:r>
            <a:r>
              <a:rPr lang="tr-TR" dirty="0"/>
              <a:t> )</a:t>
            </a:r>
            <a:r>
              <a:rPr lang="tr-TR" baseline="30000" dirty="0"/>
              <a:t>m </a:t>
            </a:r>
            <a:r>
              <a:rPr lang="tr-TR" dirty="0"/>
              <a:t> - 1</a:t>
            </a:r>
          </a:p>
          <a:p>
            <a:pPr lvl="2">
              <a:spcBef>
                <a:spcPts val="0"/>
              </a:spcBef>
              <a:buNone/>
              <a:defRPr/>
            </a:pPr>
            <a:r>
              <a:rPr lang="tr-TR" dirty="0"/>
              <a:t>						 m</a:t>
            </a:r>
          </a:p>
          <a:p>
            <a:pPr lvl="2">
              <a:buNone/>
              <a:defRPr/>
            </a:pPr>
            <a:endParaRPr lang="tr-TR" sz="1800" dirty="0" smtClean="0"/>
          </a:p>
          <a:p>
            <a:pPr lvl="2">
              <a:buNone/>
              <a:defRPr/>
            </a:pPr>
            <a:r>
              <a:rPr lang="tr-TR" sz="1800" dirty="0" smtClean="0"/>
              <a:t>EF </a:t>
            </a:r>
            <a:r>
              <a:rPr lang="tr-TR" sz="1800" dirty="0"/>
              <a:t>(e)   = Efektif faiz oranı </a:t>
            </a:r>
          </a:p>
          <a:p>
            <a:pPr lvl="2">
              <a:buNone/>
              <a:defRPr/>
            </a:pPr>
            <a:r>
              <a:rPr lang="tr-TR" sz="1800" dirty="0"/>
              <a:t>i   = Yıllık faiz oranı (nominal faiz oranı)</a:t>
            </a:r>
          </a:p>
          <a:p>
            <a:pPr lvl="2">
              <a:buNone/>
              <a:defRPr/>
            </a:pPr>
            <a:r>
              <a:rPr lang="tr-TR" sz="1800" dirty="0"/>
              <a:t>m = Yıldaki dönem sayısı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120</a:t>
            </a:fld>
            <a:endParaRPr lang="tr-TR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584788"/>
              </p:ext>
            </p:extLst>
          </p:nvPr>
        </p:nvGraphicFramePr>
        <p:xfrm>
          <a:off x="5226115" y="3050366"/>
          <a:ext cx="24828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Denklem" r:id="rId3" imgW="1193800" imgH="393700" progId="Equation.3">
                  <p:embed/>
                </p:oleObj>
              </mc:Choice>
              <mc:Fallback>
                <p:oleObj name="Denklem" r:id="rId3" imgW="1193800" imgH="393700" progId="Equation.3">
                  <p:embed/>
                  <p:pic>
                    <p:nvPicPr>
                      <p:cNvPr id="3840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115" y="3050366"/>
                        <a:ext cx="248285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596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121</a:t>
            </a:fld>
            <a:endParaRPr lang="tr-TR"/>
          </a:p>
        </p:txBody>
      </p:sp>
      <p:sp>
        <p:nvSpPr>
          <p:cNvPr id="7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894" t="-764"/>
            </a:stretch>
          </a:blipFill>
          <a:extLst/>
        </p:spPr>
        <p:txBody>
          <a:bodyPr/>
          <a:lstStyle/>
          <a:p>
            <a:pPr eaLnBrk="1" hangingPunct="1">
              <a:defRPr/>
            </a:pPr>
            <a:r>
              <a:rPr lang="en-US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5416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6 aylık mevduata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yıllık nominal faiz ödeyen bir bankanın ödediği yıllık efektif faiz ne kadardır</a:t>
            </a:r>
            <a:r>
              <a:rPr lang="tr-TR" altLang="tr-TR" sz="2400" dirty="0" smtClean="0"/>
              <a:t>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84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Yıllık nominal faiz oranı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20 iken bir bankada 3 ay vadeli hesap açtırıldığında yıllık efektif faiz oranı ne olur?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941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Bankaya 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8 bileşik faizden ayda bir faiz ödemeli olarak 20.000 TL yatıran bir yatırımcının bir yılda elde ettiği getiri %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12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Reel Faiz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400" dirty="0"/>
              <a:t>Reel faiz enflasyondan arındırılmış faiz oranıdır.</a:t>
            </a:r>
          </a:p>
          <a:p>
            <a:r>
              <a:rPr lang="tr-TR" altLang="en-US" sz="2400" dirty="0"/>
              <a:t>Reel getiri ise enflasyondan arındırılmış getiridir.</a:t>
            </a:r>
          </a:p>
          <a:p>
            <a:r>
              <a:rPr lang="tr-TR" altLang="en-US" sz="2400" dirty="0"/>
              <a:t>Reel faiz aşağıdaki formül yardımıyla hesaplanmaktadır.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125</a:t>
            </a:fld>
            <a:endParaRPr lang="tr-TR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296984"/>
              </p:ext>
            </p:extLst>
          </p:nvPr>
        </p:nvGraphicFramePr>
        <p:xfrm>
          <a:off x="2945688" y="4771021"/>
          <a:ext cx="5018088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Denklem" r:id="rId3" imgW="2413000" imgH="419100" progId="Equation.3">
                  <p:embed/>
                </p:oleObj>
              </mc:Choice>
              <mc:Fallback>
                <p:oleObj name="Denklem" r:id="rId3" imgW="2413000" imgH="419100" progId="Equation.3">
                  <p:embed/>
                  <p:pic>
                    <p:nvPicPr>
                      <p:cNvPr id="388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688" y="4771021"/>
                        <a:ext cx="5018088" cy="8715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614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Nominal faiz oranının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ve enflasyon oranının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8 olduğu bir ortamda reel faiz oranı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40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13.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049949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Yıllık nominal faiz oranı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15 iken reel </a:t>
            </a:r>
            <a:r>
              <a:rPr lang="tr-TR" altLang="tr-TR" sz="2400" dirty="0" smtClean="0"/>
              <a:t>faiz </a:t>
            </a:r>
            <a:r>
              <a:rPr lang="tr-TR" altLang="tr-TR" sz="2400" dirty="0"/>
              <a:t>oranı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5 ise, ülkedeki enflasyon oranı yüzde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46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ÖRNEK SORULAR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240 TL 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30 basit faizle bankaya yatırılıyor. Buna göre, anaparanın 9 ay sonraki faizi kaç TL’dir?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05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Örnek </a:t>
            </a:r>
            <a:r>
              <a:rPr lang="tr-TR" b="1" dirty="0" smtClean="0"/>
              <a:t>:</a:t>
            </a:r>
            <a:r>
              <a:rPr lang="tr-TR" dirty="0" smtClean="0"/>
              <a:t>            </a:t>
            </a:r>
            <a:r>
              <a:rPr lang="tr-TR" sz="2400" dirty="0" smtClean="0"/>
              <a:t>ise x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8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915" y="1870075"/>
            <a:ext cx="1998978" cy="1155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62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720 TL yaşları 4,6 ve 8 olan üç kardeş arasında yaşlarıyla orantılı olarak paylaştırılıyor. Buna göre, en büyük kardeş kaç TL almıştır?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6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15 zararla 170 liraya satılan bir mal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15 karla satılsaydı kaç liraya satılırdı?</a:t>
            </a:r>
            <a:br>
              <a:rPr lang="tr-TR" altLang="tr-TR" sz="2400" dirty="0"/>
            </a:b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488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Hangi sayının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30’u 600’ün yarısına eşittir?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105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 smtClean="0"/>
              <a:t>Örnek</a:t>
            </a:r>
            <a:r>
              <a:rPr lang="tr-TR" altLang="tr-TR" sz="2400" b="1" dirty="0" smtClean="0"/>
              <a:t>:</a:t>
            </a:r>
            <a:r>
              <a:rPr lang="tr-TR" altLang="tr-TR" sz="2400" dirty="0" smtClean="0"/>
              <a:t> Bir </a:t>
            </a:r>
            <a:r>
              <a:rPr lang="tr-TR" altLang="tr-TR" sz="2400" dirty="0"/>
              <a:t>öğrenci cebindeki paranın yarısını kiraya </a:t>
            </a:r>
            <a:r>
              <a:rPr lang="tr-TR" altLang="tr-TR" sz="2400" dirty="0" smtClean="0"/>
              <a:t>veriyor</a:t>
            </a:r>
            <a:r>
              <a:rPr lang="tr-TR" altLang="tr-TR" sz="2400" dirty="0"/>
              <a:t>. Geri kalan parasının yarısını da market masrafları için harcıyor. Daha sonra cebinde kalan </a:t>
            </a:r>
            <a:r>
              <a:rPr lang="tr-TR" altLang="tr-TR" sz="2400" dirty="0" smtClean="0"/>
              <a:t>1.000 </a:t>
            </a:r>
            <a:r>
              <a:rPr lang="tr-TR" altLang="tr-TR" sz="2400" dirty="0"/>
              <a:t>TL’ </a:t>
            </a:r>
            <a:r>
              <a:rPr lang="tr-TR" altLang="tr-TR" sz="2400" dirty="0" err="1"/>
              <a:t>nin</a:t>
            </a:r>
            <a:r>
              <a:rPr lang="tr-TR" altLang="tr-TR" sz="2400" dirty="0"/>
              <a:t> de </a:t>
            </a:r>
            <a:r>
              <a:rPr lang="tr-TR" altLang="tr-TR" sz="2400" dirty="0" smtClean="0"/>
              <a:t>250 </a:t>
            </a:r>
            <a:r>
              <a:rPr lang="tr-TR" altLang="tr-TR" sz="2400" dirty="0"/>
              <a:t>TL’si ile bilet alıyor. Buna göre öğrencinin başlangıçta cebinde ne kadar parası vardır?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00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Satış fiyatı 270 TL olan bir mal, maliyet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zararla satılmıştır. Buna göre malın maliyeti kaç TL’dir?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26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dersin ilk üç sınavının ortalaması 72 olan bir öğrenci, son sınavda bu ortalamayı 74’e çıkarmıştır. Buna göre, bu öğrencinin son sınavda aldığı not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15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6 kişi 4 dönüm tarlayı 5 günde çapaladığına göre, aynı şartlarda 3 kişi 6 dönüm tarlayı kaç günde çapalar</a:t>
            </a:r>
            <a:r>
              <a:rPr lang="tr-TR" altLang="tr-TR" sz="2400" dirty="0" smtClean="0"/>
              <a:t>?</a:t>
            </a:r>
          </a:p>
          <a:p>
            <a:pPr marL="0" indent="0">
              <a:buNone/>
            </a:pPr>
            <a:r>
              <a:rPr lang="tr-TR" altLang="tr-TR" sz="2400" dirty="0"/>
              <a:t/>
            </a:r>
            <a:br>
              <a:rPr lang="tr-TR" altLang="tr-TR" sz="2400" dirty="0"/>
            </a:b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15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18 KDV dahil satış fiyatı 590 TL olan bir malın KDV oranı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10’a indirildiğinde satış fiyatı kaç TL olur?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74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14.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46697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Maliyeti 550 TL olan bir mal, satış fiyatı üzerinden   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zararla satılmıştır. Buna göre maliyet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 zarar edilmiştir?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36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tr-TR" sz="3300" b="1" u="sng" dirty="0" smtClean="0"/>
                  <a:t>Örnek</a:t>
                </a:r>
                <a:r>
                  <a:rPr lang="tr-TR" sz="3300" b="1" dirty="0" smtClean="0"/>
                  <a:t> :            </a:t>
                </a:r>
                <a:r>
                  <a:rPr lang="tr-TR" sz="3400" dirty="0" smtClean="0"/>
                  <a:t>olduğuna göre,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34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sz="34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sz="3400" dirty="0" smtClean="0"/>
                  <a:t> kaçtır?          </a:t>
                </a:r>
                <a:endParaRPr lang="tr-TR" sz="3400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3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1826" y="1870075"/>
            <a:ext cx="1619476" cy="130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3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</a:t>
            </a:r>
            <a:r>
              <a:rPr lang="tr-TR" altLang="tr-TR" sz="2400" dirty="0"/>
              <a:t> Maaşının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20'sini biriktiren bir memurun 1. yılın sonunda </a:t>
            </a:r>
            <a:r>
              <a:rPr lang="tr-TR" altLang="tr-TR" sz="2400" dirty="0" smtClean="0"/>
              <a:t>36.000 </a:t>
            </a:r>
            <a:r>
              <a:rPr lang="tr-TR" altLang="tr-TR" sz="2400" dirty="0"/>
              <a:t>lirası oluyor. Buna göre bu memurun aylık maaşı kaç liradır?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758405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30 karla </a:t>
            </a:r>
            <a:r>
              <a:rPr lang="tr-TR" altLang="tr-TR" sz="2400" dirty="0" smtClean="0"/>
              <a:t>3.120 </a:t>
            </a:r>
            <a:r>
              <a:rPr lang="tr-TR" altLang="tr-TR" sz="2400" dirty="0"/>
              <a:t>TL’ye satılan bir malın maliyeti kaç TL’dir?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048373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 smtClean="0"/>
              <a:t>4.00 </a:t>
            </a:r>
            <a:r>
              <a:rPr lang="tr-TR" altLang="tr-TR" sz="2400" dirty="0"/>
              <a:t>TL’ye satılan bir mal </a:t>
            </a:r>
            <a:r>
              <a:rPr lang="tr-TR" altLang="tr-TR" sz="2400" dirty="0" smtClean="0"/>
              <a:t>2.800 </a:t>
            </a:r>
            <a:r>
              <a:rPr lang="tr-TR" altLang="tr-TR" sz="2400" dirty="0"/>
              <a:t>TL’ye satılırsa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 </a:t>
            </a:r>
            <a:r>
              <a:rPr lang="tr-TR" altLang="tr-TR" sz="2400" dirty="0" err="1"/>
              <a:t>iskonto</a:t>
            </a:r>
            <a:r>
              <a:rPr lang="tr-TR" altLang="tr-TR" sz="2400" dirty="0"/>
              <a:t> yapılmış olur?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12098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mal etiket fiyatının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30 eksiğine alınmış ve etiket fiyatının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16 eksiğine satılmıştır. Buna göre, bu malın satışından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 kar elde edilmiştir?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651938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 smtClean="0"/>
              <a:t>Örnek</a:t>
            </a:r>
            <a:r>
              <a:rPr lang="tr-TR" altLang="tr-TR" sz="2400" b="1" dirty="0" smtClean="0"/>
              <a:t>: </a:t>
            </a:r>
            <a:r>
              <a:rPr lang="tr-TR" altLang="tr-TR" sz="2400" dirty="0" smtClean="0"/>
              <a:t>Toplamları </a:t>
            </a:r>
            <a:r>
              <a:rPr lang="tr-TR" altLang="tr-TR" sz="2400" dirty="0"/>
              <a:t>120 olan 13 sayıdan, ortalaması 12 olan </a:t>
            </a:r>
            <a:r>
              <a:rPr lang="tr-TR" altLang="tr-TR" sz="2400" dirty="0" smtClean="0"/>
              <a:t>7 </a:t>
            </a:r>
            <a:r>
              <a:rPr lang="tr-TR" altLang="tr-TR" sz="2400" dirty="0"/>
              <a:t>sayı çıkarılıyor. Buna göre kalan sayıların ortalaması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202054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Ucuzluk yapan bir mağaza, fiyatlarda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25 indirim yapıyor. İlk hafta satışın az olduğunu görünce ikinci hafta indirimli fiyat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indirim daha yapıyor. Mağaza sahibinin yaptığı tüm indirim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kaçtır?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72589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bankaya 3 aylığına yatırılan 24000 lira vade sonunda 6000 lira faiz getirmiştir. Buna göre bankanın uyguladığı yıllık basit faiz oranı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kaçtır.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1488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Yıllık 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 smtClean="0"/>
              <a:t>25 </a:t>
            </a:r>
            <a:r>
              <a:rPr lang="tr-TR" altLang="tr-TR" sz="2400" dirty="0"/>
              <a:t>basit faizle bankaya yatırılan bir miktar para 20 ay sonra faiziyle birlikte </a:t>
            </a:r>
            <a:r>
              <a:rPr lang="tr-TR" altLang="tr-TR" sz="2400" dirty="0" smtClean="0"/>
              <a:t>25.500 </a:t>
            </a:r>
            <a:r>
              <a:rPr lang="tr-TR" altLang="tr-TR" sz="2400" dirty="0"/>
              <a:t>TL olarak çekiliyor. Buna göre, bankaya yatırılan anapara kaç TL </a:t>
            </a:r>
            <a:r>
              <a:rPr lang="tr-TR" altLang="tr-TR" sz="2400" dirty="0" err="1"/>
              <a:t>dir</a:t>
            </a:r>
            <a:r>
              <a:rPr lang="tr-TR" altLang="tr-TR" sz="2400" dirty="0" smtClean="0"/>
              <a:t>?</a:t>
            </a:r>
          </a:p>
          <a:p>
            <a:pPr marL="0" indent="0">
              <a:buNone/>
            </a:pPr>
            <a:r>
              <a:rPr lang="tr-TR" altLang="tr-TR" dirty="0"/>
              <a:t/>
            </a:r>
            <a:br>
              <a:rPr lang="tr-TR" altLang="tr-TR" dirty="0"/>
            </a:b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17063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Wingdings 3" panose="05040102010807070707" pitchFamily="18" charset="2"/>
              <a:buAutoNum type="arabicPeriod"/>
              <a:defRPr/>
            </a:pPr>
            <a:r>
              <a:rPr lang="tr-TR" sz="2200" dirty="0"/>
              <a:t>Serkan Dilek (2014). Finans ve Sigorta Matematiği, Beta Yayınları.</a:t>
            </a:r>
          </a:p>
          <a:p>
            <a:pPr marL="342900" indent="-342900" algn="l">
              <a:buFont typeface="Wingdings 3" panose="05040102010807070707" pitchFamily="18" charset="2"/>
              <a:buAutoNum type="arabicPeriod"/>
              <a:defRPr/>
            </a:pPr>
            <a:r>
              <a:rPr lang="tr-TR" sz="2200" dirty="0"/>
              <a:t>Hayrettin ZEHİR (2011). Ticari Matematik, Murathan Yayınevi.</a:t>
            </a:r>
          </a:p>
          <a:p>
            <a:pPr marL="342900" indent="-342900" algn="l">
              <a:buFont typeface="Wingdings 3" panose="05040102010807070707" pitchFamily="18" charset="2"/>
              <a:buAutoNum type="arabicPeriod"/>
              <a:defRPr/>
            </a:pPr>
            <a:r>
              <a:rPr lang="tr-TR" sz="2200" dirty="0"/>
              <a:t>Şener BABUŞÇU, </a:t>
            </a:r>
            <a:r>
              <a:rPr lang="tr-TR" sz="2200" dirty="0" err="1"/>
              <a:t>Nilgin</a:t>
            </a:r>
            <a:r>
              <a:rPr lang="tr-TR" sz="2200" dirty="0"/>
              <a:t> AVCI (2014). Banka Sınavlarına Hazırlık (</a:t>
            </a:r>
            <a:r>
              <a:rPr lang="tr-TR" sz="2200" dirty="0" err="1"/>
              <a:t>Önlisans</a:t>
            </a:r>
            <a:r>
              <a:rPr lang="tr-TR" sz="2200" dirty="0"/>
              <a:t> Mezunları İçin) Matematik. Bankacılık Akademisi Yayınları.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</a:t>
            </a:r>
            <a:r>
              <a:rPr lang="tr-TR" dirty="0" smtClean="0"/>
              <a:t>DOĞAN</a:t>
            </a:r>
            <a:endParaRPr lang="tr-TR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</a:t>
            </a:r>
            <a:r>
              <a:rPr lang="tr-TR" altLang="tr-TR" sz="2400" dirty="0"/>
              <a:t> Kilosu </a:t>
            </a:r>
            <a:r>
              <a:rPr lang="tr-TR" altLang="tr-TR" sz="2400" dirty="0" smtClean="0"/>
              <a:t>230,75 </a:t>
            </a:r>
            <a:r>
              <a:rPr lang="tr-TR" altLang="tr-TR" sz="2400" dirty="0"/>
              <a:t>TL olan peynirden 640 gr. alan bir kişi kaç lira ödeyecektir?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9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 smtClean="0"/>
              <a:t>Örnek</a:t>
            </a:r>
            <a:r>
              <a:rPr lang="tr-TR" altLang="tr-TR" sz="2400" b="1" dirty="0" smtClean="0"/>
              <a:t>:</a:t>
            </a:r>
            <a:r>
              <a:rPr lang="tr-TR" altLang="tr-TR" sz="2400" dirty="0" smtClean="0"/>
              <a:t> a</a:t>
            </a:r>
            <a:r>
              <a:rPr lang="tr-TR" altLang="tr-TR" sz="2400" dirty="0"/>
              <a:t>, b, c sayıları sırasıyla 13, 12, 5 </a:t>
            </a:r>
            <a:r>
              <a:rPr lang="tr-TR" altLang="tr-TR" sz="2400" dirty="0" smtClean="0"/>
              <a:t>sayıları </a:t>
            </a:r>
            <a:r>
              <a:rPr lang="tr-TR" altLang="tr-TR" sz="2400" dirty="0"/>
              <a:t>ile orantılıdır. </a:t>
            </a:r>
            <a:r>
              <a:rPr lang="tr-TR" altLang="tr-TR" sz="2400" b="1" dirty="0"/>
              <a:t>b + c – a = 8 </a:t>
            </a:r>
            <a:r>
              <a:rPr lang="tr-TR" altLang="tr-TR" sz="2400" dirty="0"/>
              <a:t>olduğuna göre, a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74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Un, yağ ve şeker ağırlık bakımından 2:3:4 oranında karıştırılarak 18 kg. </a:t>
            </a:r>
            <a:r>
              <a:rPr lang="tr-TR" altLang="tr-TR" sz="2400" dirty="0" err="1"/>
              <a:t>lık</a:t>
            </a:r>
            <a:r>
              <a:rPr lang="tr-TR" altLang="tr-TR" sz="2400" dirty="0"/>
              <a:t> bir hamur yapılıyor. Kullanılan un miktarı, yağ miktarından kaç kg. azdır?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211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485 m</a:t>
            </a:r>
            <a:r>
              <a:rPr lang="tr-TR" altLang="tr-TR" sz="2400" baseline="30000" dirty="0"/>
              <a:t>2 </a:t>
            </a:r>
            <a:r>
              <a:rPr lang="tr-TR" altLang="tr-TR" sz="2400" dirty="0" err="1"/>
              <a:t>lik</a:t>
            </a:r>
            <a:r>
              <a:rPr lang="tr-TR" altLang="tr-TR" sz="2400" dirty="0"/>
              <a:t> bir arazi 9 ile doğru orantılı, 2 ve 5 ile ters orantılı olarak üç parçaya ayrılmıştır. Buna göre, en büyük parça kaç m</a:t>
            </a:r>
            <a:r>
              <a:rPr lang="tr-TR" altLang="tr-TR" sz="2400" baseline="30000" dirty="0"/>
              <a:t>2 </a:t>
            </a:r>
            <a:r>
              <a:rPr lang="tr-TR" altLang="tr-TR" sz="2400" dirty="0" err="1"/>
              <a:t>dir</a:t>
            </a:r>
            <a:r>
              <a:rPr lang="tr-TR" altLang="tr-TR" sz="2400" dirty="0"/>
              <a:t>?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18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tr-TR" altLang="tr-TR" sz="1500" b="1" u="sng" dirty="0"/>
              <a:t>Çıkmış Soru</a:t>
            </a:r>
            <a:r>
              <a:rPr lang="tr-TR" altLang="tr-TR" sz="1500" b="1" dirty="0"/>
              <a:t>:</a:t>
            </a:r>
            <a:r>
              <a:rPr lang="tr-TR" altLang="tr-TR" sz="1500" dirty="0"/>
              <a:t> Bir miktar parayı, Ezgi, Ece ve Nilsu 2 ve 4 sayıları ile doğru, 6 ile ters orantılı olarak paylaşıyorlar. Buna göre aşağıdakilerden hangisi doğrudur?</a:t>
            </a:r>
            <a:br>
              <a:rPr lang="tr-TR" altLang="tr-TR" sz="1500" dirty="0"/>
            </a:br>
            <a:r>
              <a:rPr lang="tr-TR" altLang="tr-TR" sz="1500" dirty="0"/>
              <a:t/>
            </a:r>
            <a:br>
              <a:rPr lang="tr-TR" altLang="tr-TR" sz="1500" dirty="0"/>
            </a:br>
            <a:r>
              <a:rPr lang="tr-TR" altLang="tr-TR" sz="1500" dirty="0"/>
              <a:t>A. En çok parayı Nilsu alır</a:t>
            </a:r>
            <a:r>
              <a:rPr lang="tr-TR" altLang="tr-TR" sz="1500" dirty="0" smtClean="0"/>
              <a:t>.</a:t>
            </a:r>
            <a:r>
              <a:rPr lang="tr-TR" altLang="tr-TR" sz="1500" dirty="0"/>
              <a:t/>
            </a:r>
            <a:br>
              <a:rPr lang="tr-TR" altLang="tr-TR" sz="1500" dirty="0"/>
            </a:br>
            <a:r>
              <a:rPr lang="tr-TR" altLang="tr-TR" sz="1500" dirty="0"/>
              <a:t>B. Nilsu, Ezgi’ </a:t>
            </a:r>
            <a:r>
              <a:rPr lang="tr-TR" altLang="tr-TR" sz="1500" dirty="0" err="1"/>
              <a:t>nin</a:t>
            </a:r>
            <a:r>
              <a:rPr lang="tr-TR" altLang="tr-TR" sz="1500" dirty="0"/>
              <a:t> 3 katı para </a:t>
            </a:r>
            <a:r>
              <a:rPr lang="tr-TR" altLang="tr-TR" sz="1500" dirty="0" smtClean="0"/>
              <a:t>alır</a:t>
            </a:r>
            <a:r>
              <a:rPr lang="tr-TR" altLang="tr-TR" sz="1500" dirty="0"/>
              <a:t/>
            </a:r>
            <a:br>
              <a:rPr lang="tr-TR" altLang="tr-TR" sz="1500" dirty="0"/>
            </a:br>
            <a:r>
              <a:rPr lang="tr-TR" altLang="tr-TR" sz="1500" dirty="0"/>
              <a:t>C. En az </a:t>
            </a:r>
            <a:r>
              <a:rPr lang="tr-TR" altLang="tr-TR" sz="1500" dirty="0" err="1"/>
              <a:t>paraı</a:t>
            </a:r>
            <a:r>
              <a:rPr lang="tr-TR" altLang="tr-TR" sz="1500" dirty="0"/>
              <a:t> Ezgi </a:t>
            </a:r>
            <a:r>
              <a:rPr lang="tr-TR" altLang="tr-TR" sz="1500" dirty="0" smtClean="0"/>
              <a:t>alır</a:t>
            </a:r>
            <a:br>
              <a:rPr lang="tr-TR" altLang="tr-TR" sz="1500" dirty="0" smtClean="0"/>
            </a:br>
            <a:r>
              <a:rPr lang="tr-TR" altLang="tr-TR" sz="1500" dirty="0" smtClean="0"/>
              <a:t>D. Ezgi, Nilsu’nun 6 katı para alır. </a:t>
            </a:r>
            <a:r>
              <a:rPr lang="tr-TR" altLang="tr-TR" sz="1500" dirty="0"/>
              <a:t/>
            </a:r>
            <a:br>
              <a:rPr lang="tr-TR" altLang="tr-TR" sz="1500" dirty="0"/>
            </a:br>
            <a:r>
              <a:rPr lang="tr-TR" altLang="tr-TR" sz="1500" dirty="0"/>
              <a:t>E. Ece, Ezgi’nin 2 katı para </a:t>
            </a:r>
            <a:r>
              <a:rPr lang="tr-TR" altLang="tr-TR" sz="1500" dirty="0" smtClean="0"/>
              <a:t>alır</a:t>
            </a:r>
          </a:p>
          <a:p>
            <a:pPr marL="0" indent="0">
              <a:buNone/>
            </a:pPr>
            <a:r>
              <a:rPr lang="tr-TR" altLang="tr-TR" sz="1500" dirty="0"/>
              <a:t/>
            </a:r>
            <a:br>
              <a:rPr lang="tr-TR" altLang="tr-TR" sz="1500" dirty="0"/>
            </a:br>
            <a:r>
              <a:rPr lang="tr-TR" altLang="tr-TR" sz="1500" dirty="0"/>
              <a:t/>
            </a:r>
            <a:br>
              <a:rPr lang="tr-TR" altLang="tr-TR" sz="1500" dirty="0"/>
            </a:br>
            <a:r>
              <a:rPr lang="tr-TR" altLang="tr-TR" sz="1500" b="1" u="sng" dirty="0" smtClean="0"/>
              <a:t>Çıkmış Soru</a:t>
            </a:r>
            <a:r>
              <a:rPr lang="tr-TR" altLang="tr-TR" sz="1500" b="1" dirty="0" smtClean="0"/>
              <a:t>: </a:t>
            </a:r>
            <a:r>
              <a:rPr lang="tr-TR" altLang="tr-TR" sz="1500" dirty="0" smtClean="0"/>
              <a:t>1.100 </a:t>
            </a:r>
            <a:r>
              <a:rPr lang="tr-TR" altLang="tr-TR" sz="1500" dirty="0"/>
              <a:t>TL üç kişiye 4 ve 5 ile doğru orantılı, 6 ile ters orantılı olarak </a:t>
            </a:r>
            <a:r>
              <a:rPr lang="tr-TR" altLang="tr-TR" sz="1500" dirty="0" smtClean="0"/>
              <a:t>paylaştırılıyor</a:t>
            </a:r>
            <a:r>
              <a:rPr lang="tr-TR" altLang="tr-TR" sz="1500" dirty="0"/>
              <a:t>. En çok para alan kişi kaç TL alır</a:t>
            </a:r>
            <a:r>
              <a:rPr lang="tr-TR" altLang="tr-TR" sz="1500" dirty="0" smtClean="0"/>
              <a:t>?</a:t>
            </a:r>
            <a:endParaRPr lang="tr-TR" sz="15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374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DERS BİLGİLERİ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u="sng" dirty="0" smtClean="0"/>
              <a:t>Dersin Kodu</a:t>
            </a:r>
            <a:r>
              <a:rPr lang="tr-TR" b="1" dirty="0" smtClean="0"/>
              <a:t>:</a:t>
            </a:r>
            <a:r>
              <a:rPr lang="tr-TR" dirty="0" smtClean="0"/>
              <a:t> BVS21102</a:t>
            </a:r>
          </a:p>
          <a:p>
            <a:r>
              <a:rPr lang="tr-TR" b="1" u="sng" dirty="0" smtClean="0"/>
              <a:t>Dersin Amacı</a:t>
            </a:r>
            <a:r>
              <a:rPr lang="tr-TR" b="1" dirty="0" smtClean="0"/>
              <a:t>: </a:t>
            </a:r>
            <a:r>
              <a:rPr lang="tr-TR" dirty="0"/>
              <a:t>İktisadi hayatta ve meslek derslerindeki konularla ilgili olarak karşılaşılabilecek matematiksel çözüm işlemlerini yapmasının sağlanmasıdır.</a:t>
            </a:r>
            <a:endParaRPr lang="tr-TR" dirty="0" smtClean="0"/>
          </a:p>
          <a:p>
            <a:r>
              <a:rPr lang="tr-TR" b="1" u="sng" dirty="0" smtClean="0"/>
              <a:t>Dersin İçeriği</a:t>
            </a:r>
            <a:r>
              <a:rPr lang="tr-TR" b="1" dirty="0" smtClean="0"/>
              <a:t>: </a:t>
            </a:r>
            <a:r>
              <a:rPr lang="tr-TR" dirty="0" smtClean="0"/>
              <a:t>Yüzde </a:t>
            </a:r>
            <a:r>
              <a:rPr lang="tr-TR" dirty="0"/>
              <a:t>ve oran-orantı, maliyet, satış fiyatı, kar ve zarar ve faiz hesaplamalarını içermektedir.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Öznur DOĞAN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 </a:t>
            </a:r>
            <a:r>
              <a:rPr lang="tr-TR" altLang="tr-TR" sz="2400" dirty="0"/>
              <a:t>Ortalaması 11 olan sayıya, 17 ve 25 sayıları ekleniyor. Oluşan sayıların ortalaması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16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gruptaki 20 kişiye 40 gün yetecek kadar erzak vardır. 10 gün sonra gruptan 5 kişi ayrılırsa, kalan erzak kalan kişilere kaç gün daha yeter?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84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4623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ailedeki tüm bireylerin yaş ortalaması 19 dur. Bu ailedeki bireylerin 3 yıl sonraki yaşları toplamı 132 olacağına göre, ailede kaç birey vardır?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72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1 usta 2 günde 3 tane mal, 3 çırak 1 günde 2 tane mal üretmektedir. Buna göre, 2 usta ve 1 çırak 12 günde kaç tane mal üretebilir?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19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Aşağıdaki grafik bir tüccarın satış-kar grafiğini göstermektedir. Buna göre 3.000 TL kar elde eden tüccar, malı kaç </a:t>
            </a:r>
            <a:r>
              <a:rPr lang="tr-TR" altLang="tr-TR" sz="2400" dirty="0" smtClean="0"/>
              <a:t>TL’ye almıştır?</a:t>
            </a:r>
          </a:p>
          <a:p>
            <a:pPr marL="0" indent="0">
              <a:buNone/>
            </a:pPr>
            <a:r>
              <a:rPr lang="tr-TR" altLang="tr-TR" dirty="0"/>
              <a:t/>
            </a:r>
            <a:br>
              <a:rPr lang="tr-TR" altLang="tr-TR" dirty="0"/>
            </a:b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25</a:t>
            </a:fld>
            <a:endParaRPr lang="tr-TR"/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557136"/>
            <a:ext cx="3841865" cy="254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3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araç 6 saatte aldığı yolu, hızını ¼ oranında azaltırsa bu yolu kaç saatte gider?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78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Çıkmış Soru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öğrenci ilk üç sınavında 100 üzerinden 40,23 ve 37 almıştır. Puanlarının ortalaması 60 </a:t>
            </a:r>
            <a:r>
              <a:rPr lang="tr-TR" altLang="tr-TR" sz="2400" dirty="0" err="1"/>
              <a:t>ın</a:t>
            </a:r>
            <a:r>
              <a:rPr lang="tr-TR" altLang="tr-TR" sz="2400" dirty="0"/>
              <a:t> üzerinde ve girdiği tüm sınavlarda 70 in üzerinde puan alamadığına göre, bu öğrenci en az kaç sınava daha girmiştir?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54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Çıkmış Soru</a:t>
            </a:r>
            <a:r>
              <a:rPr lang="tr-TR" altLang="tr-TR" sz="2400" b="1" dirty="0"/>
              <a:t>: </a:t>
            </a:r>
            <a:r>
              <a:rPr lang="tr-TR" altLang="tr-TR" sz="2400" dirty="0"/>
              <a:t>a’dan başlayarak artan ardışık 15 tane pozitif tam sayının aritmetik ortalaması a’dan kaç fazladır?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88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4 işçi 8 m2 halıyı 24 günde dokursa 6 işçi 18 m2 halıyı kaç günde dokur?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65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Konular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Oran-Orantı</a:t>
            </a:r>
          </a:p>
          <a:p>
            <a:r>
              <a:rPr lang="tr-TR" dirty="0" smtClean="0"/>
              <a:t>Yüzde Problemleri</a:t>
            </a:r>
          </a:p>
          <a:p>
            <a:r>
              <a:rPr lang="tr-TR" dirty="0" smtClean="0"/>
              <a:t>Kar-Zarar Problemleri</a:t>
            </a:r>
          </a:p>
          <a:p>
            <a:r>
              <a:rPr lang="tr-TR" dirty="0" smtClean="0"/>
              <a:t>İndirim </a:t>
            </a:r>
            <a:r>
              <a:rPr lang="tr-TR" dirty="0"/>
              <a:t>ve Zam </a:t>
            </a:r>
            <a:r>
              <a:rPr lang="tr-TR" dirty="0" smtClean="0"/>
              <a:t>Hesaplamaları</a:t>
            </a:r>
          </a:p>
          <a:p>
            <a:r>
              <a:rPr lang="tr-TR" dirty="0" smtClean="0"/>
              <a:t>Şirket Hesaplamaları</a:t>
            </a:r>
          </a:p>
          <a:p>
            <a:r>
              <a:rPr lang="tr-TR" dirty="0" smtClean="0"/>
              <a:t>Basit Faiz</a:t>
            </a:r>
          </a:p>
          <a:p>
            <a:r>
              <a:rPr lang="tr-TR" dirty="0" smtClean="0"/>
              <a:t>Bileşik Faiz</a:t>
            </a:r>
          </a:p>
          <a:p>
            <a:r>
              <a:rPr lang="tr-TR" dirty="0" smtClean="0"/>
              <a:t>Nominal </a:t>
            </a:r>
            <a:r>
              <a:rPr lang="tr-TR" dirty="0"/>
              <a:t>ve Reel </a:t>
            </a:r>
            <a:r>
              <a:rPr lang="tr-TR" dirty="0" smtClean="0"/>
              <a:t>Faiz</a:t>
            </a:r>
          </a:p>
          <a:p>
            <a:r>
              <a:rPr lang="tr-TR" dirty="0" smtClean="0"/>
              <a:t>Efektif Faiz</a:t>
            </a:r>
          </a:p>
          <a:p>
            <a:r>
              <a:rPr lang="tr-TR" dirty="0" smtClean="0"/>
              <a:t>Örnek </a:t>
            </a:r>
            <a:r>
              <a:rPr lang="tr-TR" dirty="0"/>
              <a:t>Sorular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6 işçi günde 8 saat çalışarak 10 günde 30 m2 halıyı dokuduğuna göre, 15 işçi günde 6 saat çalışarak kaç günde m halıyı dokur?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07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sınavdaki sonuçları değerlendirmek için 1, 2, 3, 4, 5, notları kullanılmaktadır. Aşağıdaki tabloda bir sınıftaki öğrencilerin bu sınavdaki notlarının dağılımı verilmiştir. Bu tabloya göre, sınıftaki öğrencilerin not ortalaması kaçtır</a:t>
            </a:r>
            <a:r>
              <a:rPr lang="tr-TR" altLang="tr-TR" sz="2400" dirty="0" smtClean="0"/>
              <a:t>?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31</a:t>
            </a:fld>
            <a:endParaRPr lang="tr-TR"/>
          </a:p>
        </p:txBody>
      </p:sp>
      <p:graphicFrame>
        <p:nvGraphicFramePr>
          <p:cNvPr id="7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9540419"/>
              </p:ext>
            </p:extLst>
          </p:nvPr>
        </p:nvGraphicFramePr>
        <p:xfrm>
          <a:off x="3188566" y="4925535"/>
          <a:ext cx="5689426" cy="860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9448">
                  <a:extLst>
                    <a:ext uri="{9D8B030D-6E8A-4147-A177-3AD203B41FA5}">
                      <a16:colId xmlns:a16="http://schemas.microsoft.com/office/drawing/2014/main" val="386997207"/>
                    </a:ext>
                  </a:extLst>
                </a:gridCol>
                <a:gridCol w="639841">
                  <a:extLst>
                    <a:ext uri="{9D8B030D-6E8A-4147-A177-3AD203B41FA5}">
                      <a16:colId xmlns:a16="http://schemas.microsoft.com/office/drawing/2014/main" val="201699246"/>
                    </a:ext>
                  </a:extLst>
                </a:gridCol>
                <a:gridCol w="719822">
                  <a:extLst>
                    <a:ext uri="{9D8B030D-6E8A-4147-A177-3AD203B41FA5}">
                      <a16:colId xmlns:a16="http://schemas.microsoft.com/office/drawing/2014/main" val="1772434682"/>
                    </a:ext>
                  </a:extLst>
                </a:gridCol>
                <a:gridCol w="719822">
                  <a:extLst>
                    <a:ext uri="{9D8B030D-6E8A-4147-A177-3AD203B41FA5}">
                      <a16:colId xmlns:a16="http://schemas.microsoft.com/office/drawing/2014/main" val="2396105186"/>
                    </a:ext>
                  </a:extLst>
                </a:gridCol>
                <a:gridCol w="719822">
                  <a:extLst>
                    <a:ext uri="{9D8B030D-6E8A-4147-A177-3AD203B41FA5}">
                      <a16:colId xmlns:a16="http://schemas.microsoft.com/office/drawing/2014/main" val="2402641806"/>
                    </a:ext>
                  </a:extLst>
                </a:gridCol>
                <a:gridCol w="650671">
                  <a:extLst>
                    <a:ext uri="{9D8B030D-6E8A-4147-A177-3AD203B41FA5}">
                      <a16:colId xmlns:a16="http://schemas.microsoft.com/office/drawing/2014/main" val="4094239325"/>
                    </a:ext>
                  </a:extLst>
                </a:gridCol>
              </a:tblGrid>
              <a:tr h="430061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Öğrenci Sayısı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3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4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8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3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2</a:t>
                      </a:r>
                      <a:endParaRPr lang="tr-TR" sz="1400" dirty="0"/>
                    </a:p>
                  </a:txBody>
                  <a:tcPr marL="91433" marR="91433"/>
                </a:tc>
                <a:extLst>
                  <a:ext uri="{0D108BD9-81ED-4DB2-BD59-A6C34878D82A}">
                    <a16:rowId xmlns:a16="http://schemas.microsoft.com/office/drawing/2014/main" val="3512386682"/>
                  </a:ext>
                </a:extLst>
              </a:tr>
              <a:tr h="430061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Not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1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2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3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4</a:t>
                      </a:r>
                      <a:endParaRPr lang="tr-TR" sz="1400" dirty="0"/>
                    </a:p>
                  </a:txBody>
                  <a:tcPr marL="91433" marR="91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5</a:t>
                      </a:r>
                      <a:endParaRPr lang="tr-TR" sz="1400" dirty="0"/>
                    </a:p>
                  </a:txBody>
                  <a:tcPr marL="91433" marR="91433"/>
                </a:tc>
                <a:extLst>
                  <a:ext uri="{0D108BD9-81ED-4DB2-BD59-A6C34878D82A}">
                    <a16:rowId xmlns:a16="http://schemas.microsoft.com/office/drawing/2014/main" val="3006877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5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2292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YÜZDELER- YÜZDE PROBLEMLERİ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8718" y="1690688"/>
            <a:ext cx="10165081" cy="4486275"/>
          </a:xfrm>
        </p:spPr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tr-TR" sz="3300" i="1" dirty="0"/>
              <a:t>Paydası 100 olan kesirler, yüzde sembolü (</a:t>
            </a:r>
            <a:r>
              <a:rPr lang="tr-TR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3300" i="1" dirty="0"/>
              <a:t>) kullanılarak ifade edilebilir.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tr-TR" sz="3300" b="1" dirty="0"/>
              <a:t>Örnek:</a:t>
            </a:r>
            <a:r>
              <a:rPr lang="tr-TR" sz="3300" dirty="0"/>
              <a:t>  </a:t>
            </a:r>
            <a:r>
              <a:rPr lang="tr-TR" sz="3300" u="sng" dirty="0"/>
              <a:t>25</a:t>
            </a:r>
            <a:r>
              <a:rPr lang="tr-TR" sz="3300" dirty="0"/>
              <a:t>  = 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3300" dirty="0"/>
              <a:t>25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tr-TR" sz="3300" dirty="0"/>
              <a:t>      </a:t>
            </a:r>
            <a:r>
              <a:rPr lang="tr-TR" sz="3300" dirty="0" smtClean="0"/>
              <a:t>  100</a:t>
            </a:r>
            <a:endParaRPr lang="tr-TR" sz="3300" dirty="0"/>
          </a:p>
          <a:p>
            <a:pPr>
              <a:defRPr/>
            </a:pPr>
            <a:endParaRPr lang="tr-TR" sz="3300" i="1" dirty="0" smtClean="0"/>
          </a:p>
          <a:p>
            <a:pPr>
              <a:defRPr/>
            </a:pPr>
            <a:r>
              <a:rPr lang="tr-TR" sz="3300" i="1" dirty="0" smtClean="0"/>
              <a:t>Bir </a:t>
            </a:r>
            <a:r>
              <a:rPr lang="tr-TR" sz="3300" i="1" dirty="0"/>
              <a:t>kesri </a:t>
            </a:r>
            <a:r>
              <a:rPr lang="tr-TR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3300" i="1" dirty="0"/>
              <a:t> ile gösterebilmek için paydasının 100 olması gerekir. Paydası yüzden farklı olan kesirleri genişletme veya sadeleştirme yoluyla paydası yüz olan kesre dönüştürebiliyorsak, bu kesri de yüzde sembolü ile gösterebiliriz.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tr-TR" sz="3300" b="1" dirty="0"/>
              <a:t>Örnek: </a:t>
            </a:r>
            <a:r>
              <a:rPr lang="tr-TR" sz="3300" u="sng" dirty="0"/>
              <a:t>15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tr-TR" sz="3300" dirty="0"/>
              <a:t>       </a:t>
            </a:r>
            <a:r>
              <a:rPr lang="tr-TR" sz="3300" dirty="0" smtClean="0"/>
              <a:t>75 </a:t>
            </a:r>
            <a:endParaRPr lang="tr-TR" sz="3300" dirty="0"/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09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tr-TR" sz="2400" i="1" dirty="0"/>
              <a:t>Benzer şekilde ondalık ifadeler de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2400" i="1" dirty="0" smtClean="0"/>
              <a:t> </a:t>
            </a:r>
            <a:r>
              <a:rPr lang="tr-TR" sz="2400" i="1" dirty="0"/>
              <a:t>ile gösterilebilir. Bunun için ondalık ifade, paydası 100 olan bir kesir şeklinde yazılır ve daha sonra bu kesir yüzde sembolü ile gösterilir.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tr-TR" altLang="tr-TR" b="1" dirty="0"/>
              <a:t>Örnek: </a:t>
            </a:r>
            <a:r>
              <a:rPr lang="tr-TR" dirty="0"/>
              <a:t>0,04</a:t>
            </a:r>
          </a:p>
          <a:p>
            <a:pPr>
              <a:spcAft>
                <a:spcPts val="600"/>
              </a:spcAft>
              <a:defRPr/>
            </a:pPr>
            <a:r>
              <a:rPr lang="tr-TR" altLang="tr-TR" b="1" u="sng" dirty="0"/>
              <a:t>NOT:</a:t>
            </a:r>
          </a:p>
          <a:p>
            <a:pPr marL="0" indent="0" algn="l"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tr-TR" altLang="tr-TR" dirty="0"/>
              <a:t>     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tr-TR" altLang="tr-TR" dirty="0" smtClean="0"/>
              <a:t>a= </a:t>
            </a:r>
            <a:r>
              <a:rPr lang="tr-TR" altLang="tr-TR" u="sng" dirty="0" smtClean="0"/>
              <a:t> a_  </a:t>
            </a:r>
            <a:r>
              <a:rPr lang="tr-TR" altLang="tr-TR" dirty="0" smtClean="0"/>
              <a:t>                                                                                                     </a:t>
            </a:r>
            <a:endParaRPr lang="tr-TR" altLang="tr-TR" sz="1100" u="sng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tr-TR" altLang="tr-TR" dirty="0"/>
              <a:t>          </a:t>
            </a:r>
            <a:r>
              <a:rPr lang="tr-TR" altLang="tr-TR" dirty="0" smtClean="0"/>
              <a:t> 100</a:t>
            </a:r>
            <a:endParaRPr lang="tr-TR" altLang="tr-TR" dirty="0"/>
          </a:p>
          <a:p>
            <a:pPr marL="0" indent="0" algn="l">
              <a:spcBef>
                <a:spcPts val="600"/>
              </a:spcBef>
              <a:buFont typeface="Wingdings 3" panose="05040102010807070707" pitchFamily="18" charset="2"/>
              <a:buNone/>
              <a:defRPr/>
            </a:pPr>
            <a:r>
              <a:rPr lang="tr-TR" altLang="tr-TR" dirty="0"/>
              <a:t>      a </a:t>
            </a:r>
            <a:r>
              <a:rPr lang="tr-TR" altLang="tr-TR" dirty="0" err="1"/>
              <a:t>nın</a:t>
            </a:r>
            <a:r>
              <a:rPr lang="tr-TR" altLang="tr-TR" dirty="0"/>
              <a:t>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dirty="0"/>
              <a:t> b’ si = a. </a:t>
            </a:r>
            <a:r>
              <a:rPr lang="tr-TR" altLang="tr-TR" u="sng" dirty="0"/>
              <a:t> b  </a:t>
            </a:r>
            <a:r>
              <a:rPr lang="tr-TR" altLang="tr-TR" dirty="0"/>
              <a:t>                                                                                    </a:t>
            </a:r>
            <a:endParaRPr lang="tr-TR" altLang="tr-TR" sz="1100" u="sng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tr-TR" altLang="tr-TR" dirty="0"/>
              <a:t>                          </a:t>
            </a:r>
            <a:r>
              <a:rPr lang="tr-TR" altLang="tr-TR" dirty="0" smtClean="0"/>
              <a:t>100</a:t>
            </a:r>
            <a:endParaRPr lang="tr-TR" altLang="tr-TR" dirty="0"/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30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tiyatro oyunu için satışa çıkarılan her 50 biletten 49’u satılmıştır. Biletlerin yüzde kaçı satılmıştır?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5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300 kişilik bir öğrenci grubuna sevdikleri televizyon program türünün ne olduğu sorulmuştur. 60 öğrenci belgesel sevdiğini belirtmiştir. Belgesel seven öğrencilerin sayısını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olarak ifade </a:t>
            </a:r>
            <a:r>
              <a:rPr lang="tr-TR" altLang="tr-TR" sz="2400" dirty="0" smtClean="0"/>
              <a:t>ediniz.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8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Oktay bir testteki soruların önce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40 </a:t>
            </a:r>
            <a:r>
              <a:rPr lang="tr-TR" altLang="tr-TR" sz="2400" dirty="0" err="1"/>
              <a:t>ını</a:t>
            </a:r>
            <a:r>
              <a:rPr lang="tr-TR" altLang="tr-TR" sz="2400" dirty="0"/>
              <a:t> sonra kalan soruların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20 sini çözüyor. Buna göre Oktay soruların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kaçını çözmüştür?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5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Her ay maaşının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unu biriktiren bir işçinin 8 ay sonunda 480 TL si olmuştur. Buna göre bu işçinin maaşı kaç TL </a:t>
            </a:r>
            <a:r>
              <a:rPr lang="tr-TR" altLang="tr-TR" sz="2400" dirty="0" err="1"/>
              <a:t>dir</a:t>
            </a:r>
            <a:r>
              <a:rPr lang="tr-TR" altLang="tr-TR" sz="2400" dirty="0"/>
              <a:t>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38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15 i kız öğrenci olan bir sınıfa 10 kız öğrenci daha katıldığında, sınıftaki kız öğrenci oranı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40 olmuştur. Buna göre bu sınıftaki erkek öğrenci sayısı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32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Unvan 1"/>
          <p:cNvSpPr>
            <a:spLocks noGrp="1"/>
          </p:cNvSpPr>
          <p:nvPr>
            <p:ph type="title"/>
          </p:nvPr>
        </p:nvSpPr>
        <p:spPr>
          <a:xfrm>
            <a:off x="1647826" y="384175"/>
            <a:ext cx="6348413" cy="1320800"/>
          </a:xfrm>
        </p:spPr>
        <p:txBody>
          <a:bodyPr/>
          <a:lstStyle/>
          <a:p>
            <a:r>
              <a:rPr lang="tr-TR" altLang="tr-TR" b="1" dirty="0" smtClean="0"/>
              <a:t>ORAN-ORANTI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150143" y="1819275"/>
                <a:ext cx="10270331" cy="4495800"/>
              </a:xfrm>
            </p:spPr>
            <p:txBody>
              <a:bodyPr>
                <a:normAutofit fontScale="55000" lnSpcReduction="20000"/>
              </a:bodyPr>
              <a:lstStyle/>
              <a:p>
                <a:pPr>
                  <a:defRPr/>
                </a:pPr>
                <a:r>
                  <a:rPr lang="tr-TR" altLang="tr-TR" sz="2500" b="1" dirty="0" smtClean="0"/>
                  <a:t>A.	ORAN </a:t>
                </a:r>
              </a:p>
              <a:p>
                <a:pPr marL="0" indent="0">
                  <a:buNone/>
                  <a:defRPr/>
                </a:pPr>
                <a:r>
                  <a:rPr lang="tr-TR" altLang="tr-TR" sz="2500" dirty="0"/>
                  <a:t>a ve b reel sayılarının en az biri sıfırdan farklı olmak üzere,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2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25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sz="25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sz="2500" dirty="0" smtClean="0"/>
                  <a:t>   </a:t>
                </a:r>
                <a:r>
                  <a:rPr lang="tr-TR" altLang="tr-TR" sz="2500" dirty="0"/>
                  <a:t>ye a </a:t>
                </a:r>
                <a:r>
                  <a:rPr lang="tr-TR" altLang="tr-TR" sz="2500" dirty="0" err="1"/>
                  <a:t>nın</a:t>
                </a:r>
                <a:r>
                  <a:rPr lang="tr-TR" altLang="tr-TR" sz="2500" dirty="0"/>
                  <a:t> b ye oranı denir.									 </a:t>
                </a:r>
              </a:p>
              <a:p>
                <a:pPr marL="265113" indent="0">
                  <a:buNone/>
                  <a:defRPr/>
                </a:pPr>
                <a:r>
                  <a:rPr lang="tr-TR" altLang="tr-TR" sz="2500" dirty="0"/>
                  <a:t>•	Kesrin payı sıfır olabilir fakat paydası sıfır olamaz. </a:t>
                </a:r>
              </a:p>
              <a:p>
                <a:pPr marL="265113" indent="0">
                  <a:buNone/>
                  <a:defRPr/>
                </a:pPr>
                <a:r>
                  <a:rPr lang="tr-TR" altLang="tr-TR" sz="2500" dirty="0"/>
                  <a:t>•	Oranın payı ya da paydası sıfır olabilir. </a:t>
                </a:r>
              </a:p>
              <a:p>
                <a:pPr marL="265113" indent="0">
                  <a:buNone/>
                  <a:defRPr/>
                </a:pPr>
                <a:r>
                  <a:rPr lang="tr-TR" altLang="tr-TR" sz="2500" dirty="0"/>
                  <a:t>•	Oranlanan çoklukların birimleri aynı tür ya da aynı olmalıdır</a:t>
                </a:r>
                <a:r>
                  <a:rPr lang="tr-TR" altLang="tr-TR" sz="2500" dirty="0" smtClean="0"/>
                  <a:t>.</a:t>
                </a:r>
              </a:p>
              <a:p>
                <a:pPr marL="265113" indent="0">
                  <a:buNone/>
                  <a:defRPr/>
                </a:pPr>
                <a:endParaRPr lang="tr-TR" altLang="tr-TR" sz="2500" dirty="0" smtClean="0"/>
              </a:p>
              <a:p>
                <a:pPr>
                  <a:defRPr/>
                </a:pPr>
                <a:r>
                  <a:rPr lang="tr-TR" altLang="tr-TR" sz="2500" b="1" dirty="0"/>
                  <a:t>B.	ORANTI</a:t>
                </a:r>
              </a:p>
              <a:p>
                <a:pPr marL="0" indent="0">
                  <a:buNone/>
                  <a:defRPr/>
                </a:pPr>
                <a:r>
                  <a:rPr lang="tr-TR" altLang="tr-TR" sz="2500" dirty="0"/>
                  <a:t>En az iki oranın eşitliğine orantı denir. Yani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2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25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sz="25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sz="2500" dirty="0"/>
                  <a:t>   oranı ile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2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25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sz="25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altLang="tr-TR" sz="2500" dirty="0"/>
                  <a:t>   </a:t>
                </a:r>
                <a:r>
                  <a:rPr lang="tr-TR" altLang="tr-TR" sz="2500" dirty="0" err="1"/>
                  <a:t>nin</a:t>
                </a:r>
                <a:r>
                  <a:rPr lang="tr-TR" altLang="tr-TR" sz="2500" dirty="0"/>
                  <a:t> eşitliği olan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2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25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sz="25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sz="25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25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25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sz="25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altLang="tr-TR" sz="2500" dirty="0"/>
                  <a:t>   ye orantı denir.				</a:t>
                </a:r>
              </a:p>
              <a:p>
                <a:pPr>
                  <a:defRPr/>
                </a:pPr>
                <a:r>
                  <a:rPr lang="tr-TR" altLang="tr-TR" sz="2500" dirty="0" smtClean="0"/>
                  <a:t>a </a:t>
                </a:r>
                <a:r>
                  <a:rPr lang="tr-TR" altLang="tr-TR" sz="2500" dirty="0"/>
                  <a:t>ile d ye dışlar, b ile c ye içler denir</a:t>
                </a:r>
                <a:r>
                  <a:rPr lang="tr-TR" altLang="tr-TR" sz="2500" dirty="0" smtClean="0"/>
                  <a:t>.</a:t>
                </a:r>
                <a:endParaRPr lang="tr-TR" altLang="tr-TR" sz="2500" dirty="0"/>
              </a:p>
              <a:p>
                <a:pPr>
                  <a:defRPr/>
                </a:pPr>
                <a:endParaRPr lang="tr-TR" altLang="tr-TR" dirty="0"/>
              </a:p>
            </p:txBody>
          </p:sp>
        </mc:Choice>
        <mc:Fallback xmlns="">
          <p:sp>
            <p:nvSpPr>
              <p:cNvPr id="8195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0143" y="1819275"/>
                <a:ext cx="10270331" cy="4495800"/>
              </a:xfrm>
              <a:blipFill>
                <a:blip r:embed="rId2"/>
                <a:stretch>
                  <a:fillRect r="-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315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sayının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sinin 15 fazlası, sayının 525 ine eşittir. Bu sayının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u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926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okuldaki öğretmenlerin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60 ı erkek ve erkek öğretmenlerin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si bekardır. Bu okuldaki erkek öğretmenlerin 12 si evli olduğuna göre, bayan öğretmen sayısı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19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öğrencinin bugün çözdüğü soruların sayısı, dün çözdüğü soruların sayısından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20 fazladır. Öğrenci bugün 72 soru çözdüğüne göre, dün kaç soru çözmüştür?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93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02736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Çıkmış Soru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iş yerinde işçi sayısı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azaltılıp, çalışma süresi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 smtClean="0"/>
              <a:t>20 arttırılıyor</a:t>
            </a:r>
            <a:r>
              <a:rPr lang="tr-TR" altLang="tr-TR" sz="2400" dirty="0"/>
              <a:t>. Buna göre, üretim miktarı nasıl değişir?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3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dikdörtgenin boyu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azaltılıp, eni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40 arttırılırsa, bu dikdörtgenin alanındaki değişim nasıl olur?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20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r>
              <a:rPr lang="tr-TR" altLang="tr-TR" b="1" u="sng" dirty="0"/>
              <a:t>Örnek</a:t>
            </a:r>
            <a:r>
              <a:rPr lang="tr-TR" altLang="tr-TR" b="1" dirty="0"/>
              <a:t>: </a:t>
            </a:r>
            <a:r>
              <a:rPr lang="tr-TR" altLang="tr-TR" dirty="0"/>
              <a:t>Çerez karışımı yapan çerezci</a:t>
            </a:r>
            <a:r>
              <a:rPr lang="tr-TR" altLang="tr-TR" dirty="0" smtClean="0"/>
              <a:t>;</a:t>
            </a:r>
          </a:p>
          <a:p>
            <a:pPr algn="l"/>
            <a:r>
              <a:rPr lang="tr-TR" altLang="tr-TR" dirty="0"/>
              <a:t/>
            </a:r>
            <a:br>
              <a:rPr lang="tr-TR" altLang="tr-TR" dirty="0"/>
            </a:br>
            <a:r>
              <a:rPr lang="tr-TR" altLang="tr-TR" u="sng" dirty="0"/>
              <a:t>Kg. Fiyat	</a:t>
            </a:r>
            <a:r>
              <a:rPr lang="tr-TR" altLang="tr-TR" dirty="0"/>
              <a:t>	</a:t>
            </a:r>
            <a:r>
              <a:rPr lang="tr-TR" altLang="tr-TR" u="sng" dirty="0"/>
              <a:t>Miktar</a:t>
            </a:r>
            <a:r>
              <a:rPr lang="tr-TR" altLang="tr-TR" dirty="0"/>
              <a:t>	</a:t>
            </a:r>
            <a:br>
              <a:rPr lang="tr-TR" altLang="tr-TR" dirty="0"/>
            </a:br>
            <a:r>
              <a:rPr lang="tr-TR" altLang="tr-TR" dirty="0"/>
              <a:t>25 TL		</a:t>
            </a:r>
            <a:r>
              <a:rPr lang="tr-TR" altLang="tr-TR" dirty="0" smtClean="0"/>
              <a:t>	5 </a:t>
            </a:r>
            <a:r>
              <a:rPr lang="tr-TR" altLang="tr-TR" dirty="0"/>
              <a:t>kg. 	Antep fıstığı	</a:t>
            </a:r>
            <a:br>
              <a:rPr lang="tr-TR" altLang="tr-TR" dirty="0"/>
            </a:br>
            <a:r>
              <a:rPr lang="tr-TR" altLang="tr-TR" dirty="0"/>
              <a:t>20 TL		</a:t>
            </a:r>
            <a:r>
              <a:rPr lang="tr-TR" altLang="tr-TR" dirty="0" smtClean="0"/>
              <a:t>	10 </a:t>
            </a:r>
            <a:r>
              <a:rPr lang="tr-TR" altLang="tr-TR" dirty="0"/>
              <a:t>kg.	Fındık</a:t>
            </a:r>
            <a:br>
              <a:rPr lang="tr-TR" altLang="tr-TR" dirty="0"/>
            </a:br>
            <a:r>
              <a:rPr lang="tr-TR" altLang="tr-TR" dirty="0"/>
              <a:t>22 TL		</a:t>
            </a:r>
            <a:r>
              <a:rPr lang="tr-TR" altLang="tr-TR" dirty="0" smtClean="0"/>
              <a:t>	8 </a:t>
            </a:r>
            <a:r>
              <a:rPr lang="tr-TR" altLang="tr-TR" dirty="0"/>
              <a:t>kg.	</a:t>
            </a:r>
            <a:r>
              <a:rPr lang="tr-TR" altLang="tr-TR" dirty="0" smtClean="0"/>
              <a:t>Badem</a:t>
            </a:r>
            <a:r>
              <a:rPr lang="tr-TR" altLang="tr-TR" dirty="0"/>
              <a:t/>
            </a:r>
            <a:br>
              <a:rPr lang="tr-TR" altLang="tr-TR" dirty="0"/>
            </a:br>
            <a:r>
              <a:rPr lang="tr-TR" altLang="tr-TR" dirty="0"/>
              <a:t>6 TL			10 kg.	</a:t>
            </a:r>
            <a:r>
              <a:rPr lang="tr-TR" altLang="tr-TR" dirty="0" smtClean="0"/>
              <a:t>Üzüm</a:t>
            </a:r>
          </a:p>
          <a:p>
            <a:pPr marL="0" indent="0">
              <a:buNone/>
            </a:pPr>
            <a:r>
              <a:rPr lang="tr-TR" altLang="tr-TR" dirty="0"/>
              <a:t/>
            </a:r>
            <a:br>
              <a:rPr lang="tr-TR" altLang="tr-TR" dirty="0"/>
            </a:br>
            <a:r>
              <a:rPr lang="tr-TR" altLang="tr-TR" dirty="0"/>
              <a:t>malzemelerini alıyor. Bunları karıştırarak hazırladığı karışık ürüne %30 genel gider, %40 kar payı koyarak satmak istiyor. Buna göre 100 gr kaç liraya satılabilir?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45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tüccar aldığı 500 kg fasulyenin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12’si bozuk çıkmıştır. Fasulyenin kilosunu 4 TL’den almıştır. Bu fasulyeden 800 TL para kazanmak istiyor. Kalan fasulyenin kilosunu kaç liradan satmalıdır?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93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Tüccar aldığı 500 kg. fasulyenin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20’sinin bozuk olduğunu görmüş, kalanını 1600TL’ ye satmıştır. Kg.’</a:t>
            </a:r>
            <a:r>
              <a:rPr lang="tr-TR" altLang="tr-TR" sz="2400" dirty="0" err="1"/>
              <a:t>ını</a:t>
            </a:r>
            <a:r>
              <a:rPr lang="tr-TR" altLang="tr-TR" sz="2400" dirty="0"/>
              <a:t> 1,75 TL’den aldığına göre, bu işlemde kar oranı ne kadardır? Kalan fasulyenin satış fiyatı nedir? Eğer hiç fasulye bozulmasaydı satış fiyatı ve karı ne olurdu?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50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sınıfta 40 erkek öğrenci vardır. Erkek öğrencilerin 32’si, kızların ise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70’i matematik dersinden başarılıdır. Tüm sınıfın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75’i bu derste başarılı olduğuna göre, sınıf mevcudu kaçtır?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86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ORANTININ ÖZELLİKLERİ</a:t>
            </a:r>
            <a:endParaRPr lang="tr-T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6BFBBE60-3E43-3FF3-7E34-0BC74288A3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sz="2400" b="1" dirty="0" smtClean="0"/>
                  <a:t>1.</a:t>
                </a:r>
                <a:r>
                  <a:rPr lang="tr-TR" altLang="tr-TR" sz="24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sz="2400" dirty="0" smtClean="0"/>
                  <a:t> ise </a:t>
                </a:r>
                <a14:m>
                  <m:oMath xmlns:m="http://schemas.openxmlformats.org/officeDocument/2006/math">
                    <m:r>
                      <a:rPr lang="tr-TR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tr-TR" sz="2400" i="1" dirty="0" smtClean="0">
                        <a:latin typeface="Cambria Math" panose="02040503050406030204" pitchFamily="18" charset="0"/>
                      </a:rPr>
                      <m:t> . </m:t>
                    </m:r>
                    <m:r>
                      <a:rPr lang="tr-TR" sz="2400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tr-TR" sz="2400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tr-TR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tr-TR" sz="2400" i="1" dirty="0" smtClean="0">
                        <a:latin typeface="Cambria Math" panose="02040503050406030204" pitchFamily="18" charset="0"/>
                      </a:rPr>
                      <m:t> . </m:t>
                    </m:r>
                    <m:r>
                      <a:rPr lang="tr-TR" sz="24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tr-TR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sz="2400" dirty="0" smtClean="0"/>
              </a:p>
              <a:p>
                <a:r>
                  <a:rPr lang="tr-TR" sz="2400" b="1" dirty="0" smtClean="0"/>
                  <a:t>2.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sz="2400" dirty="0" smtClean="0"/>
                  <a:t> ise,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tr-TR" alt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tr-TR" dirty="0" smtClean="0"/>
              </a:p>
              <a:p>
                <a:pPr marL="0" indent="0">
                  <a:buNone/>
                </a:pPr>
                <a:r>
                  <a:rPr lang="tr-TR" sz="2400" dirty="0"/>
                  <a:t> </a:t>
                </a:r>
                <a:r>
                  <a:rPr lang="tr-TR" sz="2400" dirty="0" smtClean="0"/>
                  <a:t>         ise, </a:t>
                </a:r>
                <a14:m>
                  <m:oMath xmlns:m="http://schemas.openxmlformats.org/officeDocument/2006/math">
                    <m:r>
                      <a:rPr lang="tr-TR" altLang="tr-TR" b="0" i="0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tr-TR" altLang="tr-TR" dirty="0" smtClean="0"/>
              </a:p>
              <a:p>
                <a:pPr marL="0" indent="0">
                  <a:buNone/>
                </a:pPr>
                <a:r>
                  <a:rPr lang="tr-TR" sz="2400" dirty="0" smtClean="0"/>
                  <a:t>          ise,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alt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tr-TR" alt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tr-TR" alt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tr-TR" dirty="0" smtClean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6BFBBE60-3E43-3FF3-7E34-0BC74288A3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9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sp>
        <p:nvSpPr>
          <p:cNvPr id="9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Öznur DOĞAN</a:t>
            </a:r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Aynı evi paylaşan bir grup öğrenci,1.200 TL kira giderini eşit olarak bölüşüyorlar. Eve bir arkadaş aldıklarında </a:t>
            </a:r>
            <a:r>
              <a:rPr lang="tr-TR" altLang="tr-TR" sz="2400" dirty="0" smtClean="0"/>
              <a:t>kişi </a:t>
            </a:r>
            <a:r>
              <a:rPr lang="tr-TR" altLang="tr-TR" sz="2400" dirty="0"/>
              <a:t>başına düşen kira gideri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25 azalıyor. Buna göre son durumda kişi başına düşen ev kirası ne kadardır?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038600" y="6356349"/>
            <a:ext cx="4114800" cy="365125"/>
          </a:xfrm>
        </p:spPr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92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satıcı, elindeki malın önce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5’ini, daha sonra da kalan malın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10’unu satmıştır. Buna göre başlangıçtaki malın yüzde kaçı satılmamıştır?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80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Buğdaydan ağırlığının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80’i kadar un, undan da ağırlığının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120’si kadar hamur elde edilmektedir? Buna göre, 480 kg. hamur elde etmek için kaç kg. buğday gereklidir?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41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üreticinin brüt ücretinden Bu ücretin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30’u,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5’i ve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‰</a:t>
            </a:r>
            <a:r>
              <a:rPr lang="tr-TR" altLang="tr-TR" sz="2400" dirty="0"/>
              <a:t>4’ü olmak üzere üç ayrı kesinti yapılmaktadır. Bu işçinin net ücreti 3.230 TL olduğuna göre, brüt ücret kaç liradır?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82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53050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köyün nüfusu her yıl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azalıyor. Buna göre, 2 yıl sonraki nüfus, bugünkü nüfusun Yüzde kaçıdır?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55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a sayısının 5 katı b sayısının 2 katına eşittir. Buna göre, a sayısı b sayısının yüzde kaçıdır?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3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KAR-ZARAR PROBLEMLERİ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2000" i="1" dirty="0"/>
              <a:t>İşletme karı/zararı;</a:t>
            </a:r>
          </a:p>
          <a:p>
            <a:pPr lvl="1">
              <a:defRPr/>
            </a:pPr>
            <a:r>
              <a:rPr lang="tr-TR" sz="2000" dirty="0"/>
              <a:t>Kar (K) = Toplam Gelirler-Toplam Giderler</a:t>
            </a:r>
          </a:p>
          <a:p>
            <a:pPr lvl="1">
              <a:defRPr/>
            </a:pPr>
            <a:r>
              <a:rPr lang="tr-TR" sz="2000" dirty="0"/>
              <a:t>Zarar (Z) = Toplam Giderler-Toplam </a:t>
            </a:r>
            <a:r>
              <a:rPr lang="tr-TR" sz="2000" dirty="0" smtClean="0"/>
              <a:t>Gelirler</a:t>
            </a:r>
          </a:p>
          <a:p>
            <a:pPr lvl="1">
              <a:defRPr/>
            </a:pPr>
            <a:endParaRPr lang="tr-TR" sz="2000" dirty="0"/>
          </a:p>
          <a:p>
            <a:pPr lvl="1">
              <a:defRPr/>
            </a:pPr>
            <a:endParaRPr lang="tr-TR" sz="2000" dirty="0"/>
          </a:p>
          <a:p>
            <a:pPr>
              <a:defRPr/>
            </a:pPr>
            <a:r>
              <a:rPr lang="tr-TR" sz="2000" i="1" dirty="0"/>
              <a:t>Satış karı/zararı,</a:t>
            </a:r>
          </a:p>
          <a:p>
            <a:pPr lvl="1">
              <a:defRPr/>
            </a:pPr>
            <a:r>
              <a:rPr lang="tr-TR" sz="2000" dirty="0"/>
              <a:t>Kar (K) = Satış Fiyatı (SF) – Maliyet ( M ) (Alış Fiyatı)</a:t>
            </a:r>
          </a:p>
          <a:p>
            <a:pPr lvl="1">
              <a:defRPr/>
            </a:pPr>
            <a:r>
              <a:rPr lang="tr-TR" sz="2000" dirty="0"/>
              <a:t>Zarar (Z) = Maliyet – Satış Fiyatı</a:t>
            </a:r>
          </a:p>
          <a:p>
            <a:pPr lvl="1">
              <a:defRPr/>
            </a:pPr>
            <a:r>
              <a:rPr lang="tr-TR" sz="2000" dirty="0"/>
              <a:t>Satış Fiyatı = Maliyet + Kar (karlı satışlarda)</a:t>
            </a:r>
          </a:p>
          <a:p>
            <a:pPr lvl="1">
              <a:defRPr/>
            </a:pPr>
            <a:r>
              <a:rPr lang="tr-TR" sz="2000" dirty="0"/>
              <a:t>Satış Fiyatı = Maliyet – Zarar (zararına satışlarda</a:t>
            </a:r>
            <a:r>
              <a:rPr lang="tr-TR" sz="2000" dirty="0" smtClean="0"/>
              <a:t>)</a:t>
            </a:r>
            <a:endParaRPr lang="tr-TR" sz="2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40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lvl="1">
              <a:defRPr/>
            </a:pPr>
            <a:r>
              <a:rPr lang="tr-TR" i="1" dirty="0"/>
              <a:t>Kar/Zarar Oranı </a:t>
            </a:r>
            <a:endParaRPr lang="tr-TR" i="1" dirty="0" smtClean="0"/>
          </a:p>
          <a:p>
            <a:pPr marL="0" lvl="1" indent="0">
              <a:buNone/>
              <a:defRPr/>
            </a:pPr>
            <a:endParaRPr lang="tr-TR" sz="2000" dirty="0"/>
          </a:p>
          <a:p>
            <a:pPr marL="0" lvl="1" indent="0">
              <a:buFont typeface="Wingdings 3" panose="05040102010807070707" pitchFamily="18" charset="2"/>
              <a:buNone/>
              <a:defRPr/>
            </a:pPr>
            <a:r>
              <a:rPr lang="tr-TR" sz="1800" dirty="0"/>
              <a:t>			</a:t>
            </a:r>
            <a:r>
              <a:rPr lang="tr-TR" sz="1800" b="1" dirty="0"/>
              <a:t>(Maliyet Üzerinden</a:t>
            </a:r>
            <a:r>
              <a:rPr lang="tr-TR" sz="1800" b="1" dirty="0" smtClean="0"/>
              <a:t>)        (</a:t>
            </a:r>
            <a:r>
              <a:rPr lang="tr-TR" sz="1800" b="1" dirty="0"/>
              <a:t>Satış Fiyatı Üzerinden)</a:t>
            </a:r>
          </a:p>
          <a:p>
            <a:pPr marL="514350" lvl="2">
              <a:defRPr/>
            </a:pPr>
            <a:endParaRPr lang="tr-TR" sz="1800" dirty="0" smtClean="0"/>
          </a:p>
          <a:p>
            <a:pPr marL="514350" lvl="2">
              <a:defRPr/>
            </a:pPr>
            <a:r>
              <a:rPr lang="tr-TR" sz="1800" dirty="0" smtClean="0"/>
              <a:t>Kar </a:t>
            </a:r>
            <a:r>
              <a:rPr lang="tr-TR" sz="1800" dirty="0"/>
              <a:t>Oranı (KO)= </a:t>
            </a:r>
            <a:r>
              <a:rPr lang="tr-TR" sz="1800" u="sng" dirty="0"/>
              <a:t>Kar Tutarı</a:t>
            </a:r>
            <a:r>
              <a:rPr lang="tr-TR" sz="1800" dirty="0"/>
              <a:t>			</a:t>
            </a:r>
            <a:r>
              <a:rPr lang="tr-TR" sz="1800" dirty="0" smtClean="0"/>
              <a:t>Kar </a:t>
            </a:r>
            <a:r>
              <a:rPr lang="tr-TR" sz="1800" dirty="0"/>
              <a:t>Oranı = </a:t>
            </a:r>
            <a:r>
              <a:rPr lang="tr-TR" sz="1800" u="sng" dirty="0"/>
              <a:t>Kar Tutarı</a:t>
            </a:r>
          </a:p>
          <a:p>
            <a:pPr marL="1750219" lvl="7" indent="0">
              <a:buFont typeface="Wingdings 3" charset="2"/>
              <a:buNone/>
              <a:defRPr/>
            </a:pPr>
            <a:r>
              <a:rPr lang="tr-TR" dirty="0" smtClean="0"/>
              <a:t>   Maliyet(Alış </a:t>
            </a:r>
            <a:r>
              <a:rPr lang="tr-TR" dirty="0"/>
              <a:t>Fiyatı)   	       	</a:t>
            </a:r>
            <a:r>
              <a:rPr lang="tr-TR" dirty="0" smtClean="0"/>
              <a:t>    Satış </a:t>
            </a:r>
            <a:r>
              <a:rPr lang="tr-TR" dirty="0"/>
              <a:t>Fiyatı</a:t>
            </a:r>
          </a:p>
          <a:p>
            <a:pPr marL="342900" lvl="8" indent="0">
              <a:buNone/>
              <a:tabLst>
                <a:tab pos="0" algn="l"/>
              </a:tabLst>
              <a:defRPr/>
            </a:pPr>
            <a:endParaRPr lang="tr-TR" dirty="0" smtClean="0"/>
          </a:p>
          <a:p>
            <a:pPr marL="600075" lvl="8" indent="-257175">
              <a:tabLst>
                <a:tab pos="0" algn="l"/>
              </a:tabLst>
              <a:defRPr/>
            </a:pPr>
            <a:r>
              <a:rPr lang="tr-TR" dirty="0" smtClean="0"/>
              <a:t>Zarar Oranı(ZO)= </a:t>
            </a:r>
            <a:r>
              <a:rPr lang="tr-TR" u="sng" dirty="0"/>
              <a:t>Zarar Tutarı</a:t>
            </a:r>
            <a:r>
              <a:rPr lang="tr-TR" dirty="0"/>
              <a:t>	</a:t>
            </a:r>
            <a:r>
              <a:rPr lang="tr-TR" dirty="0" smtClean="0"/>
              <a:t>     	     Zarar Oranı = </a:t>
            </a:r>
            <a:r>
              <a:rPr lang="tr-TR" u="sng" dirty="0" smtClean="0"/>
              <a:t>Zarar </a:t>
            </a:r>
            <a:r>
              <a:rPr lang="tr-TR" u="sng" dirty="0"/>
              <a:t>Tutarı</a:t>
            </a:r>
          </a:p>
          <a:p>
            <a:pPr marL="342900" lvl="8" indent="0">
              <a:buFont typeface="Wingdings 3" charset="2"/>
              <a:buNone/>
              <a:tabLst>
                <a:tab pos="0" algn="l"/>
              </a:tabLst>
              <a:defRPr/>
            </a:pPr>
            <a:r>
              <a:rPr lang="tr-TR" dirty="0"/>
              <a:t>		</a:t>
            </a:r>
            <a:r>
              <a:rPr lang="tr-TR" dirty="0" smtClean="0"/>
              <a:t>     Maliyet(Alış Fiyatı                      Satış Fiyatı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43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 smtClean="0"/>
              <a:t>Örnek</a:t>
            </a:r>
            <a:r>
              <a:rPr lang="tr-TR" altLang="tr-TR" sz="2400" b="1" dirty="0" smtClean="0"/>
              <a:t>: </a:t>
            </a:r>
            <a:r>
              <a:rPr lang="tr-TR" altLang="tr-TR" sz="2400" dirty="0" smtClean="0"/>
              <a:t>Bir </a:t>
            </a:r>
            <a:r>
              <a:rPr lang="tr-TR" altLang="tr-TR" sz="2400" dirty="0"/>
              <a:t>esnaf </a:t>
            </a:r>
            <a:r>
              <a:rPr lang="tr-TR" altLang="tr-TR" sz="2400" dirty="0" smtClean="0"/>
              <a:t>1.500 TL’ye </a:t>
            </a:r>
            <a:r>
              <a:rPr lang="tr-TR" altLang="tr-TR" sz="2400" dirty="0"/>
              <a:t>aldığı 40 kg </a:t>
            </a:r>
            <a:r>
              <a:rPr lang="tr-TR" altLang="tr-TR" sz="2400" dirty="0" smtClean="0"/>
              <a:t>pirinci</a:t>
            </a:r>
            <a:r>
              <a:rPr lang="tr-TR" altLang="tr-TR" sz="2400" dirty="0"/>
              <a:t>, kilosu </a:t>
            </a:r>
            <a:r>
              <a:rPr lang="tr-TR" altLang="tr-TR" sz="2400" dirty="0" smtClean="0"/>
              <a:t>50,50 </a:t>
            </a:r>
            <a:r>
              <a:rPr lang="tr-TR" altLang="tr-TR" sz="2400" dirty="0"/>
              <a:t>TL’den satmıştır? Buna göre tüccarın kar payı yüzde kaçtır?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80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ORANTININ ÖZELLİKLERİ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14EA5FD5-E5B8-6F36-CDA4-73CF318922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13459" y="1353721"/>
                <a:ext cx="10165081" cy="5002629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tr-TR" sz="1800" b="1" dirty="0" smtClean="0"/>
                  <a:t>3. </a:t>
                </a:r>
                <a:r>
                  <a:rPr lang="tr-TR" sz="1800" dirty="0" smtClean="0"/>
                  <a:t>m ile ne den en az biri sıfırdan farklı olmak üzere,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tr-TR" altLang="tr-TR" sz="18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sz="1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sz="1800" dirty="0"/>
                  <a:t> = </a:t>
                </a:r>
                <a:r>
                  <a:rPr lang="tr-TR" sz="1800" i="1" dirty="0"/>
                  <a:t>k</a:t>
                </a:r>
                <a:r>
                  <a:rPr lang="tr-TR" sz="1800" dirty="0"/>
                  <a:t> ise ( k ya orantı sabiti denir</a:t>
                </a:r>
                <a:r>
                  <a:rPr lang="tr-TR" sz="1800" dirty="0" smtClean="0"/>
                  <a:t>)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tr-TR" sz="1600" dirty="0"/>
              </a:p>
              <a:p>
                <a:pPr marL="1343025" lvl="1">
                  <a:spcBef>
                    <a:spcPts val="3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sz="1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sz="1800" dirty="0"/>
                  <a:t> = k </a:t>
                </a:r>
                <a:r>
                  <a:rPr lang="tr-TR" sz="1800" dirty="0" err="1"/>
                  <a:t>dır</a:t>
                </a:r>
                <a:r>
                  <a:rPr lang="tr-TR" sz="1800" dirty="0"/>
                  <a:t>.</a:t>
                </a:r>
              </a:p>
              <a:p>
                <a:pPr marL="1343025" lvl="1">
                  <a:spcBef>
                    <a:spcPts val="300"/>
                  </a:spcBef>
                  <a:buNone/>
                </a:pPr>
                <a:endParaRPr lang="tr-TR" sz="1800" dirty="0"/>
              </a:p>
              <a:p>
                <a:pPr marL="1343025" lvl="1">
                  <a:spcBef>
                    <a:spcPts val="3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sz="1800" dirty="0"/>
                  <a:t> = k </a:t>
                </a:r>
                <a:r>
                  <a:rPr lang="tr-TR" sz="1800" dirty="0" err="1"/>
                  <a:t>dır</a:t>
                </a:r>
                <a:r>
                  <a:rPr lang="tr-TR" sz="1800" dirty="0" smtClean="0"/>
                  <a:t>.</a:t>
                </a:r>
              </a:p>
              <a:p>
                <a:pPr marL="1343025" lvl="1">
                  <a:spcBef>
                    <a:spcPts val="300"/>
                  </a:spcBef>
                </a:pPr>
                <a:endParaRPr lang="tr-TR" sz="1800" dirty="0"/>
              </a:p>
              <a:p>
                <a:pPr marL="1343025" lvl="1">
                  <a:spcBef>
                    <a:spcPts val="3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  </m:t>
                        </m:r>
                        <m:sSup>
                          <m:sSupPr>
                            <m:ctrlPr>
                              <a:rPr lang="tr-TR" altLang="tr-T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altLang="tr-TR" sz="1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altLang="tr-TR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</m:t>
                        </m:r>
                        <m:sSup>
                          <m:sSupPr>
                            <m:ctrlPr>
                              <a:rPr lang="tr-TR" altLang="tr-T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altLang="tr-TR" sz="18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tr-TR" altLang="tr-TR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</m:t>
                        </m:r>
                        <m:sSup>
                          <m:sSupPr>
                            <m:ctrlPr>
                              <a:rPr lang="tr-TR" altLang="tr-T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altLang="tr-TR" sz="1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tr-TR" altLang="tr-TR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 .</m:t>
                        </m:r>
                        <m:sSup>
                          <m:sSupPr>
                            <m:ctrlPr>
                              <a:rPr lang="tr-TR" altLang="tr-TR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altLang="tr-TR" sz="18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tr-TR" altLang="tr-TR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sz="1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sz="1800" dirty="0" smtClean="0"/>
                  <a:t> </a:t>
                </a:r>
                <a:r>
                  <a:rPr lang="tr-TR" sz="1800" dirty="0" err="1" smtClean="0"/>
                  <a:t>dir</a:t>
                </a:r>
                <a:r>
                  <a:rPr lang="tr-TR" sz="1800" dirty="0" smtClean="0"/>
                  <a:t>.</a:t>
                </a:r>
              </a:p>
              <a:p>
                <a:pPr marL="1343025" lvl="1">
                  <a:spcBef>
                    <a:spcPts val="300"/>
                  </a:spcBef>
                </a:pPr>
                <a:endParaRPr lang="tr-TR" sz="1800" dirty="0"/>
              </a:p>
              <a:p>
                <a:pPr marL="1343025" lvl="1">
                  <a:spcBef>
                    <a:spcPts val="3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sz="1800" dirty="0"/>
                  <a:t> </a:t>
                </a:r>
                <a:r>
                  <a:rPr lang="tr-TR" altLang="tr-TR" sz="1800" dirty="0" smtClean="0"/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sz="1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sz="1800" dirty="0" smtClean="0"/>
                  <a:t> </a:t>
                </a:r>
                <a:r>
                  <a:rPr lang="tr-TR" sz="1800" dirty="0" err="1" smtClean="0"/>
                  <a:t>dir</a:t>
                </a:r>
                <a:r>
                  <a:rPr lang="tr-TR" sz="1800" dirty="0" smtClean="0"/>
                  <a:t>.</a:t>
                </a:r>
              </a:p>
              <a:p>
                <a:pPr marL="1343025" lvl="1">
                  <a:spcBef>
                    <a:spcPts val="300"/>
                  </a:spcBef>
                </a:pPr>
                <a:endParaRPr lang="tr-TR" sz="1800" dirty="0"/>
              </a:p>
              <a:p>
                <a:pPr marL="1343025" lvl="1">
                  <a:spcBef>
                    <a:spcPts val="3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sz="1800" dirty="0"/>
                  <a:t> </a:t>
                </a:r>
                <a:r>
                  <a:rPr lang="tr-TR" altLang="tr-TR" sz="1800" dirty="0" smtClean="0"/>
                  <a:t>+</a:t>
                </a:r>
                <a:r>
                  <a:rPr lang="tr-TR" altLang="tr-TR" sz="1800" i="1" dirty="0" smtClean="0"/>
                  <a:t> p </a:t>
                </a:r>
                <a:r>
                  <a:rPr lang="tr-TR" altLang="tr-TR" sz="1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sz="1800" dirty="0"/>
                  <a:t> </a:t>
                </a:r>
                <a:r>
                  <a:rPr lang="tr-TR" sz="1800" dirty="0" smtClean="0"/>
                  <a:t>+</a:t>
                </a:r>
                <a:r>
                  <a:rPr lang="tr-TR" sz="1800" i="1" dirty="0" smtClean="0"/>
                  <a:t> p </a:t>
                </a:r>
                <a:r>
                  <a:rPr lang="tr-TR" sz="1800" dirty="0" smtClean="0"/>
                  <a:t>= </a:t>
                </a:r>
                <a:r>
                  <a:rPr lang="tr-TR" sz="1800" i="1" dirty="0"/>
                  <a:t>k </a:t>
                </a:r>
                <a:r>
                  <a:rPr lang="tr-TR" sz="1800" dirty="0" smtClean="0"/>
                  <a:t>+</a:t>
                </a:r>
                <a:r>
                  <a:rPr lang="tr-TR" sz="1800" i="1" dirty="0" smtClean="0"/>
                  <a:t> p </a:t>
                </a:r>
                <a:r>
                  <a:rPr lang="tr-TR" sz="1800" dirty="0" err="1" smtClean="0"/>
                  <a:t>dir</a:t>
                </a:r>
                <a:r>
                  <a:rPr lang="tr-TR" sz="1800" dirty="0" smtClean="0"/>
                  <a:t>.</a:t>
                </a:r>
              </a:p>
              <a:p>
                <a:pPr marL="1343025" lvl="1">
                  <a:spcBef>
                    <a:spcPts val="300"/>
                  </a:spcBef>
                </a:pPr>
                <a:endParaRPr lang="tr-TR" sz="1800" dirty="0"/>
              </a:p>
              <a:p>
                <a:pPr marL="1343025" lvl="1">
                  <a:spcBef>
                    <a:spcPts val="3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altLang="tr-TR" sz="1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tr-TR" altLang="tr-TR" sz="18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sz="1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 + 1</m:t>
                        </m:r>
                      </m:num>
                      <m:den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tr-TR" altLang="tr-TR" sz="1800" b="0" i="1" smtClean="0">
                            <a:latin typeface="Cambria Math" panose="02040503050406030204" pitchFamily="18" charset="0"/>
                          </a:rPr>
                          <m:t> − 1</m:t>
                        </m:r>
                      </m:den>
                    </m:f>
                  </m:oMath>
                </a14:m>
                <a:r>
                  <a:rPr lang="tr-TR" sz="1800" dirty="0" smtClean="0"/>
                  <a:t> </a:t>
                </a:r>
                <a:r>
                  <a:rPr lang="tr-TR" sz="1800" dirty="0" err="1" smtClean="0"/>
                  <a:t>dir</a:t>
                </a:r>
                <a:r>
                  <a:rPr lang="tr-TR" sz="1800" dirty="0" smtClean="0"/>
                  <a:t>.</a:t>
                </a:r>
                <a:endParaRPr lang="tr-TR" sz="1800" dirty="0"/>
              </a:p>
            </p:txBody>
          </p:sp>
        </mc:Choice>
        <mc:Fallback xmlns="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14EA5FD5-E5B8-6F36-CDA4-73CF318922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13459" y="1353721"/>
                <a:ext cx="10165081" cy="5002629"/>
              </a:xfrm>
              <a:blipFill>
                <a:blip r:embed="rId2"/>
                <a:stretch>
                  <a:fillRect l="-179" t="-24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 dirty="0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Öznur DOĞAN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malın satışından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kar eden bir tüccar, 720 TL’lik satış yaptığında kaç lira kar eder?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42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Maliyet fiyatı 330 TL olan bir mal, satış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25 karla satılmıştır. Kar tutarını bulunuz.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55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Maliyeti 800 TL olan bir mal, satış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zararla satılmıştır. Zarar tutarını hesaplayarak, maliyet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 zarar ettiğini bulunuz.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mağazada satılan malların fiyatlarında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artış yapıldığında satışlar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azalmıştır. Buna göre, mağazanın kazancı nasıl değişmiştir?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20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satıcının tanesini </a:t>
            </a:r>
            <a:r>
              <a:rPr lang="tr-TR" altLang="tr-TR" sz="2400" dirty="0" smtClean="0"/>
              <a:t>200 </a:t>
            </a:r>
            <a:r>
              <a:rPr lang="tr-TR" altLang="tr-TR" sz="2400" dirty="0"/>
              <a:t>TL’ye mal ettiği bir koli bardağın yarısı taşıma sırasında kırılmıştır. Bu satıcı kalan bardakların tanesini </a:t>
            </a:r>
            <a:r>
              <a:rPr lang="tr-TR" altLang="tr-TR" sz="2400" dirty="0" smtClean="0"/>
              <a:t>300 </a:t>
            </a:r>
            <a:r>
              <a:rPr lang="tr-TR" altLang="tr-TR" sz="2400" dirty="0"/>
              <a:t>liradan satmıştır. Buna göre, maliyet üzerinden, sonuçtaki kar-zarar durumu nedir?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18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898465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ürün etiket fiyatının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eksiğine alınmış ve etiket fiyatının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fazlasına satılmıştır. Bu ürünün satışından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 kar-zarar elde edilmiştir?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81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Çıkmış Soru:</a:t>
            </a:r>
            <a:r>
              <a:rPr lang="tr-TR" altLang="tr-TR" sz="2400" b="1" dirty="0"/>
              <a:t> </a:t>
            </a:r>
            <a:r>
              <a:rPr lang="tr-TR" altLang="tr-TR" sz="2400" dirty="0"/>
              <a:t>Bir mağaza sahibi bir bluzu x TL’den satınca %25 zarar, y TL’den satınca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40 zarar ediyor. Mağaza sahibi, y TL’ ye alınan bir bluzu x TL’ye satarsa kar-zarar durumu ne olur?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50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İNDİRİM (İSKONTO) VE ZAM HESAPLAMALARI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8718" y="1825625"/>
            <a:ext cx="10605176" cy="43513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000" b="1" dirty="0"/>
              <a:t>Etiket </a:t>
            </a:r>
            <a:r>
              <a:rPr lang="tr-TR" sz="2000" b="1" dirty="0" smtClean="0"/>
              <a:t>Fiyatı = Satış </a:t>
            </a:r>
            <a:r>
              <a:rPr lang="tr-TR" sz="2000" b="1" dirty="0"/>
              <a:t>Fiyatı</a:t>
            </a:r>
          </a:p>
          <a:p>
            <a:pPr>
              <a:defRPr/>
            </a:pPr>
            <a:r>
              <a:rPr lang="tr-TR" sz="2000" b="1" dirty="0"/>
              <a:t>Zamlı Satış Fiyatı = Etiket Fiyatı * (1+Zam oranı)</a:t>
            </a:r>
          </a:p>
          <a:p>
            <a:pPr lvl="1">
              <a:defRPr/>
            </a:pPr>
            <a:r>
              <a:rPr lang="tr-TR" sz="2000" dirty="0"/>
              <a:t>Zamlı fiyat üzerinden ikinci bir zam uygulanması sonucunda yeni etiket fiyatı hesaplaması</a:t>
            </a:r>
            <a:r>
              <a:rPr lang="tr-TR" sz="2000" dirty="0" smtClean="0"/>
              <a:t>,</a:t>
            </a:r>
            <a:endParaRPr lang="tr-TR" sz="2000" dirty="0"/>
          </a:p>
          <a:p>
            <a:pPr lvl="2">
              <a:defRPr/>
            </a:pPr>
            <a:r>
              <a:rPr lang="tr-TR" sz="1400" i="1" dirty="0"/>
              <a:t>Son Etiket Fiyatı = Etiket Fiyatı * ( 1 + 1.Zam oranı)  </a:t>
            </a:r>
            <a:r>
              <a:rPr lang="tr-TR" sz="1400" i="1" dirty="0" smtClean="0"/>
              <a:t> * (</a:t>
            </a:r>
            <a:r>
              <a:rPr lang="tr-TR" sz="1400" i="1" dirty="0"/>
              <a:t>1 + 2.Zam oranı)</a:t>
            </a:r>
          </a:p>
          <a:p>
            <a:pPr>
              <a:defRPr/>
            </a:pPr>
            <a:endParaRPr lang="tr-TR" sz="2000" b="1" dirty="0" smtClean="0"/>
          </a:p>
          <a:p>
            <a:pPr>
              <a:defRPr/>
            </a:pPr>
            <a:r>
              <a:rPr lang="tr-TR" sz="2000" b="1" dirty="0" smtClean="0"/>
              <a:t>İndirimli </a:t>
            </a:r>
            <a:r>
              <a:rPr lang="tr-TR" sz="2000" b="1" dirty="0"/>
              <a:t>Satış Fiyatı = Etiket Fiyatı * (1-İndirim oranı)</a:t>
            </a:r>
          </a:p>
          <a:p>
            <a:pPr lvl="1">
              <a:defRPr/>
            </a:pPr>
            <a:r>
              <a:rPr lang="tr-TR" sz="2000" dirty="0"/>
              <a:t>İndirimli fiyat üzerinden ikinci bir indirim yapılması durumunda,</a:t>
            </a:r>
          </a:p>
          <a:p>
            <a:pPr lvl="2">
              <a:defRPr/>
            </a:pPr>
            <a:r>
              <a:rPr lang="tr-TR" sz="1400" i="1" dirty="0"/>
              <a:t>Son İndirimli Fiyat =  Etiket Fiyatı * ( 1 - 1.İndirim oranı)  </a:t>
            </a:r>
            <a:r>
              <a:rPr lang="tr-TR" sz="1400" i="1" dirty="0" smtClean="0"/>
              <a:t>* </a:t>
            </a:r>
            <a:r>
              <a:rPr lang="tr-TR" sz="1400" i="1" dirty="0"/>
              <a:t>(1 - 2.İndirim oranı</a:t>
            </a:r>
            <a:r>
              <a:rPr lang="tr-TR" sz="1400" i="1" dirty="0" smtClean="0"/>
              <a:t>)</a:t>
            </a:r>
            <a:endParaRPr lang="tr-TR" sz="1400" i="1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68</a:t>
            </a:fld>
            <a:endParaRPr lang="tr-TR"/>
          </a:p>
        </p:txBody>
      </p:sp>
      <p:sp>
        <p:nvSpPr>
          <p:cNvPr id="7" name="Çift Köşeli Ayraç 6"/>
          <p:cNvSpPr/>
          <p:nvPr/>
        </p:nvSpPr>
        <p:spPr>
          <a:xfrm>
            <a:off x="4497355" y="3567907"/>
            <a:ext cx="3825551" cy="238983"/>
          </a:xfrm>
          <a:prstGeom prst="bracketPair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8" name="Çift Köşeli Ayraç 7"/>
          <p:cNvSpPr/>
          <p:nvPr/>
        </p:nvSpPr>
        <p:spPr>
          <a:xfrm>
            <a:off x="4757071" y="5549172"/>
            <a:ext cx="4304458" cy="390313"/>
          </a:xfrm>
          <a:prstGeom prst="bracketPair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68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u="sng" dirty="0"/>
              <a:t>Örnek</a:t>
            </a:r>
            <a:r>
              <a:rPr lang="tr-TR" sz="2400" b="1" dirty="0" smtClean="0"/>
              <a:t>: 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2400" dirty="0"/>
              <a:t>25 indirimle 270.000 TL’ye satılan bir maldan 20.000 TL kar elde edildiğine göre, malın indirimsiz satış fiyatı üzerinden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2400" dirty="0"/>
              <a:t> kaç kar elde edilmiştir.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0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ORANTI ÇEŞİTLERİ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690688"/>
            <a:ext cx="10165081" cy="4486275"/>
          </a:xfrm>
        </p:spPr>
        <p:txBody>
          <a:bodyPr>
            <a:normAutofit/>
          </a:bodyPr>
          <a:lstStyle/>
          <a:p>
            <a:r>
              <a:rPr lang="tr-TR" sz="1600" b="1" i="1" dirty="0" smtClean="0"/>
              <a:t>1. Doğru Orantılı Çokluklar</a:t>
            </a:r>
            <a:endParaRPr lang="tr-TR" sz="1600" b="1" i="1" dirty="0"/>
          </a:p>
          <a:p>
            <a:r>
              <a:rPr lang="tr-TR" sz="1400" dirty="0" smtClean="0"/>
              <a:t>Orantılı iki çokluktan biri artarken diğeri de aynı oranda artırıyorsa ya da biri azalırken diğeri de aynı oranda azalıyorsa bu iki çokluk doğru orantılıdır denir.</a:t>
            </a:r>
          </a:p>
          <a:p>
            <a:endParaRPr lang="tr-TR" sz="1400" dirty="0"/>
          </a:p>
          <a:p>
            <a:endParaRPr lang="tr-TR" sz="1400" dirty="0" smtClean="0"/>
          </a:p>
          <a:p>
            <a:endParaRPr lang="tr-TR" sz="1400" dirty="0"/>
          </a:p>
          <a:p>
            <a:endParaRPr lang="tr-TR" sz="1400" dirty="0" smtClean="0"/>
          </a:p>
          <a:p>
            <a:endParaRPr lang="tr-TR" sz="1400" dirty="0" smtClean="0"/>
          </a:p>
          <a:p>
            <a:r>
              <a:rPr lang="tr-TR" sz="1400" dirty="0" smtClean="0"/>
              <a:t>İşçi sayısı ile üretilen ürün miktarı doğru orantılıdır.</a:t>
            </a:r>
          </a:p>
          <a:p>
            <a:r>
              <a:rPr lang="tr-TR" sz="1400" dirty="0" smtClean="0"/>
              <a:t>Bir aracın hızı ile aldığı yol doğru orantılıdır.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6183" y="3053335"/>
            <a:ext cx="2644833" cy="1940368"/>
          </a:xfrm>
          <a:prstGeom prst="rect">
            <a:avLst/>
          </a:prstGeom>
        </p:spPr>
      </p:pic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Öznur DOĞAN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malın etiket fiyatı maliyetine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40 ilave edilerek gerçekleşmiş iken, satış fiyatı etiket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 indirimle </a:t>
            </a:r>
            <a:r>
              <a:rPr lang="tr-TR" altLang="tr-TR" sz="2400" dirty="0" smtClean="0"/>
              <a:t>1.000 </a:t>
            </a:r>
            <a:r>
              <a:rPr lang="tr-TR" altLang="tr-TR" sz="2400" dirty="0"/>
              <a:t>TL olarak gerçekleştiğine göre esnafın gerçek kar oranı nedir?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64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ürünün etiket fiyatı, maliyet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30 kar ile hesaplanmıştır. Bu ürün etiket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indirimle satılırsa, elde edilen kar oranı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 olur?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8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Çıkmış Soru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televizyona satış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25 indirim yapılıyor. Daha sonra bu indirimli satış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20’lik bir indirim daha yapılarak, </a:t>
            </a:r>
            <a:r>
              <a:rPr lang="tr-TR" altLang="tr-TR" sz="2400" dirty="0" smtClean="0"/>
              <a:t>2.400 </a:t>
            </a:r>
            <a:r>
              <a:rPr lang="tr-TR" altLang="tr-TR" sz="2400" dirty="0"/>
              <a:t>TL’ye satılıyor. Buna göre, her iki indirimden önceki satış fiyatı kaç TL’dir?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77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satıcı bir malı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karla satarken, satış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indirim yaparak </a:t>
            </a:r>
            <a:r>
              <a:rPr lang="tr-TR" altLang="tr-TR" sz="2400" dirty="0" smtClean="0"/>
              <a:t>3.840 </a:t>
            </a:r>
            <a:r>
              <a:rPr lang="tr-TR" altLang="tr-TR" sz="2400" dirty="0"/>
              <a:t>TL’ye satıyor. Bu malın maliyeti kaç TL’dir?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258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Etiket fiyatı </a:t>
            </a:r>
            <a:r>
              <a:rPr lang="tr-TR" altLang="tr-TR" sz="2400" dirty="0" smtClean="0"/>
              <a:t>3.120 </a:t>
            </a:r>
            <a:r>
              <a:rPr lang="tr-TR" altLang="tr-TR" sz="2400" dirty="0"/>
              <a:t>TL olan bir ayakkabı, indirimli satışlarda </a:t>
            </a:r>
            <a:r>
              <a:rPr lang="tr-TR" altLang="tr-TR" sz="2400" dirty="0" smtClean="0"/>
              <a:t>2.990 </a:t>
            </a:r>
            <a:r>
              <a:rPr lang="tr-TR" altLang="tr-TR" sz="2400" dirty="0"/>
              <a:t>TL’ye satılarak maliyet fiyatına göre,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5 daha az kar elde edilmiştir. Buna göre, ayakkabının indirimli satıştaki kar oranı maliyet fiyatı üzerinden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tr-TR" altLang="tr-TR" sz="2400" dirty="0" smtClean="0"/>
              <a:t>kaçtır</a:t>
            </a:r>
            <a:r>
              <a:rPr lang="tr-TR" altLang="tr-TR" sz="2400" dirty="0"/>
              <a:t>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49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174355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Etiket fiyatı maliyet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 smtClean="0"/>
              <a:t>5 karla </a:t>
            </a:r>
            <a:r>
              <a:rPr lang="tr-TR" altLang="tr-TR" sz="2400" dirty="0"/>
              <a:t>hesaplanan bir malın indirimli fiyatı etiket fiyatından 750 TL azdır. Bu mal indirimli fiyatla satıldığında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zarar edildiğine göre, malın maliyeti kaç TL’dir?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2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malın etiket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25 indirim yapıldığında satıcının karı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35 olduğuna göre, satıcı etiket fiyatını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 karla hesaplamıştır?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5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televizyona satış fiyatı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25 indirim yapılıyor. Daha sonra bu indirimli fiyat üzerinden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</a:t>
            </a:r>
            <a:r>
              <a:rPr lang="tr-TR" altLang="tr-TR" sz="2400" dirty="0" err="1"/>
              <a:t>lik</a:t>
            </a:r>
            <a:r>
              <a:rPr lang="tr-TR" altLang="tr-TR" sz="2400" dirty="0"/>
              <a:t> bir indirim daha yapılarak, televizyon </a:t>
            </a:r>
            <a:r>
              <a:rPr lang="tr-TR" altLang="tr-TR" sz="2400" dirty="0" smtClean="0"/>
              <a:t>2.400 </a:t>
            </a:r>
            <a:r>
              <a:rPr lang="tr-TR" altLang="tr-TR" sz="2400" dirty="0"/>
              <a:t>TL ye satılıyor. Buna göre televizyonun her iki indirimden önceki satış fiyatı kaç TL’dir?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42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ŞİRKET </a:t>
            </a:r>
            <a:r>
              <a:rPr lang="tr-TR" b="1" dirty="0" smtClean="0"/>
              <a:t>HESAPLAMALARI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2000" b="1" u="sng" dirty="0" smtClean="0"/>
              <a:t>Örnek</a:t>
            </a:r>
            <a:r>
              <a:rPr lang="tr-TR" sz="2000" b="1" dirty="0" smtClean="0"/>
              <a:t>: </a:t>
            </a:r>
            <a:r>
              <a:rPr lang="tr-TR" sz="2000" dirty="0"/>
              <a:t>3 ortak tarafından 10.000 TL, 15.000 TL ve 20.000 TL sermaye koyarak yılın başında kurulan işletmeye 5 ay sonra 25.000 TL koyarak yeni bir ortak alınmıştır. Dönem sonunda işletme 35.750 TL kar elde edilmiştir. Ortakların kardan aldıkları paydan %10’u şirkete büyüme payı olarak ayrılmaktadır. 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tr-TR" sz="2000" dirty="0"/>
          </a:p>
          <a:p>
            <a:pPr>
              <a:defRPr/>
            </a:pPr>
            <a:r>
              <a:rPr lang="tr-TR" sz="2000" dirty="0"/>
              <a:t>A) Ortaklara düşen net karı,</a:t>
            </a:r>
          </a:p>
          <a:p>
            <a:pPr>
              <a:defRPr/>
            </a:pPr>
            <a:r>
              <a:rPr lang="tr-TR" sz="2000" dirty="0"/>
              <a:t>B) İşletmeye kalan payı hesaplayınız</a:t>
            </a:r>
            <a:r>
              <a:rPr lang="tr-TR" sz="2000" dirty="0" smtClean="0"/>
              <a:t>.</a:t>
            </a:r>
            <a:endParaRPr lang="tr-TR" sz="2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00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19433753-07B5-CA08-ADA5-655D94AA43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88718" y="964276"/>
                <a:ext cx="10165081" cy="5392074"/>
              </a:xfrm>
            </p:spPr>
            <p:txBody>
              <a:bodyPr>
                <a:noAutofit/>
              </a:bodyPr>
              <a:lstStyle/>
              <a:p>
                <a:r>
                  <a:rPr lang="tr-TR" sz="1600" b="1" i="1" dirty="0" smtClean="0"/>
                  <a:t>2. Ters Orantılı Çocuklar</a:t>
                </a:r>
              </a:p>
              <a:p>
                <a:r>
                  <a:rPr lang="tr-TR" sz="1400" dirty="0" smtClean="0"/>
                  <a:t>Orantılı iki çokluktan biri artarken diğeri aynı oranda azalıyorsa ya da biri artarken diğeri aynı oranda azalıyorsa bu iki çokluk ters orantılıdır denir.</a:t>
                </a:r>
              </a:p>
              <a:p>
                <a:r>
                  <a:rPr lang="tr-TR" sz="1400" dirty="0" smtClean="0"/>
                  <a:t>x ile y ters orantılı ve k pozitifi bir ters orantı sabiti olmak üzere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tr-TR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tr-TR" sz="1400" dirty="0" smtClean="0"/>
                  <a:t> ifadesine ters orantının denklemi denir. </a:t>
                </a:r>
              </a:p>
              <a:p>
                <a:endParaRPr lang="tr-TR" sz="1400" dirty="0"/>
              </a:p>
              <a:p>
                <a:endParaRPr lang="tr-TR" sz="1400" dirty="0" smtClean="0"/>
              </a:p>
              <a:p>
                <a:endParaRPr lang="tr-TR" sz="1400" dirty="0"/>
              </a:p>
              <a:p>
                <a:endParaRPr lang="tr-TR" sz="1400" dirty="0" smtClean="0"/>
              </a:p>
              <a:p>
                <a:pPr marL="0" indent="0">
                  <a:buNone/>
                </a:pPr>
                <a:endParaRPr lang="tr-TR" sz="1400" dirty="0" smtClean="0"/>
              </a:p>
            </p:txBody>
          </p:sp>
        </mc:Choice>
        <mc:Fallback xmlns="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19433753-07B5-CA08-ADA5-655D94AA43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8718" y="964276"/>
                <a:ext cx="10165081" cy="5392074"/>
              </a:xfrm>
              <a:blipFill>
                <a:blip r:embed="rId2"/>
                <a:stretch>
                  <a:fillRect l="-60" r="-6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2240" y="3177150"/>
            <a:ext cx="2818101" cy="2059868"/>
          </a:xfrm>
          <a:prstGeom prst="rect">
            <a:avLst/>
          </a:prstGeom>
        </p:spPr>
      </p:pic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Öznur DOĞAN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adam borcunun önce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50’sini sonra kalanının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25’ ini ödüyor. Geriye kalan </a:t>
            </a:r>
            <a:r>
              <a:rPr lang="tr-TR" altLang="tr-TR" sz="2400" dirty="0" smtClean="0"/>
              <a:t>borcunun 2/3</a:t>
            </a:r>
            <a:r>
              <a:rPr lang="tr-TR" altLang="tr-TR" sz="2400" dirty="0"/>
              <a:t>’ ü 50.000 TL olduğuna göre borcu ne kadardır?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33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Bir satıcı, elindeki malın önce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5’ini, daha sonra da kalan malın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10’unu satmıştır. Buna göre başlangıçtaki malın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 kaçı satılmamıştır?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53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PARANIN ZAMAN DEĞERİ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altLang="tr-TR" dirty="0"/>
              <a:t>Bugün alınacak bir para gelecekte alınacak aynı miktardaki paradan daha değerlidir. Çünkü hazır satın alma gücünden vazgeçilmesinin bir bedeli olacaktır. Bu bedel paranın zaman değerinden kaynaklanmaktadır.</a:t>
            </a:r>
          </a:p>
          <a:p>
            <a:pPr>
              <a:buNone/>
            </a:pPr>
            <a:endParaRPr lang="tr-TR" altLang="tr-TR" dirty="0"/>
          </a:p>
          <a:p>
            <a:r>
              <a:rPr lang="tr-TR" altLang="tr-TR" sz="2900" dirty="0"/>
              <a:t>Bir sermayenin belli bir süre kullanılmasına karşılık kirasına faiz denir. </a:t>
            </a:r>
          </a:p>
          <a:p>
            <a:pPr>
              <a:buNone/>
            </a:pPr>
            <a:endParaRPr lang="tr-TR" altLang="tr-TR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tr-TR" altLang="tr-TR" dirty="0"/>
              <a:t>Faiz</a:t>
            </a:r>
            <a:r>
              <a:rPr lang="tr-TR" altLang="tr-TR" b="1" dirty="0"/>
              <a:t>, basit </a:t>
            </a:r>
            <a:r>
              <a:rPr lang="tr-TR" altLang="tr-TR" dirty="0"/>
              <a:t>ve </a:t>
            </a:r>
            <a:r>
              <a:rPr lang="tr-TR" altLang="tr-TR" b="1" dirty="0"/>
              <a:t>bileşik</a:t>
            </a:r>
            <a:r>
              <a:rPr lang="tr-TR" altLang="tr-TR" dirty="0"/>
              <a:t> olmak üzere iki şekilde hesaplanır</a:t>
            </a:r>
            <a:r>
              <a:rPr lang="tr-TR" altLang="tr-TR" dirty="0" smtClean="0"/>
              <a:t>;</a:t>
            </a:r>
            <a:endParaRPr lang="tr-TR" alt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33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Basit Faiz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Faizin değişmeyen anapara üzerinden hesaplandığı faiz hesaplama yöntemidir. Her faiz döneminde alınacak faiz tutarı ilk yatırılan sermaye üzerinden hesaplanır</a:t>
            </a:r>
            <a:r>
              <a:rPr lang="tr-T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>
              <a:spcBef>
                <a:spcPct val="20000"/>
              </a:spcBef>
              <a:buClr>
                <a:schemeClr val="accent1"/>
              </a:buClr>
              <a:buSzPct val="75000"/>
              <a:buNone/>
              <a:defRPr/>
            </a:pPr>
            <a:endParaRPr 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42913" indent="0">
              <a:lnSpc>
                <a:spcPct val="100000"/>
              </a:lnSpc>
              <a:spcBef>
                <a:spcPts val="0"/>
              </a:spcBef>
              <a:buClr>
                <a:srgbClr val="00007D"/>
              </a:buClr>
              <a:buSzPct val="75000"/>
              <a:buNone/>
              <a:defRPr/>
            </a:pP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 = </a:t>
            </a:r>
            <a:r>
              <a:rPr lang="tr-TR" sz="16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x n x t 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(Yıllık)		</a:t>
            </a: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F 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Faiz tutarı</a:t>
            </a:r>
          </a:p>
          <a:p>
            <a:pPr marL="442913" indent="0">
              <a:lnSpc>
                <a:spcPct val="100000"/>
              </a:lnSpc>
              <a:spcBef>
                <a:spcPts val="0"/>
              </a:spcBef>
              <a:buClr>
                <a:srgbClr val="00007D"/>
              </a:buClr>
              <a:buSzPct val="75000"/>
              <a:buNone/>
              <a:defRPr/>
            </a:pP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100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	</a:t>
            </a: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A 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Anapara</a:t>
            </a:r>
          </a:p>
          <a:p>
            <a:pPr marL="442913" indent="0">
              <a:lnSpc>
                <a:spcPct val="100000"/>
              </a:lnSpc>
              <a:spcBef>
                <a:spcPts val="0"/>
              </a:spcBef>
              <a:buClr>
                <a:srgbClr val="00007D"/>
              </a:buClr>
              <a:buSzPct val="75000"/>
              <a:buNone/>
              <a:defRPr/>
            </a:pP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     t 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Süre</a:t>
            </a:r>
            <a:endParaRPr lang="tr-T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42913" indent="0">
              <a:lnSpc>
                <a:spcPct val="100000"/>
              </a:lnSpc>
              <a:spcBef>
                <a:spcPts val="0"/>
              </a:spcBef>
              <a:buClr>
                <a:srgbClr val="00007D"/>
              </a:buClr>
              <a:buSzPct val="75000"/>
              <a:buNone/>
              <a:defRPr/>
            </a:pP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 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</a:t>
            </a:r>
            <a:r>
              <a:rPr lang="tr-TR" sz="16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x n x t </a:t>
            </a: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(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Aylık)			</a:t>
            </a: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 = Faiz oranı</a:t>
            </a:r>
          </a:p>
          <a:p>
            <a:pPr marL="442913" indent="0">
              <a:lnSpc>
                <a:spcPct val="100000"/>
              </a:lnSpc>
              <a:spcBef>
                <a:spcPts val="0"/>
              </a:spcBef>
              <a:buClr>
                <a:srgbClr val="00007D"/>
              </a:buClr>
              <a:buSzPct val="75000"/>
              <a:buNone/>
              <a:defRPr/>
            </a:pP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     1200				</a:t>
            </a:r>
            <a:endParaRPr lang="tr-T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42913" indent="0">
              <a:lnSpc>
                <a:spcPct val="100000"/>
              </a:lnSpc>
              <a:spcBef>
                <a:spcPts val="0"/>
              </a:spcBef>
              <a:buClr>
                <a:srgbClr val="00007D"/>
              </a:buClr>
              <a:buSzPct val="75000"/>
              <a:buNone/>
              <a:defRPr/>
            </a:pPr>
            <a:endParaRPr lang="tr-T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42913" indent="0">
              <a:lnSpc>
                <a:spcPct val="100000"/>
              </a:lnSpc>
              <a:spcBef>
                <a:spcPts val="0"/>
              </a:spcBef>
              <a:buClr>
                <a:srgbClr val="00007D"/>
              </a:buClr>
              <a:buSzPct val="75000"/>
              <a:buNone/>
              <a:defRPr/>
            </a:pP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 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</a:t>
            </a:r>
            <a:r>
              <a:rPr lang="tr-TR" sz="16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x n x t </a:t>
            </a:r>
            <a:r>
              <a:rPr lang="tr-TR" sz="16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(</a:t>
            </a: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Günlük)</a:t>
            </a:r>
          </a:p>
          <a:p>
            <a:pPr marL="442913" indent="0">
              <a:lnSpc>
                <a:spcPct val="100000"/>
              </a:lnSpc>
              <a:spcBef>
                <a:spcPts val="0"/>
              </a:spcBef>
              <a:buClr>
                <a:srgbClr val="00007D"/>
              </a:buClr>
              <a:buSzPct val="75000"/>
              <a:buNone/>
              <a:defRPr/>
            </a:pPr>
            <a:r>
              <a:rPr 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    </a:t>
            </a:r>
            <a:r>
              <a:rPr lang="tr-T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36500</a:t>
            </a:r>
            <a:endParaRPr lang="tr-T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00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28650">
              <a:buFont typeface="Symbol" panose="05050102010706020507" pitchFamily="18" charset="2"/>
              <a:buNone/>
              <a:defRPr/>
            </a:pPr>
            <a:r>
              <a:rPr lang="tr-TR" altLang="tr-TR" sz="2900" i="1" dirty="0"/>
              <a:t>I= P x i x n				P = </a:t>
            </a:r>
            <a:r>
              <a:rPr lang="tr-TR" altLang="tr-TR" sz="2900" i="1" u="sng" dirty="0"/>
              <a:t>         S       </a:t>
            </a:r>
            <a:r>
              <a:rPr lang="tr-TR" altLang="tr-TR" sz="2900" i="1" dirty="0"/>
              <a:t>         .</a:t>
            </a:r>
          </a:p>
          <a:p>
            <a:pPr marL="628650">
              <a:buFont typeface="Symbol" panose="05050102010706020507" pitchFamily="18" charset="2"/>
              <a:buNone/>
              <a:defRPr/>
            </a:pPr>
            <a:r>
              <a:rPr lang="tr-TR" altLang="tr-TR" sz="2900" i="1" dirty="0"/>
              <a:t>S= P + I				       1 + ( i x n )</a:t>
            </a:r>
          </a:p>
          <a:p>
            <a:pPr marL="628650">
              <a:buFont typeface="Symbol" panose="05050102010706020507" pitchFamily="18" charset="2"/>
              <a:buNone/>
              <a:defRPr/>
            </a:pPr>
            <a:r>
              <a:rPr lang="tr-TR" altLang="tr-TR" sz="2900" i="1" dirty="0"/>
              <a:t>S = P + ( P x i x n )		</a:t>
            </a:r>
          </a:p>
          <a:p>
            <a:pPr marL="628650">
              <a:buFont typeface="Symbol" panose="05050102010706020507" pitchFamily="18" charset="2"/>
              <a:buNone/>
              <a:defRPr/>
            </a:pPr>
            <a:r>
              <a:rPr lang="tr-TR" altLang="tr-TR" sz="2900" i="1" dirty="0"/>
              <a:t>S = P x </a:t>
            </a:r>
            <a:r>
              <a:rPr lang="tr-TR" altLang="tr-TR" sz="2900" i="1" dirty="0">
                <a:latin typeface="Century Gothic" panose="020B0502020202020204" pitchFamily="34" charset="0"/>
              </a:rPr>
              <a:t>[</a:t>
            </a:r>
            <a:r>
              <a:rPr lang="tr-TR" altLang="tr-TR" sz="2900" i="1" dirty="0"/>
              <a:t> 1 + (i x n ) </a:t>
            </a:r>
            <a:r>
              <a:rPr lang="tr-TR" altLang="tr-TR" sz="2900" i="1" dirty="0">
                <a:latin typeface="Century Gothic" panose="020B0502020202020204" pitchFamily="34" charset="0"/>
              </a:rPr>
              <a:t>]</a:t>
            </a:r>
            <a:r>
              <a:rPr lang="tr-TR" altLang="tr-TR" sz="2900" i="1" dirty="0"/>
              <a:t>		</a:t>
            </a:r>
          </a:p>
          <a:p>
            <a:pPr>
              <a:buFont typeface="Symbol" panose="05050102010706020507" pitchFamily="18" charset="2"/>
              <a:buNone/>
              <a:defRPr/>
            </a:pPr>
            <a:endParaRPr lang="tr-TR" altLang="tr-TR" sz="2900" dirty="0"/>
          </a:p>
          <a:p>
            <a:pPr>
              <a:buFont typeface="Symbol" panose="05050102010706020507" pitchFamily="18" charset="2"/>
              <a:buNone/>
              <a:defRPr/>
            </a:pPr>
            <a:r>
              <a:rPr lang="tr-TR" altLang="tr-TR" sz="2900" dirty="0" smtClean="0"/>
              <a:t>P</a:t>
            </a:r>
            <a:r>
              <a:rPr lang="tr-TR" altLang="tr-TR" sz="2900" dirty="0"/>
              <a:t>= Anapara, Başlangıç Sermayesi (Bugünkü Değer)</a:t>
            </a:r>
          </a:p>
          <a:p>
            <a:pPr>
              <a:buFont typeface="Symbol" panose="05050102010706020507" pitchFamily="18" charset="2"/>
              <a:buNone/>
              <a:defRPr/>
            </a:pPr>
            <a:r>
              <a:rPr lang="tr-TR" altLang="tr-TR" sz="2900" dirty="0"/>
              <a:t>I= Basit Faiz miktarı</a:t>
            </a:r>
          </a:p>
          <a:p>
            <a:pPr>
              <a:buFont typeface="Symbol" panose="05050102010706020507" pitchFamily="18" charset="2"/>
              <a:buNone/>
              <a:defRPr/>
            </a:pPr>
            <a:r>
              <a:rPr lang="tr-TR" altLang="tr-TR" sz="2900" dirty="0"/>
              <a:t>i= Yıllık Faiz Oranı</a:t>
            </a:r>
          </a:p>
          <a:p>
            <a:pPr>
              <a:buFont typeface="Symbol" panose="05050102010706020507" pitchFamily="18" charset="2"/>
              <a:buNone/>
              <a:defRPr/>
            </a:pPr>
            <a:r>
              <a:rPr lang="tr-TR" altLang="tr-TR" sz="2900" dirty="0"/>
              <a:t>n= süre</a:t>
            </a:r>
          </a:p>
          <a:p>
            <a:pPr>
              <a:buFont typeface="Symbol" panose="05050102010706020507" pitchFamily="18" charset="2"/>
              <a:buNone/>
              <a:defRPr/>
            </a:pPr>
            <a:r>
              <a:rPr lang="tr-TR" altLang="tr-TR" sz="2900" dirty="0"/>
              <a:t>S = Baliğ (Vade Sonundaki Değer- Gelecekteki Değer)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05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Faiz İle İlgili Kavramlar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Basit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faizde faiz tutarı bütün süre içinde ilk miktar üzerinden hesaplanır. Basit faizde faiz tutarının sürenin başında veya sonunda alınması bakımından ikiye ayrılır. </a:t>
            </a:r>
          </a:p>
          <a:p>
            <a:pPr>
              <a:buFont typeface="Wingdings 3" charset="2"/>
              <a:buChar char=""/>
              <a:defRPr/>
            </a:pPr>
            <a:r>
              <a:rPr lang="tr-TR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Difere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Faiz: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 tutarı anapara üzerinden hesaplanır ve vade sonunda alınır (İç faiz).</a:t>
            </a:r>
          </a:p>
          <a:p>
            <a:pPr>
              <a:buFont typeface="Wingdings 3" charset="2"/>
              <a:buChar char=""/>
              <a:defRPr/>
            </a:pPr>
            <a:r>
              <a:rPr lang="tr-TR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Antisipe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Faiz: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Faiz tutarı baliğ üzerinden alınır ve sürenin başında alınır (Dış faiz veya peşin faizde denir).</a:t>
            </a:r>
          </a:p>
          <a:p>
            <a:pPr>
              <a:buFont typeface="Wingdings 3" charset="2"/>
              <a:buChar char=""/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Şöyle ki; bir bankadan 1000 TL kredi talebinde bulundunuz. Banka vadeye göre faiz tutarını %10 dan hesapladı. 100 TL faizi. Anapara ile birlikte vade sonunda ödenecek tutar 1000+100=1100 TL(</a:t>
            </a:r>
            <a:r>
              <a:rPr lang="tr-T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Difere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faiz). </a:t>
            </a:r>
          </a:p>
          <a:p>
            <a:pPr>
              <a:buFont typeface="Wingdings 3" charset="2"/>
              <a:buChar char=""/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Bankadan 1000 TL kredi istediniz banka faiz tutarını istenen vadeye göre hesapladı ve faiz tutarını sürenin başında peşin aldı ve size 1000-100 =900TL verdi (</a:t>
            </a:r>
            <a:r>
              <a:rPr lang="tr-T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Antisipe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faiz) ödenecek tutar 1000 TL</a:t>
            </a:r>
          </a:p>
          <a:p>
            <a:pPr marL="0" indent="0">
              <a:buNone/>
              <a:defRPr/>
            </a:pP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49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Günlük hayatta genellikle </a:t>
            </a:r>
            <a:r>
              <a:rPr lang="tr-T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Difere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 hesabına göre işlemler yapılır. </a:t>
            </a:r>
          </a:p>
          <a:p>
            <a:pPr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Ancak nadir de olsa </a:t>
            </a:r>
            <a:r>
              <a:rPr lang="tr-T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Antisipe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 hesabının kullanıldığı durumlar vardır.</a:t>
            </a:r>
          </a:p>
          <a:p>
            <a:pPr marL="0" indent="0">
              <a:buNone/>
              <a:defRPr/>
            </a:pP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Örneğin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defRPr/>
            </a:pPr>
            <a:r>
              <a:rPr lang="tr-T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Difere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</a:t>
            </a:r>
          </a:p>
          <a:p>
            <a:pPr marL="0" indent="0">
              <a:buNone/>
              <a:defRPr/>
            </a:pP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F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</a:t>
            </a:r>
            <a:r>
              <a:rPr lang="tr-TR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x n x t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     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1200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tr-T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Antisipe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Faiz</a:t>
            </a:r>
          </a:p>
          <a:p>
            <a:pPr marL="0" indent="0">
              <a:buNone/>
              <a:defRPr/>
            </a:pP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F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</a:t>
            </a:r>
            <a:r>
              <a:rPr lang="tr-TR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A x n x t  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				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1200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(n x t)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30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712766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 smtClean="0"/>
              <a:t>50.000 </a:t>
            </a:r>
            <a:r>
              <a:rPr lang="tr-TR" altLang="tr-TR" sz="2400" dirty="0"/>
              <a:t>TL bir bankaya 2 yıl için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20 faizle yatırıldığında, ne kadar </a:t>
            </a:r>
            <a:r>
              <a:rPr lang="tr-TR" altLang="tr-TR" sz="2400" dirty="0" smtClean="0"/>
              <a:t>faiz alınacaktır?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2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u="sng" dirty="0"/>
              <a:t>Örnek</a:t>
            </a:r>
            <a:r>
              <a:rPr lang="tr-TR" sz="2400" b="1" dirty="0"/>
              <a:t>: </a:t>
            </a:r>
            <a:r>
              <a:rPr lang="tr-TR" sz="2400" dirty="0"/>
              <a:t>Bir yatırımcı </a:t>
            </a:r>
            <a:r>
              <a:rPr lang="tr-TR" sz="2400" dirty="0" smtClean="0"/>
              <a:t>50.000 </a:t>
            </a:r>
            <a:r>
              <a:rPr lang="tr-TR" sz="2400" dirty="0"/>
              <a:t>TL’sini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2400" dirty="0"/>
              <a:t>10 faiz oranı üzerinden </a:t>
            </a:r>
            <a:r>
              <a:rPr lang="tr-TR" sz="2400" dirty="0" smtClean="0"/>
              <a:t>15 </a:t>
            </a:r>
            <a:r>
              <a:rPr lang="tr-TR" sz="2400" dirty="0"/>
              <a:t>aylığına bankaya yatırırsa, vade sonunda eline ne kadar para geçecektir?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38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E5F28955-5D49-4201-C894-D0785637AC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88718" y="1479665"/>
                <a:ext cx="10165081" cy="4538750"/>
              </a:xfrm>
            </p:spPr>
            <p:txBody>
              <a:bodyPr>
                <a:normAutofit/>
              </a:bodyPr>
              <a:lstStyle/>
              <a:p>
                <a:r>
                  <a:rPr lang="tr-TR" sz="2000" b="1" i="1" dirty="0" smtClean="0"/>
                  <a:t>3. Bileşik Orantı</a:t>
                </a:r>
              </a:p>
              <a:p>
                <a:endParaRPr lang="tr-TR" sz="1800" dirty="0" smtClean="0"/>
              </a:p>
              <a:p>
                <a:r>
                  <a:rPr lang="tr-TR" sz="1800" dirty="0" smtClean="0"/>
                  <a:t>Doğru ve ters orantının bir arada olması halidir. Üç değişkenden biri diğer iki değişkenden biri ile doğru, diğeri ile ters orantılı olarak değişiyorsa buna bileşik orantı denir.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914400" lvl="2" indent="0">
                  <a:buNone/>
                </a:pPr>
                <a:r>
                  <a:rPr lang="tr-TR" dirty="0" smtClean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den>
                    </m:f>
                  </m:oMath>
                </a14:m>
                <a:r>
                  <a:rPr lang="tr-TR" dirty="0" smtClean="0"/>
                  <a:t>              </a:t>
                </a:r>
                <a:r>
                  <a:rPr lang="tr-TR" sz="1600" dirty="0" smtClean="0"/>
                  <a:t>x sayısı y ile doğru, z ile ters orantılıdır.</a:t>
                </a:r>
              </a:p>
              <a:p>
                <a:pPr marL="914400" lvl="2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>
                <a:extLst>
                  <a:ext uri="{FF2B5EF4-FFF2-40B4-BE49-F238E27FC236}">
                    <a16:creationId xmlns:a16="http://schemas.microsoft.com/office/drawing/2014/main" id="{E5F28955-5D49-4201-C894-D0785637AC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8718" y="1479665"/>
                <a:ext cx="10165081" cy="4538750"/>
              </a:xfrm>
              <a:blipFill>
                <a:blip r:embed="rId2"/>
                <a:stretch>
                  <a:fillRect l="-359" r="-3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cxnSp>
        <p:nvCxnSpPr>
          <p:cNvPr id="8" name="Düz Ok Bağlayıcısı 7"/>
          <p:cNvCxnSpPr/>
          <p:nvPr/>
        </p:nvCxnSpPr>
        <p:spPr>
          <a:xfrm>
            <a:off x="3855720" y="5041322"/>
            <a:ext cx="111390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Öznur DOĞAN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 smtClean="0">
                <a:cs typeface="Segoe UI" panose="020B0502040204020203" pitchFamily="34" charset="0"/>
              </a:rPr>
              <a:t>60.000 </a:t>
            </a:r>
            <a:r>
              <a:rPr lang="tr-TR" altLang="tr-TR" sz="2400" dirty="0">
                <a:cs typeface="Segoe UI" panose="020B0502040204020203" pitchFamily="34" charset="0"/>
              </a:rPr>
              <a:t>TL sermaye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>
                <a:cs typeface="Segoe UI" panose="020B0502040204020203" pitchFamily="34" charset="0"/>
              </a:rPr>
              <a:t>30 faiz ile 45 günde kaç TL faiz geliri getirir</a:t>
            </a:r>
            <a:r>
              <a:rPr lang="tr-TR" altLang="tr-TR" sz="2400" dirty="0" smtClean="0">
                <a:cs typeface="Segoe UI" panose="020B0502040204020203" pitchFamily="34" charset="0"/>
              </a:rPr>
              <a:t>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36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>
                <a:cs typeface="Times New Roman" panose="02020603050405020304" pitchFamily="18" charset="0"/>
              </a:rPr>
              <a:t>Örnek</a:t>
            </a:r>
            <a:r>
              <a:rPr lang="tr-TR" altLang="tr-TR" sz="2400" b="1" dirty="0">
                <a:cs typeface="Times New Roman" panose="02020603050405020304" pitchFamily="18" charset="0"/>
              </a:rPr>
              <a:t>: </a:t>
            </a:r>
            <a:r>
              <a:rPr lang="tr-TR" altLang="tr-TR" sz="2400" dirty="0">
                <a:cs typeface="Times New Roman" panose="02020603050405020304" pitchFamily="18" charset="0"/>
              </a:rPr>
              <a:t>Bir banka yatırılan bir miktar para için 6 ay sonra </a:t>
            </a:r>
            <a:r>
              <a:rPr lang="tr-TR" altLang="tr-TR" sz="2400" dirty="0" smtClean="0">
                <a:cs typeface="Times New Roman" panose="02020603050405020304" pitchFamily="18" charset="0"/>
              </a:rPr>
              <a:t>6.000 </a:t>
            </a:r>
            <a:r>
              <a:rPr lang="tr-TR" altLang="tr-TR" sz="2400" dirty="0">
                <a:cs typeface="Times New Roman" panose="02020603050405020304" pitchFamily="18" charset="0"/>
              </a:rPr>
              <a:t>TL faiz ödemiştir. Yıllık faiz oranı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>
                <a:cs typeface="Times New Roman" panose="02020603050405020304" pitchFamily="18" charset="0"/>
              </a:rPr>
              <a:t>20 olduğuna göre yatırılan para ne kadardır?</a:t>
            </a:r>
            <a:endParaRPr lang="tr-TR" sz="2400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13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u="sng" dirty="0"/>
              <a:t>Örnek</a:t>
            </a:r>
            <a:r>
              <a:rPr lang="tr-TR" sz="2400" b="1" dirty="0"/>
              <a:t>: </a:t>
            </a:r>
            <a:r>
              <a:rPr lang="tr-TR" sz="2400" dirty="0"/>
              <a:t>Bir bankaya 15 aylığına yatırılan paranın kendisi kadar faiz geliri getirmesi için uygulanacak faiz oranı yüzde kaçtır?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60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u="sng" dirty="0"/>
              <a:t>Örnek</a:t>
            </a:r>
            <a:r>
              <a:rPr lang="tr-TR" sz="2400" b="1" dirty="0"/>
              <a:t>: </a:t>
            </a:r>
            <a:r>
              <a:rPr lang="tr-TR" sz="2400" dirty="0"/>
              <a:t>Bir miktar para yıllık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2400" dirty="0" smtClean="0"/>
              <a:t>38 </a:t>
            </a:r>
            <a:r>
              <a:rPr lang="tr-TR" sz="2400" dirty="0"/>
              <a:t>basit faiz oranıyla 2 yıl faizde kalmıştır. Eğer yıllık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2400" dirty="0" smtClean="0"/>
              <a:t>45 </a:t>
            </a:r>
            <a:r>
              <a:rPr lang="tr-TR" sz="2400" dirty="0"/>
              <a:t>basit faiz oranıyla 3 yıl faizde kalsaydı </a:t>
            </a:r>
            <a:r>
              <a:rPr lang="tr-TR" sz="2400" dirty="0" smtClean="0"/>
              <a:t>1.180 </a:t>
            </a:r>
            <a:r>
              <a:rPr lang="tr-TR" sz="2400" dirty="0"/>
              <a:t>TL daha fazla faiz getirecekti. Buna göre, bankaya yatırılan anapara kaç TL </a:t>
            </a:r>
            <a:r>
              <a:rPr lang="tr-TR" sz="2400" dirty="0" err="1"/>
              <a:t>dir</a:t>
            </a:r>
            <a:r>
              <a:rPr lang="tr-TR" sz="2400" dirty="0"/>
              <a:t>?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68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u="sng" dirty="0"/>
              <a:t>Örnek</a:t>
            </a:r>
            <a:r>
              <a:rPr lang="tr-TR" sz="2400" b="1" dirty="0"/>
              <a:t>: </a:t>
            </a:r>
            <a:r>
              <a:rPr lang="tr-TR" sz="2400" dirty="0"/>
              <a:t>Emre 500 gün vadeli, senelik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2400" dirty="0"/>
              <a:t>12 faiz oranına sahip, </a:t>
            </a:r>
            <a:r>
              <a:rPr lang="tr-TR" sz="2400" dirty="0" smtClean="0"/>
              <a:t>1.000 </a:t>
            </a:r>
            <a:r>
              <a:rPr lang="tr-TR" sz="2400" dirty="0"/>
              <a:t>TL nominal </a:t>
            </a:r>
            <a:r>
              <a:rPr lang="tr-TR" sz="2400" dirty="0" smtClean="0"/>
              <a:t>değerli finansman bonosundan 100 </a:t>
            </a:r>
            <a:r>
              <a:rPr lang="tr-TR" sz="2400" dirty="0"/>
              <a:t>adet satın almıştır. Emre nominal değer üzerinden satın aldığı bonolardan </a:t>
            </a:r>
            <a:r>
              <a:rPr lang="tr-TR" sz="2400" dirty="0" smtClean="0"/>
              <a:t>vade sonunda </a:t>
            </a:r>
            <a:r>
              <a:rPr lang="tr-TR" sz="2400" dirty="0"/>
              <a:t>ne kadar faiz alır</a:t>
            </a:r>
            <a:r>
              <a:rPr lang="tr-TR" sz="2400" dirty="0" smtClean="0"/>
              <a:t>?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91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u="sng" dirty="0"/>
              <a:t>Örnek</a:t>
            </a:r>
            <a:r>
              <a:rPr lang="tr-TR" sz="2400" b="1" dirty="0"/>
              <a:t>: </a:t>
            </a:r>
            <a:r>
              <a:rPr lang="tr-TR" sz="2400" dirty="0"/>
              <a:t>Yıllık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sz="2400" dirty="0"/>
              <a:t>40 faiz oranı üzerinden bankaya yatırılan bir miktar para kaç ay sonra kendisinin 3 katı kadar faiz getirir?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673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TİCARİ MATEMATİK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10.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685352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 smtClean="0"/>
              <a:t>Çıkmış Soru</a:t>
            </a:r>
            <a:r>
              <a:rPr lang="tr-TR" altLang="tr-TR" sz="2400" b="1" dirty="0" smtClean="0"/>
              <a:t>: </a:t>
            </a:r>
            <a:r>
              <a:rPr lang="tr-TR" altLang="tr-TR" sz="2400" dirty="0" smtClean="0"/>
              <a:t>Hasan </a:t>
            </a:r>
            <a:r>
              <a:rPr lang="tr-TR" altLang="tr-TR" sz="2400" dirty="0"/>
              <a:t>bir miktar parasını 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30 </a:t>
            </a:r>
            <a:r>
              <a:rPr lang="tr-TR" altLang="tr-TR" sz="2400" dirty="0" smtClean="0"/>
              <a:t>basit </a:t>
            </a:r>
            <a:r>
              <a:rPr lang="tr-TR" altLang="tr-TR" sz="2400" dirty="0"/>
              <a:t>faiz ile bankaya yatırıyor. Hasan kaç ay sonra yatırdığı paranın 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 smtClean="0"/>
              <a:t>40 </a:t>
            </a:r>
            <a:r>
              <a:rPr lang="tr-TR" altLang="tr-TR" sz="2400" dirty="0"/>
              <a:t>‘ı kadar faiz elde eder?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00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Yıllık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/>
              <a:t>60 faiz oranı ile 135 gün sonraki değeri 104.125 TL olan bir sermayenin şimdiki değerini bulunuz.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94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b="1" u="sng" dirty="0"/>
              <a:t>Örnek</a:t>
            </a:r>
            <a:r>
              <a:rPr lang="tr-TR" altLang="tr-TR" sz="2400" b="1" dirty="0"/>
              <a:t>: </a:t>
            </a:r>
            <a:r>
              <a:rPr lang="tr-TR" altLang="tr-TR" sz="2400" dirty="0"/>
              <a:t>15.000 TL 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tr-TR" altLang="tr-TR" sz="2400" dirty="0" smtClean="0"/>
              <a:t>25 </a:t>
            </a:r>
            <a:r>
              <a:rPr lang="tr-TR" altLang="tr-TR" sz="2400" dirty="0"/>
              <a:t>basit faizden 15 aylığına bankaya yatırılıyor. Vade sonunda hesapta kaç TL olacaktır? </a:t>
            </a:r>
            <a:endParaRPr lang="tr-TR" sz="24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30.06.2026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Öznur DOĞAN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03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4774</Words>
  <Application>Microsoft Office PowerPoint</Application>
  <PresentationFormat>Geniş ekran</PresentationFormat>
  <Paragraphs>923</Paragraphs>
  <Slides>149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11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149</vt:i4>
      </vt:variant>
    </vt:vector>
  </HeadingPairs>
  <TitlesOfParts>
    <vt:vector size="163" baseType="lpstr">
      <vt:lpstr>Aptos</vt:lpstr>
      <vt:lpstr>Aptos Display</vt:lpstr>
      <vt:lpstr>Arial</vt:lpstr>
      <vt:lpstr>Arial Narrow</vt:lpstr>
      <vt:lpstr>Cambria Math</vt:lpstr>
      <vt:lpstr>Century Gothic</vt:lpstr>
      <vt:lpstr>Segoe UI</vt:lpstr>
      <vt:lpstr>Symbol</vt:lpstr>
      <vt:lpstr>Times New Roman</vt:lpstr>
      <vt:lpstr>Wingdings</vt:lpstr>
      <vt:lpstr>Wingdings 3</vt:lpstr>
      <vt:lpstr>Office Teması</vt:lpstr>
      <vt:lpstr>Özel Tasarım</vt:lpstr>
      <vt:lpstr>Denklem</vt:lpstr>
      <vt:lpstr>TİCATİ MATEMATİK</vt:lpstr>
      <vt:lpstr>DERS BİLGİLERİ</vt:lpstr>
      <vt:lpstr>Konular</vt:lpstr>
      <vt:lpstr>ORAN-ORANTI</vt:lpstr>
      <vt:lpstr>ORANTININ ÖZELLİKLERİ</vt:lpstr>
      <vt:lpstr>ORANTININ ÖZELLİKLERİ</vt:lpstr>
      <vt:lpstr>ORANTI ÇEŞİTLERİ</vt:lpstr>
      <vt:lpstr>PowerPoint Sunusu</vt:lpstr>
      <vt:lpstr>PowerPoint Sunusu</vt:lpstr>
      <vt:lpstr>ARİTMETİK ORTALAMA</vt:lpstr>
      <vt:lpstr>PowerPoint Sunusu</vt:lpstr>
      <vt:lpstr>TİCARİ MATEMATİK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TİCARİ MATEMATİK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TİCARİ MATEMATİK</vt:lpstr>
      <vt:lpstr>YÜZDELER- YÜZDE PROBLEMLERİ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TİCARİ MATEMATİK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TİCARİ MATEMATİK</vt:lpstr>
      <vt:lpstr>PowerPoint Sunusu</vt:lpstr>
      <vt:lpstr>PowerPoint Sunusu</vt:lpstr>
      <vt:lpstr>KAR-ZARAR PROBLEMLERİ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TİCARİ MATEMATİK</vt:lpstr>
      <vt:lpstr>PowerPoint Sunusu</vt:lpstr>
      <vt:lpstr>PowerPoint Sunusu</vt:lpstr>
      <vt:lpstr>İNDİRİM (İSKONTO) VE ZAM HESAPLAMALARI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TİCARİ MATEMATİK</vt:lpstr>
      <vt:lpstr>PowerPoint Sunusu</vt:lpstr>
      <vt:lpstr>PowerPoint Sunusu</vt:lpstr>
      <vt:lpstr>PowerPoint Sunusu</vt:lpstr>
      <vt:lpstr>ŞİRKET HESAPLAMALARI</vt:lpstr>
      <vt:lpstr>PowerPoint Sunusu</vt:lpstr>
      <vt:lpstr>PowerPoint Sunusu</vt:lpstr>
      <vt:lpstr>PARANIN ZAMAN DEĞERİ</vt:lpstr>
      <vt:lpstr>Basit Faiz</vt:lpstr>
      <vt:lpstr>PowerPoint Sunusu</vt:lpstr>
      <vt:lpstr>Faiz İle İlgili Kavramlar</vt:lpstr>
      <vt:lpstr>PowerPoint Sunusu</vt:lpstr>
      <vt:lpstr>TİCARİ MATEMATİK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TİCARİ MATEMATİK</vt:lpstr>
      <vt:lpstr>PowerPoint Sunusu</vt:lpstr>
      <vt:lpstr>PowerPoint Sunusu</vt:lpstr>
      <vt:lpstr>PowerPoint Sunusu</vt:lpstr>
      <vt:lpstr>Bileşik Faiz</vt:lpstr>
      <vt:lpstr>100.000 TL’nin %60 faiz oranı ile 4 yılda getireceği faiz tutarı karşılaştırması </vt:lpstr>
      <vt:lpstr>PowerPoint Sunusu</vt:lpstr>
      <vt:lpstr>PowerPoint Sunusu</vt:lpstr>
      <vt:lpstr>PowerPoint Sunusu</vt:lpstr>
      <vt:lpstr>PowerPoint Sunusu</vt:lpstr>
      <vt:lpstr>TİCARİ MATEMATİK</vt:lpstr>
      <vt:lpstr>PowerPoint Sunusu</vt:lpstr>
      <vt:lpstr>Hesap Makinesi Kullanımı</vt:lpstr>
      <vt:lpstr>PowerPoint Sunusu</vt:lpstr>
      <vt:lpstr>Paranın n yıl sonunda Ulaşacağı Değerin Tablo Yardımı ile Hesaplanması</vt:lpstr>
      <vt:lpstr>Bugünkü Değerin Tablo Yardımıyla Hesaplanması</vt:lpstr>
      <vt:lpstr>N Ayda Bir Faiz Ödemeli Durumda Bileşik Faiz</vt:lpstr>
      <vt:lpstr>PowerPoint Sunusu</vt:lpstr>
      <vt:lpstr>PowerPoint Sunusu</vt:lpstr>
      <vt:lpstr>PowerPoint Sunusu</vt:lpstr>
      <vt:lpstr>TİCARİ MATEMATİK</vt:lpstr>
      <vt:lpstr>PowerPoint Sunusu</vt:lpstr>
      <vt:lpstr>PowerPoint Sunusu</vt:lpstr>
      <vt:lpstr>Nominal Faiz ve Efektif Faiz </vt:lpstr>
      <vt:lpstr>PowerPoint Sunusu</vt:lpstr>
      <vt:lpstr>PowerPoint Sunusu</vt:lpstr>
      <vt:lpstr>PowerPoint Sunusu</vt:lpstr>
      <vt:lpstr>PowerPoint Sunusu</vt:lpstr>
      <vt:lpstr>PowerPoint Sunusu</vt:lpstr>
      <vt:lpstr>Reel Faiz </vt:lpstr>
      <vt:lpstr>PowerPoint Sunusu</vt:lpstr>
      <vt:lpstr>TİCARİ MATEMATİK</vt:lpstr>
      <vt:lpstr>PowerPoint Sunusu</vt:lpstr>
      <vt:lpstr>ÖRNEK SORULAR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TİCARİ MATEMATİK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TİCATİ MATEMATİK</dc:title>
  <dc:creator>EÖ</dc:creator>
  <cp:lastModifiedBy>EBUBEKİR DOĞAN</cp:lastModifiedBy>
  <cp:revision>46</cp:revision>
  <dcterms:created xsi:type="dcterms:W3CDTF">2026-04-02T07:47:59Z</dcterms:created>
  <dcterms:modified xsi:type="dcterms:W3CDTF">2026-06-30T18:53:18Z</dcterms:modified>
</cp:coreProperties>
</file>