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781" r:id="rId2"/>
    <p:sldId id="808" r:id="rId3"/>
    <p:sldId id="809" r:id="rId4"/>
    <p:sldId id="802" r:id="rId5"/>
    <p:sldId id="811" r:id="rId6"/>
    <p:sldId id="812" r:id="rId7"/>
    <p:sldId id="262" r:id="rId8"/>
    <p:sldId id="263" r:id="rId9"/>
    <p:sldId id="276" r:id="rId10"/>
    <p:sldId id="277" r:id="rId11"/>
    <p:sldId id="278" r:id="rId12"/>
    <p:sldId id="279" r:id="rId13"/>
    <p:sldId id="810" r:id="rId14"/>
    <p:sldId id="813" r:id="rId15"/>
    <p:sldId id="266" r:id="rId16"/>
    <p:sldId id="267" r:id="rId17"/>
    <p:sldId id="268" r:id="rId18"/>
    <p:sldId id="269" r:id="rId19"/>
    <p:sldId id="815" r:id="rId20"/>
    <p:sldId id="257" r:id="rId21"/>
    <p:sldId id="816" r:id="rId22"/>
    <p:sldId id="817" r:id="rId23"/>
    <p:sldId id="818" r:id="rId24"/>
    <p:sldId id="261" r:id="rId25"/>
    <p:sldId id="264" r:id="rId26"/>
    <p:sldId id="819" r:id="rId27"/>
    <p:sldId id="820" r:id="rId28"/>
    <p:sldId id="821" r:id="rId29"/>
    <p:sldId id="782"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7" autoAdjust="0"/>
    <p:restoredTop sz="94660"/>
  </p:normalViewPr>
  <p:slideViewPr>
    <p:cSldViewPr snapToGrid="0">
      <p:cViewPr varScale="1">
        <p:scale>
          <a:sx n="117" d="100"/>
          <a:sy n="117" d="100"/>
        </p:scale>
        <p:origin x="192"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BFF5-EF67-477E-AA45-62CC5289B760}" type="datetimeFigureOut">
              <a:rPr lang="tr-TR" smtClean="0"/>
              <a:t>16.07.2025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A7718-0B00-4536-A5BD-E42313F2934C}" type="slidenum">
              <a:rPr lang="tr-TR" smtClean="0"/>
              <a:t>‹#›</a:t>
            </a:fld>
            <a:endParaRPr lang="tr-TR"/>
          </a:p>
        </p:txBody>
      </p:sp>
    </p:spTree>
    <p:extLst>
      <p:ext uri="{BB962C8B-B14F-4D97-AF65-F5344CB8AC3E}">
        <p14:creationId xmlns:p14="http://schemas.microsoft.com/office/powerpoint/2010/main" val="159709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B42527-3CC9-4452-B33B-53B576A9E866}"/>
              </a:ext>
            </a:extLst>
          </p:cNvPr>
          <p:cNvSpPr>
            <a:spLocks noGrp="1"/>
          </p:cNvSpPr>
          <p:nvPr>
            <p:ph type="ctrTitle"/>
          </p:nvPr>
        </p:nvSpPr>
        <p:spPr>
          <a:xfrm>
            <a:off x="1524000" y="1122363"/>
            <a:ext cx="9144000" cy="2387600"/>
          </a:xfrm>
        </p:spPr>
        <p:txBody>
          <a:bodyPr anchor="b"/>
          <a:lstStyle>
            <a:lvl1pPr algn="ctr">
              <a:defRPr sz="6000"/>
            </a:lvl1pPr>
          </a:lstStyle>
          <a:p>
            <a:r>
              <a:rPr lang="tr-TR" dirty="0"/>
              <a:t>Asıl başlık stilini düzenlemek için tıklayın</a:t>
            </a:r>
          </a:p>
        </p:txBody>
      </p:sp>
      <p:sp>
        <p:nvSpPr>
          <p:cNvPr id="3" name="Alt Başlık 2">
            <a:extLst>
              <a:ext uri="{FF2B5EF4-FFF2-40B4-BE49-F238E27FC236}">
                <a16:creationId xmlns:a16="http://schemas.microsoft.com/office/drawing/2014/main" id="{049F3507-DF4C-48C5-ADA7-64EEEDE06243}"/>
              </a:ext>
            </a:extLst>
          </p:cNvPr>
          <p:cNvSpPr>
            <a:spLocks noGrp="1"/>
          </p:cNvSpPr>
          <p:nvPr>
            <p:ph type="subTitle" idx="1"/>
          </p:nvPr>
        </p:nvSpPr>
        <p:spPr>
          <a:xfrm>
            <a:off x="1524000" y="3604846"/>
            <a:ext cx="9144000" cy="1652954"/>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148886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F888B0E-3758-42BC-9D1A-334D3C0258D1}"/>
              </a:ext>
            </a:extLst>
          </p:cNvPr>
          <p:cNvSpPr>
            <a:spLocks noGrp="1"/>
          </p:cNvSpPr>
          <p:nvPr>
            <p:ph type="title"/>
          </p:nvPr>
        </p:nvSpPr>
        <p:spPr/>
        <p:txBody>
          <a:bodyPr/>
          <a:lstStyle/>
          <a:p>
            <a:r>
              <a:rPr lang="tr-TR" dirty="0"/>
              <a:t>Asıl başlık stilini düzenlemek için tıklayın</a:t>
            </a:r>
          </a:p>
        </p:txBody>
      </p:sp>
      <p:sp>
        <p:nvSpPr>
          <p:cNvPr id="3" name="Dikey Metin Yer Tutucusu 2">
            <a:extLst>
              <a:ext uri="{FF2B5EF4-FFF2-40B4-BE49-F238E27FC236}">
                <a16:creationId xmlns:a16="http://schemas.microsoft.com/office/drawing/2014/main" id="{E93CA1ED-F879-493E-8178-8E8147D99DDE}"/>
              </a:ext>
            </a:extLst>
          </p:cNvPr>
          <p:cNvSpPr>
            <a:spLocks noGrp="1"/>
          </p:cNvSpPr>
          <p:nvPr>
            <p:ph type="body" orient="vert" idx="1"/>
          </p:nvPr>
        </p:nvSpPr>
        <p:spPr>
          <a:xfrm>
            <a:off x="838200" y="1825625"/>
            <a:ext cx="10515600" cy="416030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kutusu 3">
            <a:extLst>
              <a:ext uri="{FF2B5EF4-FFF2-40B4-BE49-F238E27FC236}">
                <a16:creationId xmlns:a16="http://schemas.microsoft.com/office/drawing/2014/main" id="{6D8CFF15-0F9D-4509-88CA-F90FCB4BBF89}"/>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124028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2A4F4FD-CBA5-4F6E-A950-7B7D95D2E864}"/>
              </a:ext>
            </a:extLst>
          </p:cNvPr>
          <p:cNvSpPr>
            <a:spLocks noGrp="1"/>
          </p:cNvSpPr>
          <p:nvPr>
            <p:ph type="title" orient="vert"/>
          </p:nvPr>
        </p:nvSpPr>
        <p:spPr>
          <a:xfrm>
            <a:off x="8724900" y="365125"/>
            <a:ext cx="2628900" cy="5654675"/>
          </a:xfrm>
        </p:spPr>
        <p:txBody>
          <a:bodyPr vert="eaVert"/>
          <a:lstStyle/>
          <a:p>
            <a:r>
              <a:rPr lang="tr-TR" dirty="0"/>
              <a:t>Asıl başlık stilini düzenlemek için tıklayın</a:t>
            </a:r>
          </a:p>
        </p:txBody>
      </p:sp>
      <p:sp>
        <p:nvSpPr>
          <p:cNvPr id="3" name="Dikey Metin Yer Tutucusu 2">
            <a:extLst>
              <a:ext uri="{FF2B5EF4-FFF2-40B4-BE49-F238E27FC236}">
                <a16:creationId xmlns:a16="http://schemas.microsoft.com/office/drawing/2014/main" id="{DB2D6568-A56C-45E9-80FF-A53AE9E5467A}"/>
              </a:ext>
            </a:extLst>
          </p:cNvPr>
          <p:cNvSpPr>
            <a:spLocks noGrp="1"/>
          </p:cNvSpPr>
          <p:nvPr>
            <p:ph type="body" orient="vert" idx="1"/>
          </p:nvPr>
        </p:nvSpPr>
        <p:spPr>
          <a:xfrm>
            <a:off x="838200" y="365125"/>
            <a:ext cx="7734300" cy="56546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kutusu 3">
            <a:extLst>
              <a:ext uri="{FF2B5EF4-FFF2-40B4-BE49-F238E27FC236}">
                <a16:creationId xmlns:a16="http://schemas.microsoft.com/office/drawing/2014/main" id="{F15A7B82-B080-4DC5-84CD-9D6B5D3B516C}"/>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124382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C55CC-5C68-4775-989B-0D7B95233C34}" type="datetimeFigureOut">
              <a:rPr lang="tr-TR" smtClean="0"/>
              <a:pPr/>
              <a:t>16.07.2025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79178D-C64E-4CF6-A719-9582BCA43A21}" type="slidenum">
              <a:rPr lang="tr-TR" smtClean="0"/>
              <a:pPr/>
              <a:t>‹#›</a:t>
            </a:fld>
            <a:endParaRPr lang="tr-TR"/>
          </a:p>
        </p:txBody>
      </p:sp>
      <p:sp>
        <p:nvSpPr>
          <p:cNvPr id="7" name="Metin kutusu 6">
            <a:extLst>
              <a:ext uri="{FF2B5EF4-FFF2-40B4-BE49-F238E27FC236}">
                <a16:creationId xmlns:a16="http://schemas.microsoft.com/office/drawing/2014/main" id="{33E05011-CC63-4B6E-90AF-6A8B6F677487}"/>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62355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B6209A-6EB6-4021-92BD-7E8E641338A8}"/>
              </a:ext>
            </a:extLst>
          </p:cNvPr>
          <p:cNvSpPr>
            <a:spLocks noGrp="1"/>
          </p:cNvSpPr>
          <p:nvPr>
            <p:ph type="title"/>
          </p:nvPr>
        </p:nvSpPr>
        <p:spPr>
          <a:xfrm>
            <a:off x="838200" y="233046"/>
            <a:ext cx="10515600" cy="786322"/>
          </a:xfrm>
        </p:spPr>
        <p:txBody>
          <a:body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27487089-A786-4C22-AAEA-FE43B99D6614}"/>
              </a:ext>
            </a:extLst>
          </p:cNvPr>
          <p:cNvSpPr>
            <a:spLocks noGrp="1"/>
          </p:cNvSpPr>
          <p:nvPr>
            <p:ph idx="1"/>
          </p:nvPr>
        </p:nvSpPr>
        <p:spPr>
          <a:xfrm>
            <a:off x="838200" y="1202601"/>
            <a:ext cx="10515600" cy="4728104"/>
          </a:xfrm>
          <a:ln>
            <a:noFill/>
          </a:ln>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cxnSp>
        <p:nvCxnSpPr>
          <p:cNvPr id="10" name="Düz Bağlayıcı 9">
            <a:extLst>
              <a:ext uri="{FF2B5EF4-FFF2-40B4-BE49-F238E27FC236}">
                <a16:creationId xmlns:a16="http://schemas.microsoft.com/office/drawing/2014/main" id="{0CA792EA-5E70-4E9B-9C15-270F13A7B538}"/>
              </a:ext>
            </a:extLst>
          </p:cNvPr>
          <p:cNvCxnSpPr>
            <a:cxnSpLocks/>
          </p:cNvCxnSpPr>
          <p:nvPr userDrawn="1"/>
        </p:nvCxnSpPr>
        <p:spPr>
          <a:xfrm>
            <a:off x="838200" y="1110984"/>
            <a:ext cx="10515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40D2015B-BAED-47A0-948B-FDAAC6B3CC9C}"/>
              </a:ext>
            </a:extLst>
          </p:cNvPr>
          <p:cNvCxnSpPr>
            <a:cxnSpLocks/>
          </p:cNvCxnSpPr>
          <p:nvPr userDrawn="1"/>
        </p:nvCxnSpPr>
        <p:spPr>
          <a:xfrm>
            <a:off x="838200" y="6022321"/>
            <a:ext cx="10515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42749998-85B0-424A-A55A-AF66C1587592}"/>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latin typeface="Candara" panose="020E0502030303020204" pitchFamily="34" charset="0"/>
              </a:rPr>
              <a:t>‹#›</a:t>
            </a:fld>
            <a:endParaRPr lang="tr-TR" dirty="0">
              <a:latin typeface="Candara" panose="020E0502030303020204" pitchFamily="34" charset="0"/>
            </a:endParaRPr>
          </a:p>
        </p:txBody>
      </p:sp>
    </p:spTree>
    <p:extLst>
      <p:ext uri="{BB962C8B-B14F-4D97-AF65-F5344CB8AC3E}">
        <p14:creationId xmlns:p14="http://schemas.microsoft.com/office/powerpoint/2010/main" val="233645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3090CB1-1B42-4F17-9BF6-F298C50AB7AE}"/>
              </a:ext>
            </a:extLst>
          </p:cNvPr>
          <p:cNvSpPr>
            <a:spLocks noGrp="1"/>
          </p:cNvSpPr>
          <p:nvPr>
            <p:ph type="title"/>
          </p:nvPr>
        </p:nvSpPr>
        <p:spPr>
          <a:xfrm>
            <a:off x="838200" y="1142471"/>
            <a:ext cx="10515600" cy="2852737"/>
          </a:xfrm>
        </p:spPr>
        <p:txBody>
          <a:bodyPr anchor="b"/>
          <a:lstStyle>
            <a:lvl1pPr>
              <a:defRPr sz="6000"/>
            </a:lvl1pPr>
          </a:lstStyle>
          <a:p>
            <a:r>
              <a:rPr lang="tr-TR" dirty="0"/>
              <a:t>Asıl başlık stilini düzenlemek için tıklayın</a:t>
            </a:r>
          </a:p>
        </p:txBody>
      </p:sp>
      <p:sp>
        <p:nvSpPr>
          <p:cNvPr id="3" name="Metin Yer Tutucusu 2">
            <a:extLst>
              <a:ext uri="{FF2B5EF4-FFF2-40B4-BE49-F238E27FC236}">
                <a16:creationId xmlns:a16="http://schemas.microsoft.com/office/drawing/2014/main" id="{E84279AB-0CA6-4C44-99AE-F5351F089984}"/>
              </a:ext>
            </a:extLst>
          </p:cNvPr>
          <p:cNvSpPr>
            <a:spLocks noGrp="1"/>
          </p:cNvSpPr>
          <p:nvPr>
            <p:ph type="body" idx="1"/>
          </p:nvPr>
        </p:nvSpPr>
        <p:spPr>
          <a:xfrm>
            <a:off x="838200" y="4318529"/>
            <a:ext cx="10515600" cy="1500187"/>
          </a:xfrm>
        </p:spPr>
        <p:txBody>
          <a:bodyPr/>
          <a:lstStyle>
            <a:lvl1pPr marL="0" indent="0">
              <a:buNone/>
              <a:defRPr sz="2400">
                <a:solidFill>
                  <a:srgbClr val="0070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dirty="0"/>
              <a:t>Asıl metin stillerini düzenle</a:t>
            </a:r>
          </a:p>
        </p:txBody>
      </p:sp>
      <p:cxnSp>
        <p:nvCxnSpPr>
          <p:cNvPr id="7" name="Düz Bağlayıcı 6">
            <a:extLst>
              <a:ext uri="{FF2B5EF4-FFF2-40B4-BE49-F238E27FC236}">
                <a16:creationId xmlns:a16="http://schemas.microsoft.com/office/drawing/2014/main" id="{96D41B5F-D7B9-4402-8770-641B1FE81301}"/>
              </a:ext>
            </a:extLst>
          </p:cNvPr>
          <p:cNvCxnSpPr>
            <a:cxnSpLocks/>
          </p:cNvCxnSpPr>
          <p:nvPr userDrawn="1"/>
        </p:nvCxnSpPr>
        <p:spPr>
          <a:xfrm>
            <a:off x="838200" y="4165013"/>
            <a:ext cx="105156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63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85BA3F-64DC-4FDC-A7D3-4B2E74A6F597}"/>
              </a:ext>
            </a:extLst>
          </p:cNvPr>
          <p:cNvSpPr>
            <a:spLocks noGrp="1"/>
          </p:cNvSpPr>
          <p:nvPr>
            <p:ph type="title"/>
          </p:nvPr>
        </p:nvSpPr>
        <p:spPr/>
        <p:txBody>
          <a:body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B7E17B25-2F33-4C2E-812B-9DC0CB939D5E}"/>
              </a:ext>
            </a:extLst>
          </p:cNvPr>
          <p:cNvSpPr>
            <a:spLocks noGrp="1"/>
          </p:cNvSpPr>
          <p:nvPr>
            <p:ph sz="half" idx="1"/>
          </p:nvPr>
        </p:nvSpPr>
        <p:spPr>
          <a:xfrm>
            <a:off x="838200" y="1825625"/>
            <a:ext cx="5181600" cy="4177242"/>
          </a:xfr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a:extLst>
              <a:ext uri="{FF2B5EF4-FFF2-40B4-BE49-F238E27FC236}">
                <a16:creationId xmlns:a16="http://schemas.microsoft.com/office/drawing/2014/main" id="{8CB1D3B0-B2B0-4573-9E19-952E690DBB2E}"/>
              </a:ext>
            </a:extLst>
          </p:cNvPr>
          <p:cNvSpPr>
            <a:spLocks noGrp="1"/>
          </p:cNvSpPr>
          <p:nvPr>
            <p:ph sz="half" idx="2"/>
          </p:nvPr>
        </p:nvSpPr>
        <p:spPr>
          <a:xfrm>
            <a:off x="6172200" y="1825625"/>
            <a:ext cx="5181600" cy="4177242"/>
          </a:xfrm>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kutusu 4">
            <a:extLst>
              <a:ext uri="{FF2B5EF4-FFF2-40B4-BE49-F238E27FC236}">
                <a16:creationId xmlns:a16="http://schemas.microsoft.com/office/drawing/2014/main" id="{177A3449-D6B2-46C7-B797-63115AF01901}"/>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416765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8118DB-E0A1-4984-BC81-A64CB58793C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414395-A07D-4611-9C9B-A966C2355D81}"/>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4" name="İçerik Yer Tutucusu 3">
            <a:extLst>
              <a:ext uri="{FF2B5EF4-FFF2-40B4-BE49-F238E27FC236}">
                <a16:creationId xmlns:a16="http://schemas.microsoft.com/office/drawing/2014/main" id="{095821CA-6D28-4141-88FF-E1B56747C6D3}"/>
              </a:ext>
            </a:extLst>
          </p:cNvPr>
          <p:cNvSpPr>
            <a:spLocks noGrp="1"/>
          </p:cNvSpPr>
          <p:nvPr>
            <p:ph sz="half" idx="2"/>
          </p:nvPr>
        </p:nvSpPr>
        <p:spPr>
          <a:xfrm>
            <a:off x="839788" y="2505075"/>
            <a:ext cx="5157787" cy="343005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3FC3348-90D4-4BB8-B9A1-BF8A09A1BF7A}"/>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6" name="İçerik Yer Tutucusu 5">
            <a:extLst>
              <a:ext uri="{FF2B5EF4-FFF2-40B4-BE49-F238E27FC236}">
                <a16:creationId xmlns:a16="http://schemas.microsoft.com/office/drawing/2014/main" id="{02F614BF-024E-492B-85E5-D98F1519A1B4}"/>
              </a:ext>
            </a:extLst>
          </p:cNvPr>
          <p:cNvSpPr>
            <a:spLocks noGrp="1"/>
          </p:cNvSpPr>
          <p:nvPr>
            <p:ph sz="quarter" idx="4"/>
          </p:nvPr>
        </p:nvSpPr>
        <p:spPr>
          <a:xfrm>
            <a:off x="6172200" y="2505075"/>
            <a:ext cx="5183188" cy="343005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Metin kutusu 6">
            <a:extLst>
              <a:ext uri="{FF2B5EF4-FFF2-40B4-BE49-F238E27FC236}">
                <a16:creationId xmlns:a16="http://schemas.microsoft.com/office/drawing/2014/main" id="{965447CD-6422-414E-9685-F0DBD4C23B41}"/>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259230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143E62-DE7C-494E-984A-F66A418DE83E}"/>
              </a:ext>
            </a:extLst>
          </p:cNvPr>
          <p:cNvSpPr>
            <a:spLocks noGrp="1"/>
          </p:cNvSpPr>
          <p:nvPr>
            <p:ph type="title"/>
          </p:nvPr>
        </p:nvSpPr>
        <p:spPr/>
        <p:txBody>
          <a:bodyPr>
            <a:normAutofit/>
          </a:bodyPr>
          <a:lstStyle>
            <a:lvl1pPr>
              <a:defRPr sz="4300"/>
            </a:lvl1pPr>
          </a:lstStyle>
          <a:p>
            <a:r>
              <a:rPr lang="tr-TR" dirty="0"/>
              <a:t>Asıl başlık stilini düzenlemek için tıklayın</a:t>
            </a:r>
          </a:p>
        </p:txBody>
      </p:sp>
      <p:sp>
        <p:nvSpPr>
          <p:cNvPr id="3" name="Metin kutusu 2">
            <a:extLst>
              <a:ext uri="{FF2B5EF4-FFF2-40B4-BE49-F238E27FC236}">
                <a16:creationId xmlns:a16="http://schemas.microsoft.com/office/drawing/2014/main" id="{39373D88-25C4-4E7B-8160-BB6C491124EE}"/>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391246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F517EA4-FD67-4FB1-AFF8-CB47EC0DDA27}"/>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32384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3961234-C54F-4A40-A656-5C9296FAC8A7}"/>
              </a:ext>
            </a:extLst>
          </p:cNvPr>
          <p:cNvSpPr>
            <a:spLocks noGrp="1"/>
          </p:cNvSpPr>
          <p:nvPr>
            <p:ph type="title"/>
          </p:nvPr>
        </p:nvSpPr>
        <p:spPr>
          <a:xfrm>
            <a:off x="839788" y="457200"/>
            <a:ext cx="3932237" cy="1600200"/>
          </a:xfrm>
        </p:spPr>
        <p:txBody>
          <a:bodyPr anchor="b"/>
          <a:lstStyle>
            <a:lvl1pPr>
              <a:defRPr sz="3200"/>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5F58FCD8-8304-4BEB-ABC5-A1479EFEE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a:extLst>
              <a:ext uri="{FF2B5EF4-FFF2-40B4-BE49-F238E27FC236}">
                <a16:creationId xmlns:a16="http://schemas.microsoft.com/office/drawing/2014/main" id="{02E8E688-CDE9-4C2B-B58A-21BF2F9F6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a:t>
            </a:r>
          </a:p>
        </p:txBody>
      </p:sp>
      <p:sp>
        <p:nvSpPr>
          <p:cNvPr id="5" name="Metin kutusu 4">
            <a:extLst>
              <a:ext uri="{FF2B5EF4-FFF2-40B4-BE49-F238E27FC236}">
                <a16:creationId xmlns:a16="http://schemas.microsoft.com/office/drawing/2014/main" id="{9B07B863-A5FC-45BC-985D-2575F8763411}"/>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37410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4D3699-9BBC-4EE0-A306-1E7D6BA4C64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40D5405-EEDE-4374-8CF3-EC1BDF2659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C1883E2E-94D8-4706-AE6C-ADF914D4A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Metin kutusu 4">
            <a:extLst>
              <a:ext uri="{FF2B5EF4-FFF2-40B4-BE49-F238E27FC236}">
                <a16:creationId xmlns:a16="http://schemas.microsoft.com/office/drawing/2014/main" id="{D74B89E7-C153-4426-B60C-F2D4F7C1A770}"/>
              </a:ext>
            </a:extLst>
          </p:cNvPr>
          <p:cNvSpPr txBox="1"/>
          <p:nvPr userDrawn="1"/>
        </p:nvSpPr>
        <p:spPr>
          <a:xfrm>
            <a:off x="11007969" y="6251339"/>
            <a:ext cx="917331" cy="373615"/>
          </a:xfrm>
          <a:prstGeom prst="rect">
            <a:avLst/>
          </a:prstGeom>
          <a:noFill/>
        </p:spPr>
        <p:txBody>
          <a:bodyPr wrap="square" rtlCol="0">
            <a:spAutoFit/>
          </a:bodyPr>
          <a:lstStyle/>
          <a:p>
            <a:fld id="{2909C31A-05C7-4042-AC91-AFDE683E8654}" type="slidenum">
              <a:rPr lang="tr-TR" smtClean="0"/>
              <a:t>‹#›</a:t>
            </a:fld>
            <a:endParaRPr lang="tr-TR" dirty="0"/>
          </a:p>
        </p:txBody>
      </p:sp>
    </p:spTree>
    <p:extLst>
      <p:ext uri="{BB962C8B-B14F-4D97-AF65-F5344CB8AC3E}">
        <p14:creationId xmlns:p14="http://schemas.microsoft.com/office/powerpoint/2010/main" val="429011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DAC8106-A046-49CE-B735-2AB028788F41}"/>
              </a:ext>
            </a:extLst>
          </p:cNvPr>
          <p:cNvSpPr>
            <a:spLocks noGrp="1"/>
          </p:cNvSpPr>
          <p:nvPr>
            <p:ph type="title"/>
          </p:nvPr>
        </p:nvSpPr>
        <p:spPr>
          <a:xfrm>
            <a:off x="838200" y="365126"/>
            <a:ext cx="10515600" cy="1040342"/>
          </a:xfrm>
          <a:prstGeom prst="rect">
            <a:avLst/>
          </a:prstGeom>
        </p:spPr>
        <p:txBody>
          <a:bodyPr vert="horz" lIns="91440" tIns="45720" rIns="91440" bIns="45720" rtlCol="0" anchor="ctr">
            <a:normAutofit/>
          </a:bodyPr>
          <a:lstStyle/>
          <a:p>
            <a:r>
              <a:rPr lang="tr-TR" dirty="0"/>
              <a:t>Başlık</a:t>
            </a:r>
          </a:p>
        </p:txBody>
      </p:sp>
      <p:sp>
        <p:nvSpPr>
          <p:cNvPr id="3" name="Metin Yer Tutucusu 2">
            <a:extLst>
              <a:ext uri="{FF2B5EF4-FFF2-40B4-BE49-F238E27FC236}">
                <a16:creationId xmlns:a16="http://schemas.microsoft.com/office/drawing/2014/main" id="{30E31019-8F46-4577-965A-EBE49177BA29}"/>
              </a:ext>
            </a:extLst>
          </p:cNvPr>
          <p:cNvSpPr>
            <a:spLocks noGrp="1"/>
          </p:cNvSpPr>
          <p:nvPr>
            <p:ph type="body" idx="1"/>
          </p:nvPr>
        </p:nvSpPr>
        <p:spPr>
          <a:xfrm>
            <a:off x="838200" y="1481665"/>
            <a:ext cx="10515600" cy="4534757"/>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12" name="Resim 11">
            <a:extLst>
              <a:ext uri="{FF2B5EF4-FFF2-40B4-BE49-F238E27FC236}">
                <a16:creationId xmlns:a16="http://schemas.microsoft.com/office/drawing/2014/main" id="{848DF377-DA68-4CF9-B276-B24A3B10D677}"/>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059115" y="254070"/>
            <a:ext cx="853138" cy="853138"/>
          </a:xfrm>
          <a:prstGeom prst="rect">
            <a:avLst/>
          </a:prstGeom>
        </p:spPr>
      </p:pic>
      <p:sp>
        <p:nvSpPr>
          <p:cNvPr id="4" name="Metin kutusu 3">
            <a:extLst>
              <a:ext uri="{FF2B5EF4-FFF2-40B4-BE49-F238E27FC236}">
                <a16:creationId xmlns:a16="http://schemas.microsoft.com/office/drawing/2014/main" id="{8ECCA533-9AF9-4B9E-9FBF-F6170460F66B}"/>
              </a:ext>
            </a:extLst>
          </p:cNvPr>
          <p:cNvSpPr txBox="1"/>
          <p:nvPr userDrawn="1"/>
        </p:nvSpPr>
        <p:spPr>
          <a:xfrm>
            <a:off x="3917461" y="6273040"/>
            <a:ext cx="4699489" cy="369332"/>
          </a:xfrm>
          <a:prstGeom prst="rect">
            <a:avLst/>
          </a:prstGeom>
          <a:noFill/>
        </p:spPr>
        <p:txBody>
          <a:bodyPr wrap="square" rtlCol="0">
            <a:spAutoFit/>
          </a:bodyPr>
          <a:lstStyle/>
          <a:p>
            <a:r>
              <a:rPr lang="tr-TR" dirty="0">
                <a:solidFill>
                  <a:schemeClr val="bg1">
                    <a:lumMod val="50000"/>
                  </a:schemeClr>
                </a:solidFill>
              </a:rPr>
              <a:t>Uzaktan Eğitim Uygulama ve Araştırma Merkezi</a:t>
            </a:r>
          </a:p>
        </p:txBody>
      </p:sp>
    </p:spTree>
    <p:extLst>
      <p:ext uri="{BB962C8B-B14F-4D97-AF65-F5344CB8AC3E}">
        <p14:creationId xmlns:p14="http://schemas.microsoft.com/office/powerpoint/2010/main" val="835297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b="1" kern="1200">
          <a:solidFill>
            <a:srgbClr val="002060"/>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002C2B60-00DF-46D3-9216-B9DFB14947A3}"/>
              </a:ext>
            </a:extLst>
          </p:cNvPr>
          <p:cNvSpPr>
            <a:spLocks noGrp="1"/>
          </p:cNvSpPr>
          <p:nvPr>
            <p:ph type="title"/>
          </p:nvPr>
        </p:nvSpPr>
        <p:spPr/>
        <p:txBody>
          <a:bodyPr>
            <a:normAutofit/>
          </a:bodyPr>
          <a:lstStyle/>
          <a:p>
            <a:pPr algn="ctr"/>
            <a:r>
              <a:rPr lang="tr-TR" sz="4800" dirty="0">
                <a:solidFill>
                  <a:srgbClr val="FF0000"/>
                </a:solidFill>
              </a:rPr>
              <a:t>LOJİSTİK PLANLAMA DERSİ</a:t>
            </a:r>
            <a:br>
              <a:rPr lang="tr-TR" sz="4800" dirty="0">
                <a:solidFill>
                  <a:srgbClr val="FF0000"/>
                </a:solidFill>
              </a:rPr>
            </a:br>
            <a:br>
              <a:rPr lang="tr-TR" sz="4800" dirty="0">
                <a:solidFill>
                  <a:srgbClr val="FF0000"/>
                </a:solidFill>
              </a:rPr>
            </a:br>
            <a:r>
              <a:rPr lang="tr-TR" sz="4800" dirty="0">
                <a:solidFill>
                  <a:srgbClr val="FF0000"/>
                </a:solidFill>
              </a:rPr>
              <a:t>LOJİSTİKTE BİLGİ TEKNOLOJİLERİ</a:t>
            </a:r>
          </a:p>
        </p:txBody>
      </p:sp>
      <p:sp>
        <p:nvSpPr>
          <p:cNvPr id="5" name="Metin Yer Tutucusu 4">
            <a:extLst>
              <a:ext uri="{FF2B5EF4-FFF2-40B4-BE49-F238E27FC236}">
                <a16:creationId xmlns:a16="http://schemas.microsoft.com/office/drawing/2014/main" id="{10CB6AC6-4622-4A66-8098-2684D4F27985}"/>
              </a:ext>
            </a:extLst>
          </p:cNvPr>
          <p:cNvSpPr>
            <a:spLocks noGrp="1"/>
          </p:cNvSpPr>
          <p:nvPr>
            <p:ph type="body" idx="1"/>
          </p:nvPr>
        </p:nvSpPr>
        <p:spPr>
          <a:xfrm>
            <a:off x="838200" y="5167424"/>
            <a:ext cx="10515600" cy="1406204"/>
          </a:xfrm>
        </p:spPr>
        <p:txBody>
          <a:bodyPr>
            <a:normAutofit/>
          </a:bodyPr>
          <a:lstStyle/>
          <a:p>
            <a:pPr algn="ctr"/>
            <a:r>
              <a:rPr lang="tr-TR" sz="2200" dirty="0"/>
              <a:t>13.</a:t>
            </a:r>
            <a:r>
              <a:rPr lang="sv-SE" sz="2200" dirty="0"/>
              <a:t>HAFTA</a:t>
            </a:r>
          </a:p>
          <a:p>
            <a:pPr algn="ctr"/>
            <a:r>
              <a:rPr lang="sv-SE" sz="2200" dirty="0"/>
              <a:t>Dr. </a:t>
            </a:r>
            <a:r>
              <a:rPr lang="sv-SE" sz="2200" dirty="0" err="1"/>
              <a:t>Öğr</a:t>
            </a:r>
            <a:r>
              <a:rPr lang="sv-SE" sz="2200" dirty="0"/>
              <a:t>. </a:t>
            </a:r>
            <a:r>
              <a:rPr lang="sv-SE" sz="2200" dirty="0" err="1"/>
              <a:t>Üyesi</a:t>
            </a:r>
            <a:r>
              <a:rPr lang="sv-SE" sz="2200" dirty="0"/>
              <a:t> Nazlıcan DİNDARİK</a:t>
            </a:r>
          </a:p>
          <a:p>
            <a:pPr algn="ctr"/>
            <a:r>
              <a:rPr lang="sv-SE" sz="2200" dirty="0"/>
              <a:t>ndindarik@kastamonu.edu.tr</a:t>
            </a:r>
          </a:p>
          <a:p>
            <a:pPr algn="ctr"/>
            <a:endParaRPr lang="tr-TR" sz="2200" dirty="0"/>
          </a:p>
          <a:p>
            <a:pPr algn="ctr"/>
            <a:endParaRPr lang="tr-TR" sz="2200" dirty="0"/>
          </a:p>
          <a:p>
            <a:pPr algn="ctr"/>
            <a:endParaRPr lang="tr-TR" sz="2200" dirty="0"/>
          </a:p>
          <a:p>
            <a:pPr algn="ctr"/>
            <a:endParaRPr lang="tr-TR" sz="2200" dirty="0"/>
          </a:p>
        </p:txBody>
      </p:sp>
    </p:spTree>
    <p:extLst>
      <p:ext uri="{BB962C8B-B14F-4D97-AF65-F5344CB8AC3E}">
        <p14:creationId xmlns:p14="http://schemas.microsoft.com/office/powerpoint/2010/main" val="379558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7D4E2-C060-74FC-AD52-15B27FCC9E9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81402AD-B5CF-1B47-3F6F-FBE54C524F04}"/>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Barkod Türleri</a:t>
            </a:r>
          </a:p>
        </p:txBody>
      </p:sp>
      <p:sp>
        <p:nvSpPr>
          <p:cNvPr id="4" name="Metin Yer Tutucusu 3">
            <a:extLst>
              <a:ext uri="{FF2B5EF4-FFF2-40B4-BE49-F238E27FC236}">
                <a16:creationId xmlns:a16="http://schemas.microsoft.com/office/drawing/2014/main" id="{12B3A29C-78D9-D685-38E2-4C6D4089A2AC}"/>
              </a:ext>
            </a:extLst>
          </p:cNvPr>
          <p:cNvSpPr>
            <a:spLocks noGrp="1"/>
          </p:cNvSpPr>
          <p:nvPr>
            <p:ph type="body" sz="half" idx="2"/>
          </p:nvPr>
        </p:nvSpPr>
        <p:spPr>
          <a:xfrm>
            <a:off x="858076" y="2327026"/>
            <a:ext cx="10591962" cy="3858732"/>
          </a:xfrm>
        </p:spPr>
        <p:txBody>
          <a:bodyPr>
            <a:normAutofit/>
          </a:bodyPr>
          <a:lstStyle/>
          <a:p>
            <a:pPr>
              <a:buNone/>
            </a:pPr>
            <a:r>
              <a:rPr lang="tr-TR" sz="2000" dirty="0">
                <a:solidFill>
                  <a:srgbClr val="FF0000"/>
                </a:solidFill>
              </a:rPr>
              <a:t>1D Barkodlar (Çizgisel Barkodlar)</a:t>
            </a:r>
          </a:p>
          <a:p>
            <a:pPr>
              <a:buFont typeface="Arial" panose="020B0604020202020204" pitchFamily="34" charset="0"/>
              <a:buChar char="•"/>
            </a:pPr>
            <a:r>
              <a:rPr lang="tr-TR" sz="2000" dirty="0"/>
              <a:t>UPC, EAN-13, </a:t>
            </a:r>
            <a:r>
              <a:rPr lang="tr-TR" sz="2000" dirty="0" err="1"/>
              <a:t>Code</a:t>
            </a:r>
            <a:r>
              <a:rPr lang="tr-TR" sz="2000" dirty="0"/>
              <a:t> 39, </a:t>
            </a:r>
            <a:r>
              <a:rPr lang="tr-TR" sz="2000" dirty="0" err="1"/>
              <a:t>Code</a:t>
            </a:r>
            <a:r>
              <a:rPr lang="tr-TR" sz="2000" dirty="0"/>
              <a:t> 128</a:t>
            </a:r>
          </a:p>
          <a:p>
            <a:pPr>
              <a:buFont typeface="Arial" panose="020B0604020202020204" pitchFamily="34" charset="0"/>
              <a:buChar char="•"/>
            </a:pPr>
            <a:r>
              <a:rPr lang="tr-TR" sz="2000" dirty="0"/>
              <a:t>Ürün kimlik bilgisi gibi sınırlı veri taşır (genelde 8-13 karakter).</a:t>
            </a:r>
          </a:p>
          <a:p>
            <a:endParaRPr lang="tr-TR" sz="2000" dirty="0"/>
          </a:p>
          <a:p>
            <a:pPr>
              <a:buNone/>
            </a:pPr>
            <a:r>
              <a:rPr lang="tr-TR" sz="2000" dirty="0">
                <a:solidFill>
                  <a:srgbClr val="FF0000"/>
                </a:solidFill>
              </a:rPr>
              <a:t>2D Barkodlar (İki Boyutlu Barkodlar)</a:t>
            </a:r>
          </a:p>
          <a:p>
            <a:pPr>
              <a:buFont typeface="Arial" panose="020B0604020202020204" pitchFamily="34" charset="0"/>
              <a:buChar char="•"/>
            </a:pPr>
            <a:r>
              <a:rPr lang="tr-TR" sz="2000" dirty="0"/>
              <a:t>QR </a:t>
            </a:r>
            <a:r>
              <a:rPr lang="tr-TR" sz="2000" dirty="0" err="1"/>
              <a:t>Code</a:t>
            </a:r>
            <a:r>
              <a:rPr lang="tr-TR" sz="2000" dirty="0"/>
              <a:t>, </a:t>
            </a:r>
            <a:r>
              <a:rPr lang="tr-TR" sz="2000" dirty="0" err="1"/>
              <a:t>DataMatrix</a:t>
            </a:r>
            <a:r>
              <a:rPr lang="tr-TR" sz="2000" dirty="0"/>
              <a:t>, </a:t>
            </a:r>
            <a:r>
              <a:rPr lang="tr-TR" sz="2000" dirty="0" err="1"/>
              <a:t>Aztec</a:t>
            </a:r>
            <a:r>
              <a:rPr lang="tr-TR" sz="2000" dirty="0"/>
              <a:t> </a:t>
            </a:r>
            <a:r>
              <a:rPr lang="tr-TR" sz="2000" dirty="0" err="1"/>
              <a:t>Code</a:t>
            </a:r>
            <a:endParaRPr lang="tr-TR" sz="2000" dirty="0"/>
          </a:p>
          <a:p>
            <a:pPr>
              <a:buFont typeface="Arial" panose="020B0604020202020204" pitchFamily="34" charset="0"/>
              <a:buChar char="•"/>
            </a:pPr>
            <a:r>
              <a:rPr lang="tr-TR" sz="2000" dirty="0"/>
              <a:t>Web linki, metin, konum, iletişim bilgileri gibi daha fazla veri saklayabilir.</a:t>
            </a:r>
          </a:p>
          <a:p>
            <a:endParaRPr lang="tr-TR" sz="2000" dirty="0"/>
          </a:p>
        </p:txBody>
      </p:sp>
      <p:sp>
        <p:nvSpPr>
          <p:cNvPr id="7" name="Metin kutusu 6">
            <a:extLst>
              <a:ext uri="{FF2B5EF4-FFF2-40B4-BE49-F238E27FC236}">
                <a16:creationId xmlns:a16="http://schemas.microsoft.com/office/drawing/2014/main" id="{CE511B4C-E7FC-0319-49C9-631F065BF14E}"/>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F9180911-BE35-B016-8386-FBC3ACA31A2D}"/>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215950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A1163-0359-8D82-13FE-E0417A32872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126C3FE-1669-21A8-0AFB-8352D125456E}"/>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Tedarik Zincirinde Barkod Kullanımı</a:t>
            </a:r>
          </a:p>
        </p:txBody>
      </p:sp>
      <p:sp>
        <p:nvSpPr>
          <p:cNvPr id="4" name="Metin Yer Tutucusu 3">
            <a:extLst>
              <a:ext uri="{FF2B5EF4-FFF2-40B4-BE49-F238E27FC236}">
                <a16:creationId xmlns:a16="http://schemas.microsoft.com/office/drawing/2014/main" id="{CF5D41B1-98FB-EE01-5CF0-39450617A9B4}"/>
              </a:ext>
            </a:extLst>
          </p:cNvPr>
          <p:cNvSpPr>
            <a:spLocks noGrp="1"/>
          </p:cNvSpPr>
          <p:nvPr>
            <p:ph type="body" sz="half" idx="2"/>
          </p:nvPr>
        </p:nvSpPr>
        <p:spPr>
          <a:xfrm>
            <a:off x="901699" y="2673752"/>
            <a:ext cx="10591962" cy="3369379"/>
          </a:xfrm>
        </p:spPr>
        <p:txBody>
          <a:bodyPr>
            <a:normAutofit/>
          </a:bodyPr>
          <a:lstStyle/>
          <a:p>
            <a:pPr>
              <a:buNone/>
            </a:pPr>
            <a:r>
              <a:rPr lang="tr-TR" sz="2000" b="1" dirty="0"/>
              <a:t>Siparişten teslimata kadar</a:t>
            </a:r>
            <a:r>
              <a:rPr lang="tr-TR" sz="2000" dirty="0"/>
              <a:t> ürün hareketlerinin takip edilmesini sağlar.</a:t>
            </a:r>
          </a:p>
          <a:p>
            <a:pPr>
              <a:buNone/>
            </a:pPr>
            <a:r>
              <a:rPr lang="tr-TR" sz="2000" b="1" dirty="0"/>
              <a:t>Depolama:</a:t>
            </a:r>
            <a:r>
              <a:rPr lang="tr-TR" sz="2000" dirty="0"/>
              <a:t> Ürün lokasyonlarının yönetimi kolaylaşır.</a:t>
            </a:r>
          </a:p>
          <a:p>
            <a:pPr>
              <a:buNone/>
            </a:pPr>
            <a:r>
              <a:rPr lang="tr-TR" sz="2000" b="1" dirty="0"/>
              <a:t>Taşıma:</a:t>
            </a:r>
            <a:r>
              <a:rPr lang="tr-TR" sz="2000" dirty="0"/>
              <a:t> Kargo barkodları ile rota takibi yapılır.</a:t>
            </a:r>
          </a:p>
          <a:p>
            <a:pPr>
              <a:buNone/>
            </a:pPr>
            <a:r>
              <a:rPr lang="tr-TR" sz="2000" b="1" dirty="0"/>
              <a:t>İade:</a:t>
            </a:r>
            <a:r>
              <a:rPr lang="tr-TR" sz="2000" dirty="0"/>
              <a:t> Ürün iade süreçlerinde doğrulama sağlar.</a:t>
            </a:r>
          </a:p>
          <a:p>
            <a:r>
              <a:rPr lang="tr-TR" sz="2000" b="1" dirty="0"/>
              <a:t>Güvenlik:</a:t>
            </a:r>
            <a:r>
              <a:rPr lang="tr-TR" sz="2000" dirty="0"/>
              <a:t> Taklit ürünlerin ayırt edilmesinde etkilidir.</a:t>
            </a:r>
          </a:p>
          <a:p>
            <a:endParaRPr lang="tr-TR" sz="2000" dirty="0"/>
          </a:p>
        </p:txBody>
      </p:sp>
      <p:sp>
        <p:nvSpPr>
          <p:cNvPr id="7" name="Metin kutusu 6">
            <a:extLst>
              <a:ext uri="{FF2B5EF4-FFF2-40B4-BE49-F238E27FC236}">
                <a16:creationId xmlns:a16="http://schemas.microsoft.com/office/drawing/2014/main" id="{CD1845FA-2CFF-291E-2585-9DE0DC309D93}"/>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2E39FAAF-5659-471A-3CAC-BFDBAB8B5419}"/>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57697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DA906-547D-8612-A1F0-B36B0BEC6CB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1CA9676-005C-D385-0AE9-2AAE3C536292}"/>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Ürünlere Nasıl Barkodlama Yapılır?</a:t>
            </a:r>
          </a:p>
        </p:txBody>
      </p:sp>
      <p:sp>
        <p:nvSpPr>
          <p:cNvPr id="4" name="Metin Yer Tutucusu 3">
            <a:extLst>
              <a:ext uri="{FF2B5EF4-FFF2-40B4-BE49-F238E27FC236}">
                <a16:creationId xmlns:a16="http://schemas.microsoft.com/office/drawing/2014/main" id="{39CF65AC-878B-3042-EAF4-18F4CFDAC680}"/>
              </a:ext>
            </a:extLst>
          </p:cNvPr>
          <p:cNvSpPr>
            <a:spLocks noGrp="1"/>
          </p:cNvSpPr>
          <p:nvPr>
            <p:ph type="body" sz="half" idx="2"/>
          </p:nvPr>
        </p:nvSpPr>
        <p:spPr>
          <a:xfrm>
            <a:off x="901699" y="2604304"/>
            <a:ext cx="10591962" cy="3438827"/>
          </a:xfrm>
        </p:spPr>
        <p:txBody>
          <a:bodyPr>
            <a:normAutofit/>
          </a:bodyPr>
          <a:lstStyle/>
          <a:p>
            <a:pPr>
              <a:buNone/>
            </a:pPr>
            <a:r>
              <a:rPr lang="tr-TR" sz="2000" dirty="0"/>
              <a:t>1. </a:t>
            </a:r>
            <a:r>
              <a:rPr lang="tr-TR" sz="2000" b="1" dirty="0"/>
              <a:t>GS1 Türkiye</a:t>
            </a:r>
            <a:r>
              <a:rPr lang="tr-TR" sz="2000" dirty="0"/>
              <a:t> gibi yetkili kurumlardan barkod numarası (GTIN) alınır.</a:t>
            </a:r>
          </a:p>
          <a:p>
            <a:pPr>
              <a:buNone/>
            </a:pPr>
            <a:r>
              <a:rPr lang="tr-TR" sz="2000" dirty="0"/>
              <a:t>2. Barkod yazılımı ile ürün bilgisi barkod formatına dönüştürülür.</a:t>
            </a:r>
          </a:p>
          <a:p>
            <a:pPr>
              <a:buNone/>
            </a:pPr>
            <a:r>
              <a:rPr lang="tr-TR" sz="2000" dirty="0"/>
              <a:t>3. Barkod yazıcılar aracılığıyla etiketler basılır.</a:t>
            </a:r>
          </a:p>
          <a:p>
            <a:r>
              <a:rPr lang="tr-TR" sz="2000" dirty="0"/>
              <a:t>4. Bu etiketler ürünün ambalajına, üzerine ya da kutusuna yapıştırılır.</a:t>
            </a:r>
          </a:p>
          <a:p>
            <a:endParaRPr lang="tr-TR" sz="2000" dirty="0"/>
          </a:p>
        </p:txBody>
      </p:sp>
      <p:sp>
        <p:nvSpPr>
          <p:cNvPr id="7" name="Metin kutusu 6">
            <a:extLst>
              <a:ext uri="{FF2B5EF4-FFF2-40B4-BE49-F238E27FC236}">
                <a16:creationId xmlns:a16="http://schemas.microsoft.com/office/drawing/2014/main" id="{8FD8D027-97C0-BB94-37E3-6C7C18D69B20}"/>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C2974ADA-870A-E1BD-20C8-F708647BC076}"/>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65795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B2D0FE-1916-4BC4-B289-BCE8D6AD80C7}"/>
              </a:ext>
            </a:extLst>
          </p:cNvPr>
          <p:cNvSpPr>
            <a:spLocks noGrp="1"/>
          </p:cNvSpPr>
          <p:nvPr>
            <p:ph type="title"/>
          </p:nvPr>
        </p:nvSpPr>
        <p:spPr/>
        <p:txBody>
          <a:bodyPr>
            <a:normAutofit/>
          </a:bodyPr>
          <a:lstStyle/>
          <a:p>
            <a:r>
              <a:rPr lang="tr-TR" sz="3200" dirty="0">
                <a:solidFill>
                  <a:srgbClr val="FF0000"/>
                </a:solidFill>
              </a:rPr>
              <a:t>OT/VT RFID</a:t>
            </a:r>
          </a:p>
        </p:txBody>
      </p:sp>
      <p:sp>
        <p:nvSpPr>
          <p:cNvPr id="3" name="İçerik Yer Tutucusu 2">
            <a:extLst>
              <a:ext uri="{FF2B5EF4-FFF2-40B4-BE49-F238E27FC236}">
                <a16:creationId xmlns:a16="http://schemas.microsoft.com/office/drawing/2014/main" id="{A22504DC-F66F-498F-B87B-4C473AB38E81}"/>
              </a:ext>
            </a:extLst>
          </p:cNvPr>
          <p:cNvSpPr>
            <a:spLocks noGrp="1"/>
          </p:cNvSpPr>
          <p:nvPr>
            <p:ph idx="1"/>
          </p:nvPr>
        </p:nvSpPr>
        <p:spPr/>
        <p:txBody>
          <a:bodyPr>
            <a:normAutofit/>
          </a:bodyPr>
          <a:lstStyle/>
          <a:p>
            <a:pPr marL="0" indent="0" algn="just">
              <a:buNone/>
            </a:pPr>
            <a:r>
              <a:rPr lang="tr-TR" sz="2400" dirty="0"/>
              <a:t>•RFID teknolojisi, bir cihazdan doğrudan (aktif RFID) veya gönderilen bir dalganın yansıması (pasif RFID) ile gelen elektromanyetik dalganın bir anten vasıtası ile alınıp, bir yonga üzerinde işlenerek sayısal veriye dönüştürülmesi ve istenilen ortama aktarılmasını sağlar.</a:t>
            </a:r>
          </a:p>
        </p:txBody>
      </p:sp>
      <p:pic>
        <p:nvPicPr>
          <p:cNvPr id="5" name="Resim 4">
            <a:extLst>
              <a:ext uri="{FF2B5EF4-FFF2-40B4-BE49-F238E27FC236}">
                <a16:creationId xmlns:a16="http://schemas.microsoft.com/office/drawing/2014/main" id="{92C70A99-18ED-4301-94C7-747E872E4E76}"/>
              </a:ext>
            </a:extLst>
          </p:cNvPr>
          <p:cNvPicPr>
            <a:picLocks noChangeAspect="1"/>
          </p:cNvPicPr>
          <p:nvPr/>
        </p:nvPicPr>
        <p:blipFill>
          <a:blip r:embed="rId2"/>
          <a:stretch>
            <a:fillRect/>
          </a:stretch>
        </p:blipFill>
        <p:spPr>
          <a:xfrm>
            <a:off x="2871799" y="3034667"/>
            <a:ext cx="6243626" cy="3197841"/>
          </a:xfrm>
          <a:prstGeom prst="rect">
            <a:avLst/>
          </a:prstGeom>
        </p:spPr>
      </p:pic>
      <p:pic>
        <p:nvPicPr>
          <p:cNvPr id="4" name="Resim 3">
            <a:extLst>
              <a:ext uri="{FF2B5EF4-FFF2-40B4-BE49-F238E27FC236}">
                <a16:creationId xmlns:a16="http://schemas.microsoft.com/office/drawing/2014/main" id="{09337599-3B1A-8C28-1430-9AEF8BE4FF0D}"/>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1604467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9F453E-C2CE-4BF0-98CF-B09032796BAB}"/>
              </a:ext>
            </a:extLst>
          </p:cNvPr>
          <p:cNvSpPr>
            <a:spLocks noGrp="1"/>
          </p:cNvSpPr>
          <p:nvPr>
            <p:ph idx="1"/>
          </p:nvPr>
        </p:nvSpPr>
        <p:spPr>
          <a:xfrm>
            <a:off x="952500" y="2190187"/>
            <a:ext cx="10515600" cy="4534757"/>
          </a:xfrm>
        </p:spPr>
        <p:txBody>
          <a:bodyPr>
            <a:noAutofit/>
          </a:bodyPr>
          <a:lstStyle/>
          <a:p>
            <a:pPr marL="0" indent="0" algn="just">
              <a:buNone/>
            </a:pPr>
            <a:r>
              <a:rPr lang="tr-TR" sz="2200" dirty="0"/>
              <a:t>• RFID sistemi anten bağlanmış bir yongadan yapılan etiket (RFID </a:t>
            </a:r>
            <a:r>
              <a:rPr lang="tr-TR" sz="2200" dirty="0" err="1"/>
              <a:t>tag</a:t>
            </a:r>
            <a:r>
              <a:rPr lang="tr-TR" sz="2200" dirty="0"/>
              <a:t>) ve antenli bir RFID okuyucudan (</a:t>
            </a:r>
            <a:r>
              <a:rPr lang="tr-TR" sz="2200" dirty="0" err="1"/>
              <a:t>reader</a:t>
            </a:r>
            <a:r>
              <a:rPr lang="tr-TR" sz="2200" dirty="0"/>
              <a:t>) oluşur.</a:t>
            </a:r>
          </a:p>
          <a:p>
            <a:pPr marL="0" indent="0" algn="just">
              <a:buNone/>
            </a:pPr>
            <a:r>
              <a:rPr lang="tr-TR" sz="2200" dirty="0"/>
              <a:t>• Okuyucu donanım elektromanyetik dalgalar yayar.</a:t>
            </a:r>
          </a:p>
          <a:p>
            <a:pPr marL="0" indent="0" algn="just">
              <a:buNone/>
            </a:pPr>
            <a:r>
              <a:rPr lang="tr-TR" sz="2200" dirty="0"/>
              <a:t>• Pasif RFID etiketi, okuyucudan yayılan dalgaları algılar ve bunu RFID yonganın devrelerini harekete geçirmek için kullanır.</a:t>
            </a:r>
          </a:p>
          <a:p>
            <a:pPr marL="0" indent="0" algn="just">
              <a:buNone/>
            </a:pPr>
            <a:r>
              <a:rPr lang="tr-TR" sz="2200" dirty="0"/>
              <a:t>• RFID yonga bu dalgalara üzerindeki sayısal bilgiyi ekler ve okuyucuya geri gönderir.</a:t>
            </a:r>
          </a:p>
          <a:p>
            <a:pPr marL="0" indent="0" algn="just">
              <a:buNone/>
            </a:pPr>
            <a:r>
              <a:rPr lang="tr-TR" sz="2200" dirty="0"/>
              <a:t>• Aktif RFID etiketi üzerinde pil bulunmaktadır. Bir okuyucunun etki alanına girdiğinde bilgiyi doğrudan gönderir.</a:t>
            </a:r>
            <a:endParaRPr lang="tr-TR" sz="2200" b="0" i="0" u="none" strike="noStrike" baseline="0" dirty="0">
              <a:solidFill>
                <a:srgbClr val="000000"/>
              </a:solidFill>
            </a:endParaRPr>
          </a:p>
          <a:p>
            <a:pPr algn="just"/>
            <a:r>
              <a:rPr lang="tr-TR" sz="2200" b="0" i="0" u="none" strike="noStrike" baseline="0" dirty="0">
                <a:solidFill>
                  <a:srgbClr val="000000"/>
                </a:solidFill>
              </a:rPr>
              <a:t>Aktif RFID için çok tanıdık bir örnek köprü ve otoyol geçişlerinde kullanılan OGS sistemidir.</a:t>
            </a:r>
          </a:p>
          <a:p>
            <a:pPr marL="0" indent="0" algn="just">
              <a:buNone/>
            </a:pPr>
            <a:endParaRPr lang="tr-TR" sz="2200" dirty="0"/>
          </a:p>
        </p:txBody>
      </p:sp>
      <p:sp>
        <p:nvSpPr>
          <p:cNvPr id="4" name="Başlık 1">
            <a:extLst>
              <a:ext uri="{FF2B5EF4-FFF2-40B4-BE49-F238E27FC236}">
                <a16:creationId xmlns:a16="http://schemas.microsoft.com/office/drawing/2014/main" id="{A57B7587-2342-4366-8562-B3AB36AB9ADC}"/>
              </a:ext>
            </a:extLst>
          </p:cNvPr>
          <p:cNvSpPr>
            <a:spLocks noGrp="1"/>
          </p:cNvSpPr>
          <p:nvPr>
            <p:ph type="title"/>
          </p:nvPr>
        </p:nvSpPr>
        <p:spPr>
          <a:xfrm>
            <a:off x="838200" y="365126"/>
            <a:ext cx="10515600" cy="1040342"/>
          </a:xfrm>
        </p:spPr>
        <p:txBody>
          <a:bodyPr>
            <a:normAutofit/>
          </a:bodyPr>
          <a:lstStyle/>
          <a:p>
            <a:r>
              <a:rPr lang="tr-TR" sz="3200" dirty="0">
                <a:solidFill>
                  <a:srgbClr val="FF0000"/>
                </a:solidFill>
              </a:rPr>
              <a:t>OT/VT RFID</a:t>
            </a:r>
          </a:p>
        </p:txBody>
      </p:sp>
      <p:pic>
        <p:nvPicPr>
          <p:cNvPr id="6" name="Resim 5">
            <a:extLst>
              <a:ext uri="{FF2B5EF4-FFF2-40B4-BE49-F238E27FC236}">
                <a16:creationId xmlns:a16="http://schemas.microsoft.com/office/drawing/2014/main" id="{101C83B9-5F5E-4265-B861-C30486FBB9D4}"/>
              </a:ext>
            </a:extLst>
          </p:cNvPr>
          <p:cNvPicPr>
            <a:picLocks noChangeAspect="1"/>
          </p:cNvPicPr>
          <p:nvPr/>
        </p:nvPicPr>
        <p:blipFill>
          <a:blip r:embed="rId2"/>
          <a:stretch>
            <a:fillRect/>
          </a:stretch>
        </p:blipFill>
        <p:spPr>
          <a:xfrm>
            <a:off x="6896100" y="81199"/>
            <a:ext cx="4147234" cy="2008015"/>
          </a:xfrm>
          <a:prstGeom prst="rect">
            <a:avLst/>
          </a:prstGeom>
        </p:spPr>
      </p:pic>
      <p:pic>
        <p:nvPicPr>
          <p:cNvPr id="2" name="Resim 1">
            <a:extLst>
              <a:ext uri="{FF2B5EF4-FFF2-40B4-BE49-F238E27FC236}">
                <a16:creationId xmlns:a16="http://schemas.microsoft.com/office/drawing/2014/main" id="{3116C2A5-D44E-CAEB-67F3-1FF418DD2025}"/>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93497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6B613-DC36-92C8-6CBE-C15CE6543A9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22E50AA-8B6B-8494-5B7D-32226848E92F}"/>
              </a:ext>
            </a:extLst>
          </p:cNvPr>
          <p:cNvSpPr>
            <a:spLocks noGrp="1"/>
          </p:cNvSpPr>
          <p:nvPr>
            <p:ph type="title"/>
          </p:nvPr>
        </p:nvSpPr>
        <p:spPr>
          <a:xfrm>
            <a:off x="1296365" y="1460500"/>
            <a:ext cx="9815331" cy="530225"/>
          </a:xfrm>
        </p:spPr>
        <p:txBody>
          <a:bodyPr>
            <a:normAutofit fontScale="90000"/>
          </a:bodyPr>
          <a:lstStyle/>
          <a:p>
            <a:pPr algn="ctr"/>
            <a:r>
              <a:rPr lang="tr-TR" b="1" dirty="0">
                <a:solidFill>
                  <a:srgbClr val="FF0000"/>
                </a:solidFill>
              </a:rPr>
              <a:t>Radyo Frekanslı Veri Toplama Sistemlerinin Kullanım Alanları</a:t>
            </a:r>
          </a:p>
        </p:txBody>
      </p:sp>
      <p:sp>
        <p:nvSpPr>
          <p:cNvPr id="4" name="Metin Yer Tutucusu 3">
            <a:extLst>
              <a:ext uri="{FF2B5EF4-FFF2-40B4-BE49-F238E27FC236}">
                <a16:creationId xmlns:a16="http://schemas.microsoft.com/office/drawing/2014/main" id="{949BCA75-22D7-526E-A7C7-D9015AC4B109}"/>
              </a:ext>
            </a:extLst>
          </p:cNvPr>
          <p:cNvSpPr>
            <a:spLocks noGrp="1"/>
          </p:cNvSpPr>
          <p:nvPr>
            <p:ph type="body" sz="half" idx="2"/>
          </p:nvPr>
        </p:nvSpPr>
        <p:spPr>
          <a:xfrm>
            <a:off x="901699" y="2592728"/>
            <a:ext cx="10591962" cy="3450403"/>
          </a:xfrm>
        </p:spPr>
        <p:txBody>
          <a:bodyPr>
            <a:normAutofit/>
          </a:bodyPr>
          <a:lstStyle/>
          <a:p>
            <a:pPr>
              <a:buNone/>
            </a:pPr>
            <a:r>
              <a:rPr lang="tr-TR" sz="2000" b="1" dirty="0"/>
              <a:t>Depolar:</a:t>
            </a:r>
            <a:r>
              <a:rPr lang="tr-TR" sz="2000" dirty="0"/>
              <a:t> Hızlı stok sayımı, lokasyon bazlı ürün izleme.</a:t>
            </a:r>
          </a:p>
          <a:p>
            <a:pPr>
              <a:buNone/>
            </a:pPr>
            <a:r>
              <a:rPr lang="tr-TR" sz="2000" b="1" dirty="0"/>
              <a:t>Lojistik:</a:t>
            </a:r>
            <a:r>
              <a:rPr lang="tr-TR" sz="2000" dirty="0"/>
              <a:t> Kargo taşıma ve teslimatın anlık takibi.</a:t>
            </a:r>
          </a:p>
          <a:p>
            <a:pPr>
              <a:buNone/>
            </a:pPr>
            <a:r>
              <a:rPr lang="tr-TR" sz="2000" b="1" dirty="0"/>
              <a:t>Üretim:</a:t>
            </a:r>
            <a:r>
              <a:rPr lang="tr-TR" sz="2000" dirty="0"/>
              <a:t> İşlem sırası doğrulama, yarı mamul takibi.</a:t>
            </a:r>
          </a:p>
          <a:p>
            <a:pPr>
              <a:buNone/>
            </a:pPr>
            <a:r>
              <a:rPr lang="tr-TR" sz="2000" b="1" dirty="0"/>
              <a:t>Perakende:</a:t>
            </a:r>
            <a:r>
              <a:rPr lang="tr-TR" sz="2000" dirty="0"/>
              <a:t> Raf kontrolü, kayıp-kaçak önleme.</a:t>
            </a:r>
          </a:p>
          <a:p>
            <a:r>
              <a:rPr lang="tr-TR" sz="2000" b="1" dirty="0"/>
              <a:t>Sağlık:</a:t>
            </a:r>
            <a:r>
              <a:rPr lang="tr-TR" sz="2000" dirty="0"/>
              <a:t> Hasta dosya ve ilaç takibi.</a:t>
            </a:r>
          </a:p>
          <a:p>
            <a:endParaRPr lang="tr-TR" sz="2000" dirty="0"/>
          </a:p>
        </p:txBody>
      </p:sp>
      <p:sp>
        <p:nvSpPr>
          <p:cNvPr id="7" name="Metin kutusu 6">
            <a:extLst>
              <a:ext uri="{FF2B5EF4-FFF2-40B4-BE49-F238E27FC236}">
                <a16:creationId xmlns:a16="http://schemas.microsoft.com/office/drawing/2014/main" id="{670E3F81-215B-481C-7571-17E079F45115}"/>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8A2B7682-49FF-C797-DC15-2C5CBDBA0922}"/>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57689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9F0E5-1455-FE00-7A58-6D2136B0EBE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E21746C-DC3B-9451-34FA-5B3382DFE5DA}"/>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Depolarda Radyo Frekansı Uygulamaları</a:t>
            </a:r>
          </a:p>
        </p:txBody>
      </p:sp>
      <p:sp>
        <p:nvSpPr>
          <p:cNvPr id="4" name="Metin Yer Tutucusu 3">
            <a:extLst>
              <a:ext uri="{FF2B5EF4-FFF2-40B4-BE49-F238E27FC236}">
                <a16:creationId xmlns:a16="http://schemas.microsoft.com/office/drawing/2014/main" id="{49FF845E-AED7-2570-E5A7-8048B42D8578}"/>
              </a:ext>
            </a:extLst>
          </p:cNvPr>
          <p:cNvSpPr>
            <a:spLocks noGrp="1"/>
          </p:cNvSpPr>
          <p:nvPr>
            <p:ph type="body" sz="half" idx="2"/>
          </p:nvPr>
        </p:nvSpPr>
        <p:spPr>
          <a:xfrm>
            <a:off x="901699" y="2801072"/>
            <a:ext cx="10591962" cy="3242059"/>
          </a:xfrm>
        </p:spPr>
        <p:txBody>
          <a:bodyPr>
            <a:normAutofit/>
          </a:bodyPr>
          <a:lstStyle/>
          <a:p>
            <a:pPr>
              <a:buNone/>
            </a:pPr>
            <a:r>
              <a:rPr lang="tr-TR" sz="2000" b="1" dirty="0"/>
              <a:t>Giriş-çıkış işlemleri:</a:t>
            </a:r>
            <a:r>
              <a:rPr lang="tr-TR" sz="2000" dirty="0"/>
              <a:t> Otomatik ve eş zamanlı veri kaydı</a:t>
            </a:r>
          </a:p>
          <a:p>
            <a:pPr>
              <a:buNone/>
            </a:pPr>
            <a:r>
              <a:rPr lang="tr-TR" sz="2000" b="1" dirty="0"/>
              <a:t>Sayım işlemleri:</a:t>
            </a:r>
            <a:r>
              <a:rPr lang="tr-TR" sz="2000" dirty="0"/>
              <a:t> Hızlı ve hatasız envanter kontrolü</a:t>
            </a:r>
          </a:p>
          <a:p>
            <a:pPr>
              <a:buNone/>
            </a:pPr>
            <a:r>
              <a:rPr lang="tr-TR" sz="2000" b="1" dirty="0" err="1"/>
              <a:t>Order</a:t>
            </a:r>
            <a:r>
              <a:rPr lang="tr-TR" sz="2000" b="1" dirty="0"/>
              <a:t> </a:t>
            </a:r>
            <a:r>
              <a:rPr lang="tr-TR" sz="2000" b="1" dirty="0" err="1"/>
              <a:t>Picking</a:t>
            </a:r>
            <a:r>
              <a:rPr lang="tr-TR" sz="2000" b="1" dirty="0"/>
              <a:t>:</a:t>
            </a:r>
            <a:r>
              <a:rPr lang="tr-TR" sz="2000" dirty="0"/>
              <a:t> Doğru ürünün doğru siparişe yönlendirilmesi</a:t>
            </a:r>
          </a:p>
          <a:p>
            <a:r>
              <a:rPr lang="tr-TR" sz="2000" b="1" dirty="0"/>
              <a:t>Alan yönetimi:</a:t>
            </a:r>
            <a:r>
              <a:rPr lang="tr-TR" sz="2000" dirty="0"/>
              <a:t> Ürünlerin hangi rafa yerleştirildiğinin takibi</a:t>
            </a:r>
          </a:p>
          <a:p>
            <a:endParaRPr lang="tr-TR" sz="2000" dirty="0"/>
          </a:p>
        </p:txBody>
      </p:sp>
      <p:sp>
        <p:nvSpPr>
          <p:cNvPr id="7" name="Metin kutusu 6">
            <a:extLst>
              <a:ext uri="{FF2B5EF4-FFF2-40B4-BE49-F238E27FC236}">
                <a16:creationId xmlns:a16="http://schemas.microsoft.com/office/drawing/2014/main" id="{AFEC419B-946E-43AB-BD2D-36F3D90A97F1}"/>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4AAB06D1-368B-7015-7F59-48CA34069F77}"/>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43474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2C2DB-9F83-5AD1-C434-33D7BD11AB1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8EC6CA4-8BB6-1B2B-22FE-60CC3E27FA59}"/>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Üretimde Radyo Frekansı Uygulamaları</a:t>
            </a:r>
          </a:p>
        </p:txBody>
      </p:sp>
      <p:sp>
        <p:nvSpPr>
          <p:cNvPr id="4" name="Metin Yer Tutucusu 3">
            <a:extLst>
              <a:ext uri="{FF2B5EF4-FFF2-40B4-BE49-F238E27FC236}">
                <a16:creationId xmlns:a16="http://schemas.microsoft.com/office/drawing/2014/main" id="{3A80576E-61BE-D39D-C976-9D9C413B4837}"/>
              </a:ext>
            </a:extLst>
          </p:cNvPr>
          <p:cNvSpPr>
            <a:spLocks noGrp="1"/>
          </p:cNvSpPr>
          <p:nvPr>
            <p:ph type="body" sz="half" idx="2"/>
          </p:nvPr>
        </p:nvSpPr>
        <p:spPr>
          <a:xfrm>
            <a:off x="901699" y="2777924"/>
            <a:ext cx="10591962" cy="3265207"/>
          </a:xfrm>
        </p:spPr>
        <p:txBody>
          <a:bodyPr>
            <a:normAutofit/>
          </a:bodyPr>
          <a:lstStyle/>
          <a:p>
            <a:r>
              <a:rPr lang="tr-TR" sz="2000" b="1" dirty="0"/>
              <a:t>Montaj hattı izleme:</a:t>
            </a:r>
            <a:r>
              <a:rPr lang="tr-TR" sz="2000" dirty="0"/>
              <a:t> Hangi parçanın ne zaman kullanıldığını takip eder.</a:t>
            </a:r>
          </a:p>
          <a:p>
            <a:r>
              <a:rPr lang="tr-TR" sz="2000" b="1" dirty="0"/>
              <a:t>Operasyon doğrulama:</a:t>
            </a:r>
            <a:r>
              <a:rPr lang="tr-TR" sz="2000" dirty="0"/>
              <a:t> Süreç içinde kalite kontrol.</a:t>
            </a:r>
          </a:p>
          <a:p>
            <a:r>
              <a:rPr lang="tr-TR" sz="2000" b="1" dirty="0"/>
              <a:t>Vardiya ve iş gücü yönetimi:</a:t>
            </a:r>
            <a:r>
              <a:rPr lang="tr-TR" sz="2000" dirty="0"/>
              <a:t> İşlemleri hangi personelin yaptığı görülebilir.</a:t>
            </a:r>
          </a:p>
          <a:p>
            <a:r>
              <a:rPr lang="tr-TR" sz="2000" b="1" dirty="0"/>
              <a:t>İzlenebilirlik:</a:t>
            </a:r>
            <a:r>
              <a:rPr lang="tr-TR" sz="2000" dirty="0"/>
              <a:t> Üretim lotlarının geçmişi kayıt altına alınır.</a:t>
            </a:r>
          </a:p>
          <a:p>
            <a:endParaRPr lang="tr-TR" sz="2000" dirty="0"/>
          </a:p>
        </p:txBody>
      </p:sp>
      <p:sp>
        <p:nvSpPr>
          <p:cNvPr id="7" name="Metin kutusu 6">
            <a:extLst>
              <a:ext uri="{FF2B5EF4-FFF2-40B4-BE49-F238E27FC236}">
                <a16:creationId xmlns:a16="http://schemas.microsoft.com/office/drawing/2014/main" id="{D2F00221-9551-24A9-7D3A-2E7B9177F55E}"/>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9DDA2BFF-F6B4-C7F6-FC17-3F0CE891F264}"/>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42044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783FE-155C-41A2-59DA-8D4091F5DC9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87B119A-9D27-507E-243B-A61FA5E61059}"/>
              </a:ext>
            </a:extLst>
          </p:cNvPr>
          <p:cNvSpPr>
            <a:spLocks noGrp="1"/>
          </p:cNvSpPr>
          <p:nvPr>
            <p:ph type="title"/>
          </p:nvPr>
        </p:nvSpPr>
        <p:spPr>
          <a:xfrm>
            <a:off x="1689903" y="1460500"/>
            <a:ext cx="9120851" cy="530225"/>
          </a:xfrm>
        </p:spPr>
        <p:txBody>
          <a:bodyPr>
            <a:normAutofit fontScale="90000"/>
          </a:bodyPr>
          <a:lstStyle/>
          <a:p>
            <a:pPr algn="ctr"/>
            <a:r>
              <a:rPr lang="tr-TR" b="1" dirty="0">
                <a:solidFill>
                  <a:srgbClr val="FF0000"/>
                </a:solidFill>
              </a:rPr>
              <a:t>Türkiye’de Radyo Frekanslı Üretim ve Depo Uygulamaları</a:t>
            </a:r>
          </a:p>
        </p:txBody>
      </p:sp>
      <p:sp>
        <p:nvSpPr>
          <p:cNvPr id="4" name="Metin Yer Tutucusu 3">
            <a:extLst>
              <a:ext uri="{FF2B5EF4-FFF2-40B4-BE49-F238E27FC236}">
                <a16:creationId xmlns:a16="http://schemas.microsoft.com/office/drawing/2014/main" id="{209C1DCF-639E-0095-EBB2-8577B925B895}"/>
              </a:ext>
            </a:extLst>
          </p:cNvPr>
          <p:cNvSpPr>
            <a:spLocks noGrp="1"/>
          </p:cNvSpPr>
          <p:nvPr>
            <p:ph type="body" sz="half" idx="2"/>
          </p:nvPr>
        </p:nvSpPr>
        <p:spPr>
          <a:xfrm>
            <a:off x="901699" y="2604304"/>
            <a:ext cx="10591962" cy="3438827"/>
          </a:xfrm>
        </p:spPr>
        <p:txBody>
          <a:bodyPr>
            <a:normAutofit/>
          </a:bodyPr>
          <a:lstStyle/>
          <a:p>
            <a:r>
              <a:rPr lang="tr-TR" sz="2000" b="1" dirty="0"/>
              <a:t>Arçelik:</a:t>
            </a:r>
            <a:r>
              <a:rPr lang="tr-TR" sz="2000" dirty="0"/>
              <a:t> RFID ile üretim bandı takibi ve kalite kontrol.</a:t>
            </a:r>
          </a:p>
          <a:p>
            <a:r>
              <a:rPr lang="tr-TR" sz="2000" b="1" dirty="0"/>
              <a:t>Ford Otosan:</a:t>
            </a:r>
            <a:r>
              <a:rPr lang="tr-TR" sz="2000" dirty="0"/>
              <a:t> RFID ile parça akışı yönetimi.</a:t>
            </a:r>
          </a:p>
          <a:p>
            <a:r>
              <a:rPr lang="tr-TR" sz="2000" b="1" dirty="0"/>
              <a:t>Migros:</a:t>
            </a:r>
            <a:r>
              <a:rPr lang="tr-TR" sz="2000" dirty="0"/>
              <a:t> Tedarik zinciri yönetiminde RFID entegrasyonu ile raf optimizasyonu.</a:t>
            </a:r>
          </a:p>
          <a:p>
            <a:r>
              <a:rPr lang="tr-TR" sz="2000" b="1" dirty="0"/>
              <a:t>PTT Kargo:</a:t>
            </a:r>
            <a:r>
              <a:rPr lang="tr-TR" sz="2000" dirty="0"/>
              <a:t> Kargolarda RFID ile yön ve lokasyon takibi.</a:t>
            </a:r>
          </a:p>
          <a:p>
            <a:r>
              <a:rPr lang="tr-TR" sz="2000" b="1" dirty="0"/>
              <a:t>BİM/FİLE:</a:t>
            </a:r>
            <a:r>
              <a:rPr lang="tr-TR" sz="2000" dirty="0"/>
              <a:t> Ürün sevkiyatlarının depo bazlı RFID ile kontrolü.</a:t>
            </a:r>
          </a:p>
          <a:p>
            <a:endParaRPr lang="tr-TR" sz="2000" dirty="0"/>
          </a:p>
        </p:txBody>
      </p:sp>
      <p:sp>
        <p:nvSpPr>
          <p:cNvPr id="7" name="Metin kutusu 6">
            <a:extLst>
              <a:ext uri="{FF2B5EF4-FFF2-40B4-BE49-F238E27FC236}">
                <a16:creationId xmlns:a16="http://schemas.microsoft.com/office/drawing/2014/main" id="{3AEFB49F-907A-32D1-9B8A-610B6F8AA203}"/>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B00483DA-2681-DF00-EA70-D6CCDAE48A2A}"/>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212217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66EFC3-75DD-4686-8DB4-1DE355D4E07F}"/>
              </a:ext>
            </a:extLst>
          </p:cNvPr>
          <p:cNvSpPr>
            <a:spLocks noGrp="1"/>
          </p:cNvSpPr>
          <p:nvPr>
            <p:ph type="title"/>
          </p:nvPr>
        </p:nvSpPr>
        <p:spPr>
          <a:xfrm>
            <a:off x="838200" y="365126"/>
            <a:ext cx="10515600" cy="1040342"/>
          </a:xfrm>
        </p:spPr>
        <p:txBody>
          <a:bodyPr anchor="ctr">
            <a:normAutofit/>
          </a:bodyPr>
          <a:lstStyle/>
          <a:p>
            <a:r>
              <a:rPr lang="tr-TR" sz="3200" dirty="0">
                <a:solidFill>
                  <a:srgbClr val="FF0000"/>
                </a:solidFill>
              </a:rPr>
              <a:t>Küresel Yer Belirleme Sistemi (GPS)</a:t>
            </a:r>
          </a:p>
        </p:txBody>
      </p:sp>
      <p:sp>
        <p:nvSpPr>
          <p:cNvPr id="3" name="İçerik Yer Tutucusu 2">
            <a:extLst>
              <a:ext uri="{FF2B5EF4-FFF2-40B4-BE49-F238E27FC236}">
                <a16:creationId xmlns:a16="http://schemas.microsoft.com/office/drawing/2014/main" id="{F051A111-50ED-4BF6-90D4-533F394E4C04}"/>
              </a:ext>
            </a:extLst>
          </p:cNvPr>
          <p:cNvSpPr>
            <a:spLocks noGrp="1"/>
          </p:cNvSpPr>
          <p:nvPr>
            <p:ph sz="half" idx="1"/>
          </p:nvPr>
        </p:nvSpPr>
        <p:spPr>
          <a:xfrm>
            <a:off x="838200" y="1825625"/>
            <a:ext cx="4968240" cy="4177242"/>
          </a:xfrm>
        </p:spPr>
        <p:txBody>
          <a:bodyPr>
            <a:noAutofit/>
          </a:bodyPr>
          <a:lstStyle/>
          <a:p>
            <a:pPr marL="0" indent="0">
              <a:buNone/>
            </a:pPr>
            <a:r>
              <a:rPr lang="tr-TR" sz="2200" dirty="0"/>
              <a:t>•Küresel Yer Belirleme Sistemi (Global </a:t>
            </a:r>
            <a:r>
              <a:rPr lang="tr-TR" sz="2200" dirty="0" err="1"/>
              <a:t>PositioningSystem</a:t>
            </a:r>
            <a:r>
              <a:rPr lang="tr-TR" sz="2200" dirty="0"/>
              <a:t>–GPS)</a:t>
            </a:r>
          </a:p>
          <a:p>
            <a:pPr marL="0" indent="0">
              <a:buNone/>
            </a:pPr>
            <a:r>
              <a:rPr lang="tr-TR" sz="2200" dirty="0"/>
              <a:t>–Küresel yer belirleme sistemi, araçların yer yüzündeki konumlarını belirlemeye yarayan bir sistemdir.</a:t>
            </a:r>
          </a:p>
          <a:p>
            <a:pPr marL="0" indent="0">
              <a:buNone/>
            </a:pPr>
            <a:r>
              <a:rPr lang="tr-TR" sz="2200" dirty="0"/>
              <a:t>–Küresel yer belirleme sistemleri lojistikte taşıma modülünde kullanılmaktadır.</a:t>
            </a:r>
          </a:p>
          <a:p>
            <a:pPr marL="0" indent="0">
              <a:buNone/>
            </a:pPr>
            <a:r>
              <a:rPr lang="tr-TR" sz="2200" dirty="0"/>
              <a:t>–Araçların takibi, böylece teslim zamanlarının belirlenmesini, kaybolmaların, kazaların zamanında anlaşılması için teslim bilgisinin anında taraflara ulaşmasını sağlar.</a:t>
            </a:r>
          </a:p>
        </p:txBody>
      </p:sp>
      <p:pic>
        <p:nvPicPr>
          <p:cNvPr id="5" name="Resim 4">
            <a:extLst>
              <a:ext uri="{FF2B5EF4-FFF2-40B4-BE49-F238E27FC236}">
                <a16:creationId xmlns:a16="http://schemas.microsoft.com/office/drawing/2014/main" id="{A6A296F9-CE69-4228-8F70-EC606C3180A7}"/>
              </a:ext>
            </a:extLst>
          </p:cNvPr>
          <p:cNvPicPr>
            <a:picLocks noChangeAspect="1"/>
          </p:cNvPicPr>
          <p:nvPr/>
        </p:nvPicPr>
        <p:blipFill>
          <a:blip r:embed="rId2"/>
          <a:stretch>
            <a:fillRect/>
          </a:stretch>
        </p:blipFill>
        <p:spPr>
          <a:xfrm>
            <a:off x="6601107" y="1825625"/>
            <a:ext cx="4323785" cy="4177242"/>
          </a:xfrm>
          <a:prstGeom prst="rect">
            <a:avLst/>
          </a:prstGeom>
          <a:noFill/>
        </p:spPr>
      </p:pic>
      <p:pic>
        <p:nvPicPr>
          <p:cNvPr id="4" name="Resim 3">
            <a:extLst>
              <a:ext uri="{FF2B5EF4-FFF2-40B4-BE49-F238E27FC236}">
                <a16:creationId xmlns:a16="http://schemas.microsoft.com/office/drawing/2014/main" id="{8817E219-49C1-867E-9EB6-7B3774635CFE}"/>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223426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410B1F-20E7-4B9B-9EA8-957787510359}"/>
              </a:ext>
            </a:extLst>
          </p:cNvPr>
          <p:cNvSpPr>
            <a:spLocks noGrp="1"/>
          </p:cNvSpPr>
          <p:nvPr>
            <p:ph type="title"/>
          </p:nvPr>
        </p:nvSpPr>
        <p:spPr>
          <a:xfrm>
            <a:off x="838200" y="439554"/>
            <a:ext cx="10515600" cy="1040342"/>
          </a:xfrm>
        </p:spPr>
        <p:txBody>
          <a:bodyPr>
            <a:normAutofit/>
          </a:bodyPr>
          <a:lstStyle/>
          <a:p>
            <a:r>
              <a:rPr lang="tr-TR" sz="3200" dirty="0">
                <a:solidFill>
                  <a:srgbClr val="FF0000"/>
                </a:solidFill>
              </a:rPr>
              <a:t>Lojistik Bilgi Teknolojileri</a:t>
            </a:r>
          </a:p>
        </p:txBody>
      </p:sp>
      <p:sp>
        <p:nvSpPr>
          <p:cNvPr id="3" name="İçerik Yer Tutucusu 2">
            <a:extLst>
              <a:ext uri="{FF2B5EF4-FFF2-40B4-BE49-F238E27FC236}">
                <a16:creationId xmlns:a16="http://schemas.microsoft.com/office/drawing/2014/main" id="{8C19EA28-C336-481D-B5A6-EB86010FE87D}"/>
              </a:ext>
            </a:extLst>
          </p:cNvPr>
          <p:cNvSpPr>
            <a:spLocks noGrp="1"/>
          </p:cNvSpPr>
          <p:nvPr>
            <p:ph idx="1"/>
          </p:nvPr>
        </p:nvSpPr>
        <p:spPr>
          <a:xfrm>
            <a:off x="838200" y="2072216"/>
            <a:ext cx="10515600" cy="3614210"/>
          </a:xfrm>
        </p:spPr>
        <p:txBody>
          <a:bodyPr>
            <a:normAutofit/>
          </a:bodyPr>
          <a:lstStyle/>
          <a:p>
            <a:pPr marL="0" indent="0">
              <a:buNone/>
            </a:pPr>
            <a:r>
              <a:rPr lang="tr-TR" sz="2400" dirty="0"/>
              <a:t>–Bilgisayar sistemlerini,</a:t>
            </a:r>
          </a:p>
          <a:p>
            <a:pPr marL="0" indent="0">
              <a:buNone/>
            </a:pPr>
            <a:r>
              <a:rPr lang="tr-TR" sz="2400" dirty="0"/>
              <a:t>–Bilgisayar ağlarını,</a:t>
            </a:r>
          </a:p>
          <a:p>
            <a:pPr marL="0" indent="0">
              <a:buNone/>
            </a:pPr>
            <a:r>
              <a:rPr lang="tr-TR" sz="2400" dirty="0"/>
              <a:t>–Bulut sistemlerini,</a:t>
            </a:r>
          </a:p>
          <a:p>
            <a:pPr marL="0" indent="0">
              <a:buNone/>
            </a:pPr>
            <a:r>
              <a:rPr lang="tr-TR" sz="2400" dirty="0"/>
              <a:t>–Otomatik tanıma ve veri toplama sistemleri</a:t>
            </a:r>
          </a:p>
          <a:p>
            <a:pPr marL="0" indent="0">
              <a:buNone/>
            </a:pPr>
            <a:r>
              <a:rPr lang="tr-TR" sz="2400" dirty="0"/>
              <a:t>–Veri Taşıma Teknolojilerini kapsamaktadır.</a:t>
            </a:r>
          </a:p>
        </p:txBody>
      </p:sp>
      <p:pic>
        <p:nvPicPr>
          <p:cNvPr id="4" name="Resim 3">
            <a:extLst>
              <a:ext uri="{FF2B5EF4-FFF2-40B4-BE49-F238E27FC236}">
                <a16:creationId xmlns:a16="http://schemas.microsoft.com/office/drawing/2014/main" id="{2E3946FB-29C8-CEC2-CB07-0CDDC51920D7}"/>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205924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11400" y="1460500"/>
            <a:ext cx="7505700" cy="530225"/>
          </a:xfrm>
        </p:spPr>
        <p:txBody>
          <a:bodyPr>
            <a:noAutofit/>
          </a:bodyPr>
          <a:lstStyle/>
          <a:p>
            <a:pPr algn="ctr"/>
            <a:r>
              <a:rPr lang="tr-TR" b="1" dirty="0">
                <a:solidFill>
                  <a:srgbClr val="FF0000"/>
                </a:solidFill>
                <a:effectLst/>
              </a:rPr>
              <a:t>Küresel Yer Belirleme Sistemi (GPS)</a:t>
            </a:r>
            <a:endParaRPr lang="tr-TR" b="1" dirty="0">
              <a:solidFill>
                <a:srgbClr val="FF0000"/>
              </a:solidFill>
            </a:endParaRPr>
          </a:p>
        </p:txBody>
      </p:sp>
      <p:sp>
        <p:nvSpPr>
          <p:cNvPr id="4" name="Metin Yer Tutucusu 3"/>
          <p:cNvSpPr>
            <a:spLocks noGrp="1"/>
          </p:cNvSpPr>
          <p:nvPr>
            <p:ph type="body" sz="half" idx="2"/>
          </p:nvPr>
        </p:nvSpPr>
        <p:spPr>
          <a:xfrm>
            <a:off x="901699" y="2184400"/>
            <a:ext cx="10591962" cy="3858732"/>
          </a:xfrm>
        </p:spPr>
        <p:txBody>
          <a:bodyPr>
            <a:normAutofit/>
          </a:bodyPr>
          <a:lstStyle/>
          <a:p>
            <a:pPr algn="just">
              <a:buNone/>
            </a:pPr>
            <a:r>
              <a:rPr lang="tr-TR" sz="2100" dirty="0">
                <a:solidFill>
                  <a:srgbClr val="141413"/>
                </a:solidFill>
                <a:effectLst/>
              </a:rPr>
              <a:t>Küresel konumlandırma sistemleri (GPS) uydu aracılığıyla 24 saat, üç boyutlu konum, hareket ve zaman bildiren bir takip sistemidir. GPS sayesinde bugün otomatik olarak bir taşıtın dünya üzerindeki yerini tespit edebilmekte ve tüm hareketleri hakkında detaylı rapor almak mümkündür.</a:t>
            </a:r>
          </a:p>
          <a:p>
            <a:pPr algn="just">
              <a:buNone/>
            </a:pPr>
            <a:r>
              <a:rPr lang="tr-TR" sz="2100" dirty="0">
                <a:solidFill>
                  <a:srgbClr val="141413"/>
                </a:solidFill>
                <a:effectLst/>
              </a:rPr>
              <a:t>Kaydedilen veriler bir merkeze cep telefonu modemleri, iki yönlü radyo veya uydu sinyalleri aracılığıyla iletilmektedir. Bu da eşzamanlı bilginin web tarayıcısı ya da özelleştirilmiş yazılımlar üzerinden elde edilmesine olanak sağlamaktadır. Bu sayede işletmeler araçlarını, konteynerlerini, yüklerini takip imkânı bulabilmektedirler.</a:t>
            </a:r>
          </a:p>
          <a:p>
            <a:pPr algn="just">
              <a:buNone/>
            </a:pPr>
            <a:r>
              <a:rPr lang="tr-TR" sz="2100" dirty="0">
                <a:solidFill>
                  <a:srgbClr val="141413"/>
                </a:solidFill>
                <a:effectLst/>
              </a:rPr>
              <a:t>Bu mobil teknolojinin özellikle lojistik alanına yaptığı katkı büyüktür. Zira eşzamanlı bilgi sunabilme kabiliyeti sayesinde işletmeler müşterilerine karşı daha şeffaf olabilmekte, çıkan sorunlar daha hızlı fark edilerek çözüm süreci daha hızlı başlatılabilmektedir.</a:t>
            </a:r>
          </a:p>
          <a:p>
            <a:pPr algn="just"/>
            <a:endParaRPr lang="tr-TR" sz="2100" dirty="0"/>
          </a:p>
        </p:txBody>
      </p:sp>
      <p:sp>
        <p:nvSpPr>
          <p:cNvPr id="7" name="Metin kutusu 6"/>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C8A61E15-7580-FDD2-BA00-47E8DEACB7BA}"/>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4002785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A6E53E-FAE9-4B96-9BA9-A397C07A436A}"/>
              </a:ext>
            </a:extLst>
          </p:cNvPr>
          <p:cNvSpPr>
            <a:spLocks noGrp="1"/>
          </p:cNvSpPr>
          <p:nvPr>
            <p:ph type="title"/>
          </p:nvPr>
        </p:nvSpPr>
        <p:spPr/>
        <p:txBody>
          <a:bodyPr>
            <a:normAutofit/>
          </a:bodyPr>
          <a:lstStyle/>
          <a:p>
            <a:r>
              <a:rPr lang="tr-TR" sz="3200" dirty="0">
                <a:solidFill>
                  <a:srgbClr val="FF0000"/>
                </a:solidFill>
              </a:rPr>
              <a:t>Konteyner Yönetim Sistemleri</a:t>
            </a:r>
          </a:p>
        </p:txBody>
      </p:sp>
      <p:sp>
        <p:nvSpPr>
          <p:cNvPr id="3" name="İçerik Yer Tutucusu 2">
            <a:extLst>
              <a:ext uri="{FF2B5EF4-FFF2-40B4-BE49-F238E27FC236}">
                <a16:creationId xmlns:a16="http://schemas.microsoft.com/office/drawing/2014/main" id="{016C735A-A162-4857-AA41-DE4871FEE038}"/>
              </a:ext>
            </a:extLst>
          </p:cNvPr>
          <p:cNvSpPr>
            <a:spLocks noGrp="1"/>
          </p:cNvSpPr>
          <p:nvPr>
            <p:ph idx="1"/>
          </p:nvPr>
        </p:nvSpPr>
        <p:spPr>
          <a:xfrm>
            <a:off x="838200" y="1481665"/>
            <a:ext cx="10515600" cy="4833410"/>
          </a:xfrm>
        </p:spPr>
        <p:txBody>
          <a:bodyPr>
            <a:noAutofit/>
          </a:bodyPr>
          <a:lstStyle/>
          <a:p>
            <a:pPr marL="0" indent="0" algn="just">
              <a:buNone/>
            </a:pPr>
            <a:r>
              <a:rPr lang="tr-TR" sz="2400" dirty="0"/>
              <a:t>•Konteyner Yönetim Sistemleri (CMS) tedarik zinciri süreçlerinde, tüm </a:t>
            </a:r>
            <a:r>
              <a:rPr lang="tr-TR" sz="2400" dirty="0" err="1"/>
              <a:t>lokasyonlarda</a:t>
            </a:r>
            <a:r>
              <a:rPr lang="tr-TR" sz="2400" dirty="0"/>
              <a:t> konteynerlerin takibini ve içerik bilgileri ile birlikte, hızlı ve etkin şekilde sağlayan yazılımlardır.</a:t>
            </a:r>
          </a:p>
          <a:p>
            <a:pPr marL="0" indent="0" algn="just">
              <a:buNone/>
            </a:pPr>
            <a:r>
              <a:rPr lang="tr-TR" sz="2400" dirty="0"/>
              <a:t>•Üreticilerin, üçüncü parti lojistik sağlayıcılarının, acentelerin, taşıyıcıların konteynerler, konteyner hareketleri ve içerikleri üzerinde kontrol kurmasını sağlar.</a:t>
            </a:r>
          </a:p>
          <a:p>
            <a:pPr marL="0" indent="0" algn="just">
              <a:buNone/>
            </a:pPr>
            <a:r>
              <a:rPr lang="tr-TR" sz="2400" dirty="0"/>
              <a:t>•Takip ve izleme özelliği göz ardı edildiğinde en temel kullanımıyla müşteri talepleri doğrultusunda taşınacak konteynerlerin ağırlık bilgileri, taşınacak ürünlerle ilgili özellikler, ( tehlikeli yük, yanıcı yük, değerli envanter vb.), güzergâh bilgileri CMS sistemine işlenir.</a:t>
            </a:r>
          </a:p>
          <a:p>
            <a:pPr marL="0" indent="0" algn="just">
              <a:buNone/>
            </a:pPr>
            <a:r>
              <a:rPr lang="tr-TR" sz="2400" dirty="0"/>
              <a:t>•Bir taşıma yönetim sistemi (TMS) ile entegre edilerek çizelgelenen konteynerlere planlamacılar tarafından uygun araçlar atanır. Böylelikle hem konteynerlerin, hem araçların etkin şekilde çizelgelenmesi sağlanır.</a:t>
            </a:r>
          </a:p>
        </p:txBody>
      </p:sp>
      <p:pic>
        <p:nvPicPr>
          <p:cNvPr id="4" name="Resim 3">
            <a:extLst>
              <a:ext uri="{FF2B5EF4-FFF2-40B4-BE49-F238E27FC236}">
                <a16:creationId xmlns:a16="http://schemas.microsoft.com/office/drawing/2014/main" id="{FF02ADA5-037C-BBF4-26F2-37255163A19B}"/>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2555926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4F829CC-4C12-49E9-ABE4-C6E8AA043242}"/>
              </a:ext>
            </a:extLst>
          </p:cNvPr>
          <p:cNvSpPr>
            <a:spLocks noGrp="1"/>
          </p:cNvSpPr>
          <p:nvPr>
            <p:ph idx="1"/>
          </p:nvPr>
        </p:nvSpPr>
        <p:spPr>
          <a:xfrm>
            <a:off x="838200" y="1382186"/>
            <a:ext cx="10515600" cy="4534757"/>
          </a:xfrm>
        </p:spPr>
        <p:txBody>
          <a:bodyPr>
            <a:noAutofit/>
          </a:bodyPr>
          <a:lstStyle/>
          <a:p>
            <a:pPr marL="0" indent="0" algn="just">
              <a:buNone/>
            </a:pPr>
            <a:r>
              <a:rPr lang="tr-TR" sz="2100" dirty="0"/>
              <a:t>Faydaları:</a:t>
            </a:r>
          </a:p>
          <a:p>
            <a:pPr marL="0" indent="0" algn="just">
              <a:buNone/>
            </a:pPr>
            <a:r>
              <a:rPr lang="tr-TR" sz="2100" dirty="0"/>
              <a:t>•Liman ve terminallerdeki konteynerlerin çevrimiçi takip edilmesi.</a:t>
            </a:r>
          </a:p>
          <a:p>
            <a:pPr marL="0" indent="0" algn="just">
              <a:buNone/>
            </a:pPr>
            <a:r>
              <a:rPr lang="tr-TR" sz="2100" dirty="0"/>
              <a:t>•Konteynerler terminalde yerleştirildiği ve terminalden taşıma süreci için alındığında hem sahanın, hem konteynerin statülerinin takip edilmesi.</a:t>
            </a:r>
          </a:p>
          <a:p>
            <a:pPr marL="0" indent="0" algn="just">
              <a:buNone/>
            </a:pPr>
            <a:r>
              <a:rPr lang="tr-TR" sz="2100" dirty="0"/>
              <a:t>•Konteyner sahasında konteynerler ve envanterlerin gözlemlenerek taşıma süreci başlayacağında ilgili personel ve ekipmanlara görevlerin atanabilmesini sağlar.</a:t>
            </a:r>
          </a:p>
          <a:p>
            <a:pPr marL="0" indent="0" algn="just">
              <a:buNone/>
            </a:pPr>
            <a:r>
              <a:rPr lang="tr-TR" sz="2100" dirty="0"/>
              <a:t>•Boşta duran konteynerlerin takibinin yapılmasıyla taşıma sayılarının artması, müşteriye dolu giden konteynerin tekrar yüklenerek dolu taşımasının yapılması sağlanır.</a:t>
            </a:r>
          </a:p>
          <a:p>
            <a:pPr marL="0" indent="0" algn="just">
              <a:buNone/>
            </a:pPr>
            <a:r>
              <a:rPr lang="tr-TR" sz="2100" dirty="0"/>
              <a:t>•İş gücü yönetim sistemleriyle (LMS) entegre edilerek şoför işgücünün de etkin şekilde çizelgelenmesi sağlanır</a:t>
            </a:r>
          </a:p>
          <a:p>
            <a:pPr marL="0" indent="0" algn="just">
              <a:buNone/>
            </a:pPr>
            <a:r>
              <a:rPr lang="tr-TR" sz="2100" dirty="0"/>
              <a:t>•Müşterilerin ya da üçüncü parti işletmelerin WMS ile entegre edilerek envanterlerin depodaki yerleşimi için girdi sağlar.</a:t>
            </a:r>
          </a:p>
          <a:p>
            <a:pPr marL="0" indent="0" algn="just">
              <a:buNone/>
            </a:pPr>
            <a:r>
              <a:rPr lang="tr-TR" sz="2100" dirty="0"/>
              <a:t>•Güzergâh, müşteri, konteyner tipi, araç vb. Bilgileri kullanarak karlılık analizleri ve optimizasyon çalışmaları yapılmasını sağlar.</a:t>
            </a:r>
          </a:p>
        </p:txBody>
      </p:sp>
      <p:sp>
        <p:nvSpPr>
          <p:cNvPr id="4" name="Başlık 1">
            <a:extLst>
              <a:ext uri="{FF2B5EF4-FFF2-40B4-BE49-F238E27FC236}">
                <a16:creationId xmlns:a16="http://schemas.microsoft.com/office/drawing/2014/main" id="{C4B412A1-B00D-4693-BBE8-1FFCBA9B315A}"/>
              </a:ext>
            </a:extLst>
          </p:cNvPr>
          <p:cNvSpPr>
            <a:spLocks noGrp="1"/>
          </p:cNvSpPr>
          <p:nvPr>
            <p:ph type="title"/>
          </p:nvPr>
        </p:nvSpPr>
        <p:spPr>
          <a:xfrm>
            <a:off x="838200" y="365126"/>
            <a:ext cx="10515600" cy="1040342"/>
          </a:xfrm>
        </p:spPr>
        <p:txBody>
          <a:bodyPr>
            <a:normAutofit/>
          </a:bodyPr>
          <a:lstStyle/>
          <a:p>
            <a:r>
              <a:rPr lang="tr-TR" sz="3200" dirty="0">
                <a:solidFill>
                  <a:srgbClr val="FF0000"/>
                </a:solidFill>
              </a:rPr>
              <a:t>Konteyner Yönetim Sistemleri</a:t>
            </a:r>
          </a:p>
        </p:txBody>
      </p:sp>
      <p:pic>
        <p:nvPicPr>
          <p:cNvPr id="2" name="Resim 1">
            <a:extLst>
              <a:ext uri="{FF2B5EF4-FFF2-40B4-BE49-F238E27FC236}">
                <a16:creationId xmlns:a16="http://schemas.microsoft.com/office/drawing/2014/main" id="{767141F6-4D54-1D03-6DA4-83CBC152A470}"/>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3633427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421FB2-C024-45D6-AE69-E36827C061C0}"/>
              </a:ext>
            </a:extLst>
          </p:cNvPr>
          <p:cNvSpPr>
            <a:spLocks noGrp="1"/>
          </p:cNvSpPr>
          <p:nvPr>
            <p:ph type="title"/>
          </p:nvPr>
        </p:nvSpPr>
        <p:spPr/>
        <p:txBody>
          <a:bodyPr>
            <a:normAutofit/>
          </a:bodyPr>
          <a:lstStyle/>
          <a:p>
            <a:r>
              <a:rPr lang="tr-TR" sz="3200" dirty="0">
                <a:solidFill>
                  <a:srgbClr val="FF0000"/>
                </a:solidFill>
              </a:rPr>
              <a:t>Coğrafi Bilgi Sistemleri</a:t>
            </a:r>
          </a:p>
        </p:txBody>
      </p:sp>
      <p:sp>
        <p:nvSpPr>
          <p:cNvPr id="3" name="İçerik Yer Tutucusu 2">
            <a:extLst>
              <a:ext uri="{FF2B5EF4-FFF2-40B4-BE49-F238E27FC236}">
                <a16:creationId xmlns:a16="http://schemas.microsoft.com/office/drawing/2014/main" id="{09C05D05-29DD-4E5B-94E6-746B529F4068}"/>
              </a:ext>
            </a:extLst>
          </p:cNvPr>
          <p:cNvSpPr>
            <a:spLocks noGrp="1"/>
          </p:cNvSpPr>
          <p:nvPr>
            <p:ph idx="1"/>
          </p:nvPr>
        </p:nvSpPr>
        <p:spPr>
          <a:xfrm>
            <a:off x="838200" y="1405468"/>
            <a:ext cx="8539480" cy="2826175"/>
          </a:xfrm>
        </p:spPr>
        <p:txBody>
          <a:bodyPr>
            <a:noAutofit/>
          </a:bodyPr>
          <a:lstStyle/>
          <a:p>
            <a:pPr marL="0" indent="0" algn="just">
              <a:buNone/>
            </a:pPr>
            <a:r>
              <a:rPr lang="tr-TR" sz="2100" dirty="0"/>
              <a:t>•Coğrafi Bilgi Sistemleri–CBS (</a:t>
            </a:r>
            <a:r>
              <a:rPr lang="tr-TR" sz="2100" dirty="0" err="1"/>
              <a:t>Geographic</a:t>
            </a:r>
            <a:r>
              <a:rPr lang="tr-TR" sz="2100" dirty="0"/>
              <a:t> Information </a:t>
            </a:r>
            <a:r>
              <a:rPr lang="tr-TR" sz="2100" dirty="0" err="1"/>
              <a:t>Systems</a:t>
            </a:r>
            <a:r>
              <a:rPr lang="tr-TR" sz="2100" dirty="0"/>
              <a:t>-GIS), coğrafi özelliği olan her tür verinin kullanıcılara kolay planlama yapacakları şekilde sunulmasını sağlayan yazılım sistemleridir.</a:t>
            </a:r>
          </a:p>
          <a:p>
            <a:pPr marL="0" indent="0" algn="just">
              <a:buNone/>
            </a:pPr>
            <a:r>
              <a:rPr lang="tr-TR" sz="2100" dirty="0"/>
              <a:t>•Bu sistemlerde coğrafi verilerle ilişkili diğer veriler de coğrafi bir gösterim üzerinde sunulur.</a:t>
            </a:r>
          </a:p>
          <a:p>
            <a:pPr marL="0" indent="0" algn="just">
              <a:buNone/>
            </a:pPr>
            <a:r>
              <a:rPr lang="tr-TR" sz="2100" dirty="0"/>
              <a:t>•Lojistik, doğru ürünün doğru zamanda, doğru yere ulaştırılmasını hedefler ve bu hedeflere dönük olarak gerçekleştirilen sistem tasarımlarının ve </a:t>
            </a:r>
            <a:r>
              <a:rPr lang="tr-TR" sz="2100" dirty="0" err="1"/>
              <a:t>operasyonel</a:t>
            </a:r>
            <a:r>
              <a:rPr lang="tr-TR" sz="2100" dirty="0"/>
              <a:t> işlemlerin haritalar üzerinde gösterimi önemli avantajlar getirebilir.</a:t>
            </a:r>
          </a:p>
        </p:txBody>
      </p:sp>
      <p:pic>
        <p:nvPicPr>
          <p:cNvPr id="5" name="Resim 4">
            <a:extLst>
              <a:ext uri="{FF2B5EF4-FFF2-40B4-BE49-F238E27FC236}">
                <a16:creationId xmlns:a16="http://schemas.microsoft.com/office/drawing/2014/main" id="{93E19D08-42F7-411D-9132-46499B1868EF}"/>
              </a:ext>
            </a:extLst>
          </p:cNvPr>
          <p:cNvPicPr>
            <a:picLocks noChangeAspect="1"/>
          </p:cNvPicPr>
          <p:nvPr/>
        </p:nvPicPr>
        <p:blipFill>
          <a:blip r:embed="rId2"/>
          <a:stretch>
            <a:fillRect/>
          </a:stretch>
        </p:blipFill>
        <p:spPr>
          <a:xfrm>
            <a:off x="1002898" y="4384038"/>
            <a:ext cx="3518704" cy="2225414"/>
          </a:xfrm>
          <a:prstGeom prst="rect">
            <a:avLst/>
          </a:prstGeom>
        </p:spPr>
      </p:pic>
      <p:pic>
        <p:nvPicPr>
          <p:cNvPr id="7" name="Resim 6">
            <a:extLst>
              <a:ext uri="{FF2B5EF4-FFF2-40B4-BE49-F238E27FC236}">
                <a16:creationId xmlns:a16="http://schemas.microsoft.com/office/drawing/2014/main" id="{0B1750FD-2AC1-4FBA-9A46-ED83BBF43D66}"/>
              </a:ext>
            </a:extLst>
          </p:cNvPr>
          <p:cNvPicPr>
            <a:picLocks noChangeAspect="1"/>
          </p:cNvPicPr>
          <p:nvPr/>
        </p:nvPicPr>
        <p:blipFill>
          <a:blip r:embed="rId3"/>
          <a:stretch>
            <a:fillRect/>
          </a:stretch>
        </p:blipFill>
        <p:spPr>
          <a:xfrm>
            <a:off x="5963277" y="4053840"/>
            <a:ext cx="3518704" cy="2718172"/>
          </a:xfrm>
          <a:prstGeom prst="rect">
            <a:avLst/>
          </a:prstGeom>
        </p:spPr>
      </p:pic>
      <p:pic>
        <p:nvPicPr>
          <p:cNvPr id="9" name="Resim 8">
            <a:extLst>
              <a:ext uri="{FF2B5EF4-FFF2-40B4-BE49-F238E27FC236}">
                <a16:creationId xmlns:a16="http://schemas.microsoft.com/office/drawing/2014/main" id="{762C5803-96C0-44FB-B543-78EE7297C18D}"/>
              </a:ext>
            </a:extLst>
          </p:cNvPr>
          <p:cNvPicPr>
            <a:picLocks noChangeAspect="1"/>
          </p:cNvPicPr>
          <p:nvPr/>
        </p:nvPicPr>
        <p:blipFill>
          <a:blip r:embed="rId4"/>
          <a:stretch>
            <a:fillRect/>
          </a:stretch>
        </p:blipFill>
        <p:spPr>
          <a:xfrm>
            <a:off x="9586282" y="1288625"/>
            <a:ext cx="1986400" cy="3685066"/>
          </a:xfrm>
          <a:prstGeom prst="rect">
            <a:avLst/>
          </a:prstGeom>
        </p:spPr>
      </p:pic>
      <p:pic>
        <p:nvPicPr>
          <p:cNvPr id="4" name="Resim 3">
            <a:extLst>
              <a:ext uri="{FF2B5EF4-FFF2-40B4-BE49-F238E27FC236}">
                <a16:creationId xmlns:a16="http://schemas.microsoft.com/office/drawing/2014/main" id="{432D7264-44E7-7FDF-FE2A-1FEBF046FFD2}"/>
              </a:ext>
            </a:extLst>
          </p:cNvPr>
          <p:cNvPicPr>
            <a:picLocks noChangeAspect="1"/>
          </p:cNvPicPr>
          <p:nvPr/>
        </p:nvPicPr>
        <p:blipFill>
          <a:blip r:embed="rId5"/>
          <a:stretch>
            <a:fillRect/>
          </a:stretch>
        </p:blipFill>
        <p:spPr>
          <a:xfrm>
            <a:off x="11353800" y="6311"/>
            <a:ext cx="765277" cy="765722"/>
          </a:xfrm>
          <a:prstGeom prst="rect">
            <a:avLst/>
          </a:prstGeom>
        </p:spPr>
      </p:pic>
    </p:spTree>
    <p:extLst>
      <p:ext uri="{BB962C8B-B14F-4D97-AF65-F5344CB8AC3E}">
        <p14:creationId xmlns:p14="http://schemas.microsoft.com/office/powerpoint/2010/main" val="2650810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CA0B1-2239-0805-8AC9-AB7CC4C334F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58D3B2C-33D8-88A0-452C-69C11CA1CC66}"/>
              </a:ext>
            </a:extLst>
          </p:cNvPr>
          <p:cNvSpPr>
            <a:spLocks noGrp="1"/>
          </p:cNvSpPr>
          <p:nvPr>
            <p:ph type="title"/>
          </p:nvPr>
        </p:nvSpPr>
        <p:spPr>
          <a:xfrm>
            <a:off x="2311400" y="1460500"/>
            <a:ext cx="7505700" cy="530225"/>
          </a:xfrm>
        </p:spPr>
        <p:txBody>
          <a:bodyPr>
            <a:noAutofit/>
          </a:bodyPr>
          <a:lstStyle/>
          <a:p>
            <a:pPr algn="ctr"/>
            <a:r>
              <a:rPr lang="tr-TR" b="1" dirty="0">
                <a:solidFill>
                  <a:srgbClr val="FF0000"/>
                </a:solidFill>
              </a:rPr>
              <a:t>Coğrafi Bilgi Sistemleri (CBS)</a:t>
            </a:r>
            <a:endParaRPr lang="tr-TR" dirty="0"/>
          </a:p>
        </p:txBody>
      </p:sp>
      <p:sp>
        <p:nvSpPr>
          <p:cNvPr id="4" name="Metin Yer Tutucusu 3">
            <a:extLst>
              <a:ext uri="{FF2B5EF4-FFF2-40B4-BE49-F238E27FC236}">
                <a16:creationId xmlns:a16="http://schemas.microsoft.com/office/drawing/2014/main" id="{B982C600-2351-09A5-A689-AC58D8A4584D}"/>
              </a:ext>
            </a:extLst>
          </p:cNvPr>
          <p:cNvSpPr>
            <a:spLocks noGrp="1"/>
          </p:cNvSpPr>
          <p:nvPr>
            <p:ph type="body" sz="half" idx="2"/>
          </p:nvPr>
        </p:nvSpPr>
        <p:spPr>
          <a:xfrm>
            <a:off x="901699" y="2184400"/>
            <a:ext cx="10591962" cy="3858732"/>
          </a:xfrm>
        </p:spPr>
        <p:txBody>
          <a:bodyPr>
            <a:noAutofit/>
          </a:bodyPr>
          <a:lstStyle/>
          <a:p>
            <a:pPr algn="just"/>
            <a:r>
              <a:rPr lang="tr-TR" altLang="tr-TR" sz="2000" b="1" dirty="0"/>
              <a:t>GIS</a:t>
            </a:r>
            <a:r>
              <a:rPr lang="tr-TR" altLang="tr-TR" sz="2000" dirty="0"/>
              <a:t>  (</a:t>
            </a:r>
            <a:r>
              <a:rPr lang="tr-TR" altLang="tr-TR" sz="2000" b="1" dirty="0" err="1"/>
              <a:t>Geographic</a:t>
            </a:r>
            <a:r>
              <a:rPr lang="tr-TR" altLang="tr-TR" sz="2000" b="1" dirty="0"/>
              <a:t> </a:t>
            </a:r>
            <a:r>
              <a:rPr lang="tr-TR" altLang="tr-TR" sz="2000" b="1" dirty="0" err="1"/>
              <a:t>information</a:t>
            </a:r>
            <a:r>
              <a:rPr lang="tr-TR" altLang="tr-TR" sz="2000" b="1" dirty="0"/>
              <a:t> </a:t>
            </a:r>
            <a:r>
              <a:rPr lang="tr-TR" altLang="tr-TR" sz="2000" b="1" dirty="0" err="1"/>
              <a:t>system</a:t>
            </a:r>
            <a:r>
              <a:rPr lang="tr-TR" altLang="tr-TR" sz="2000" b="1" dirty="0"/>
              <a:t> </a:t>
            </a:r>
            <a:r>
              <a:rPr lang="tr-TR" altLang="tr-TR" sz="2000" dirty="0"/>
              <a:t>,</a:t>
            </a:r>
            <a:r>
              <a:rPr lang="tr-TR" altLang="tr-TR" sz="2000" b="1" dirty="0"/>
              <a:t>Coğrafi Bilgi Sistemi) :</a:t>
            </a:r>
            <a:r>
              <a:rPr lang="tr-TR" altLang="tr-TR" sz="2000" dirty="0"/>
              <a:t>Dünya üzerindeki karmaşık sosyal, ekonomik, çevresel vb. sorunlarının çözümüne yönelik mekana/konuma dayalı karar verme süreçlerinde kullanıcılara yardımcı olmak üzere, büyük hacimli coğrafi verilerin; toplanması, depolanması, işlenmesi, yönetimi, </a:t>
            </a:r>
            <a:r>
              <a:rPr lang="tr-TR" altLang="tr-TR" sz="2000" dirty="0" err="1"/>
              <a:t>mekansal</a:t>
            </a:r>
            <a:r>
              <a:rPr lang="tr-TR" altLang="tr-TR" sz="2000" dirty="0"/>
              <a:t> analizi, sorgulaması ve sunulması fonksiyonlarını yerine getiren donanım, yazılım, personel, coğrafi veri ve yöntemler bütünüdür.</a:t>
            </a:r>
          </a:p>
          <a:p>
            <a:pPr algn="just"/>
            <a:r>
              <a:rPr lang="tr-TR" altLang="tr-TR" sz="2000" dirty="0"/>
              <a:t>Günümüzde kullanılan GPS cihazları ses desteğine sahip sesli uyarı sistemi ile rota yönlendirmesi yapabilmekte ve Otomatik rota düzenleme sistemi ile saniyeler içerisinde yeni rota planı yapabilmektedir. </a:t>
            </a:r>
          </a:p>
          <a:p>
            <a:pPr algn="just"/>
            <a:r>
              <a:rPr lang="tr-TR" altLang="tr-TR" sz="2000" dirty="0"/>
              <a:t>GPS cihazları rota belirlerken yerleşim yeri bilgilerini, yani o yerleşime ait GIS verilerini kullanır.</a:t>
            </a:r>
          </a:p>
          <a:p>
            <a:pPr algn="just"/>
            <a:r>
              <a:rPr lang="tr-TR" altLang="tr-TR" sz="2000" dirty="0"/>
              <a:t>Bu sebeple de yerleşim yerindeki GIS bilgilerinin değişmesi durumunda güncellenmesi gerekir.</a:t>
            </a:r>
          </a:p>
          <a:p>
            <a:pPr algn="just"/>
            <a:r>
              <a:rPr lang="tr-TR" altLang="tr-TR" sz="2000" dirty="0"/>
              <a:t>Gerek şehir içi, gerekse şehirler arasında takip edilecek rotanın belirlenmesinde önemli katkı sağlarlar.</a:t>
            </a:r>
          </a:p>
          <a:p>
            <a:pPr algn="just"/>
            <a:endParaRPr lang="tr-TR" altLang="tr-TR" sz="2000" dirty="0"/>
          </a:p>
          <a:p>
            <a:pPr algn="just"/>
            <a:endParaRPr lang="tr-TR" altLang="tr-TR" sz="2000" dirty="0"/>
          </a:p>
          <a:p>
            <a:pPr algn="just"/>
            <a:endParaRPr lang="tr-TR" sz="2000" dirty="0"/>
          </a:p>
        </p:txBody>
      </p:sp>
      <p:sp>
        <p:nvSpPr>
          <p:cNvPr id="7" name="Metin kutusu 6">
            <a:extLst>
              <a:ext uri="{FF2B5EF4-FFF2-40B4-BE49-F238E27FC236}">
                <a16:creationId xmlns:a16="http://schemas.microsoft.com/office/drawing/2014/main" id="{E69A3DBD-778D-7403-B194-AF7631AE88B9}"/>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55307F04-9601-0C03-78B4-37BB5A8EBC13}"/>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286173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BCBF3-6094-D77F-3371-D700A1D94C7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E61B9DE-EA15-5DDD-2732-6DA345F283D8}"/>
              </a:ext>
            </a:extLst>
          </p:cNvPr>
          <p:cNvSpPr>
            <a:spLocks noGrp="1"/>
          </p:cNvSpPr>
          <p:nvPr>
            <p:ph type="title"/>
          </p:nvPr>
        </p:nvSpPr>
        <p:spPr>
          <a:xfrm>
            <a:off x="1702191" y="1460500"/>
            <a:ext cx="8623495" cy="530225"/>
          </a:xfrm>
        </p:spPr>
        <p:txBody>
          <a:bodyPr>
            <a:noAutofit/>
          </a:bodyPr>
          <a:lstStyle/>
          <a:p>
            <a:pPr algn="ctr"/>
            <a:r>
              <a:rPr lang="tr-TR" b="1" dirty="0">
                <a:solidFill>
                  <a:srgbClr val="FF0000"/>
                </a:solidFill>
              </a:rPr>
              <a:t>Coğrafi Bilgi Sistemleri (CBS) Kullanım Alanları</a:t>
            </a:r>
            <a:endParaRPr lang="tr-TR" dirty="0"/>
          </a:p>
        </p:txBody>
      </p:sp>
      <p:sp>
        <p:nvSpPr>
          <p:cNvPr id="4" name="Metin Yer Tutucusu 3">
            <a:extLst>
              <a:ext uri="{FF2B5EF4-FFF2-40B4-BE49-F238E27FC236}">
                <a16:creationId xmlns:a16="http://schemas.microsoft.com/office/drawing/2014/main" id="{2AE2DC8B-B842-2EC5-A160-DA720C0254FC}"/>
              </a:ext>
            </a:extLst>
          </p:cNvPr>
          <p:cNvSpPr>
            <a:spLocks noGrp="1"/>
          </p:cNvSpPr>
          <p:nvPr>
            <p:ph type="body" sz="half" idx="2"/>
          </p:nvPr>
        </p:nvSpPr>
        <p:spPr>
          <a:xfrm>
            <a:off x="901699" y="2184400"/>
            <a:ext cx="10591962" cy="3858732"/>
          </a:xfrm>
        </p:spPr>
        <p:txBody>
          <a:bodyPr>
            <a:noAutofit/>
          </a:bodyPr>
          <a:lstStyle/>
          <a:p>
            <a:pPr marL="342900" indent="-342900" algn="just">
              <a:buFont typeface="Arial" panose="020B0604020202020204" pitchFamily="34" charset="0"/>
              <a:buChar char="•"/>
            </a:pPr>
            <a:r>
              <a:rPr lang="tr-TR" sz="2000" b="0" i="0" dirty="0">
                <a:effectLst/>
              </a:rPr>
              <a:t>CBS, genel bir kavram olup; çeşitli kullanım alanlarına ve tematik konulara yönelik olarak geliştirilen CBS uygulamaları vardır. Bu CBS uygulamaları, Kent Bilgi Sistemi, Orman Bilgi Sistemi, Karayolları Bilgi Sistemi, Arazi Bilgi Sistemi, Tapu ve Kadastro Bilgi Sistemi, Lojistik Bilgi Sistemi, İç Güvenlik Bilgi Sistemi, Araç İzleme Bilgi Sistemi, Trafik Bilgi Sistemi, Kampüs Bilgi Sistemi, Deprem Bilgi Sistemi, Harita Bilgi Sistemi, vb. şekilde adlandırılırlar.</a:t>
            </a:r>
          </a:p>
          <a:p>
            <a:pPr marL="342900" indent="-342900" algn="just">
              <a:buFont typeface="Arial" panose="020B0604020202020204" pitchFamily="34" charset="0"/>
              <a:buChar char="•"/>
            </a:pPr>
            <a:r>
              <a:rPr lang="tr-TR" sz="2000" b="0" i="0" dirty="0">
                <a:effectLst/>
              </a:rPr>
              <a:t>CBS teknolojisi bilimsel araştırmalar, kaynak yönetimi, varlık yönetimi, alt yapılar (doğalgaz, elektrik, su), arkeoloji, çevresel etki değerlendirmesi, peyzaj mimarlığı, kentsel planlama, kartografya, kriminoloji, coğrafi tarih, pazarlama, lojistik, maden haritalama, haritacılık, tarım ekili tarım alanlarının tespiti ve toplam mahsulün hesaplanması, askeri uygulamalar, hava, deniz ve kara trafiği izleme araç takip sistemleri, meteoroloji, arama kurtarma ve diğer amaçlar için kullanılabilir. Örneğin, CBS doğal afetlerde acil müdahaleleri kolaylaştırmak için hesaplamalar yapmaya olanak tanır. CBS yeni sulak alanların bulunmasında ve bu alanların korunmasında kullanılabilir. CBS bazı şirketler tarafından avantaj sağlaması amacıyla yeni pazar alanları bulmak için kullanılabilir.</a:t>
            </a:r>
            <a:endParaRPr lang="tr-TR" sz="2000" dirty="0"/>
          </a:p>
        </p:txBody>
      </p:sp>
      <p:sp>
        <p:nvSpPr>
          <p:cNvPr id="7" name="Metin kutusu 6">
            <a:extLst>
              <a:ext uri="{FF2B5EF4-FFF2-40B4-BE49-F238E27FC236}">
                <a16:creationId xmlns:a16="http://schemas.microsoft.com/office/drawing/2014/main" id="{08BC0322-2AA6-DFB2-5C0B-48E61CA43C04}"/>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9518A01F-2BA4-FE8D-21BB-716E0973B1CA}"/>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99423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FC25AE-8C8F-4646-A682-5A3CC5AFF177}"/>
              </a:ext>
            </a:extLst>
          </p:cNvPr>
          <p:cNvSpPr>
            <a:spLocks noGrp="1"/>
          </p:cNvSpPr>
          <p:nvPr>
            <p:ph type="title"/>
          </p:nvPr>
        </p:nvSpPr>
        <p:spPr/>
        <p:txBody>
          <a:bodyPr>
            <a:normAutofit/>
          </a:bodyPr>
          <a:lstStyle/>
          <a:p>
            <a:r>
              <a:rPr lang="tr-TR" sz="3200" dirty="0">
                <a:solidFill>
                  <a:srgbClr val="FF0000"/>
                </a:solidFill>
              </a:rPr>
              <a:t>3-Boyutlu Tasarım Yazılımları</a:t>
            </a:r>
          </a:p>
        </p:txBody>
      </p:sp>
      <p:sp>
        <p:nvSpPr>
          <p:cNvPr id="3" name="İçerik Yer Tutucusu 2">
            <a:extLst>
              <a:ext uri="{FF2B5EF4-FFF2-40B4-BE49-F238E27FC236}">
                <a16:creationId xmlns:a16="http://schemas.microsoft.com/office/drawing/2014/main" id="{0F4BC585-DC8D-4294-863A-3A6F2363C6DB}"/>
              </a:ext>
            </a:extLst>
          </p:cNvPr>
          <p:cNvSpPr>
            <a:spLocks noGrp="1"/>
          </p:cNvSpPr>
          <p:nvPr>
            <p:ph idx="1"/>
          </p:nvPr>
        </p:nvSpPr>
        <p:spPr/>
        <p:txBody>
          <a:bodyPr>
            <a:normAutofit/>
          </a:bodyPr>
          <a:lstStyle/>
          <a:p>
            <a:pPr marL="0" indent="0" algn="just">
              <a:buNone/>
            </a:pPr>
            <a:r>
              <a:rPr lang="tr-TR" sz="2400" dirty="0"/>
              <a:t>•3-Boyutlu Tasarım Yazılımları (3-D Design Software), lojistik kapsamında depoların kavramsal tasarımı için kullanılır.</a:t>
            </a:r>
          </a:p>
          <a:p>
            <a:pPr marL="0" indent="0" algn="just">
              <a:buNone/>
            </a:pPr>
            <a:r>
              <a:rPr lang="tr-TR" sz="2400" dirty="0"/>
              <a:t>•Bu yazılımlar bir deponun üç boyutlu gösterimini ve depodaki operasyonların animasyonunu sunar, ancak benzetim (</a:t>
            </a:r>
            <a:r>
              <a:rPr lang="tr-TR" sz="2400" dirty="0" err="1"/>
              <a:t>simulation</a:t>
            </a:r>
            <a:r>
              <a:rPr lang="tr-TR" sz="2400" dirty="0"/>
              <a:t>) yapıp depoyla ilgili performans ölçütlerini hesaplayamaz.</a:t>
            </a:r>
          </a:p>
        </p:txBody>
      </p:sp>
      <p:pic>
        <p:nvPicPr>
          <p:cNvPr id="5" name="Resim 4">
            <a:extLst>
              <a:ext uri="{FF2B5EF4-FFF2-40B4-BE49-F238E27FC236}">
                <a16:creationId xmlns:a16="http://schemas.microsoft.com/office/drawing/2014/main" id="{998BFFAB-6BE8-4E2E-8149-C56014D9058A}"/>
              </a:ext>
            </a:extLst>
          </p:cNvPr>
          <p:cNvPicPr>
            <a:picLocks noChangeAspect="1"/>
          </p:cNvPicPr>
          <p:nvPr/>
        </p:nvPicPr>
        <p:blipFill>
          <a:blip r:embed="rId2"/>
          <a:stretch>
            <a:fillRect/>
          </a:stretch>
        </p:blipFill>
        <p:spPr>
          <a:xfrm>
            <a:off x="2828925" y="3429000"/>
            <a:ext cx="6794451" cy="3236564"/>
          </a:xfrm>
          <a:prstGeom prst="rect">
            <a:avLst/>
          </a:prstGeom>
        </p:spPr>
      </p:pic>
      <p:pic>
        <p:nvPicPr>
          <p:cNvPr id="4" name="Resim 3">
            <a:extLst>
              <a:ext uri="{FF2B5EF4-FFF2-40B4-BE49-F238E27FC236}">
                <a16:creationId xmlns:a16="http://schemas.microsoft.com/office/drawing/2014/main" id="{F38561C8-7804-812C-1083-E5B7FD05FD4D}"/>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3009190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C89D88-F45D-4E65-B8D6-D4D2EAE4D1BB}"/>
              </a:ext>
            </a:extLst>
          </p:cNvPr>
          <p:cNvSpPr>
            <a:spLocks noGrp="1"/>
          </p:cNvSpPr>
          <p:nvPr>
            <p:ph type="title"/>
          </p:nvPr>
        </p:nvSpPr>
        <p:spPr/>
        <p:txBody>
          <a:bodyPr>
            <a:normAutofit/>
          </a:bodyPr>
          <a:lstStyle/>
          <a:p>
            <a:r>
              <a:rPr lang="tr-TR" sz="3200" dirty="0">
                <a:solidFill>
                  <a:srgbClr val="FF0000"/>
                </a:solidFill>
              </a:rPr>
              <a:t>Benzetim (</a:t>
            </a:r>
            <a:r>
              <a:rPr lang="tr-TR" sz="3200" dirty="0" err="1">
                <a:solidFill>
                  <a:srgbClr val="FF0000"/>
                </a:solidFill>
              </a:rPr>
              <a:t>Simulation</a:t>
            </a:r>
            <a:r>
              <a:rPr lang="tr-TR" sz="3200" dirty="0">
                <a:solidFill>
                  <a:srgbClr val="FF0000"/>
                </a:solidFill>
              </a:rPr>
              <a:t>) Yazılımları</a:t>
            </a:r>
          </a:p>
        </p:txBody>
      </p:sp>
      <p:sp>
        <p:nvSpPr>
          <p:cNvPr id="3" name="İçerik Yer Tutucusu 2">
            <a:extLst>
              <a:ext uri="{FF2B5EF4-FFF2-40B4-BE49-F238E27FC236}">
                <a16:creationId xmlns:a16="http://schemas.microsoft.com/office/drawing/2014/main" id="{B242E116-52BF-4751-A467-FE6716DFAC03}"/>
              </a:ext>
            </a:extLst>
          </p:cNvPr>
          <p:cNvSpPr>
            <a:spLocks noGrp="1"/>
          </p:cNvSpPr>
          <p:nvPr>
            <p:ph idx="1"/>
          </p:nvPr>
        </p:nvSpPr>
        <p:spPr>
          <a:xfrm>
            <a:off x="838200" y="1481665"/>
            <a:ext cx="5810250" cy="4534757"/>
          </a:xfrm>
        </p:spPr>
        <p:txBody>
          <a:bodyPr>
            <a:normAutofit fontScale="92500"/>
          </a:bodyPr>
          <a:lstStyle/>
          <a:p>
            <a:pPr algn="just"/>
            <a:r>
              <a:rPr lang="tr-TR" sz="2400" b="0" i="1" u="none" strike="noStrike" baseline="0" dirty="0">
                <a:solidFill>
                  <a:srgbClr val="000000"/>
                </a:solidFill>
              </a:rPr>
              <a:t>Benzetim (</a:t>
            </a:r>
            <a:r>
              <a:rPr lang="tr-TR" sz="2400" b="0" i="1" u="none" strike="noStrike" baseline="0" dirty="0" err="1">
                <a:solidFill>
                  <a:srgbClr val="000000"/>
                </a:solidFill>
              </a:rPr>
              <a:t>Simulation</a:t>
            </a:r>
            <a:r>
              <a:rPr lang="tr-TR" sz="2400" b="0" i="1" u="none" strike="noStrike" baseline="0" dirty="0">
                <a:solidFill>
                  <a:srgbClr val="000000"/>
                </a:solidFill>
              </a:rPr>
              <a:t>) </a:t>
            </a:r>
            <a:r>
              <a:rPr lang="tr-TR" sz="2400" b="0" i="0" u="none" strike="noStrike" baseline="0" dirty="0">
                <a:solidFill>
                  <a:srgbClr val="000000"/>
                </a:solidFill>
              </a:rPr>
              <a:t>yazılımları, tasarlanacak bir tedarik zincirinin ya da bir deponun </a:t>
            </a:r>
            <a:r>
              <a:rPr lang="tr-TR" sz="2400" b="0" i="0" u="none" strike="noStrike" baseline="0" dirty="0" err="1">
                <a:solidFill>
                  <a:srgbClr val="000000"/>
                </a:solidFill>
              </a:rPr>
              <a:t>işlemsel</a:t>
            </a:r>
            <a:r>
              <a:rPr lang="tr-TR" sz="2400" b="0" i="0" u="none" strike="noStrike" baseline="0" dirty="0">
                <a:solidFill>
                  <a:srgbClr val="000000"/>
                </a:solidFill>
              </a:rPr>
              <a:t>(</a:t>
            </a:r>
            <a:r>
              <a:rPr lang="tr-TR" sz="2400" b="0" i="0" u="none" strike="noStrike" baseline="0" dirty="0" err="1">
                <a:solidFill>
                  <a:srgbClr val="000000"/>
                </a:solidFill>
              </a:rPr>
              <a:t>computational</a:t>
            </a:r>
            <a:r>
              <a:rPr lang="tr-TR" sz="2400" b="0" i="0" u="none" strike="noStrike" baseline="0" dirty="0">
                <a:solidFill>
                  <a:srgbClr val="000000"/>
                </a:solidFill>
              </a:rPr>
              <a:t>) bir modelini yazılım ortamında geliştirmeye ve mevcut sistemin ve alternatiflerinin performansını hesaplamaya yarar. Herhangi bir sistemin geliştirilmesine dönük fikirlerin, o sistem halihazırda çalışırken üzerinde denenmesine çoğu kez imkan yoktur.</a:t>
            </a:r>
          </a:p>
          <a:p>
            <a:pPr algn="just"/>
            <a:r>
              <a:rPr lang="tr-TR" sz="2400" b="0" i="0" u="none" strike="noStrike" baseline="0" dirty="0">
                <a:solidFill>
                  <a:srgbClr val="000000"/>
                </a:solidFill>
              </a:rPr>
              <a:t>Benzetim modelleme, bu amaca dönük olarak geliştirilmiş, ve KKP yazılımları bünyesinde yer almayan benzetim yazılımları (Arena, Simul8, Siemens </a:t>
            </a:r>
            <a:r>
              <a:rPr lang="tr-TR" sz="2400" b="0" i="0" u="none" strike="noStrike" baseline="0" dirty="0" err="1">
                <a:solidFill>
                  <a:srgbClr val="000000"/>
                </a:solidFill>
              </a:rPr>
              <a:t>PlantSimulation</a:t>
            </a:r>
            <a:r>
              <a:rPr lang="tr-TR" sz="2400" b="0" i="0" u="none" strike="noStrike" baseline="0" dirty="0">
                <a:solidFill>
                  <a:srgbClr val="000000"/>
                </a:solidFill>
              </a:rPr>
              <a:t>) aracılığıyla gerçekleştirilir.</a:t>
            </a:r>
          </a:p>
          <a:p>
            <a:pPr marL="0" indent="0" algn="just">
              <a:buNone/>
            </a:pPr>
            <a:endParaRPr lang="tr-TR" sz="2400" dirty="0"/>
          </a:p>
        </p:txBody>
      </p:sp>
      <p:pic>
        <p:nvPicPr>
          <p:cNvPr id="5" name="Resim 4">
            <a:extLst>
              <a:ext uri="{FF2B5EF4-FFF2-40B4-BE49-F238E27FC236}">
                <a16:creationId xmlns:a16="http://schemas.microsoft.com/office/drawing/2014/main" id="{A6F83DC5-CC21-4080-A458-6B3C82ED89CE}"/>
              </a:ext>
            </a:extLst>
          </p:cNvPr>
          <p:cNvPicPr>
            <a:picLocks noChangeAspect="1"/>
          </p:cNvPicPr>
          <p:nvPr/>
        </p:nvPicPr>
        <p:blipFill>
          <a:blip r:embed="rId2"/>
          <a:stretch>
            <a:fillRect/>
          </a:stretch>
        </p:blipFill>
        <p:spPr>
          <a:xfrm>
            <a:off x="6965789" y="1595965"/>
            <a:ext cx="4699322" cy="3876136"/>
          </a:xfrm>
          <a:prstGeom prst="rect">
            <a:avLst/>
          </a:prstGeom>
        </p:spPr>
      </p:pic>
      <p:pic>
        <p:nvPicPr>
          <p:cNvPr id="4" name="Resim 3">
            <a:extLst>
              <a:ext uri="{FF2B5EF4-FFF2-40B4-BE49-F238E27FC236}">
                <a16:creationId xmlns:a16="http://schemas.microsoft.com/office/drawing/2014/main" id="{0308B8ED-6488-B0B1-624A-48A3CA24C3A4}"/>
              </a:ext>
            </a:extLst>
          </p:cNvPr>
          <p:cNvPicPr>
            <a:picLocks noChangeAspect="1"/>
          </p:cNvPicPr>
          <p:nvPr/>
        </p:nvPicPr>
        <p:blipFill>
          <a:blip r:embed="rId3"/>
          <a:stretch>
            <a:fillRect/>
          </a:stretch>
        </p:blipFill>
        <p:spPr>
          <a:xfrm>
            <a:off x="11353800" y="6311"/>
            <a:ext cx="765277" cy="765722"/>
          </a:xfrm>
          <a:prstGeom prst="rect">
            <a:avLst/>
          </a:prstGeom>
        </p:spPr>
      </p:pic>
    </p:spTree>
    <p:extLst>
      <p:ext uri="{BB962C8B-B14F-4D97-AF65-F5344CB8AC3E}">
        <p14:creationId xmlns:p14="http://schemas.microsoft.com/office/powerpoint/2010/main" val="1016818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E9175-9606-7898-DEEA-B18CE553C1B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05963FB-D7BB-15AE-FF2E-14B67D3BFBA3}"/>
              </a:ext>
            </a:extLst>
          </p:cNvPr>
          <p:cNvSpPr>
            <a:spLocks noGrp="1"/>
          </p:cNvSpPr>
          <p:nvPr>
            <p:ph type="title"/>
          </p:nvPr>
        </p:nvSpPr>
        <p:spPr>
          <a:xfrm>
            <a:off x="1359709" y="389172"/>
            <a:ext cx="8623495" cy="530225"/>
          </a:xfrm>
        </p:spPr>
        <p:txBody>
          <a:bodyPr>
            <a:noAutofit/>
          </a:bodyPr>
          <a:lstStyle/>
          <a:p>
            <a:pPr algn="ctr"/>
            <a:r>
              <a:rPr lang="tr-TR" b="1" dirty="0">
                <a:solidFill>
                  <a:srgbClr val="FF0000"/>
                </a:solidFill>
              </a:rPr>
              <a:t>KAYNAKÇA</a:t>
            </a:r>
            <a:endParaRPr lang="tr-TR" dirty="0"/>
          </a:p>
        </p:txBody>
      </p:sp>
      <p:sp>
        <p:nvSpPr>
          <p:cNvPr id="4" name="Metin Yer Tutucusu 3">
            <a:extLst>
              <a:ext uri="{FF2B5EF4-FFF2-40B4-BE49-F238E27FC236}">
                <a16:creationId xmlns:a16="http://schemas.microsoft.com/office/drawing/2014/main" id="{BF90F2E1-3B14-6913-1A0A-02A454A0F25E}"/>
              </a:ext>
            </a:extLst>
          </p:cNvPr>
          <p:cNvSpPr>
            <a:spLocks noGrp="1"/>
          </p:cNvSpPr>
          <p:nvPr>
            <p:ph type="body" sz="half" idx="2"/>
          </p:nvPr>
        </p:nvSpPr>
        <p:spPr>
          <a:xfrm>
            <a:off x="901699" y="1426029"/>
            <a:ext cx="10591962" cy="4617103"/>
          </a:xfrm>
        </p:spPr>
        <p:txBody>
          <a:bodyPr>
            <a:noAutofit/>
          </a:bodyPr>
          <a:lstStyle/>
          <a:p>
            <a:pPr marL="342900" indent="-342900" algn="just">
              <a:buFont typeface="Arial" panose="020B0604020202020204" pitchFamily="34" charset="0"/>
              <a:buChar char="•"/>
            </a:pPr>
            <a:r>
              <a:rPr lang="tr-TR" sz="2000" dirty="0"/>
              <a:t>Bölük, A. A., &amp; Örs, H. (2024). </a:t>
            </a:r>
            <a:r>
              <a:rPr lang="tr-TR" sz="2000" i="1" dirty="0"/>
              <a:t>İhracatçı işletmelerde lojistik bilgi teknolojileri</a:t>
            </a:r>
            <a:r>
              <a:rPr lang="tr-TR" sz="2000" dirty="0"/>
              <a:t>. Akademisyen Yayınevi Kitabevi. ISBN 978-625-375-148-7</a:t>
            </a:r>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tr-TR" sz="2000" dirty="0"/>
              <a:t>Bakkal, M., &amp; Oflaz, A. (2011). </a:t>
            </a:r>
            <a:r>
              <a:rPr lang="tr-TR" sz="2000" i="1" dirty="0"/>
              <a:t>Lojistik bilgi sistemleri</a:t>
            </a:r>
            <a:r>
              <a:rPr lang="tr-TR" sz="2000" dirty="0"/>
              <a:t>. </a:t>
            </a:r>
            <a:r>
              <a:rPr lang="tr-TR" sz="2000" dirty="0" err="1"/>
              <a:t>Hiperlink</a:t>
            </a:r>
            <a:r>
              <a:rPr lang="tr-TR" sz="2000" dirty="0"/>
              <a:t> Yayınları. ISBN 978-9944157278</a:t>
            </a:r>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tr-TR" sz="2000" dirty="0"/>
              <a:t>Yapay Zeka (</a:t>
            </a:r>
            <a:r>
              <a:rPr lang="tr-TR" sz="2000" dirty="0" err="1"/>
              <a:t>ChatGPT</a:t>
            </a:r>
            <a:r>
              <a:rPr lang="tr-TR" sz="2000" dirty="0"/>
              <a:t>)</a:t>
            </a:r>
          </a:p>
        </p:txBody>
      </p:sp>
      <p:pic>
        <p:nvPicPr>
          <p:cNvPr id="3" name="Resim 2">
            <a:extLst>
              <a:ext uri="{FF2B5EF4-FFF2-40B4-BE49-F238E27FC236}">
                <a16:creationId xmlns:a16="http://schemas.microsoft.com/office/drawing/2014/main" id="{31297527-A6B8-AC89-FC1B-EA7FA42B412A}"/>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795597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id="{BA928969-A0AE-44A3-BDFE-633AA7B446DC}"/>
              </a:ext>
            </a:extLst>
          </p:cNvPr>
          <p:cNvSpPr>
            <a:spLocks noGrp="1"/>
          </p:cNvSpPr>
          <p:nvPr>
            <p:ph type="title"/>
          </p:nvPr>
        </p:nvSpPr>
        <p:spPr/>
        <p:txBody>
          <a:bodyPr/>
          <a:lstStyle/>
          <a:p>
            <a:pPr algn="r"/>
            <a:r>
              <a:rPr lang="tr-TR" dirty="0">
                <a:solidFill>
                  <a:srgbClr val="FF0000"/>
                </a:solidFill>
              </a:rPr>
              <a:t>Teşekkürler…</a:t>
            </a:r>
          </a:p>
        </p:txBody>
      </p:sp>
    </p:spTree>
    <p:extLst>
      <p:ext uri="{BB962C8B-B14F-4D97-AF65-F5344CB8AC3E}">
        <p14:creationId xmlns:p14="http://schemas.microsoft.com/office/powerpoint/2010/main" val="364232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374E23-2EDE-4C19-9943-352E70C4B7EE}"/>
              </a:ext>
            </a:extLst>
          </p:cNvPr>
          <p:cNvSpPr>
            <a:spLocks noGrp="1"/>
          </p:cNvSpPr>
          <p:nvPr>
            <p:ph type="title"/>
          </p:nvPr>
        </p:nvSpPr>
        <p:spPr/>
        <p:txBody>
          <a:bodyPr>
            <a:normAutofit/>
          </a:bodyPr>
          <a:lstStyle/>
          <a:p>
            <a:r>
              <a:rPr lang="tr-TR" sz="3200" dirty="0">
                <a:solidFill>
                  <a:srgbClr val="FF0000"/>
                </a:solidFill>
              </a:rPr>
              <a:t>Bulut Bilişim</a:t>
            </a:r>
          </a:p>
        </p:txBody>
      </p:sp>
      <p:sp>
        <p:nvSpPr>
          <p:cNvPr id="3" name="İçerik Yer Tutucusu 2">
            <a:extLst>
              <a:ext uri="{FF2B5EF4-FFF2-40B4-BE49-F238E27FC236}">
                <a16:creationId xmlns:a16="http://schemas.microsoft.com/office/drawing/2014/main" id="{CF4F4D37-AC92-4E50-9383-6D77CED3B1C7}"/>
              </a:ext>
            </a:extLst>
          </p:cNvPr>
          <p:cNvSpPr>
            <a:spLocks noGrp="1"/>
          </p:cNvSpPr>
          <p:nvPr>
            <p:ph idx="1"/>
          </p:nvPr>
        </p:nvSpPr>
        <p:spPr>
          <a:xfrm>
            <a:off x="838200" y="1571625"/>
            <a:ext cx="10515600" cy="4476750"/>
          </a:xfrm>
        </p:spPr>
        <p:txBody>
          <a:bodyPr>
            <a:noAutofit/>
          </a:bodyPr>
          <a:lstStyle/>
          <a:p>
            <a:pPr marL="0" indent="0" algn="just">
              <a:buNone/>
            </a:pPr>
            <a:r>
              <a:rPr lang="tr-TR" sz="2200" dirty="0"/>
              <a:t>ABD Ulusal Standartlar ve Teknoloji Enstitüsü NIST tarafından yapılan tanıma göre;</a:t>
            </a:r>
          </a:p>
          <a:p>
            <a:pPr marL="0" indent="0" algn="just">
              <a:buNone/>
            </a:pPr>
            <a:r>
              <a:rPr lang="tr-TR" sz="2200" dirty="0"/>
              <a:t>“Düşük </a:t>
            </a:r>
            <a:r>
              <a:rPr lang="tr-TR" sz="2200" dirty="0" err="1"/>
              <a:t>yöneti</a:t>
            </a:r>
            <a:r>
              <a:rPr lang="tr-TR" sz="2200" dirty="0"/>
              <a:t> çabası veya servis sağlayıcı etkileşimi ile, hızlı alınıp salıverilen ayarlanabilir bilişim kaynaklarının paylaşılır havuzuna, istendiğinde ve uygun bir şekilde ağ erişimi sağlayan model.”</a:t>
            </a:r>
          </a:p>
          <a:p>
            <a:pPr marL="0" indent="0" algn="just">
              <a:buNone/>
            </a:pPr>
            <a:r>
              <a:rPr lang="tr-TR" sz="2200" b="1" dirty="0"/>
              <a:t>Kurulum Modelleri</a:t>
            </a:r>
          </a:p>
          <a:p>
            <a:pPr marL="0" indent="0" algn="just">
              <a:buNone/>
            </a:pPr>
            <a:r>
              <a:rPr lang="tr-TR" sz="2200" dirty="0"/>
              <a:t>•Genel Bulut: depolama ve diğer kaynaklar bir hizmet sağlayıcı tarafından genel kullanıcılara </a:t>
            </a:r>
            <a:r>
              <a:rPr lang="tr-TR" sz="2200" dirty="0" err="1"/>
              <a:t>sununan</a:t>
            </a:r>
            <a:r>
              <a:rPr lang="tr-TR" sz="2200" dirty="0"/>
              <a:t> sistemlerdir. Bu hizmetler ücretsiz erişimlidir veya kullanım başına ödeme modeliyle ücretlendirilirler.</a:t>
            </a:r>
          </a:p>
          <a:p>
            <a:pPr marL="0" indent="0" algn="just">
              <a:buNone/>
            </a:pPr>
            <a:r>
              <a:rPr lang="tr-TR" sz="2200" dirty="0"/>
              <a:t>•Özel bulut: sadece tek bir organizasyon için işletilen bulut altyapısıdır, dâhilî olarak veya üçüncü parti tarafından yönetilebilir ve yine dâhilî veya haricî olarak barındırılabilir</a:t>
            </a:r>
          </a:p>
          <a:p>
            <a:pPr marL="0" indent="0" algn="just">
              <a:buNone/>
            </a:pPr>
            <a:r>
              <a:rPr lang="tr-TR" sz="2200" dirty="0"/>
              <a:t>•</a:t>
            </a:r>
            <a:r>
              <a:rPr lang="tr-TR" sz="2200" dirty="0" err="1"/>
              <a:t>Hibrit</a:t>
            </a:r>
            <a:r>
              <a:rPr lang="tr-TR" sz="2200" dirty="0"/>
              <a:t> bulut iki veya daha fazla bulutun (özel, topluluk veya genel) birleşimidir, bu farklı bulutlar müstakil olarak bulunmaktadır fakat birbirlerine bağlıdırlar, böylece çoklu yerleştirme modellerinin imkânlarını sunarlar</a:t>
            </a:r>
          </a:p>
        </p:txBody>
      </p:sp>
      <p:pic>
        <p:nvPicPr>
          <p:cNvPr id="4" name="Resim 3">
            <a:extLst>
              <a:ext uri="{FF2B5EF4-FFF2-40B4-BE49-F238E27FC236}">
                <a16:creationId xmlns:a16="http://schemas.microsoft.com/office/drawing/2014/main" id="{5A69BA06-D008-72D8-49D2-F8B7404198D7}"/>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3168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7BB07C-14C7-4224-9F89-35A07825BBF6}"/>
              </a:ext>
            </a:extLst>
          </p:cNvPr>
          <p:cNvSpPr>
            <a:spLocks noGrp="1"/>
          </p:cNvSpPr>
          <p:nvPr>
            <p:ph type="title"/>
          </p:nvPr>
        </p:nvSpPr>
        <p:spPr/>
        <p:txBody>
          <a:bodyPr>
            <a:normAutofit/>
          </a:bodyPr>
          <a:lstStyle/>
          <a:p>
            <a:r>
              <a:rPr lang="tr-TR" sz="3200" dirty="0">
                <a:solidFill>
                  <a:srgbClr val="FF0000"/>
                </a:solidFill>
              </a:rPr>
              <a:t>Otomatik Tanıma ve Veri Toplama (OT/VT) Sistemleri</a:t>
            </a:r>
          </a:p>
        </p:txBody>
      </p:sp>
      <p:sp>
        <p:nvSpPr>
          <p:cNvPr id="3" name="İçerik Yer Tutucusu 2">
            <a:extLst>
              <a:ext uri="{FF2B5EF4-FFF2-40B4-BE49-F238E27FC236}">
                <a16:creationId xmlns:a16="http://schemas.microsoft.com/office/drawing/2014/main" id="{713B96EE-52A2-4F14-8082-B5AC52688C3D}"/>
              </a:ext>
            </a:extLst>
          </p:cNvPr>
          <p:cNvSpPr>
            <a:spLocks noGrp="1"/>
          </p:cNvSpPr>
          <p:nvPr>
            <p:ph idx="1"/>
          </p:nvPr>
        </p:nvSpPr>
        <p:spPr/>
        <p:txBody>
          <a:bodyPr>
            <a:normAutofit/>
          </a:bodyPr>
          <a:lstStyle/>
          <a:p>
            <a:pPr marL="0" indent="0" algn="just">
              <a:buNone/>
            </a:pPr>
            <a:r>
              <a:rPr lang="tr-TR" sz="2400" dirty="0"/>
              <a:t>•OT/VT, bir verinin klavye üzerinden tuşlanarak girilmesi yerine verinin elektronik olarak algılanarak doğrudan bilgisayarlara kaydedilmesi işlemine denir. Bu teknolojilerin amacı, veri girişinin doğru ve hızlı olarak yapılmasıdır.</a:t>
            </a:r>
          </a:p>
          <a:p>
            <a:pPr marL="0" indent="0" algn="just">
              <a:buNone/>
            </a:pPr>
            <a:r>
              <a:rPr lang="tr-TR" sz="2400" dirty="0"/>
              <a:t>–Barkod / </a:t>
            </a:r>
            <a:r>
              <a:rPr lang="tr-TR" sz="2400" dirty="0" err="1"/>
              <a:t>Karekod</a:t>
            </a:r>
            <a:endParaRPr lang="tr-TR" sz="2400" dirty="0"/>
          </a:p>
          <a:p>
            <a:pPr marL="0" indent="0" algn="just">
              <a:buNone/>
            </a:pPr>
            <a:r>
              <a:rPr lang="tr-TR" sz="2400" dirty="0"/>
              <a:t>–Radyo Frekanslı Tanıma Sistemleri</a:t>
            </a:r>
          </a:p>
          <a:p>
            <a:pPr marL="0" indent="0" algn="just">
              <a:buNone/>
            </a:pPr>
            <a:r>
              <a:rPr lang="tr-TR" sz="2400" dirty="0"/>
              <a:t>–</a:t>
            </a:r>
            <a:r>
              <a:rPr lang="tr-TR" sz="2400" dirty="0" err="1"/>
              <a:t>Biyometri</a:t>
            </a:r>
            <a:endParaRPr lang="tr-TR" sz="2400" dirty="0"/>
          </a:p>
          <a:p>
            <a:pPr marL="0" indent="0" algn="just">
              <a:buNone/>
            </a:pPr>
            <a:r>
              <a:rPr lang="tr-TR" sz="2400" dirty="0"/>
              <a:t>–Manyetik Şeritli Kartlar</a:t>
            </a:r>
          </a:p>
          <a:p>
            <a:pPr marL="0" indent="0" algn="just">
              <a:buNone/>
            </a:pPr>
            <a:r>
              <a:rPr lang="tr-TR" sz="2400" dirty="0"/>
              <a:t>–Optik Karakter Tanıma</a:t>
            </a:r>
          </a:p>
          <a:p>
            <a:pPr marL="0" indent="0" algn="just">
              <a:buNone/>
            </a:pPr>
            <a:r>
              <a:rPr lang="tr-TR" sz="2400" dirty="0"/>
              <a:t>–Akıllı Kartlar</a:t>
            </a:r>
          </a:p>
          <a:p>
            <a:pPr marL="0" indent="0" algn="just">
              <a:buNone/>
            </a:pPr>
            <a:r>
              <a:rPr lang="tr-TR" sz="2400" dirty="0"/>
              <a:t>–Ses Tanıma Sistemler</a:t>
            </a:r>
          </a:p>
        </p:txBody>
      </p:sp>
      <p:pic>
        <p:nvPicPr>
          <p:cNvPr id="4" name="Resim 3">
            <a:extLst>
              <a:ext uri="{FF2B5EF4-FFF2-40B4-BE49-F238E27FC236}">
                <a16:creationId xmlns:a16="http://schemas.microsoft.com/office/drawing/2014/main" id="{890F7F35-EB19-BED3-08AC-E5EE68FE21D8}"/>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76624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14351E-0A39-4BC8-BBA1-225E26666A9B}"/>
              </a:ext>
            </a:extLst>
          </p:cNvPr>
          <p:cNvSpPr>
            <a:spLocks noGrp="1"/>
          </p:cNvSpPr>
          <p:nvPr>
            <p:ph type="title"/>
          </p:nvPr>
        </p:nvSpPr>
        <p:spPr/>
        <p:txBody>
          <a:bodyPr>
            <a:normAutofit/>
          </a:bodyPr>
          <a:lstStyle/>
          <a:p>
            <a:r>
              <a:rPr lang="tr-TR" sz="3200" dirty="0">
                <a:solidFill>
                  <a:srgbClr val="FF0000"/>
                </a:solidFill>
              </a:rPr>
              <a:t>OT/VT Barkod</a:t>
            </a:r>
          </a:p>
        </p:txBody>
      </p:sp>
      <p:sp>
        <p:nvSpPr>
          <p:cNvPr id="3" name="İçerik Yer Tutucusu 2">
            <a:extLst>
              <a:ext uri="{FF2B5EF4-FFF2-40B4-BE49-F238E27FC236}">
                <a16:creationId xmlns:a16="http://schemas.microsoft.com/office/drawing/2014/main" id="{58013040-71BA-48FB-83F1-0B561629F9EC}"/>
              </a:ext>
            </a:extLst>
          </p:cNvPr>
          <p:cNvSpPr>
            <a:spLocks noGrp="1"/>
          </p:cNvSpPr>
          <p:nvPr>
            <p:ph idx="1"/>
          </p:nvPr>
        </p:nvSpPr>
        <p:spPr>
          <a:xfrm>
            <a:off x="838200" y="1684869"/>
            <a:ext cx="10515600" cy="4534757"/>
          </a:xfrm>
        </p:spPr>
        <p:txBody>
          <a:bodyPr>
            <a:normAutofit/>
          </a:bodyPr>
          <a:lstStyle/>
          <a:p>
            <a:pPr marL="0" indent="0" algn="just">
              <a:buNone/>
            </a:pPr>
            <a:r>
              <a:rPr lang="tr-TR" sz="2200" dirty="0"/>
              <a:t>•Barkod, OT/VT teknolojileri içinde ilk ve en yaygın kullanılan teknolojidir.</a:t>
            </a:r>
          </a:p>
          <a:p>
            <a:pPr marL="0" indent="0" algn="just">
              <a:buNone/>
            </a:pPr>
            <a:r>
              <a:rPr lang="tr-TR" sz="2200" dirty="0"/>
              <a:t>•Barkod; değişik kalınlıktaki dik çizgi ve boşluklardan oluşan kodların optik olarak taranması medya üzerine kodlanarak kaydedilmiş olan verinin otomatik olarak ve hatasız bir biçimde bilgisayar ortamına aktarılması için kullanılan bir yöntemdir.</a:t>
            </a:r>
          </a:p>
          <a:p>
            <a:pPr marL="0" indent="0" algn="just">
              <a:buNone/>
            </a:pPr>
            <a:r>
              <a:rPr lang="tr-TR" sz="2200" dirty="0"/>
              <a:t>•Barkod, değişik kalınlıktaki çizgilerden ve bu çizgiler arasındaki boşluklardan oluşur. Bu çizgi ve boşlukların kombinasyonları ve basım kurallarının tamamı barkod alfabesi (</a:t>
            </a:r>
            <a:r>
              <a:rPr lang="tr-TR" sz="2200" dirty="0" err="1"/>
              <a:t>barcodesymbology</a:t>
            </a:r>
            <a:r>
              <a:rPr lang="tr-TR" sz="2200" dirty="0"/>
              <a:t>) olarak adlandırılır.</a:t>
            </a:r>
          </a:p>
          <a:p>
            <a:pPr marL="0" indent="0" algn="just">
              <a:buNone/>
            </a:pPr>
            <a:r>
              <a:rPr lang="tr-TR" sz="2200" dirty="0"/>
              <a:t>•Barkodlar 0-9 arası rakamları, alfabedeki karakterleri ve bazı özel karakterleri (*, +, / vb.) içerebilirler.</a:t>
            </a:r>
          </a:p>
          <a:p>
            <a:pPr marL="0" indent="0" algn="just">
              <a:buNone/>
            </a:pPr>
            <a:r>
              <a:rPr lang="tr-TR" sz="2200" dirty="0"/>
              <a:t>•Çok sayıda barkod alfabesi mevcut olup barkodlanacak veri özelliğine bağlı olarak alfabe belirlenerek barkodlar basılır ve okunurlar. Bugün yaygın olarak kullanılan ITF, EAN ve UPC barkod alfabeleri sadece rakamları, Code39 ve Code128 ise rakamları, harfleri ve özel işaretleri içermektedir.</a:t>
            </a:r>
          </a:p>
        </p:txBody>
      </p:sp>
      <p:pic>
        <p:nvPicPr>
          <p:cNvPr id="2050" name="Picture 2" descr="TÜRKİYE'NİN BARKOD NUMARASI | Ekogündem Gazetesi">
            <a:extLst>
              <a:ext uri="{FF2B5EF4-FFF2-40B4-BE49-F238E27FC236}">
                <a16:creationId xmlns:a16="http://schemas.microsoft.com/office/drawing/2014/main" id="{1E58CEB3-7B65-492D-8E13-AF5F82063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576" y="47625"/>
            <a:ext cx="25146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33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FF1639-8136-46E8-88D3-81C01317079B}"/>
              </a:ext>
            </a:extLst>
          </p:cNvPr>
          <p:cNvSpPr>
            <a:spLocks noGrp="1"/>
          </p:cNvSpPr>
          <p:nvPr>
            <p:ph idx="1"/>
          </p:nvPr>
        </p:nvSpPr>
        <p:spPr>
          <a:xfrm>
            <a:off x="838200" y="1609725"/>
            <a:ext cx="10515600" cy="4406697"/>
          </a:xfrm>
        </p:spPr>
        <p:txBody>
          <a:bodyPr>
            <a:normAutofit/>
          </a:bodyPr>
          <a:lstStyle/>
          <a:p>
            <a:pPr marL="0" indent="0" algn="just">
              <a:buNone/>
            </a:pPr>
            <a:r>
              <a:rPr lang="tr-TR" sz="2400" dirty="0"/>
              <a:t>• Barkodlar için kullanılan donanımlar,</a:t>
            </a:r>
          </a:p>
          <a:p>
            <a:pPr marL="0" indent="0" algn="just">
              <a:buNone/>
            </a:pPr>
            <a:r>
              <a:rPr lang="tr-TR" sz="2400" dirty="0"/>
              <a:t>barkod yazıcılar (</a:t>
            </a:r>
            <a:r>
              <a:rPr lang="tr-TR" sz="2400" dirty="0" err="1"/>
              <a:t>barcode</a:t>
            </a:r>
            <a:r>
              <a:rPr lang="tr-TR" sz="2400" dirty="0"/>
              <a:t> </a:t>
            </a:r>
            <a:r>
              <a:rPr lang="tr-TR" sz="2400" dirty="0" err="1"/>
              <a:t>printers</a:t>
            </a:r>
            <a:r>
              <a:rPr lang="tr-TR" sz="2400" dirty="0"/>
              <a:t>) ve</a:t>
            </a:r>
          </a:p>
          <a:p>
            <a:pPr marL="0" indent="0" algn="just">
              <a:buNone/>
            </a:pPr>
            <a:r>
              <a:rPr lang="tr-TR" sz="2400" dirty="0"/>
              <a:t>barkod okuyuculardır(</a:t>
            </a:r>
            <a:r>
              <a:rPr lang="tr-TR" sz="2400" dirty="0" err="1"/>
              <a:t>barcode</a:t>
            </a:r>
            <a:r>
              <a:rPr lang="tr-TR" sz="2400" dirty="0"/>
              <a:t> </a:t>
            </a:r>
            <a:r>
              <a:rPr lang="tr-TR" sz="2400" dirty="0" err="1"/>
              <a:t>readers</a:t>
            </a:r>
            <a:r>
              <a:rPr lang="tr-TR" sz="2400" dirty="0"/>
              <a:t>).</a:t>
            </a:r>
          </a:p>
          <a:p>
            <a:pPr marL="0" indent="0" algn="just">
              <a:buNone/>
            </a:pPr>
            <a:endParaRPr lang="tr-TR" sz="2400" dirty="0"/>
          </a:p>
          <a:p>
            <a:pPr marL="0" indent="0" algn="just">
              <a:buNone/>
            </a:pPr>
            <a:r>
              <a:rPr lang="tr-TR" sz="2400" dirty="0"/>
              <a:t>• Barkod </a:t>
            </a:r>
            <a:r>
              <a:rPr lang="tr-TR" sz="2400" dirty="0" err="1"/>
              <a:t>laser</a:t>
            </a:r>
            <a:r>
              <a:rPr lang="tr-TR" sz="2400" dirty="0"/>
              <a:t> ve nokta vuruşlu yazıcılar ile</a:t>
            </a:r>
          </a:p>
          <a:p>
            <a:pPr marL="0" indent="0" algn="just">
              <a:buNone/>
            </a:pPr>
            <a:r>
              <a:rPr lang="tr-TR" sz="2400" dirty="0"/>
              <a:t>basılabilmekle birlikte, genelde etiket</a:t>
            </a:r>
          </a:p>
          <a:p>
            <a:pPr marL="0" indent="0" algn="just">
              <a:buNone/>
            </a:pPr>
            <a:r>
              <a:rPr lang="tr-TR" sz="2400" dirty="0"/>
              <a:t>formlarına basıldığından, yaygın olarak</a:t>
            </a:r>
          </a:p>
          <a:p>
            <a:pPr marL="0" indent="0" algn="just">
              <a:buNone/>
            </a:pPr>
            <a:r>
              <a:rPr lang="tr-TR" sz="2400" dirty="0"/>
              <a:t>kullanılan yazıcı tipi barkod etiket</a:t>
            </a:r>
          </a:p>
          <a:p>
            <a:pPr marL="0" indent="0" algn="just">
              <a:buNone/>
            </a:pPr>
            <a:r>
              <a:rPr lang="tr-TR" sz="2400" dirty="0"/>
              <a:t>yazıcılarıdır.</a:t>
            </a:r>
          </a:p>
        </p:txBody>
      </p:sp>
      <p:pic>
        <p:nvPicPr>
          <p:cNvPr id="1028" name="Picture 4" descr="Spardox SX-220G Kablolu USB Karekod (2D) Barkod Okuyucu Fiyat | Gelbura.com">
            <a:extLst>
              <a:ext uri="{FF2B5EF4-FFF2-40B4-BE49-F238E27FC236}">
                <a16:creationId xmlns:a16="http://schemas.microsoft.com/office/drawing/2014/main" id="{BA07BCC0-CB50-4D61-9ABC-86C98B367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25" y="119972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ebra GK420D Barkod Yazıcı Fiyatları, Özellikleri ve Yorumları | En Ucuzu  Akakçe">
            <a:extLst>
              <a:ext uri="{FF2B5EF4-FFF2-40B4-BE49-F238E27FC236}">
                <a16:creationId xmlns:a16="http://schemas.microsoft.com/office/drawing/2014/main" id="{136B1658-C11F-48A5-9EBF-18225082E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4" y="3813073"/>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16" name="Başlık 1">
            <a:extLst>
              <a:ext uri="{FF2B5EF4-FFF2-40B4-BE49-F238E27FC236}">
                <a16:creationId xmlns:a16="http://schemas.microsoft.com/office/drawing/2014/main" id="{A8DC34C0-3BD8-4595-AF72-1E19EE1CD5E3}"/>
              </a:ext>
            </a:extLst>
          </p:cNvPr>
          <p:cNvSpPr>
            <a:spLocks noGrp="1"/>
          </p:cNvSpPr>
          <p:nvPr>
            <p:ph type="title"/>
          </p:nvPr>
        </p:nvSpPr>
        <p:spPr>
          <a:xfrm>
            <a:off x="838200" y="365126"/>
            <a:ext cx="10515600" cy="1040342"/>
          </a:xfrm>
        </p:spPr>
        <p:txBody>
          <a:bodyPr>
            <a:normAutofit/>
          </a:bodyPr>
          <a:lstStyle/>
          <a:p>
            <a:r>
              <a:rPr lang="tr-TR" sz="3200" dirty="0">
                <a:solidFill>
                  <a:srgbClr val="FF0000"/>
                </a:solidFill>
              </a:rPr>
              <a:t>OT/VT Barkod</a:t>
            </a:r>
          </a:p>
        </p:txBody>
      </p:sp>
      <p:pic>
        <p:nvPicPr>
          <p:cNvPr id="2" name="Resim 1">
            <a:extLst>
              <a:ext uri="{FF2B5EF4-FFF2-40B4-BE49-F238E27FC236}">
                <a16:creationId xmlns:a16="http://schemas.microsoft.com/office/drawing/2014/main" id="{2177FD31-A1CA-01EF-89D2-E24B39591737}"/>
              </a:ext>
            </a:extLst>
          </p:cNvPr>
          <p:cNvPicPr>
            <a:picLocks noChangeAspect="1"/>
          </p:cNvPicPr>
          <p:nvPr/>
        </p:nvPicPr>
        <p:blipFill>
          <a:blip r:embed="rId4"/>
          <a:stretch>
            <a:fillRect/>
          </a:stretch>
        </p:blipFill>
        <p:spPr>
          <a:xfrm>
            <a:off x="11353800" y="6311"/>
            <a:ext cx="765277" cy="765722"/>
          </a:xfrm>
          <a:prstGeom prst="rect">
            <a:avLst/>
          </a:prstGeom>
        </p:spPr>
      </p:pic>
    </p:spTree>
    <p:extLst>
      <p:ext uri="{BB962C8B-B14F-4D97-AF65-F5344CB8AC3E}">
        <p14:creationId xmlns:p14="http://schemas.microsoft.com/office/powerpoint/2010/main" val="346446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67ED4-A60F-F30E-5217-8F5C0DEF2B5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1331A21-2184-B4A4-95E6-DD07287E91F8}"/>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Barkodun Tarihçesi</a:t>
            </a:r>
          </a:p>
        </p:txBody>
      </p:sp>
      <p:sp>
        <p:nvSpPr>
          <p:cNvPr id="4" name="Metin Yer Tutucusu 3">
            <a:extLst>
              <a:ext uri="{FF2B5EF4-FFF2-40B4-BE49-F238E27FC236}">
                <a16:creationId xmlns:a16="http://schemas.microsoft.com/office/drawing/2014/main" id="{96047ED0-B663-D21A-BBCA-129390A9DD2A}"/>
              </a:ext>
            </a:extLst>
          </p:cNvPr>
          <p:cNvSpPr>
            <a:spLocks noGrp="1"/>
          </p:cNvSpPr>
          <p:nvPr>
            <p:ph type="body" sz="half" idx="2"/>
          </p:nvPr>
        </p:nvSpPr>
        <p:spPr>
          <a:xfrm>
            <a:off x="901699" y="2184400"/>
            <a:ext cx="10591962" cy="3858732"/>
          </a:xfrm>
        </p:spPr>
        <p:txBody>
          <a:bodyPr>
            <a:normAutofit/>
          </a:bodyPr>
          <a:lstStyle/>
          <a:p>
            <a:pPr algn="just">
              <a:buNone/>
            </a:pPr>
            <a:r>
              <a:rPr lang="tr-TR" sz="2000" b="1" dirty="0"/>
              <a:t>1948:</a:t>
            </a:r>
            <a:r>
              <a:rPr lang="tr-TR" sz="2000" dirty="0"/>
              <a:t> Barkod fikri Bernard Silver ve Norman </a:t>
            </a:r>
            <a:r>
              <a:rPr lang="tr-TR" sz="2000" dirty="0" err="1"/>
              <a:t>Woodland</a:t>
            </a:r>
            <a:r>
              <a:rPr lang="tr-TR" sz="2000" dirty="0"/>
              <a:t> tarafından ortaya atıldı. İlk denemeler Morse alfabesine benzerlik gösteriyordu.</a:t>
            </a:r>
          </a:p>
          <a:p>
            <a:pPr algn="just">
              <a:buNone/>
            </a:pPr>
            <a:r>
              <a:rPr lang="tr-TR" sz="2000" b="1" dirty="0"/>
              <a:t>1952:</a:t>
            </a:r>
            <a:r>
              <a:rPr lang="tr-TR" sz="2000" dirty="0"/>
              <a:t> </a:t>
            </a:r>
            <a:r>
              <a:rPr lang="tr-TR" sz="2000" dirty="0" err="1"/>
              <a:t>Woodland</a:t>
            </a:r>
            <a:r>
              <a:rPr lang="tr-TR" sz="2000" dirty="0"/>
              <a:t> ve Silver, barkod sisteminin patentini aldı.</a:t>
            </a:r>
          </a:p>
          <a:p>
            <a:pPr algn="just">
              <a:buNone/>
            </a:pPr>
            <a:r>
              <a:rPr lang="tr-TR" sz="2000" b="1" dirty="0"/>
              <a:t>1973:</a:t>
            </a:r>
            <a:r>
              <a:rPr lang="tr-TR" sz="2000" dirty="0"/>
              <a:t> UPC (Universal Product </a:t>
            </a:r>
            <a:r>
              <a:rPr lang="tr-TR" sz="2000" dirty="0" err="1"/>
              <a:t>Code</a:t>
            </a:r>
            <a:r>
              <a:rPr lang="tr-TR" sz="2000" dirty="0"/>
              <a:t>) standardı geliştirildi.</a:t>
            </a:r>
          </a:p>
          <a:p>
            <a:pPr algn="just">
              <a:buNone/>
            </a:pPr>
            <a:r>
              <a:rPr lang="tr-TR" sz="2000" b="1" dirty="0"/>
              <a:t>1974:</a:t>
            </a:r>
            <a:r>
              <a:rPr lang="tr-TR" sz="2000" dirty="0"/>
              <a:t> İlk ticari barkod taraması ABD’de bir süpermarkette </a:t>
            </a:r>
            <a:r>
              <a:rPr lang="tr-TR" sz="2000" dirty="0" err="1"/>
              <a:t>Wrigley’s</a:t>
            </a:r>
            <a:r>
              <a:rPr lang="tr-TR" sz="2000" dirty="0"/>
              <a:t> sakızıyla gerçekleşti.</a:t>
            </a:r>
          </a:p>
          <a:p>
            <a:pPr algn="just"/>
            <a:r>
              <a:rPr lang="tr-TR" sz="2000" b="1" dirty="0"/>
              <a:t>1980’ler:</a:t>
            </a:r>
            <a:r>
              <a:rPr lang="tr-TR" sz="2000" dirty="0"/>
              <a:t> Avrupa ve Asya’da yaygınlaşmaya başladı. Lojistik, sağlık ve perakende sektörlerinde standart uygulama haline geldi.</a:t>
            </a:r>
          </a:p>
          <a:p>
            <a:pPr algn="just"/>
            <a:endParaRPr lang="tr-TR" sz="2000" dirty="0"/>
          </a:p>
        </p:txBody>
      </p:sp>
      <p:sp>
        <p:nvSpPr>
          <p:cNvPr id="7" name="Metin kutusu 6">
            <a:extLst>
              <a:ext uri="{FF2B5EF4-FFF2-40B4-BE49-F238E27FC236}">
                <a16:creationId xmlns:a16="http://schemas.microsoft.com/office/drawing/2014/main" id="{D03B1DB4-A644-CEE6-E2BB-7838149059FF}"/>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E4330C53-1037-DFB9-4806-AA273525F964}"/>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07718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6AA4-9119-28ED-360E-133006C1F46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08A8A75-7460-DDA6-71C0-B90E10AD5020}"/>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Barkodun Kullanıldığı Başlıca Alanlar</a:t>
            </a:r>
          </a:p>
        </p:txBody>
      </p:sp>
      <p:sp>
        <p:nvSpPr>
          <p:cNvPr id="4" name="Metin Yer Tutucusu 3">
            <a:extLst>
              <a:ext uri="{FF2B5EF4-FFF2-40B4-BE49-F238E27FC236}">
                <a16:creationId xmlns:a16="http://schemas.microsoft.com/office/drawing/2014/main" id="{36B7DC9B-5DFA-F971-F82F-CC2959270EF9}"/>
              </a:ext>
            </a:extLst>
          </p:cNvPr>
          <p:cNvSpPr>
            <a:spLocks noGrp="1"/>
          </p:cNvSpPr>
          <p:nvPr>
            <p:ph type="body" sz="half" idx="2"/>
          </p:nvPr>
        </p:nvSpPr>
        <p:spPr>
          <a:xfrm>
            <a:off x="901699" y="2673752"/>
            <a:ext cx="10591962" cy="3369379"/>
          </a:xfrm>
        </p:spPr>
        <p:txBody>
          <a:bodyPr>
            <a:normAutofit/>
          </a:bodyPr>
          <a:lstStyle/>
          <a:p>
            <a:pPr>
              <a:buNone/>
            </a:pPr>
            <a:r>
              <a:rPr lang="tr-TR" sz="2000" dirty="0">
                <a:solidFill>
                  <a:srgbClr val="FF0000"/>
                </a:solidFill>
              </a:rPr>
              <a:t>Perakende Sektörü: </a:t>
            </a:r>
            <a:r>
              <a:rPr lang="tr-TR" sz="2000" dirty="0"/>
              <a:t>Ürünlerin fiyatlandırılması, stok takibi, kasa işlemleri</a:t>
            </a:r>
          </a:p>
          <a:p>
            <a:pPr>
              <a:buNone/>
            </a:pPr>
            <a:r>
              <a:rPr lang="tr-TR" sz="2000" dirty="0">
                <a:solidFill>
                  <a:srgbClr val="FF0000"/>
                </a:solidFill>
              </a:rPr>
              <a:t>Depolama ve Lojistik: </a:t>
            </a:r>
            <a:r>
              <a:rPr lang="tr-TR" sz="2000" dirty="0"/>
              <a:t>Ürün kabulü, sevkiyat, envanter sayımı</a:t>
            </a:r>
          </a:p>
          <a:p>
            <a:pPr>
              <a:buNone/>
            </a:pPr>
            <a:r>
              <a:rPr lang="tr-TR" sz="2000" dirty="0">
                <a:solidFill>
                  <a:srgbClr val="FF0000"/>
                </a:solidFill>
              </a:rPr>
              <a:t>Sağlık Sektörü: </a:t>
            </a:r>
            <a:r>
              <a:rPr lang="tr-TR" sz="2000" dirty="0"/>
              <a:t>İlaç kimliği, hasta bileklikleri, laboratuvar örnekleri</a:t>
            </a:r>
          </a:p>
          <a:p>
            <a:pPr>
              <a:buNone/>
            </a:pPr>
            <a:r>
              <a:rPr lang="tr-TR" sz="2000" dirty="0">
                <a:solidFill>
                  <a:srgbClr val="FF0000"/>
                </a:solidFill>
              </a:rPr>
              <a:t>Kütüphaneler: </a:t>
            </a:r>
            <a:r>
              <a:rPr lang="tr-TR" sz="2000" dirty="0"/>
              <a:t>Kitap takibi, ödünç-alma işlemleri</a:t>
            </a:r>
          </a:p>
          <a:p>
            <a:r>
              <a:rPr lang="tr-TR" sz="2000" dirty="0">
                <a:solidFill>
                  <a:srgbClr val="FF0000"/>
                </a:solidFill>
              </a:rPr>
              <a:t>Havayolu/Kargo: </a:t>
            </a:r>
            <a:r>
              <a:rPr lang="tr-TR" sz="2000" dirty="0"/>
              <a:t>Bagaj ve paket izleme sistemleri</a:t>
            </a:r>
          </a:p>
          <a:p>
            <a:endParaRPr lang="tr-TR" sz="2000" dirty="0"/>
          </a:p>
        </p:txBody>
      </p:sp>
      <p:sp>
        <p:nvSpPr>
          <p:cNvPr id="7" name="Metin kutusu 6">
            <a:extLst>
              <a:ext uri="{FF2B5EF4-FFF2-40B4-BE49-F238E27FC236}">
                <a16:creationId xmlns:a16="http://schemas.microsoft.com/office/drawing/2014/main" id="{C7FCCDDB-7AEE-0063-F782-4C4C57E2241A}"/>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FDBACBD5-EFE3-ED2F-530D-A1D7C219E641}"/>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387635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7714F-D7F3-E92E-5749-7827CCA7BD9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095BB4F-F92E-DEEC-44D3-70A3924B703E}"/>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Barkodun Yararları</a:t>
            </a:r>
          </a:p>
        </p:txBody>
      </p:sp>
      <p:sp>
        <p:nvSpPr>
          <p:cNvPr id="4" name="Metin Yer Tutucusu 3">
            <a:extLst>
              <a:ext uri="{FF2B5EF4-FFF2-40B4-BE49-F238E27FC236}">
                <a16:creationId xmlns:a16="http://schemas.microsoft.com/office/drawing/2014/main" id="{E6748933-BC77-E8B4-FAF2-E9F702545EFB}"/>
              </a:ext>
            </a:extLst>
          </p:cNvPr>
          <p:cNvSpPr>
            <a:spLocks noGrp="1"/>
          </p:cNvSpPr>
          <p:nvPr>
            <p:ph type="body" sz="half" idx="2"/>
          </p:nvPr>
        </p:nvSpPr>
        <p:spPr>
          <a:xfrm>
            <a:off x="901699" y="2673752"/>
            <a:ext cx="10591962" cy="3369379"/>
          </a:xfrm>
        </p:spPr>
        <p:txBody>
          <a:bodyPr>
            <a:normAutofit/>
          </a:bodyPr>
          <a:lstStyle/>
          <a:p>
            <a:pPr>
              <a:buNone/>
            </a:pPr>
            <a:r>
              <a:rPr lang="tr-TR" sz="2000" b="1" dirty="0"/>
              <a:t>Doğruluk:</a:t>
            </a:r>
            <a:r>
              <a:rPr lang="tr-TR" sz="2000" dirty="0"/>
              <a:t> Hatalı manuel veri girişlerinin önüne geçer.</a:t>
            </a:r>
          </a:p>
          <a:p>
            <a:pPr>
              <a:buNone/>
            </a:pPr>
            <a:r>
              <a:rPr lang="tr-TR" sz="2000" b="1" dirty="0"/>
              <a:t>Hız:</a:t>
            </a:r>
            <a:r>
              <a:rPr lang="tr-TR" sz="2000" dirty="0"/>
              <a:t> Bilgilerin saniyeler içinde işlenmesini sağlar.</a:t>
            </a:r>
          </a:p>
          <a:p>
            <a:pPr>
              <a:buNone/>
            </a:pPr>
            <a:r>
              <a:rPr lang="tr-TR" sz="2000" b="1" dirty="0"/>
              <a:t>Maliyet Etkinliği:</a:t>
            </a:r>
            <a:r>
              <a:rPr lang="tr-TR" sz="2000" dirty="0"/>
              <a:t> Süreçleri otomatikleştirerek insan kaynağını azaltır.</a:t>
            </a:r>
          </a:p>
          <a:p>
            <a:pPr>
              <a:buNone/>
            </a:pPr>
            <a:r>
              <a:rPr lang="tr-TR" sz="2000" b="1" dirty="0"/>
              <a:t>İzlenebilirlik:</a:t>
            </a:r>
            <a:r>
              <a:rPr lang="tr-TR" sz="2000" dirty="0"/>
              <a:t> Ürünün üretimden tüketiciye kadar olan tüm süreci kayıt altına alınabilir.</a:t>
            </a:r>
          </a:p>
          <a:p>
            <a:r>
              <a:rPr lang="tr-TR" sz="2000" b="1" dirty="0"/>
              <a:t>Entegrasyon:</a:t>
            </a:r>
            <a:r>
              <a:rPr lang="tr-TR" sz="2000" dirty="0"/>
              <a:t> ERP ve stok yönetim sistemleri ile uyumlu çalışır.</a:t>
            </a:r>
          </a:p>
          <a:p>
            <a:endParaRPr lang="tr-TR" sz="2000" dirty="0"/>
          </a:p>
        </p:txBody>
      </p:sp>
      <p:sp>
        <p:nvSpPr>
          <p:cNvPr id="7" name="Metin kutusu 6">
            <a:extLst>
              <a:ext uri="{FF2B5EF4-FFF2-40B4-BE49-F238E27FC236}">
                <a16:creationId xmlns:a16="http://schemas.microsoft.com/office/drawing/2014/main" id="{ED3D8671-FD7C-FEA1-C073-FDFCF5383129}"/>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3" name="Resim 2">
            <a:extLst>
              <a:ext uri="{FF2B5EF4-FFF2-40B4-BE49-F238E27FC236}">
                <a16:creationId xmlns:a16="http://schemas.microsoft.com/office/drawing/2014/main" id="{A211BC3A-2952-A63B-F8F6-B189E95470D3}"/>
              </a:ext>
            </a:extLst>
          </p:cNvPr>
          <p:cNvPicPr>
            <a:picLocks noChangeAspect="1"/>
          </p:cNvPicPr>
          <p:nvPr/>
        </p:nvPicPr>
        <p:blipFill>
          <a:blip r:embed="rId2"/>
          <a:stretch>
            <a:fillRect/>
          </a:stretch>
        </p:blipFill>
        <p:spPr>
          <a:xfrm>
            <a:off x="11353800" y="6311"/>
            <a:ext cx="765277" cy="765722"/>
          </a:xfrm>
          <a:prstGeom prst="rect">
            <a:avLst/>
          </a:prstGeom>
        </p:spPr>
      </p:pic>
    </p:spTree>
    <p:extLst>
      <p:ext uri="{BB962C8B-B14F-4D97-AF65-F5344CB8AC3E}">
        <p14:creationId xmlns:p14="http://schemas.microsoft.com/office/powerpoint/2010/main" val="14754897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nu1" id="{E186D569-A01C-4F45-AAF1-864DBE8C5190}" vid="{74AB5668-79A6-4A16-A75E-42D055DD1C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tasarım-şablon</Template>
  <TotalTime>399</TotalTime>
  <Words>2218</Words>
  <Application>Microsoft Macintosh PowerPoint</Application>
  <PresentationFormat>Geniş ekran</PresentationFormat>
  <Paragraphs>175</Paragraphs>
  <Slides>29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Calibri</vt:lpstr>
      <vt:lpstr>Candara</vt:lpstr>
      <vt:lpstr>Poppins</vt:lpstr>
      <vt:lpstr>Office Teması</vt:lpstr>
      <vt:lpstr>LOJİSTİK PLANLAMA DERSİ  LOJİSTİKTE BİLGİ TEKNOLOJİLERİ</vt:lpstr>
      <vt:lpstr>Lojistik Bilgi Teknolojileri</vt:lpstr>
      <vt:lpstr>Bulut Bilişim</vt:lpstr>
      <vt:lpstr>Otomatik Tanıma ve Veri Toplama (OT/VT) Sistemleri</vt:lpstr>
      <vt:lpstr>OT/VT Barkod</vt:lpstr>
      <vt:lpstr>OT/VT Barkod</vt:lpstr>
      <vt:lpstr>Barkodun Tarihçesi</vt:lpstr>
      <vt:lpstr>Barkodun Kullanıldığı Başlıca Alanlar</vt:lpstr>
      <vt:lpstr>Barkodun Yararları</vt:lpstr>
      <vt:lpstr>Barkod Türleri</vt:lpstr>
      <vt:lpstr>Tedarik Zincirinde Barkod Kullanımı</vt:lpstr>
      <vt:lpstr>Ürünlere Nasıl Barkodlama Yapılır?</vt:lpstr>
      <vt:lpstr>OT/VT RFID</vt:lpstr>
      <vt:lpstr>OT/VT RFID</vt:lpstr>
      <vt:lpstr>Radyo Frekanslı Veri Toplama Sistemlerinin Kullanım Alanları</vt:lpstr>
      <vt:lpstr>Depolarda Radyo Frekansı Uygulamaları</vt:lpstr>
      <vt:lpstr>Üretimde Radyo Frekansı Uygulamaları</vt:lpstr>
      <vt:lpstr>Türkiye’de Radyo Frekanslı Üretim ve Depo Uygulamaları</vt:lpstr>
      <vt:lpstr>Küresel Yer Belirleme Sistemi (GPS)</vt:lpstr>
      <vt:lpstr>Küresel Yer Belirleme Sistemi (GPS)</vt:lpstr>
      <vt:lpstr>Konteyner Yönetim Sistemleri</vt:lpstr>
      <vt:lpstr>Konteyner Yönetim Sistemleri</vt:lpstr>
      <vt:lpstr>Coğrafi Bilgi Sistemleri</vt:lpstr>
      <vt:lpstr>Coğrafi Bilgi Sistemleri (CBS)</vt:lpstr>
      <vt:lpstr>Coğrafi Bilgi Sistemleri (CBS) Kullanım Alanları</vt:lpstr>
      <vt:lpstr>3-Boyutlu Tasarım Yazılımları</vt:lpstr>
      <vt:lpstr>Benzetim (Simulation) Yazılımları</vt:lpstr>
      <vt:lpstr>KAYNAKÇA</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Yazar</dc:creator>
  <cp:lastModifiedBy>Nazlıcan Dindarik</cp:lastModifiedBy>
  <cp:revision>44</cp:revision>
  <dcterms:created xsi:type="dcterms:W3CDTF">2018-12-07T13:23:10Z</dcterms:created>
  <dcterms:modified xsi:type="dcterms:W3CDTF">2025-07-16T14:28:10Z</dcterms:modified>
</cp:coreProperties>
</file>