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83" r:id="rId3"/>
    <p:sldId id="284" r:id="rId4"/>
    <p:sldId id="309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265" r:id="rId34"/>
    <p:sldId id="267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732D3-B5C6-46FE-A7A4-D7AB75A9760C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729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93792"/>
          </a:xfrm>
        </p:spPr>
        <p:txBody>
          <a:bodyPr/>
          <a:lstStyle/>
          <a:p>
            <a:r>
              <a:rPr lang="tr-TR" dirty="0"/>
              <a:t>SAYISAL ELEKTRONİK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93792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4-5-6. HAFTA</a:t>
            </a:r>
          </a:p>
        </p:txBody>
      </p:sp>
    </p:spTree>
    <p:extLst>
      <p:ext uri="{BB962C8B-B14F-4D97-AF65-F5344CB8AC3E}">
        <p14:creationId xmlns:p14="http://schemas.microsoft.com/office/powerpoint/2010/main" val="44140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CA57225-2690-4D13-1AF1-9DB625B22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83" y="1049703"/>
            <a:ext cx="9229833" cy="475859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589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DB1E811-08C2-C3DE-4D5F-FBF3049DB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41" y="890469"/>
            <a:ext cx="8778517" cy="490341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320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8F676E6-60C7-4589-04CF-190286B0A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25" y="852081"/>
            <a:ext cx="9626549" cy="515383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43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E5C65D5-2AE3-66CF-C9B6-E26B4886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74" y="985401"/>
            <a:ext cx="8998651" cy="488719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77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42D52CE-603C-E907-929D-E6FAB10D5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57" y="925269"/>
            <a:ext cx="8719286" cy="500746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771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31DFC32-4FAD-6588-E5A5-C0FDB9841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99" y="925725"/>
            <a:ext cx="8823201" cy="500654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92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0FA4BB9-7C89-12AF-A778-B92D319BA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74" y="2101755"/>
            <a:ext cx="9322052" cy="331896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4F51189-A789-1605-160B-2E60E56C3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21" y="1184835"/>
            <a:ext cx="408679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2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BC0BECF-5E3F-6E82-D30B-812D2DBD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28" y="1777574"/>
            <a:ext cx="8721544" cy="322562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64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484BF421-2DA1-C5DB-5E98-9B9FCDCC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61" y="878600"/>
            <a:ext cx="9436478" cy="510079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15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B0D2792-4908-7D08-4C8B-6AEEC9131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28" y="949220"/>
            <a:ext cx="9365544" cy="495955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655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Haftalık Ders İçerikleri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145343"/>
              </p:ext>
            </p:extLst>
          </p:nvPr>
        </p:nvGraphicFramePr>
        <p:xfrm>
          <a:off x="1188720" y="1444012"/>
          <a:ext cx="9235440" cy="4568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84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7865756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400745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1.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Binary</a:t>
                      </a:r>
                      <a:r>
                        <a:rPr lang="tr-TR" sz="1400" dirty="0">
                          <a:effectLst/>
                        </a:rPr>
                        <a:t>, desimal, </a:t>
                      </a:r>
                      <a:r>
                        <a:rPr lang="tr-TR" sz="1400" dirty="0" err="1">
                          <a:effectLst/>
                        </a:rPr>
                        <a:t>hexadesimal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octal</a:t>
                      </a:r>
                      <a:r>
                        <a:rPr lang="tr-TR" sz="1400" dirty="0">
                          <a:effectLst/>
                        </a:rPr>
                        <a:t> sayı sistemleri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Binary, desimal, hexadesimal ve octal sayı sistemlerinde aritmetik işlemler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Kodlama ve kodlar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Mantık 0 ve Mantık 1 kavramları,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Aritmatiği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5.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Teoremleri, Mantıksal ifadelerin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kurallarıyla sadeleştirilmesi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6.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Doğruluk tabloları, </a:t>
                      </a:r>
                      <a:r>
                        <a:rPr lang="tr-TR" sz="1400" dirty="0" err="1">
                          <a:effectLst/>
                        </a:rPr>
                        <a:t>minterm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maxtermler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7.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Mantıksal kapı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8.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 fonksiyonlarından devre çizimi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Evrensel Lojik Kapılar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10.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Sayısal Entegreler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11.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Entegre devre aileleri ve teknik özellikleri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Karnaugh</a:t>
                      </a: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haritaları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 problemin mantık devresini kurmak ve çalıştırmak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Bileşik Mantık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741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A739990-1A33-F6DE-D067-D1B0C29F1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62" y="1156689"/>
            <a:ext cx="9031276" cy="454462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0086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EDE62BB-745D-35B5-C8F6-1D265B98B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52" y="2152274"/>
            <a:ext cx="5392295" cy="378174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21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C3C482C-A40D-3410-119A-07F15F52D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27" y="1068479"/>
            <a:ext cx="4610743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5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88B1C28A-6F20-FD5A-451C-E88114F6E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2" y="1983925"/>
            <a:ext cx="8175036" cy="371781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22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97F286B-A6FE-24BE-04BC-A96208BE7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71" y="1156256"/>
            <a:ext cx="2734057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16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62E453-E4BF-D814-0589-7271F036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DOĞRULUK TABLOSU İLE DE MORGAN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13808F9-3B22-09A7-7441-43EA01E9D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85" y="1845003"/>
            <a:ext cx="9130629" cy="435703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8055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62E453-E4BF-D814-0589-7271F036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VENN DİYAGRAMLARI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ED5EB2D-1035-E64B-151C-B68FA799A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09" y="1690688"/>
            <a:ext cx="8531581" cy="395391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30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86109B11-2C70-5DA7-16E2-D583B8CF3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15" y="2030726"/>
            <a:ext cx="8739570" cy="393334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25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8399D5B-2544-1FAA-3A6A-621C6F8AD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2" y="768613"/>
            <a:ext cx="5116675" cy="7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62E453-E4BF-D814-0589-7271F036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MİNTERM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C5C8DA5-1678-1982-50EA-D9B08E93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98" y="1544710"/>
            <a:ext cx="6903004" cy="413963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185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15F97AA-94A5-9662-AD13-99DE48EA8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83" y="1883324"/>
            <a:ext cx="8549634" cy="394763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27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C80EA37-429E-DAD1-8C45-DD1D22B83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00" y="820941"/>
            <a:ext cx="4264999" cy="5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59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CD11136-6542-5F16-C24C-3D8E47ECB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20" y="1833828"/>
            <a:ext cx="8099960" cy="398097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28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0687426-2F19-A883-725A-96FBE4FD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12" y="879880"/>
            <a:ext cx="5555776" cy="3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1ED6673-CF05-3C24-DA31-15EA2A30C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56" y="1035599"/>
            <a:ext cx="9633888" cy="478680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1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199696"/>
              </p:ext>
            </p:extLst>
          </p:nvPr>
        </p:nvGraphicFramePr>
        <p:xfrm>
          <a:off x="1188719" y="2658660"/>
          <a:ext cx="10165081" cy="316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557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8657524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241555">
                <a:tc>
                  <a:txBody>
                    <a:bodyPr/>
                    <a:lstStyle/>
                    <a:p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241555">
                <a:tc>
                  <a:txBody>
                    <a:bodyPr/>
                    <a:lstStyle/>
                    <a:p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698436B-40E5-5026-1D2B-36603A393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552016"/>
              </p:ext>
            </p:extLst>
          </p:nvPr>
        </p:nvGraphicFramePr>
        <p:xfrm>
          <a:off x="838200" y="2807269"/>
          <a:ext cx="10657764" cy="96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0626">
                  <a:extLst>
                    <a:ext uri="{9D8B030D-6E8A-4147-A177-3AD203B41FA5}">
                      <a16:colId xmlns:a16="http://schemas.microsoft.com/office/drawing/2014/main" val="3103016548"/>
                    </a:ext>
                  </a:extLst>
                </a:gridCol>
                <a:gridCol w="9077138">
                  <a:extLst>
                    <a:ext uri="{9D8B030D-6E8A-4147-A177-3AD203B41FA5}">
                      <a16:colId xmlns:a16="http://schemas.microsoft.com/office/drawing/2014/main" val="3520363988"/>
                    </a:ext>
                  </a:extLst>
                </a:gridCol>
              </a:tblGrid>
              <a:tr h="320596"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4. Hafta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effectLst/>
                        </a:rPr>
                        <a:t>Mantık 0 ve Mantık 1 kavramları, </a:t>
                      </a:r>
                      <a:r>
                        <a:rPr lang="tr-TR" sz="2000" dirty="0" err="1">
                          <a:effectLst/>
                        </a:rPr>
                        <a:t>Boolean</a:t>
                      </a:r>
                      <a:r>
                        <a:rPr lang="tr-TR" sz="2000" dirty="0">
                          <a:effectLst/>
                        </a:rPr>
                        <a:t> </a:t>
                      </a:r>
                      <a:r>
                        <a:rPr lang="tr-TR" sz="2000" dirty="0" err="1">
                          <a:effectLst/>
                        </a:rPr>
                        <a:t>Aritmatiği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357371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5. Hafta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>
                          <a:effectLst/>
                        </a:rPr>
                        <a:t>Boolean</a:t>
                      </a:r>
                      <a:r>
                        <a:rPr lang="tr-TR" sz="2000" dirty="0">
                          <a:effectLst/>
                        </a:rPr>
                        <a:t> Teoremleri, Mantıksal ifadelerin </a:t>
                      </a:r>
                      <a:r>
                        <a:rPr lang="tr-TR" sz="2000" dirty="0" err="1">
                          <a:effectLst/>
                        </a:rPr>
                        <a:t>Boolean</a:t>
                      </a:r>
                      <a:r>
                        <a:rPr lang="tr-TR" sz="2000" dirty="0">
                          <a:effectLst/>
                        </a:rPr>
                        <a:t> kurallarıyla sadeleştirilmesi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480774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6. Hafta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effectLst/>
                        </a:rPr>
                        <a:t>Doğruluk tabloları, </a:t>
                      </a:r>
                      <a:r>
                        <a:rPr lang="tr-TR" sz="2000" dirty="0" err="1">
                          <a:effectLst/>
                        </a:rPr>
                        <a:t>minterm</a:t>
                      </a:r>
                      <a:r>
                        <a:rPr lang="tr-TR" sz="2000" dirty="0">
                          <a:effectLst/>
                        </a:rPr>
                        <a:t> ve </a:t>
                      </a:r>
                      <a:r>
                        <a:rPr lang="tr-TR" sz="2000" dirty="0" err="1">
                          <a:effectLst/>
                        </a:rPr>
                        <a:t>maxtermler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59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12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1FC827B-8059-EFC3-7C72-7105D2079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18" y="2220189"/>
            <a:ext cx="9209764" cy="282369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6353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62E453-E4BF-D814-0589-7271F036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İPUÇLARI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06E1B79-D726-5ACD-D967-E67200FEE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93" y="2803589"/>
            <a:ext cx="3419952" cy="216247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0148D7-EDD1-DE9C-8F86-21D0C2F4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0F09C5-FBE7-55D6-7903-92BE3856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20821F-3F49-1EBA-8BC4-2949C8A4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31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8C55412-5392-0E82-69DD-F958F7929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56" y="2308779"/>
            <a:ext cx="3772426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98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200" dirty="0"/>
              <a:t>Ekiz H., Mantık Devreleri (Sayısal Elektronik), Değişim Yayınları, 2003</a:t>
            </a:r>
          </a:p>
          <a:p>
            <a:r>
              <a:rPr lang="tr-TR" sz="2200"/>
              <a:t>Milli </a:t>
            </a:r>
            <a:r>
              <a:rPr lang="tr-TR" sz="2200" dirty="0"/>
              <a:t>Eğitim Bakanlığı Elektrik Elektronik Teknolojisi Elektronik Sistemler http://www.megep.meb.gov.tr/mte_program_modul/ </a:t>
            </a:r>
          </a:p>
          <a:p>
            <a:r>
              <a:rPr lang="tr-TR" sz="2200" dirty="0"/>
              <a:t>Slayt hazırlanırken yapay zeka araçlarından faydalanılmıştır.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 / faydin@kastamonu.edu.tr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BOOLEAN MATEMATİĞİ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7096276-0A62-041B-63CE-ADF5EB0C3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92" y="1690688"/>
            <a:ext cx="8173816" cy="412748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89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928408A-1217-A477-C386-5D756EE10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21" y="976836"/>
            <a:ext cx="9414958" cy="490432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850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292CF53-919C-715E-ABFC-1515A6EDB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85" y="982638"/>
            <a:ext cx="9227430" cy="514018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06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0E18100-6681-2A24-257C-CEF300990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98" y="1146412"/>
            <a:ext cx="8777403" cy="475896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577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E8BC6CD-92A6-0398-7F0F-EBC01F2F8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74" y="1050879"/>
            <a:ext cx="9318051" cy="497036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55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BOOLEAN KURALLARI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5BE1EC9-5E7F-EC7D-84BA-F1C6FAB0B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19" y="1690688"/>
            <a:ext cx="8675762" cy="456839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67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452</Words>
  <Application>Microsoft Office PowerPoint</Application>
  <PresentationFormat>Geniş ekran</PresentationFormat>
  <Paragraphs>144</Paragraphs>
  <Slides>33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Times New Roman</vt:lpstr>
      <vt:lpstr>Office Teması</vt:lpstr>
      <vt:lpstr>Özel Tasarım</vt:lpstr>
      <vt:lpstr>SAYISAL ELEKTRONİK</vt:lpstr>
      <vt:lpstr>Haftalık Ders İçerikleri</vt:lpstr>
      <vt:lpstr>PowerPoint Sunusu</vt:lpstr>
      <vt:lpstr>BOOLEAN MATEMATİĞİ</vt:lpstr>
      <vt:lpstr>PowerPoint Sunusu</vt:lpstr>
      <vt:lpstr>PowerPoint Sunusu</vt:lpstr>
      <vt:lpstr>PowerPoint Sunusu</vt:lpstr>
      <vt:lpstr>PowerPoint Sunusu</vt:lpstr>
      <vt:lpstr>BOOLEAN KURALLARI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DOĞRULUK TABLOSU İLE DE MORGAN</vt:lpstr>
      <vt:lpstr>VENN DİYAGRAMLARI</vt:lpstr>
      <vt:lpstr>PowerPoint Sunusu</vt:lpstr>
      <vt:lpstr>MİNTERM</vt:lpstr>
      <vt:lpstr>PowerPoint Sunusu</vt:lpstr>
      <vt:lpstr>PowerPoint Sunusu</vt:lpstr>
      <vt:lpstr>PowerPoint Sunusu</vt:lpstr>
      <vt:lpstr>PowerPoint Sunusu</vt:lpstr>
      <vt:lpstr>İPUÇLARI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EÖ</dc:creator>
  <cp:lastModifiedBy>FATIH AYDIN</cp:lastModifiedBy>
  <cp:revision>16</cp:revision>
  <dcterms:created xsi:type="dcterms:W3CDTF">2026-04-02T07:47:59Z</dcterms:created>
  <dcterms:modified xsi:type="dcterms:W3CDTF">2026-07-02T11:28:06Z</dcterms:modified>
</cp:coreProperties>
</file>