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21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8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531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25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3640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57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64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007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639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2640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188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6F88B-6CB1-400A-8B8E-A771171AD169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0F67F-5397-484F-8D4B-E173AA25AA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18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-330740" y="2408238"/>
            <a:ext cx="11928691" cy="2387600"/>
          </a:xfrm>
        </p:spPr>
        <p:txBody>
          <a:bodyPr>
            <a:normAutofit/>
          </a:bodyPr>
          <a:lstStyle/>
          <a:p>
            <a:r>
              <a:rPr lang="tr-TR" b="1" dirty="0" err="1"/>
              <a:t>Yenidoğan</a:t>
            </a:r>
            <a:r>
              <a:rPr lang="tr-TR" b="1" dirty="0"/>
              <a:t> Döneminde</a:t>
            </a:r>
            <a:br>
              <a:rPr lang="tr-TR" b="1" dirty="0"/>
            </a:br>
            <a:r>
              <a:rPr lang="tr-TR" b="1" dirty="0"/>
              <a:t>Sık Görülen Enfeksiyonlar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540758" y="5104267"/>
            <a:ext cx="5536163" cy="690044"/>
          </a:xfrm>
        </p:spPr>
        <p:txBody>
          <a:bodyPr/>
          <a:lstStyle/>
          <a:p>
            <a:r>
              <a:rPr lang="tr-TR" dirty="0"/>
              <a:t>DR. ÖĞR. ÜYESİ GAMZE KAŞ ALAY</a:t>
            </a:r>
          </a:p>
        </p:txBody>
      </p:sp>
    </p:spTree>
    <p:extLst>
      <p:ext uri="{BB962C8B-B14F-4D97-AF65-F5344CB8AC3E}">
        <p14:creationId xmlns:p14="http://schemas.microsoft.com/office/powerpoint/2010/main" val="1600380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9249" y="335902"/>
            <a:ext cx="11402007" cy="6270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rgbClr val="0070C0"/>
                </a:solidFill>
              </a:rPr>
              <a:t>Doğumhanede yapılacak uygulamalar</a:t>
            </a:r>
          </a:p>
          <a:p>
            <a:r>
              <a:rPr lang="tr-TR" dirty="0" smtClean="0"/>
              <a:t>El </a:t>
            </a:r>
            <a:r>
              <a:rPr lang="tr-TR" dirty="0"/>
              <a:t>yıkamaya titizlikle uyulmalıdır.</a:t>
            </a:r>
          </a:p>
          <a:p>
            <a:r>
              <a:rPr lang="tr-TR" dirty="0" smtClean="0"/>
              <a:t>Vajinal </a:t>
            </a:r>
            <a:r>
              <a:rPr lang="tr-TR" dirty="0"/>
              <a:t>muayenede, baş elektrotlarının </a:t>
            </a:r>
            <a:r>
              <a:rPr lang="tr-TR" dirty="0" smtClean="0"/>
              <a:t>yerleştirilmesinde ve </a:t>
            </a:r>
            <a:r>
              <a:rPr lang="tr-TR" dirty="0"/>
              <a:t>cihaz yardımıyla doğum sırasında eldiven giyilmelidir.</a:t>
            </a:r>
          </a:p>
          <a:p>
            <a:r>
              <a:rPr lang="tr-TR" dirty="0" err="1" smtClean="0"/>
              <a:t>Yenidoğana</a:t>
            </a:r>
            <a:r>
              <a:rPr lang="tr-TR" dirty="0" smtClean="0"/>
              <a:t> </a:t>
            </a:r>
            <a:r>
              <a:rPr lang="tr-TR" dirty="0"/>
              <a:t>gereksiz müdahalelerden kaçınılmalıdır.</a:t>
            </a:r>
          </a:p>
          <a:p>
            <a:r>
              <a:rPr lang="tr-TR" dirty="0" err="1" smtClean="0"/>
              <a:t>Yenidoğana</a:t>
            </a:r>
            <a:r>
              <a:rPr lang="tr-TR" dirty="0" smtClean="0"/>
              <a:t> </a:t>
            </a:r>
            <a:r>
              <a:rPr lang="tr-TR" dirty="0"/>
              <a:t>yapılan işlemlerde asepsi </a:t>
            </a:r>
            <a:r>
              <a:rPr lang="tr-TR" dirty="0" smtClean="0"/>
              <a:t>kurallarına uyulmalıdır</a:t>
            </a:r>
            <a:r>
              <a:rPr lang="tr-TR" dirty="0"/>
              <a:t>.</a:t>
            </a:r>
          </a:p>
          <a:p>
            <a:r>
              <a:rPr lang="tr-TR" dirty="0" err="1" smtClean="0"/>
              <a:t>Neonatal</a:t>
            </a:r>
            <a:r>
              <a:rPr lang="tr-TR" dirty="0" smtClean="0"/>
              <a:t> </a:t>
            </a:r>
            <a:r>
              <a:rPr lang="tr-TR" dirty="0" err="1"/>
              <a:t>resüsitasyon</a:t>
            </a:r>
            <a:r>
              <a:rPr lang="tr-TR" dirty="0"/>
              <a:t> uygulamalar standartlaştırılmalıdır.</a:t>
            </a:r>
          </a:p>
          <a:p>
            <a:r>
              <a:rPr lang="tr-TR" dirty="0" smtClean="0"/>
              <a:t>Grup </a:t>
            </a:r>
            <a:r>
              <a:rPr lang="tr-TR" dirty="0"/>
              <a:t>B streptokoklar için risk etmenleri </a:t>
            </a:r>
            <a:r>
              <a:rPr lang="tr-TR" dirty="0" smtClean="0"/>
              <a:t>değerlendirilmeli ve </a:t>
            </a:r>
            <a:r>
              <a:rPr lang="tr-TR" dirty="0"/>
              <a:t>gerekliyse </a:t>
            </a:r>
            <a:r>
              <a:rPr lang="tr-TR" dirty="0" err="1"/>
              <a:t>intrapartum</a:t>
            </a:r>
            <a:r>
              <a:rPr lang="tr-TR" dirty="0"/>
              <a:t> antibiyotik </a:t>
            </a:r>
            <a:r>
              <a:rPr lang="tr-TR" dirty="0" smtClean="0"/>
              <a:t>başlanmalıdır.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9509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3265" y="335902"/>
            <a:ext cx="11644604" cy="6344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0070C0"/>
                </a:solidFill>
              </a:rPr>
              <a:t>Yenidoğan</a:t>
            </a:r>
            <a:r>
              <a:rPr lang="tr-TR" dirty="0">
                <a:solidFill>
                  <a:srgbClr val="0070C0"/>
                </a:solidFill>
              </a:rPr>
              <a:t> biriminde yapılacak uygulamalar</a:t>
            </a:r>
          </a:p>
          <a:p>
            <a:r>
              <a:rPr lang="tr-TR" dirty="0" smtClean="0"/>
              <a:t>Sağlık </a:t>
            </a:r>
            <a:r>
              <a:rPr lang="tr-TR" dirty="0"/>
              <a:t>bakımı ile ilişkili enfeksiyonları </a:t>
            </a:r>
            <a:r>
              <a:rPr lang="tr-TR" dirty="0" smtClean="0"/>
              <a:t>azaltmanın anahtarı </a:t>
            </a:r>
            <a:r>
              <a:rPr lang="tr-TR" dirty="0"/>
              <a:t>dikkatli el yıkamadır. </a:t>
            </a:r>
            <a:endParaRPr lang="tr-TR" dirty="0" smtClean="0"/>
          </a:p>
          <a:p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/>
              <a:t>birimine giriş </a:t>
            </a:r>
            <a:r>
              <a:rPr lang="tr-TR" dirty="0" smtClean="0"/>
              <a:t>sırasında, tüm </a:t>
            </a:r>
            <a:r>
              <a:rPr lang="tr-TR" dirty="0"/>
              <a:t>çalışanlar ve ziyaretçiler ellerini dikkatlice yıkamalıdır.</a:t>
            </a:r>
          </a:p>
          <a:p>
            <a:r>
              <a:rPr lang="tr-TR" dirty="0"/>
              <a:t>Bebeğe temastan önce ve sonra, çalışma </a:t>
            </a:r>
            <a:r>
              <a:rPr lang="tr-TR" dirty="0" smtClean="0"/>
              <a:t>alanına her </a:t>
            </a:r>
            <a:r>
              <a:rPr lang="tr-TR" dirty="0"/>
              <a:t>temastan sonra eller yıkanmalı ya da alkol bazlı el </a:t>
            </a:r>
            <a:r>
              <a:rPr lang="tr-TR" dirty="0" smtClean="0"/>
              <a:t>antiseptikleri kullanılmalıdır.</a:t>
            </a:r>
          </a:p>
          <a:p>
            <a:r>
              <a:rPr lang="tr-TR" dirty="0" err="1"/>
              <a:t>Respiratör</a:t>
            </a:r>
            <a:r>
              <a:rPr lang="tr-TR" dirty="0"/>
              <a:t> ekipman temizliği, devrelerin steril </a:t>
            </a:r>
            <a:r>
              <a:rPr lang="tr-TR" dirty="0" smtClean="0"/>
              <a:t>edilmesi ve </a:t>
            </a:r>
            <a:r>
              <a:rPr lang="tr-TR" dirty="0"/>
              <a:t>nemlendirici steril suyun sık sık değişikliği sağlanmalıdır.</a:t>
            </a:r>
          </a:p>
          <a:p>
            <a:r>
              <a:rPr lang="tr-TR" dirty="0" smtClean="0"/>
              <a:t>Her </a:t>
            </a:r>
            <a:r>
              <a:rPr lang="tr-TR" dirty="0"/>
              <a:t>bebeğe ait bir </a:t>
            </a:r>
            <a:r>
              <a:rPr lang="tr-TR" dirty="0" err="1"/>
              <a:t>steteskop</a:t>
            </a:r>
            <a:r>
              <a:rPr lang="tr-TR" dirty="0"/>
              <a:t> bulundurulmalı, </a:t>
            </a:r>
            <a:r>
              <a:rPr lang="tr-TR" dirty="0" smtClean="0"/>
              <a:t>kullanım sonrası </a:t>
            </a:r>
            <a:r>
              <a:rPr lang="tr-TR" dirty="0"/>
              <a:t>dezenfekte edilmelidir.</a:t>
            </a:r>
          </a:p>
          <a:p>
            <a:r>
              <a:rPr lang="tr-TR" dirty="0" err="1" smtClean="0"/>
              <a:t>Entübasyon</a:t>
            </a:r>
            <a:r>
              <a:rPr lang="tr-TR" dirty="0"/>
              <a:t>, </a:t>
            </a:r>
            <a:r>
              <a:rPr lang="tr-TR" dirty="0" err="1"/>
              <a:t>umblikal</a:t>
            </a:r>
            <a:r>
              <a:rPr lang="tr-TR" dirty="0"/>
              <a:t> </a:t>
            </a:r>
            <a:r>
              <a:rPr lang="tr-TR" dirty="0" err="1"/>
              <a:t>kateterizasyon</a:t>
            </a:r>
            <a:r>
              <a:rPr lang="tr-TR" dirty="0"/>
              <a:t>, </a:t>
            </a:r>
            <a:r>
              <a:rPr lang="tr-TR" dirty="0" err="1" smtClean="0"/>
              <a:t>periferal</a:t>
            </a:r>
            <a:r>
              <a:rPr lang="tr-TR" dirty="0" smtClean="0"/>
              <a:t> santral </a:t>
            </a:r>
            <a:r>
              <a:rPr lang="tr-TR" dirty="0" err="1"/>
              <a:t>kateter</a:t>
            </a:r>
            <a:r>
              <a:rPr lang="tr-TR" dirty="0"/>
              <a:t> yerleştirilmesi, </a:t>
            </a:r>
            <a:r>
              <a:rPr lang="tr-TR" dirty="0" err="1"/>
              <a:t>intravenöz</a:t>
            </a:r>
            <a:r>
              <a:rPr lang="tr-TR" dirty="0"/>
              <a:t> </a:t>
            </a:r>
            <a:r>
              <a:rPr lang="tr-TR" dirty="0" err="1"/>
              <a:t>kanülasyon</a:t>
            </a:r>
            <a:r>
              <a:rPr lang="tr-TR" dirty="0"/>
              <a:t>, </a:t>
            </a:r>
            <a:r>
              <a:rPr lang="tr-TR" dirty="0" err="1" smtClean="0"/>
              <a:t>interkostal</a:t>
            </a:r>
            <a:r>
              <a:rPr lang="tr-TR" dirty="0" smtClean="0"/>
              <a:t> </a:t>
            </a:r>
            <a:r>
              <a:rPr lang="tr-TR" dirty="0" err="1" smtClean="0"/>
              <a:t>kateterler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lomber</a:t>
            </a:r>
            <a:r>
              <a:rPr lang="tr-TR" dirty="0"/>
              <a:t> ponksiyon gibi </a:t>
            </a:r>
            <a:r>
              <a:rPr lang="tr-TR" dirty="0" smtClean="0"/>
              <a:t>uygulamalarda aseptik </a:t>
            </a:r>
            <a:r>
              <a:rPr lang="tr-TR" dirty="0"/>
              <a:t>cerrahi teknikler kullanılmalıdır</a:t>
            </a:r>
          </a:p>
        </p:txBody>
      </p:sp>
    </p:spTree>
    <p:extLst>
      <p:ext uri="{BB962C8B-B14F-4D97-AF65-F5344CB8AC3E}">
        <p14:creationId xmlns:p14="http://schemas.microsoft.com/office/powerpoint/2010/main" val="188364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4522" y="279918"/>
            <a:ext cx="11299372" cy="6344817"/>
          </a:xfrm>
        </p:spPr>
        <p:txBody>
          <a:bodyPr>
            <a:normAutofit/>
          </a:bodyPr>
          <a:lstStyle/>
          <a:p>
            <a:r>
              <a:rPr lang="tr-TR" dirty="0"/>
              <a:t>Medikal uygulamalarda antiseptik solüsyon </a:t>
            </a:r>
            <a:r>
              <a:rPr lang="tr-TR" dirty="0" smtClean="0"/>
              <a:t>olarak </a:t>
            </a:r>
            <a:r>
              <a:rPr lang="tr-TR" dirty="0" err="1" smtClean="0"/>
              <a:t>klorheksidin</a:t>
            </a:r>
            <a:r>
              <a:rPr lang="tr-TR" dirty="0"/>
              <a:t>, iyottan daha etkin olduğu için tercih edilmelidir.</a:t>
            </a:r>
          </a:p>
          <a:p>
            <a:r>
              <a:rPr lang="tr-TR" dirty="0" err="1" smtClean="0"/>
              <a:t>Enfekte</a:t>
            </a:r>
            <a:r>
              <a:rPr lang="tr-TR" dirty="0" smtClean="0"/>
              <a:t> </a:t>
            </a:r>
            <a:r>
              <a:rPr lang="tr-TR" dirty="0"/>
              <a:t>bebekler için izolasyon önlemleri uygulanmalıdır.</a:t>
            </a:r>
          </a:p>
          <a:p>
            <a:r>
              <a:rPr lang="tr-TR" dirty="0" smtClean="0"/>
              <a:t>Ünitede </a:t>
            </a:r>
            <a:r>
              <a:rPr lang="tr-TR" dirty="0"/>
              <a:t>aşırı kalabalık engellenmeli ve birimin </a:t>
            </a:r>
            <a:r>
              <a:rPr lang="tr-TR" dirty="0" smtClean="0"/>
              <a:t>trafiği azaltılmalıdır</a:t>
            </a:r>
            <a:r>
              <a:rPr lang="tr-TR" dirty="0"/>
              <a:t>.</a:t>
            </a:r>
          </a:p>
          <a:p>
            <a:r>
              <a:rPr lang="tr-TR" dirty="0" smtClean="0"/>
              <a:t>Anne </a:t>
            </a:r>
            <a:r>
              <a:rPr lang="tr-TR" dirty="0"/>
              <a:t>sütünün immünolojik özellikleri </a:t>
            </a:r>
            <a:r>
              <a:rPr lang="tr-TR" dirty="0" smtClean="0"/>
              <a:t>nedeniyle bebeklerin </a:t>
            </a:r>
            <a:r>
              <a:rPr lang="tr-TR" dirty="0"/>
              <a:t>beslenmesinde kullanımı artırılmalıdır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5953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1557" y="1033356"/>
            <a:ext cx="11335138" cy="4112576"/>
          </a:xfrm>
        </p:spPr>
        <p:txBody>
          <a:bodyPr>
            <a:normAutofit/>
          </a:bodyPr>
          <a:lstStyle/>
          <a:p>
            <a:r>
              <a:rPr lang="tr-TR" dirty="0" smtClean="0"/>
              <a:t>KAYNAKLAR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2000" dirty="0"/>
              <a:t>1-Dağoğlu T, </a:t>
            </a:r>
            <a:r>
              <a:rPr lang="tr-TR" sz="2000" dirty="0" err="1"/>
              <a:t>Görak</a:t>
            </a:r>
            <a:r>
              <a:rPr lang="tr-TR" sz="2000" dirty="0"/>
              <a:t> G (2002). Temel </a:t>
            </a:r>
            <a:r>
              <a:rPr lang="tr-TR" sz="2000" dirty="0" err="1"/>
              <a:t>Neonatoloji</a:t>
            </a:r>
            <a:r>
              <a:rPr lang="tr-TR" sz="2000" dirty="0"/>
              <a:t> ve Hemşirelik İlkeleri. 2- Törüner E.K, </a:t>
            </a:r>
            <a:r>
              <a:rPr lang="tr-TR" sz="2000" dirty="0" err="1"/>
              <a:t>Büyükgönenç</a:t>
            </a:r>
            <a:r>
              <a:rPr lang="tr-TR" sz="2000" dirty="0"/>
              <a:t> L.(2012). Çocuk Sağlığı Temel Hemşirelik Yaklaşımları. Göktuğ Yayıncılık. 3-Yiğit R.(2009). Çocukluk Dönemlerinde Büyüme ve </a:t>
            </a:r>
            <a:r>
              <a:rPr lang="tr-TR" sz="2000" dirty="0" err="1"/>
              <a:t>Gelişme.Sistem</a:t>
            </a:r>
            <a:r>
              <a:rPr lang="tr-TR" sz="2000" dirty="0"/>
              <a:t> Ofset, Ankara. 4- Çavuşoğlu H (2015). Çocuk Sağlığı ve Hastalıkları Hemşireliği. 1-2 cilt. Sistem </a:t>
            </a:r>
            <a:r>
              <a:rPr lang="tr-TR" sz="2000" dirty="0" err="1"/>
              <a:t>Ofset,Ankara</a:t>
            </a:r>
            <a:r>
              <a:rPr lang="tr-TR" sz="2000" dirty="0"/>
              <a:t>. 5.Savaşer S, Yıldız S (2009).Hemşireler için Çocuk Sağlığı ve Hastalıkları Öğrenim Rehberi. İstanbul Medikal Yayıncılık., İstanbul 6. Marilyn J </a:t>
            </a:r>
            <a:r>
              <a:rPr lang="tr-TR" sz="2000" dirty="0" err="1"/>
              <a:t>Hockenberry</a:t>
            </a:r>
            <a:r>
              <a:rPr lang="tr-TR" sz="2000" dirty="0"/>
              <a:t>, David Wilson, </a:t>
            </a:r>
            <a:r>
              <a:rPr lang="tr-TR" sz="2000" dirty="0" err="1"/>
              <a:t>Catherine</a:t>
            </a:r>
            <a:r>
              <a:rPr lang="tr-TR" sz="2000" dirty="0"/>
              <a:t> Jackson (Editor). </a:t>
            </a:r>
            <a:r>
              <a:rPr lang="tr-TR" sz="2000" dirty="0" err="1"/>
              <a:t>Wong's</a:t>
            </a:r>
            <a:r>
              <a:rPr lang="tr-TR" sz="2000" dirty="0"/>
              <a:t> </a:t>
            </a:r>
            <a:r>
              <a:rPr lang="tr-TR" sz="2000" dirty="0" err="1"/>
              <a:t>Nursing</a:t>
            </a:r>
            <a:r>
              <a:rPr lang="tr-TR" sz="2000" dirty="0"/>
              <a:t> </a:t>
            </a:r>
            <a:r>
              <a:rPr lang="tr-TR" sz="2000" dirty="0" err="1"/>
              <a:t>Care</a:t>
            </a:r>
            <a:r>
              <a:rPr lang="tr-TR" sz="2000" dirty="0"/>
              <a:t> of </a:t>
            </a:r>
            <a:r>
              <a:rPr lang="tr-TR" sz="2000" dirty="0" err="1"/>
              <a:t>Infants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Children</a:t>
            </a:r>
            <a:r>
              <a:rPr lang="tr-TR" sz="2000" dirty="0"/>
              <a:t> (</a:t>
            </a:r>
            <a:r>
              <a:rPr lang="tr-TR" sz="2000" dirty="0" err="1"/>
              <a:t>Mosby</a:t>
            </a:r>
            <a:r>
              <a:rPr lang="tr-TR" sz="2000" dirty="0"/>
              <a:t>) – </a:t>
            </a:r>
            <a:r>
              <a:rPr lang="tr-TR" sz="2000" dirty="0" err="1"/>
              <a:t>Hardcover</a:t>
            </a:r>
            <a:r>
              <a:rPr lang="tr-TR" sz="2000" dirty="0"/>
              <a:t> (2006). 7- </a:t>
            </a:r>
            <a:r>
              <a:rPr lang="tr-TR" sz="2000" dirty="0" err="1"/>
              <a:t>Conk</a:t>
            </a:r>
            <a:r>
              <a:rPr lang="tr-TR" sz="2000" dirty="0"/>
              <a:t> Z, </a:t>
            </a:r>
            <a:r>
              <a:rPr lang="tr-TR" sz="2000" dirty="0" err="1"/>
              <a:t>Başbakkal</a:t>
            </a:r>
            <a:r>
              <a:rPr lang="tr-TR" sz="2000" dirty="0"/>
              <a:t> Z, Bal Yılmaz H, </a:t>
            </a:r>
            <a:r>
              <a:rPr lang="tr-TR" sz="2000" dirty="0" err="1"/>
              <a:t>Bolışık</a:t>
            </a:r>
            <a:r>
              <a:rPr lang="tr-TR" sz="2000" dirty="0"/>
              <a:t> B. editörler. (2013). Pediatri Hemşireliği. Akademisyen Kitabevi.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159035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Neonatal</a:t>
            </a:r>
            <a:r>
              <a:rPr lang="tr-TR" dirty="0"/>
              <a:t> </a:t>
            </a:r>
            <a:r>
              <a:rPr lang="tr-TR" dirty="0" err="1" smtClean="0"/>
              <a:t>morbidite</a:t>
            </a:r>
            <a:r>
              <a:rPr lang="tr-TR" dirty="0" smtClean="0"/>
              <a:t> ve </a:t>
            </a:r>
            <a:r>
              <a:rPr lang="tr-TR" dirty="0" err="1"/>
              <a:t>mortalitenin</a:t>
            </a:r>
            <a:r>
              <a:rPr lang="tr-TR" dirty="0"/>
              <a:t> en önemli nedenlerinden biri enfeksiyonlar (%36)</a:t>
            </a:r>
            <a:r>
              <a:rPr lang="tr-TR" dirty="0" smtClean="0"/>
              <a:t>’</a:t>
            </a:r>
            <a:r>
              <a:rPr lang="tr-TR" dirty="0" err="1" smtClean="0"/>
              <a:t>dır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Yenidoğanın</a:t>
            </a:r>
            <a:r>
              <a:rPr lang="tr-TR" dirty="0" smtClean="0"/>
              <a:t> enfeksiyona </a:t>
            </a:r>
            <a:r>
              <a:rPr lang="tr-TR" dirty="0" err="1"/>
              <a:t>intrauterin</a:t>
            </a:r>
            <a:r>
              <a:rPr lang="tr-TR" dirty="0"/>
              <a:t> dönemde maruz kalması “</a:t>
            </a:r>
            <a:r>
              <a:rPr lang="tr-TR" dirty="0" err="1"/>
              <a:t>konjenital</a:t>
            </a:r>
            <a:r>
              <a:rPr lang="tr-TR" dirty="0"/>
              <a:t> enfeksiyon</a:t>
            </a:r>
            <a:r>
              <a:rPr lang="tr-TR" dirty="0" smtClean="0"/>
              <a:t>”, doğumdan </a:t>
            </a:r>
            <a:r>
              <a:rPr lang="tr-TR" dirty="0"/>
              <a:t>kısa bir süre önce veya doğumdan sonra maruz kalması “</a:t>
            </a:r>
            <a:r>
              <a:rPr lang="tr-TR" dirty="0" err="1"/>
              <a:t>neonatal</a:t>
            </a:r>
            <a:r>
              <a:rPr lang="tr-TR" dirty="0"/>
              <a:t> </a:t>
            </a:r>
            <a:r>
              <a:rPr lang="tr-TR" dirty="0" smtClean="0"/>
              <a:t>enfeksiyon” olarak adlandırılır.</a:t>
            </a:r>
          </a:p>
        </p:txBody>
      </p:sp>
    </p:spTree>
    <p:extLst>
      <p:ext uri="{BB962C8B-B14F-4D97-AF65-F5344CB8AC3E}">
        <p14:creationId xmlns:p14="http://schemas.microsoft.com/office/powerpoint/2010/main" val="4073818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NEONATAL vE PERİNATAL ENFEKSİYONLAR İÇİN</a:t>
            </a:r>
            <a:br>
              <a:rPr lang="es-ES" dirty="0"/>
            </a:br>
            <a:r>
              <a:rPr lang="tr-TR" dirty="0"/>
              <a:t>RİSK FAKTÖRLERİ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5273" y="1690688"/>
            <a:ext cx="11840547" cy="496203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Maternal</a:t>
            </a:r>
            <a:r>
              <a:rPr lang="tr-TR" dirty="0">
                <a:solidFill>
                  <a:srgbClr val="FF0000"/>
                </a:solidFill>
              </a:rPr>
              <a:t> Sağlık</a:t>
            </a:r>
          </a:p>
          <a:p>
            <a:r>
              <a:rPr lang="tr-TR" dirty="0"/>
              <a:t>Kötü </a:t>
            </a:r>
            <a:r>
              <a:rPr lang="tr-TR" dirty="0" err="1"/>
              <a:t>maternal</a:t>
            </a:r>
            <a:r>
              <a:rPr lang="tr-TR" dirty="0"/>
              <a:t> sağlık ve sağlık hizmetlerine ulaşımda </a:t>
            </a:r>
            <a:r>
              <a:rPr lang="tr-TR" dirty="0" smtClean="0"/>
              <a:t>yetersizlik, </a:t>
            </a:r>
            <a:r>
              <a:rPr lang="tr-TR" dirty="0" err="1" smtClean="0"/>
              <a:t>yenidoğanın</a:t>
            </a:r>
            <a:r>
              <a:rPr lang="tr-TR" dirty="0" smtClean="0"/>
              <a:t> </a:t>
            </a:r>
            <a:r>
              <a:rPr lang="tr-TR" dirty="0"/>
              <a:t>durumunu olumsuz </a:t>
            </a:r>
            <a:r>
              <a:rPr lang="tr-TR" dirty="0" smtClean="0"/>
              <a:t>etkilemektedir.</a:t>
            </a:r>
          </a:p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Maternal</a:t>
            </a:r>
            <a:r>
              <a:rPr lang="tr-TR" dirty="0">
                <a:solidFill>
                  <a:srgbClr val="FF0000"/>
                </a:solidFill>
              </a:rPr>
              <a:t> enfeksiyonlar</a:t>
            </a:r>
          </a:p>
          <a:p>
            <a:r>
              <a:rPr lang="tr-TR" dirty="0"/>
              <a:t>Annede meydana gelen enfeksiyonlar birçok yolla </a:t>
            </a:r>
            <a:r>
              <a:rPr lang="tr-TR" dirty="0" smtClean="0"/>
              <a:t>fetüste olumsuz </a:t>
            </a:r>
            <a:r>
              <a:rPr lang="tr-TR" dirty="0"/>
              <a:t>etkilere neden olabilir. Bu enfeksiyonlar ya </a:t>
            </a:r>
            <a:r>
              <a:rPr lang="tr-TR" dirty="0" smtClean="0"/>
              <a:t>doğrudan doğruya </a:t>
            </a:r>
            <a:r>
              <a:rPr lang="tr-TR" dirty="0" err="1"/>
              <a:t>fetusu</a:t>
            </a:r>
            <a:r>
              <a:rPr lang="tr-TR" dirty="0"/>
              <a:t> ya da </a:t>
            </a:r>
            <a:r>
              <a:rPr lang="tr-TR" dirty="0" err="1"/>
              <a:t>yenidoğanı</a:t>
            </a:r>
            <a:r>
              <a:rPr lang="tr-TR" dirty="0"/>
              <a:t> etkileyerek </a:t>
            </a:r>
            <a:r>
              <a:rPr lang="tr-TR" dirty="0" err="1" smtClean="0"/>
              <a:t>spontan</a:t>
            </a:r>
            <a:r>
              <a:rPr lang="tr-TR" dirty="0" smtClean="0"/>
              <a:t> düşük</a:t>
            </a:r>
            <a:r>
              <a:rPr lang="tr-TR" dirty="0"/>
              <a:t>, erken doğum, ölü doğum ve düşük doğum </a:t>
            </a:r>
            <a:r>
              <a:rPr lang="tr-TR" dirty="0" smtClean="0"/>
              <a:t>ağırlığına yol açar.</a:t>
            </a:r>
          </a:p>
          <a:p>
            <a:r>
              <a:rPr lang="tr-TR" dirty="0" smtClean="0"/>
              <a:t>Erken </a:t>
            </a:r>
            <a:r>
              <a:rPr lang="tr-TR" dirty="0"/>
              <a:t>başlangıçlı </a:t>
            </a:r>
            <a:r>
              <a:rPr lang="tr-TR" dirty="0" err="1"/>
              <a:t>sepsis</a:t>
            </a:r>
            <a:r>
              <a:rPr lang="tr-TR" dirty="0"/>
              <a:t> ve </a:t>
            </a:r>
            <a:r>
              <a:rPr lang="tr-TR" dirty="0" err="1"/>
              <a:t>perinatal</a:t>
            </a:r>
            <a:r>
              <a:rPr lang="tr-TR" dirty="0"/>
              <a:t> </a:t>
            </a:r>
            <a:r>
              <a:rPr lang="tr-TR" dirty="0" smtClean="0"/>
              <a:t>dönemde ortaya </a:t>
            </a:r>
            <a:r>
              <a:rPr lang="tr-TR" dirty="0"/>
              <a:t>çıkan çoğu enfeksiyonlar </a:t>
            </a:r>
            <a:r>
              <a:rPr lang="tr-TR" dirty="0" err="1" smtClean="0"/>
              <a:t>maternal</a:t>
            </a:r>
            <a:r>
              <a:rPr lang="tr-TR" dirty="0" smtClean="0"/>
              <a:t> faktörlerle </a:t>
            </a:r>
            <a:r>
              <a:rPr lang="tr-TR" dirty="0"/>
              <a:t>ilişkilidir. </a:t>
            </a:r>
            <a:endParaRPr lang="tr-TR" dirty="0" smtClean="0"/>
          </a:p>
          <a:p>
            <a:r>
              <a:rPr lang="tr-TR" dirty="0" err="1" smtClean="0"/>
              <a:t>Yenidoğanın</a:t>
            </a:r>
            <a:r>
              <a:rPr lang="tr-TR" dirty="0" smtClean="0"/>
              <a:t> </a:t>
            </a:r>
            <a:r>
              <a:rPr lang="tr-TR" dirty="0"/>
              <a:t>bağışıklık sisteminin </a:t>
            </a:r>
            <a:r>
              <a:rPr lang="tr-TR" dirty="0" smtClean="0"/>
              <a:t>olgunlaşmasında, </a:t>
            </a:r>
            <a:r>
              <a:rPr lang="tr-TR" dirty="0" err="1" smtClean="0"/>
              <a:t>transplasental</a:t>
            </a:r>
            <a:r>
              <a:rPr lang="tr-TR" dirty="0" smtClean="0"/>
              <a:t> </a:t>
            </a:r>
            <a:r>
              <a:rPr lang="tr-TR" dirty="0"/>
              <a:t>olarak geçen </a:t>
            </a:r>
            <a:r>
              <a:rPr lang="tr-TR" dirty="0" err="1"/>
              <a:t>maternal</a:t>
            </a:r>
            <a:r>
              <a:rPr lang="tr-TR" dirty="0"/>
              <a:t> </a:t>
            </a:r>
            <a:r>
              <a:rPr lang="tr-TR" dirty="0" smtClean="0"/>
              <a:t>antikorlar büyük </a:t>
            </a:r>
            <a:r>
              <a:rPr lang="tr-TR" dirty="0"/>
              <a:t>öneme sahiptir.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antikorlar </a:t>
            </a:r>
            <a:r>
              <a:rPr lang="tr-TR" dirty="0" err="1"/>
              <a:t>yenidoğanı</a:t>
            </a:r>
            <a:r>
              <a:rPr lang="tr-TR" dirty="0"/>
              <a:t> </a:t>
            </a:r>
            <a:r>
              <a:rPr lang="tr-TR" dirty="0" smtClean="0"/>
              <a:t>6.</a:t>
            </a:r>
            <a:r>
              <a:rPr lang="sv-SE" dirty="0" smtClean="0"/>
              <a:t>aya </a:t>
            </a:r>
            <a:r>
              <a:rPr lang="sv-SE" dirty="0"/>
              <a:t>kadar çeşitli enfeksiyon etkenlerinden koruyabilmektedir.</a:t>
            </a:r>
          </a:p>
          <a:p>
            <a:r>
              <a:rPr lang="es-ES" dirty="0"/>
              <a:t>Diğer taraftan transplasental yoldan </a:t>
            </a:r>
            <a:r>
              <a:rPr lang="es-ES" dirty="0" smtClean="0"/>
              <a:t>yenidoğana</a:t>
            </a:r>
            <a:r>
              <a:rPr lang="tr-TR" dirty="0" smtClean="0"/>
              <a:t> geçen </a:t>
            </a:r>
            <a:r>
              <a:rPr lang="tr-TR" dirty="0"/>
              <a:t>önemli bulaşıcı ajanlardan olan kızamıkçık, </a:t>
            </a:r>
            <a:r>
              <a:rPr lang="tr-TR" dirty="0" err="1" smtClean="0"/>
              <a:t>toksoplazma</a:t>
            </a:r>
            <a:r>
              <a:rPr lang="tr-TR" dirty="0" smtClean="0"/>
              <a:t>, </a:t>
            </a:r>
            <a:r>
              <a:rPr lang="tr-TR" dirty="0" err="1" smtClean="0"/>
              <a:t>sitomegalovirüs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sifiliz</a:t>
            </a:r>
            <a:r>
              <a:rPr lang="tr-TR" dirty="0"/>
              <a:t> de önemli bir riski oluşturmaktadır.</a:t>
            </a:r>
          </a:p>
          <a:p>
            <a:r>
              <a:rPr lang="tr-TR" dirty="0"/>
              <a:t>HIV ve hepatit B ise daha az </a:t>
            </a:r>
            <a:r>
              <a:rPr lang="tr-TR" dirty="0" smtClean="0"/>
              <a:t>oranda </a:t>
            </a:r>
            <a:r>
              <a:rPr lang="tr-TR" dirty="0" err="1" smtClean="0"/>
              <a:t>transplasental</a:t>
            </a:r>
            <a:r>
              <a:rPr lang="tr-TR" dirty="0" smtClean="0"/>
              <a:t> </a:t>
            </a:r>
            <a:r>
              <a:rPr lang="tr-TR" dirty="0"/>
              <a:t>olarak </a:t>
            </a:r>
            <a:r>
              <a:rPr lang="tr-TR" dirty="0" err="1"/>
              <a:t>yenidoğanlara</a:t>
            </a:r>
            <a:r>
              <a:rPr lang="tr-TR" dirty="0"/>
              <a:t> </a:t>
            </a:r>
            <a:r>
              <a:rPr lang="tr-TR" dirty="0" smtClean="0"/>
              <a:t>bulaşır.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055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0588" y="270588"/>
            <a:ext cx="11083212" cy="5906375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Erken </a:t>
            </a:r>
            <a:r>
              <a:rPr lang="tr-TR" dirty="0" err="1">
                <a:solidFill>
                  <a:srgbClr val="FF0000"/>
                </a:solidFill>
              </a:rPr>
              <a:t>membran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rüptürü</a:t>
            </a:r>
            <a:r>
              <a:rPr lang="tr-TR" dirty="0">
                <a:solidFill>
                  <a:srgbClr val="FF0000"/>
                </a:solidFill>
              </a:rPr>
              <a:t> (EMR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</a:p>
          <a:p>
            <a:r>
              <a:rPr lang="tr-TR" dirty="0"/>
              <a:t>Erken </a:t>
            </a:r>
            <a:r>
              <a:rPr lang="tr-TR" dirty="0" err="1"/>
              <a:t>membran</a:t>
            </a:r>
            <a:r>
              <a:rPr lang="tr-TR" dirty="0"/>
              <a:t> </a:t>
            </a:r>
            <a:r>
              <a:rPr lang="tr-TR" dirty="0" err="1"/>
              <a:t>rüptürü</a:t>
            </a:r>
            <a:r>
              <a:rPr lang="tr-TR" dirty="0"/>
              <a:t>, </a:t>
            </a:r>
            <a:r>
              <a:rPr lang="tr-TR" dirty="0" err="1"/>
              <a:t>amniyotik</a:t>
            </a:r>
            <a:r>
              <a:rPr lang="tr-TR" dirty="0"/>
              <a:t> kesenin doğumun</a:t>
            </a:r>
          </a:p>
          <a:p>
            <a:r>
              <a:rPr lang="tr-TR" dirty="0"/>
              <a:t>başlamasından en az bir saat önce açılmasıdır. Risk, </a:t>
            </a:r>
            <a:r>
              <a:rPr lang="tr-TR" dirty="0" smtClean="0"/>
              <a:t>zarların açılma </a:t>
            </a:r>
            <a:r>
              <a:rPr lang="tr-TR" dirty="0"/>
              <a:t>zamanıyla doğrudan orantılıdır. </a:t>
            </a:r>
            <a:endParaRPr lang="tr-TR" dirty="0" smtClean="0"/>
          </a:p>
          <a:p>
            <a:r>
              <a:rPr lang="tr-TR" dirty="0" smtClean="0"/>
              <a:t>Doğumdan önce </a:t>
            </a:r>
            <a:r>
              <a:rPr lang="tr-TR" dirty="0" err="1"/>
              <a:t>membranlar</a:t>
            </a:r>
            <a:r>
              <a:rPr lang="tr-TR" dirty="0"/>
              <a:t> ne kadar erken açılırsa, enfeksiyon </a:t>
            </a:r>
            <a:r>
              <a:rPr lang="tr-TR" dirty="0" smtClean="0"/>
              <a:t>riski o </a:t>
            </a:r>
            <a:r>
              <a:rPr lang="tr-TR" dirty="0"/>
              <a:t>kadar yüksek </a:t>
            </a:r>
            <a:r>
              <a:rPr lang="tr-TR" dirty="0" smtClean="0"/>
              <a:t>olur.</a:t>
            </a:r>
          </a:p>
          <a:p>
            <a:r>
              <a:rPr lang="tr-TR" dirty="0" smtClean="0"/>
              <a:t>EMR </a:t>
            </a:r>
            <a:r>
              <a:rPr lang="tr-TR" dirty="0"/>
              <a:t>varlığında, </a:t>
            </a:r>
            <a:r>
              <a:rPr lang="tr-TR" dirty="0" err="1" smtClean="0"/>
              <a:t>yenidoğanda</a:t>
            </a:r>
            <a:r>
              <a:rPr lang="tr-TR" dirty="0" smtClean="0"/>
              <a:t> </a:t>
            </a:r>
            <a:r>
              <a:rPr lang="sv-SE" dirty="0" smtClean="0"/>
              <a:t>enfeksiyon </a:t>
            </a:r>
            <a:r>
              <a:rPr lang="sv-SE" dirty="0"/>
              <a:t>riski artmakta ve preterm doğum, kordon </a:t>
            </a:r>
            <a:r>
              <a:rPr lang="sv-SE" dirty="0" smtClean="0"/>
              <a:t>prolapsusu,</a:t>
            </a:r>
            <a:r>
              <a:rPr lang="tr-TR" dirty="0" smtClean="0"/>
              <a:t> </a:t>
            </a:r>
            <a:r>
              <a:rPr lang="tr-TR" dirty="0" err="1" smtClean="0"/>
              <a:t>abruptio</a:t>
            </a:r>
            <a:r>
              <a:rPr lang="tr-TR" dirty="0" smtClean="0"/>
              <a:t> </a:t>
            </a:r>
            <a:r>
              <a:rPr lang="tr-TR" dirty="0"/>
              <a:t>plasenta gibi sorunlar görülebilmektedir.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9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7241" y="242596"/>
            <a:ext cx="11036559" cy="59343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İntraamniyotik</a:t>
            </a:r>
            <a:r>
              <a:rPr lang="tr-TR" dirty="0" smtClean="0">
                <a:solidFill>
                  <a:srgbClr val="FF0000"/>
                </a:solidFill>
              </a:rPr>
              <a:t> enfeksiyon</a:t>
            </a:r>
          </a:p>
          <a:p>
            <a:r>
              <a:rPr lang="tr-TR" dirty="0" err="1"/>
              <a:t>İntraamniyotik</a:t>
            </a:r>
            <a:r>
              <a:rPr lang="tr-TR" dirty="0"/>
              <a:t> enfeksiyonlardan olan </a:t>
            </a:r>
            <a:r>
              <a:rPr lang="tr-TR" dirty="0" err="1"/>
              <a:t>koryoamniyonit</a:t>
            </a:r>
            <a:r>
              <a:rPr lang="tr-TR" dirty="0"/>
              <a:t>, </a:t>
            </a:r>
            <a:r>
              <a:rPr lang="tr-TR" dirty="0" err="1" smtClean="0"/>
              <a:t>endomyometrit</a:t>
            </a:r>
            <a:r>
              <a:rPr lang="tr-TR" dirty="0" smtClean="0"/>
              <a:t> </a:t>
            </a:r>
            <a:r>
              <a:rPr lang="es-ES" dirty="0" smtClean="0"/>
              <a:t>ve </a:t>
            </a:r>
            <a:r>
              <a:rPr lang="es-ES" dirty="0"/>
              <a:t>puerperal sepsis yenidoğanlar için </a:t>
            </a:r>
            <a:r>
              <a:rPr lang="es-ES" dirty="0" smtClean="0"/>
              <a:t>önemli</a:t>
            </a:r>
            <a:r>
              <a:rPr lang="tr-TR" dirty="0" smtClean="0"/>
              <a:t> bir </a:t>
            </a:r>
            <a:r>
              <a:rPr lang="tr-TR" dirty="0"/>
              <a:t>risk </a:t>
            </a:r>
            <a:r>
              <a:rPr lang="tr-TR" dirty="0" smtClean="0"/>
              <a:t>faktörüdür. </a:t>
            </a:r>
          </a:p>
          <a:p>
            <a:r>
              <a:rPr lang="tr-TR" dirty="0" err="1" smtClean="0"/>
              <a:t>İntraamniyotik</a:t>
            </a:r>
            <a:r>
              <a:rPr lang="tr-TR" dirty="0" smtClean="0"/>
              <a:t> </a:t>
            </a:r>
            <a:r>
              <a:rPr lang="tr-TR" dirty="0"/>
              <a:t>enfeksiyon </a:t>
            </a:r>
            <a:r>
              <a:rPr lang="tr-TR" dirty="0" err="1" smtClean="0"/>
              <a:t>insidansı</a:t>
            </a:r>
            <a:r>
              <a:rPr lang="tr-TR" dirty="0" smtClean="0"/>
              <a:t>, düşük </a:t>
            </a:r>
            <a:r>
              <a:rPr lang="tr-TR" dirty="0"/>
              <a:t>sosyoekonomik düzeyli gebelerde, sık vajinal </a:t>
            </a:r>
            <a:r>
              <a:rPr lang="tr-TR" dirty="0" smtClean="0"/>
              <a:t>muayenede ve </a:t>
            </a:r>
            <a:r>
              <a:rPr lang="tr-TR" dirty="0" err="1"/>
              <a:t>internal</a:t>
            </a:r>
            <a:r>
              <a:rPr lang="tr-TR" dirty="0"/>
              <a:t> </a:t>
            </a:r>
            <a:r>
              <a:rPr lang="tr-TR" dirty="0" err="1"/>
              <a:t>monitörizasyonda</a:t>
            </a:r>
            <a:r>
              <a:rPr lang="tr-TR" dirty="0"/>
              <a:t> artmaktadır. </a:t>
            </a:r>
            <a:endParaRPr lang="tr-TR" dirty="0" smtClean="0"/>
          </a:p>
          <a:p>
            <a:r>
              <a:rPr lang="tr-TR" dirty="0" err="1" smtClean="0"/>
              <a:t>Term</a:t>
            </a:r>
            <a:r>
              <a:rPr lang="tr-TR" dirty="0" smtClean="0"/>
              <a:t> </a:t>
            </a:r>
            <a:r>
              <a:rPr lang="tr-TR" dirty="0" err="1" smtClean="0"/>
              <a:t>yenidoğanlarda</a:t>
            </a:r>
            <a:r>
              <a:rPr lang="tr-TR" dirty="0" smtClean="0"/>
              <a:t> </a:t>
            </a:r>
            <a:r>
              <a:rPr lang="tr-TR" dirty="0" err="1" smtClean="0"/>
              <a:t>enfeksiyöz</a:t>
            </a:r>
            <a:r>
              <a:rPr lang="tr-TR" dirty="0" smtClean="0"/>
              <a:t> </a:t>
            </a:r>
            <a:r>
              <a:rPr lang="tr-TR" dirty="0"/>
              <a:t>komplikasyonlar ve </a:t>
            </a:r>
            <a:r>
              <a:rPr lang="tr-TR" dirty="0" smtClean="0"/>
              <a:t>enfeksiyon nedenli </a:t>
            </a:r>
            <a:r>
              <a:rPr lang="tr-TR" dirty="0" err="1"/>
              <a:t>perinatal</a:t>
            </a:r>
            <a:r>
              <a:rPr lang="tr-TR" dirty="0"/>
              <a:t> ölüm oranı oldukça düşük olmasına </a:t>
            </a:r>
            <a:r>
              <a:rPr lang="tr-TR" dirty="0" smtClean="0"/>
              <a:t>karşın, </a:t>
            </a:r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 err="1"/>
              <a:t>yenidoğanlar</a:t>
            </a:r>
            <a:r>
              <a:rPr lang="tr-TR" dirty="0"/>
              <a:t> </a:t>
            </a:r>
            <a:r>
              <a:rPr lang="tr-TR" dirty="0" err="1"/>
              <a:t>intraamniyotik</a:t>
            </a:r>
            <a:r>
              <a:rPr lang="tr-TR" dirty="0"/>
              <a:t> </a:t>
            </a:r>
            <a:r>
              <a:rPr lang="tr-TR" dirty="0" smtClean="0"/>
              <a:t>enfeksiyonlardan </a:t>
            </a:r>
            <a:r>
              <a:rPr lang="nn-NO" dirty="0" smtClean="0"/>
              <a:t>yüksek </a:t>
            </a:r>
            <a:r>
              <a:rPr lang="nn-NO" dirty="0"/>
              <a:t>oranda </a:t>
            </a:r>
            <a:r>
              <a:rPr lang="nn-NO" dirty="0" smtClean="0"/>
              <a:t>etkilenmektedirler.</a:t>
            </a:r>
            <a:endParaRPr lang="tr-TR" dirty="0" smtClean="0"/>
          </a:p>
          <a:p>
            <a:pPr marL="0" indent="0">
              <a:buNone/>
            </a:pPr>
            <a:r>
              <a:rPr lang="nn-NO" dirty="0" smtClean="0"/>
              <a:t>Neonatal </a:t>
            </a:r>
            <a:r>
              <a:rPr lang="nn-NO" dirty="0"/>
              <a:t>sonuçlar;</a:t>
            </a:r>
          </a:p>
          <a:p>
            <a:r>
              <a:rPr lang="pt-BR" dirty="0"/>
              <a:t>preterm doğum, fetal büyüme geriliği, respiratuar </a:t>
            </a:r>
            <a:r>
              <a:rPr lang="pt-BR" dirty="0" smtClean="0"/>
              <a:t>distres</a:t>
            </a:r>
            <a:r>
              <a:rPr lang="tr-TR" dirty="0" smtClean="0"/>
              <a:t> sendromu</a:t>
            </a:r>
            <a:r>
              <a:rPr lang="tr-TR" dirty="0"/>
              <a:t>, </a:t>
            </a:r>
            <a:r>
              <a:rPr lang="tr-TR" dirty="0" err="1"/>
              <a:t>bronkopulmoner</a:t>
            </a:r>
            <a:r>
              <a:rPr lang="tr-TR" dirty="0"/>
              <a:t> </a:t>
            </a:r>
            <a:r>
              <a:rPr lang="tr-TR" dirty="0" err="1"/>
              <a:t>displazi</a:t>
            </a:r>
            <a:r>
              <a:rPr lang="tr-TR" dirty="0"/>
              <a:t>, patent </a:t>
            </a:r>
            <a:r>
              <a:rPr lang="tr-TR" dirty="0" err="1"/>
              <a:t>duktus</a:t>
            </a:r>
            <a:r>
              <a:rPr lang="tr-TR" dirty="0"/>
              <a:t> </a:t>
            </a:r>
            <a:r>
              <a:rPr lang="tr-TR" dirty="0" err="1" smtClean="0"/>
              <a:t>arteriozus</a:t>
            </a:r>
            <a:r>
              <a:rPr lang="tr-TR" dirty="0" smtClean="0"/>
              <a:t>, </a:t>
            </a:r>
            <a:r>
              <a:rPr lang="sv-SE" dirty="0" smtClean="0"/>
              <a:t>sepsis</a:t>
            </a:r>
            <a:r>
              <a:rPr lang="sv-SE" dirty="0"/>
              <a:t>, nekrotizan enterokolit, periventriküler </a:t>
            </a:r>
            <a:r>
              <a:rPr lang="sv-SE" dirty="0" smtClean="0"/>
              <a:t>lökomalazi</a:t>
            </a:r>
            <a:r>
              <a:rPr lang="tr-TR" dirty="0" smtClean="0"/>
              <a:t> ve </a:t>
            </a:r>
            <a:r>
              <a:rPr lang="tr-TR" dirty="0" err="1"/>
              <a:t>serebral</a:t>
            </a:r>
            <a:r>
              <a:rPr lang="tr-TR" dirty="0"/>
              <a:t> </a:t>
            </a:r>
            <a:r>
              <a:rPr lang="tr-TR" dirty="0" err="1" smtClean="0"/>
              <a:t>palsidir</a:t>
            </a:r>
            <a:r>
              <a:rPr lang="tr-TR" dirty="0" smtClean="0"/>
              <a:t>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732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ENFEKSİYONLAR İÇİN DİĞER RİSK FAKTÖRLERİ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0371" y="1455575"/>
            <a:ext cx="11691257" cy="501986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Çevresel Faktörler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Hastane </a:t>
            </a:r>
            <a:r>
              <a:rPr lang="tr-TR" dirty="0">
                <a:solidFill>
                  <a:srgbClr val="FF0000"/>
                </a:solidFill>
              </a:rPr>
              <a:t>Kaynaklı </a:t>
            </a:r>
            <a:r>
              <a:rPr lang="tr-TR" dirty="0" smtClean="0">
                <a:solidFill>
                  <a:srgbClr val="FF0000"/>
                </a:solidFill>
              </a:rPr>
              <a:t>Enfeksiyonlar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Toplum Kaynaklı </a:t>
            </a:r>
            <a:r>
              <a:rPr lang="tr-TR" dirty="0" smtClean="0">
                <a:solidFill>
                  <a:srgbClr val="FF0000"/>
                </a:solidFill>
              </a:rPr>
              <a:t>Enfeksiyonlar</a:t>
            </a:r>
          </a:p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Neonatal</a:t>
            </a:r>
            <a:r>
              <a:rPr lang="tr-TR" dirty="0">
                <a:solidFill>
                  <a:srgbClr val="FF0000"/>
                </a:solidFill>
              </a:rPr>
              <a:t> Faktörler</a:t>
            </a:r>
          </a:p>
          <a:p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 err="1"/>
              <a:t>immatür</a:t>
            </a:r>
            <a:r>
              <a:rPr lang="tr-TR" dirty="0"/>
              <a:t> bağışıklık sistemi ve az gelişmiş bir cilt bariyeri olması nedeniyle enfeksiyonlara yatkındır.</a:t>
            </a:r>
          </a:p>
          <a:p>
            <a:r>
              <a:rPr lang="tr-TR" dirty="0" err="1"/>
              <a:t>Preterm</a:t>
            </a:r>
            <a:r>
              <a:rPr lang="tr-TR" dirty="0"/>
              <a:t> doğum, doğumdan hemen önce, doğum sırasında veya doğum sonrası </a:t>
            </a:r>
            <a:r>
              <a:rPr lang="tr-TR" dirty="0" err="1"/>
              <a:t>yenidoğan</a:t>
            </a:r>
            <a:r>
              <a:rPr lang="tr-TR" dirty="0"/>
              <a:t> enfeksiyonları için başlıca risk faktörü olarak kabul edilir. </a:t>
            </a:r>
          </a:p>
          <a:p>
            <a:r>
              <a:rPr lang="tr-TR" dirty="0" err="1"/>
              <a:t>Preterm</a:t>
            </a:r>
            <a:r>
              <a:rPr lang="tr-TR" dirty="0"/>
              <a:t> doğum komplikasyonları, bir numaralı </a:t>
            </a: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err="1"/>
              <a:t>mortalite</a:t>
            </a:r>
            <a:r>
              <a:rPr lang="tr-TR" dirty="0"/>
              <a:t> nedeni olarak görülmektedir.</a:t>
            </a:r>
          </a:p>
          <a:p>
            <a:r>
              <a:rPr lang="es-ES" dirty="0" smtClean="0"/>
              <a:t>Fetal </a:t>
            </a:r>
            <a:r>
              <a:rPr lang="es-ES" dirty="0"/>
              <a:t>hipoksi ve hipotermi, bağışıklık</a:t>
            </a:r>
            <a:r>
              <a:rPr lang="tr-TR" dirty="0"/>
              <a:t> mekanizmalarını bozabilir ve enfeksiyonlar için risk faktörü oluşturur.</a:t>
            </a:r>
          </a:p>
          <a:p>
            <a:r>
              <a:rPr lang="tr-TR" dirty="0"/>
              <a:t>Ayrıca </a:t>
            </a:r>
            <a:r>
              <a:rPr lang="tr-TR" dirty="0" err="1"/>
              <a:t>yenidoğana</a:t>
            </a:r>
            <a:r>
              <a:rPr lang="tr-TR" dirty="0"/>
              <a:t> </a:t>
            </a:r>
            <a:r>
              <a:rPr lang="tr-TR" dirty="0" err="1"/>
              <a:t>resüsitasyon</a:t>
            </a:r>
            <a:r>
              <a:rPr lang="tr-TR" dirty="0"/>
              <a:t> uygulanması, </a:t>
            </a:r>
            <a:r>
              <a:rPr lang="tr-TR" dirty="0" err="1"/>
              <a:t>entübasyon</a:t>
            </a:r>
            <a:r>
              <a:rPr lang="tr-TR" dirty="0"/>
              <a:t>, mekanik </a:t>
            </a:r>
            <a:r>
              <a:rPr lang="tr-TR" dirty="0" err="1"/>
              <a:t>ventilasyon</a:t>
            </a:r>
            <a:r>
              <a:rPr lang="tr-TR" dirty="0"/>
              <a:t>, </a:t>
            </a:r>
            <a:r>
              <a:rPr lang="tr-TR" dirty="0" err="1"/>
              <a:t>invaziv</a:t>
            </a:r>
            <a:r>
              <a:rPr lang="tr-TR" dirty="0"/>
              <a:t> girişimler (kan alınması, </a:t>
            </a:r>
            <a:r>
              <a:rPr lang="tr-TR" dirty="0" err="1"/>
              <a:t>kateter</a:t>
            </a:r>
            <a:r>
              <a:rPr lang="tr-TR" dirty="0"/>
              <a:t>/sonda takılması), yetersiz anne sütü, uzun süre </a:t>
            </a:r>
            <a:r>
              <a:rPr lang="tr-TR" dirty="0" err="1"/>
              <a:t>parenteral</a:t>
            </a:r>
            <a:r>
              <a:rPr lang="tr-TR" dirty="0"/>
              <a:t> beslenme, mide </a:t>
            </a:r>
            <a:r>
              <a:rPr lang="tr-TR" dirty="0" err="1"/>
              <a:t>asiditesinin</a:t>
            </a:r>
            <a:r>
              <a:rPr lang="tr-TR" dirty="0"/>
              <a:t> azaltılması, cerrahi girişimler </a:t>
            </a:r>
            <a:r>
              <a:rPr lang="tr-TR" dirty="0" err="1"/>
              <a:t>sepsis</a:t>
            </a:r>
            <a:r>
              <a:rPr lang="tr-TR" dirty="0"/>
              <a:t> riskini artırmaktadır.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017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tr-TR" dirty="0"/>
              <a:t>NEONATAL SEPSİS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7241" y="1825625"/>
            <a:ext cx="11523306" cy="482710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Neonatal sepsisi ciddi morbidite ve mortalite </a:t>
            </a:r>
            <a:r>
              <a:rPr lang="it-IT" dirty="0" smtClean="0"/>
              <a:t>nedenidir.</a:t>
            </a:r>
            <a:endParaRPr lang="tr-TR" dirty="0" smtClean="0"/>
          </a:p>
          <a:p>
            <a:pPr algn="just"/>
            <a:r>
              <a:rPr lang="tr-TR" dirty="0" err="1" smtClean="0"/>
              <a:t>Neonatal</a:t>
            </a:r>
            <a:r>
              <a:rPr lang="tr-TR" dirty="0" smtClean="0"/>
              <a:t> </a:t>
            </a:r>
            <a:r>
              <a:rPr lang="tr-TR" dirty="0" err="1"/>
              <a:t>sepsis</a:t>
            </a:r>
            <a:r>
              <a:rPr lang="tr-TR" dirty="0"/>
              <a:t> görülme sıklığı ülkelere göre farklılık gösterir.</a:t>
            </a:r>
          </a:p>
          <a:p>
            <a:pPr algn="just"/>
            <a:r>
              <a:rPr lang="tr-TR" dirty="0" smtClean="0"/>
              <a:t>Ayrıca, gebelik </a:t>
            </a:r>
            <a:r>
              <a:rPr lang="tr-TR" dirty="0"/>
              <a:t>haftası ve doğum ağırlığı azaldıkça </a:t>
            </a:r>
            <a:r>
              <a:rPr lang="tr-TR" dirty="0" err="1"/>
              <a:t>sepsis</a:t>
            </a:r>
            <a:r>
              <a:rPr lang="tr-TR" dirty="0"/>
              <a:t> </a:t>
            </a:r>
            <a:r>
              <a:rPr lang="tr-TR" dirty="0" smtClean="0"/>
              <a:t>olasılığı </a:t>
            </a:r>
            <a:r>
              <a:rPr lang="tr-TR" dirty="0" err="1" smtClean="0"/>
              <a:t>olasılığı</a:t>
            </a:r>
            <a:r>
              <a:rPr lang="tr-TR" dirty="0" smtClean="0"/>
              <a:t> artmaktadır.</a:t>
            </a:r>
          </a:p>
          <a:p>
            <a:pPr algn="just"/>
            <a:r>
              <a:rPr lang="tr-TR" dirty="0" err="1" smtClean="0"/>
              <a:t>Neonatal</a:t>
            </a:r>
            <a:r>
              <a:rPr lang="tr-TR" dirty="0" smtClean="0"/>
              <a:t> </a:t>
            </a:r>
            <a:r>
              <a:rPr lang="tr-TR" dirty="0" err="1"/>
              <a:t>sepsisin</a:t>
            </a:r>
            <a:r>
              <a:rPr lang="tr-TR" dirty="0"/>
              <a:t> iki tipi </a:t>
            </a:r>
            <a:r>
              <a:rPr lang="tr-TR" dirty="0" smtClean="0"/>
              <a:t>bulunmaktadır. Yaşamın </a:t>
            </a:r>
            <a:r>
              <a:rPr lang="tr-TR" dirty="0"/>
              <a:t>ilk 72 saatinde meydana gelen </a:t>
            </a:r>
            <a:r>
              <a:rPr lang="tr-TR" dirty="0" err="1"/>
              <a:t>sepsis</a:t>
            </a:r>
            <a:r>
              <a:rPr lang="tr-TR" dirty="0"/>
              <a:t>, </a:t>
            </a:r>
            <a:r>
              <a:rPr lang="tr-TR" dirty="0" smtClean="0"/>
              <a:t>erken başlangıçlı </a:t>
            </a:r>
            <a:r>
              <a:rPr lang="tr-TR" dirty="0" err="1" smtClean="0"/>
              <a:t>sepsis</a:t>
            </a:r>
            <a:r>
              <a:rPr lang="tr-TR" dirty="0" smtClean="0"/>
              <a:t> </a:t>
            </a:r>
            <a:r>
              <a:rPr lang="tr-TR" dirty="0"/>
              <a:t>olarak tanımlanır. </a:t>
            </a:r>
            <a:endParaRPr lang="tr-TR" dirty="0" smtClean="0"/>
          </a:p>
          <a:p>
            <a:pPr algn="just"/>
            <a:r>
              <a:rPr lang="tr-TR" dirty="0" smtClean="0"/>
              <a:t>72 </a:t>
            </a:r>
            <a:r>
              <a:rPr lang="tr-TR" dirty="0"/>
              <a:t>saatten </a:t>
            </a:r>
            <a:r>
              <a:rPr lang="tr-TR" dirty="0" smtClean="0"/>
              <a:t>sonra ortaya </a:t>
            </a:r>
            <a:r>
              <a:rPr lang="tr-TR" dirty="0"/>
              <a:t>çıkan ise geç başlangıçlı </a:t>
            </a:r>
            <a:r>
              <a:rPr lang="tr-TR" dirty="0" err="1" smtClean="0"/>
              <a:t>sepsis</a:t>
            </a:r>
            <a:r>
              <a:rPr lang="tr-TR" dirty="0" smtClean="0"/>
              <a:t> </a:t>
            </a:r>
            <a:r>
              <a:rPr lang="tr-TR" dirty="0"/>
              <a:t>olarak tanımlanır.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Erken </a:t>
            </a:r>
            <a:r>
              <a:rPr lang="tr-TR" dirty="0">
                <a:solidFill>
                  <a:srgbClr val="FF0000"/>
                </a:solidFill>
              </a:rPr>
              <a:t>başlangıçlı </a:t>
            </a:r>
            <a:r>
              <a:rPr lang="tr-TR" dirty="0" err="1">
                <a:solidFill>
                  <a:srgbClr val="FF0000"/>
                </a:solidFill>
              </a:rPr>
              <a:t>sepsis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insidansı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pretermlerde</a:t>
            </a:r>
            <a:r>
              <a:rPr lang="tr-TR" dirty="0" smtClean="0">
                <a:solidFill>
                  <a:srgbClr val="FF0000"/>
                </a:solidFill>
              </a:rPr>
              <a:t> özellikle </a:t>
            </a:r>
            <a:r>
              <a:rPr lang="tr-TR" dirty="0">
                <a:solidFill>
                  <a:srgbClr val="FF0000"/>
                </a:solidFill>
              </a:rPr>
              <a:t>çok düşük doğum ağırlıklı bebeklerde (&lt;1500 </a:t>
            </a:r>
            <a:r>
              <a:rPr lang="tr-TR" dirty="0" smtClean="0">
                <a:solidFill>
                  <a:srgbClr val="FF0000"/>
                </a:solidFill>
              </a:rPr>
              <a:t>gr) yüksektir</a:t>
            </a:r>
            <a:r>
              <a:rPr lang="tr-TR" dirty="0">
                <a:solidFill>
                  <a:srgbClr val="FF0000"/>
                </a:solidFill>
              </a:rPr>
              <a:t>. </a:t>
            </a:r>
            <a:endParaRPr lang="tr-TR" dirty="0" smtClean="0">
              <a:solidFill>
                <a:srgbClr val="FF0000"/>
              </a:solidFill>
            </a:endParaRPr>
          </a:p>
          <a:p>
            <a:pPr algn="just"/>
            <a:r>
              <a:rPr lang="tr-TR" dirty="0" smtClean="0"/>
              <a:t>En </a:t>
            </a:r>
            <a:r>
              <a:rPr lang="tr-TR" dirty="0"/>
              <a:t>önemli mikroorganizmalar </a:t>
            </a:r>
            <a:r>
              <a:rPr lang="tr-TR" dirty="0" err="1"/>
              <a:t>koagülaz</a:t>
            </a:r>
            <a:r>
              <a:rPr lang="tr-TR" dirty="0"/>
              <a:t> </a:t>
            </a:r>
            <a:r>
              <a:rPr lang="tr-TR" dirty="0" smtClean="0"/>
              <a:t>negatif stafilokoklar </a:t>
            </a:r>
            <a:r>
              <a:rPr lang="tr-TR" dirty="0"/>
              <a:t>(%28), S. </a:t>
            </a:r>
            <a:r>
              <a:rPr lang="tr-TR" dirty="0" err="1"/>
              <a:t>Aureus</a:t>
            </a:r>
            <a:r>
              <a:rPr lang="tr-TR" dirty="0"/>
              <a:t> (%19), </a:t>
            </a:r>
            <a:r>
              <a:rPr lang="tr-TR" dirty="0" err="1"/>
              <a:t>Streptococcus</a:t>
            </a:r>
            <a:r>
              <a:rPr lang="tr-TR" dirty="0"/>
              <a:t> </a:t>
            </a:r>
            <a:r>
              <a:rPr lang="tr-TR" dirty="0" err="1" smtClean="0"/>
              <a:t>Agalactia</a:t>
            </a:r>
            <a:r>
              <a:rPr lang="tr-TR" dirty="0" smtClean="0"/>
              <a:t> (%</a:t>
            </a:r>
            <a:r>
              <a:rPr lang="tr-TR" dirty="0"/>
              <a:t>10) ve E. </a:t>
            </a:r>
            <a:r>
              <a:rPr lang="tr-TR" dirty="0" err="1"/>
              <a:t>Coli</a:t>
            </a:r>
            <a:r>
              <a:rPr lang="tr-TR" dirty="0"/>
              <a:t> (%5)’</a:t>
            </a:r>
            <a:r>
              <a:rPr lang="tr-TR" dirty="0" err="1"/>
              <a:t>dir</a:t>
            </a:r>
            <a:r>
              <a:rPr lang="tr-TR" dirty="0"/>
              <a:t>. </a:t>
            </a:r>
            <a:r>
              <a:rPr lang="tr-TR" u="sng" dirty="0"/>
              <a:t>Geç başlangıçlı </a:t>
            </a:r>
            <a:r>
              <a:rPr lang="tr-TR" u="sng" dirty="0" err="1" smtClean="0"/>
              <a:t>sepsise</a:t>
            </a:r>
            <a:r>
              <a:rPr lang="tr-TR" u="sng" dirty="0" smtClean="0"/>
              <a:t> sıklıkla </a:t>
            </a:r>
            <a:r>
              <a:rPr lang="tr-TR" u="sng" dirty="0"/>
              <a:t>odak tespit edilebilmekte ve bu tabloya </a:t>
            </a:r>
            <a:r>
              <a:rPr lang="tr-TR" u="sng" dirty="0" smtClean="0"/>
              <a:t>büyük oranda </a:t>
            </a:r>
            <a:r>
              <a:rPr lang="tr-TR" u="sng" dirty="0"/>
              <a:t>menenjit eşlik </a:t>
            </a:r>
            <a:r>
              <a:rPr lang="tr-TR" u="sng" dirty="0" smtClean="0"/>
              <a:t>etmektedir.</a:t>
            </a:r>
          </a:p>
        </p:txBody>
      </p:sp>
    </p:spTree>
    <p:extLst>
      <p:ext uri="{BB962C8B-B14F-4D97-AF65-F5344CB8AC3E}">
        <p14:creationId xmlns:p14="http://schemas.microsoft.com/office/powerpoint/2010/main" val="1722633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Neonatal</a:t>
            </a:r>
            <a:r>
              <a:rPr lang="tr-TR" dirty="0"/>
              <a:t> </a:t>
            </a:r>
            <a:r>
              <a:rPr lang="tr-TR" dirty="0" err="1"/>
              <a:t>Sepsisinde</a:t>
            </a:r>
            <a:r>
              <a:rPr lang="tr-TR" dirty="0"/>
              <a:t> Belirtiler</a:t>
            </a:r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05" y="2052735"/>
            <a:ext cx="11835390" cy="2985795"/>
          </a:xfrm>
        </p:spPr>
      </p:pic>
    </p:spTree>
    <p:extLst>
      <p:ext uri="{BB962C8B-B14F-4D97-AF65-F5344CB8AC3E}">
        <p14:creationId xmlns:p14="http://schemas.microsoft.com/office/powerpoint/2010/main" val="2192229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NEONATAL SEPSİSTE HEMŞİRELİK BAKIMI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6571" y="1825624"/>
            <a:ext cx="11476653" cy="4789780"/>
          </a:xfrm>
        </p:spPr>
        <p:txBody>
          <a:bodyPr/>
          <a:lstStyle/>
          <a:p>
            <a:pPr marL="0" indent="0">
              <a:buNone/>
            </a:pPr>
            <a:r>
              <a:rPr lang="tr-TR" dirty="0" err="1">
                <a:solidFill>
                  <a:srgbClr val="0070C0"/>
                </a:solidFill>
              </a:rPr>
              <a:t>Konsepsiyondan</a:t>
            </a:r>
            <a:r>
              <a:rPr lang="tr-TR" dirty="0">
                <a:solidFill>
                  <a:srgbClr val="0070C0"/>
                </a:solidFill>
              </a:rPr>
              <a:t> önce yapılacak uygulamalar</a:t>
            </a:r>
          </a:p>
          <a:p>
            <a:r>
              <a:rPr lang="tr-TR" dirty="0"/>
              <a:t>Anne enfeksiyonlardan korunmalı, enfeksiyon </a:t>
            </a:r>
            <a:r>
              <a:rPr lang="tr-TR" dirty="0" smtClean="0"/>
              <a:t>belirtilerinin izlemi </a:t>
            </a:r>
            <a:r>
              <a:rPr lang="tr-TR" dirty="0"/>
              <a:t>yapılmalı, ve tespit edilen enfeksiyon </a:t>
            </a:r>
            <a:r>
              <a:rPr lang="tr-TR" dirty="0" smtClean="0"/>
              <a:t>tedavi edilmelidir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Kadınların </a:t>
            </a:r>
            <a:r>
              <a:rPr lang="tr-TR" dirty="0" err="1"/>
              <a:t>genitoüriner</a:t>
            </a:r>
            <a:r>
              <a:rPr lang="tr-TR" dirty="0"/>
              <a:t> enfeksiyonu varsa, </a:t>
            </a:r>
            <a:r>
              <a:rPr lang="tr-TR" dirty="0" smtClean="0"/>
              <a:t>tedavi edildikten </a:t>
            </a:r>
            <a:r>
              <a:rPr lang="tr-TR" dirty="0"/>
              <a:t>sonra gebelik planlanmaları konusunda </a:t>
            </a:r>
            <a:r>
              <a:rPr lang="tr-TR" dirty="0" smtClean="0"/>
              <a:t>danışmanlık verilmelidir.</a:t>
            </a:r>
          </a:p>
          <a:p>
            <a:pPr marL="0" indent="0">
              <a:buNone/>
            </a:pPr>
            <a:r>
              <a:rPr lang="tr-TR" dirty="0">
                <a:solidFill>
                  <a:srgbClr val="0070C0"/>
                </a:solidFill>
              </a:rPr>
              <a:t>Gebelik süresince yapılacak uygulamalar</a:t>
            </a:r>
          </a:p>
          <a:p>
            <a:r>
              <a:rPr lang="tr-TR" dirty="0"/>
              <a:t>Anne enfeksiyonlardan korunmalıdır.</a:t>
            </a:r>
          </a:p>
          <a:p>
            <a:r>
              <a:rPr lang="tr-TR" dirty="0"/>
              <a:t>Annelere </a:t>
            </a:r>
            <a:r>
              <a:rPr lang="tr-TR" dirty="0" err="1"/>
              <a:t>yenidoğan</a:t>
            </a:r>
            <a:r>
              <a:rPr lang="tr-TR" dirty="0"/>
              <a:t> bakımı ve emzirme eğitimi verilmelidir.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2288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835</Words>
  <Application>Microsoft Office PowerPoint</Application>
  <PresentationFormat>Geniş ekran</PresentationFormat>
  <Paragraphs>70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Yenidoğan Döneminde Sık Görülen Enfeksiyonlar</vt:lpstr>
      <vt:lpstr>PowerPoint Sunusu</vt:lpstr>
      <vt:lpstr>NEONATAL vE PERİNATAL ENFEKSİYONLAR İÇİN RİSK FAKTÖRLERİ</vt:lpstr>
      <vt:lpstr>PowerPoint Sunusu</vt:lpstr>
      <vt:lpstr>PowerPoint Sunusu</vt:lpstr>
      <vt:lpstr>ENFEKSİYONLAR İÇİN DİĞER RİSK FAKTÖRLERİ</vt:lpstr>
      <vt:lpstr>NEONATAL SEPSİS</vt:lpstr>
      <vt:lpstr>Neonatal Sepsisinde Belirtiler</vt:lpstr>
      <vt:lpstr>NEONATAL SEPSİSTE HEMŞİRELİK BAKIMI</vt:lpstr>
      <vt:lpstr>PowerPoint Sunusu</vt:lpstr>
      <vt:lpstr>PowerPoint Sunusu</vt:lpstr>
      <vt:lpstr>PowerPoint Sunusu</vt:lpstr>
      <vt:lpstr>KAYNAKLAR  1-Dağoğlu T, Görak G (2002). Temel Neonatoloji ve Hemşirelik İlkeleri. 2- Törüner E.K, Büyükgönenç L.(2012). Çocuk Sağlığı Temel Hemşirelik Yaklaşımları. Göktuğ Yayıncılık. 3-Yiğit R.(2009). Çocukluk Dönemlerinde Büyüme ve Gelişme.Sistem Ofset, Ankara. 4- Çavuşoğlu H (2015). Çocuk Sağlığı ve Hastalıkları Hemşireliği. 1-2 cilt. Sistem Ofset,Ankara. 5.Savaşer S, Yıldız S (2009).Hemşireler için Çocuk Sağlığı ve Hastalıkları Öğrenim Rehberi. İstanbul Medikal Yayıncılık., İstanbul 6. Marilyn J Hockenberry, David Wilson, Catherine Jackson (Editor). Wong's Nursing Care of Infants and Children (Mosby) – Hardcover (2006). 7- Conk Z, Başbakkal Z, Bal Yılmaz H, Bolışık B. editörler. (2013). Pediatri Hemşireliği. Akademisyen Kitabevi.</vt:lpstr>
    </vt:vector>
  </TitlesOfParts>
  <Company>Kastamonu Univertsity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Yenidoğan Döneminde Sık Görülen Enfeksiyonlar</dc:title>
  <dc:creator>Yazar</dc:creator>
  <cp:lastModifiedBy>Yazar</cp:lastModifiedBy>
  <cp:revision>10</cp:revision>
  <dcterms:created xsi:type="dcterms:W3CDTF">2025-08-05T11:07:31Z</dcterms:created>
  <dcterms:modified xsi:type="dcterms:W3CDTF">2026-05-14T11:23:43Z</dcterms:modified>
</cp:coreProperties>
</file>