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2" r:id="rId2"/>
    <p:sldMasterId id="2147483660" r:id="rId3"/>
  </p:sldMasterIdLst>
  <p:notesMasterIdLst>
    <p:notesMasterId r:id="rId21"/>
  </p:notesMasterIdLst>
  <p:sldIdLst>
    <p:sldId id="256" r:id="rId4"/>
    <p:sldId id="257" r:id="rId5"/>
    <p:sldId id="258" r:id="rId6"/>
    <p:sldId id="268" r:id="rId7"/>
    <p:sldId id="291" r:id="rId8"/>
    <p:sldId id="270" r:id="rId9"/>
    <p:sldId id="295" r:id="rId10"/>
    <p:sldId id="286" r:id="rId11"/>
    <p:sldId id="296" r:id="rId12"/>
    <p:sldId id="271" r:id="rId13"/>
    <p:sldId id="287" r:id="rId14"/>
    <p:sldId id="300" r:id="rId15"/>
    <p:sldId id="301" r:id="rId16"/>
    <p:sldId id="292" r:id="rId17"/>
    <p:sldId id="302" r:id="rId18"/>
    <p:sldId id="285" r:id="rId19"/>
    <p:sldId id="267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4" autoAdjust="0"/>
    <p:restoredTop sz="94710" autoAdjust="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04647F-F4EB-4552-8656-61940BEC94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2D0B4AB-3411-4839-8E33-AD07B4711C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07839FF-59D6-456C-AA91-BDA419581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2B61944-24BE-48B5-99C3-962946F42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C259A6F-137E-42D4-A2DB-2024FB06D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17559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CD16AE-8781-40DB-A879-CAB1BE422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94233C-CF34-44EE-9802-D8524CD31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A82B9BC-2468-43E2-8203-D9A9DFCDA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1AD5AC6-77DF-40A5-BC7E-B50153BD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535B464-150A-4505-9875-548CBBC8E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0296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1CD5FB-6A80-4DBD-BED0-C4B2EA508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7B7BA20-6CB6-406A-8E48-77E29C76A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F9ED909-B384-4DC4-A57F-76EA7916E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86E7C8-B75C-4793-BD41-C00FCDAF2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15BC6A3-7B90-4955-878E-169691414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60974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6C1794A-0B07-43A5-87BF-26C05E503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F1EF28-9AE7-4E5F-ACBF-66E85DFF76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0C1EDF0-284A-4479-BCBF-DCAE6FCC8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0F33A89-B213-457A-B74A-146F1B42F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0D2E1B9-6648-4E5E-A6B2-BFEF7801C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73DB94C-8957-439D-9658-FDCB664B2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80094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AF5942-7DF5-401C-9650-4A26526B1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FFE696D-5F1A-48C2-A593-6C0C297012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83B053A-8BF2-4C46-9DBF-A549612808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C1AAD70-A543-4385-B30D-93966EF981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BE7F8D0-09DD-4B65-A749-FC482C2088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217E4BF-FB41-41F6-BCB6-E08CCC558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289867F-E6E3-4F6E-8C18-C6297773D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F772E8C8-9167-4743-B54B-2DC3ADDB1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3092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688BDD-CA84-4B17-A93E-4A0D8298B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97FAFD7-B349-4507-84D0-91BCFB5D4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AD2F1FA-986C-42BC-BFD2-8153BB47D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5848410-B12B-4988-8A35-79858DAC5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4285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1AA6025-9E37-4C2C-9322-8881C1F60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2E2BF9C-303E-4E54-9B12-D8631FC7B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9D5B05C9-37CA-42ED-9909-B8F93525D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94763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4F3E36-1E3C-4A76-B886-D5C222BBF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03E2E1-D3A0-4BC5-890C-45A85ED1F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5D4CE5-DD77-4B08-A5A2-BA160AFF2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D66E2B1-F3B7-483A-B149-010C94B17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C2B74B7-C9D0-45CC-B045-345AF8DB4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46ABD26-A6B7-40E9-B543-7118E0581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8410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E300DDD-70F0-4C6B-8D49-3D61D563A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3AAA5-FDBF-4123-A916-9B2C93523EBE}" type="datetime1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98873149-14C0-48B2-8B98-2FA739EB7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ETİN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AADC9F1-7E2B-4327-8FF0-74BD9DD96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685A40-FAAD-4FCE-A41D-66546485D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73238FD-E7BF-47EC-A228-182E155486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133FAF6-845A-40CA-A94D-512611501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54BFD8C-E3D6-4630-982D-32F0DFCFF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BDC9B60-B715-427F-9F35-533F36774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DBB2642-B4C6-4255-A235-5456C773A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80722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3A4B31-DDCF-4017-8859-346C8B773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D72DD2C-0057-41BB-BA6C-26C65E436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6C9C07-3981-4837-A6FB-7A92573C0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D2126A9-6ABA-46EC-BD77-326BEA80D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921940B-C63B-42DC-93B5-779762D72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6543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72877E3-6FA7-48EE-93EC-086FA2BBC1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EA2641C-9106-4094-A50F-0ADF8177E7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F4C88AC-425C-4776-86F4-304914F66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87CFA1-7E1B-4304-98AF-BB07D3228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ACD1725-6886-43A4-ABAB-3E3851FEC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001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D8641B33-8722-4492-84ED-BB6CE058D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9851835-54DC-4523-8E77-2246B610A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0F2CF36-93C6-4B2A-9764-170572CDEC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4E3B4EA-6489-404F-9E38-2C1A93716F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A290BE0-1062-40F5-BC50-527540241C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145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MATEMATİK 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8. HAFTA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Çözüm Kümesi Analizi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 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  <p:pic>
        <p:nvPicPr>
          <p:cNvPr id="8" name="Google Shape;240;p25" descr="image.png">
            <a:extLst>
              <a:ext uri="{FF2B5EF4-FFF2-40B4-BE49-F238E27FC236}">
                <a16:creationId xmlns:a16="http://schemas.microsoft.com/office/drawing/2014/main" id="{83FA7384-B65C-420B-B73C-65E2AEE7F6D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81189" y="2676524"/>
            <a:ext cx="2875331" cy="2486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241;p25" descr="image.png">
            <a:extLst>
              <a:ext uri="{FF2B5EF4-FFF2-40B4-BE49-F238E27FC236}">
                <a16:creationId xmlns:a16="http://schemas.microsoft.com/office/drawing/2014/main" id="{3F3CAB89-37B2-4766-A690-FD3051EEBE2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205" y="2632075"/>
            <a:ext cx="2875331" cy="2486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242;p25" descr="image.png">
            <a:extLst>
              <a:ext uri="{FF2B5EF4-FFF2-40B4-BE49-F238E27FC236}">
                <a16:creationId xmlns:a16="http://schemas.microsoft.com/office/drawing/2014/main" id="{8B61BF32-9934-4E16-B4EA-472113561370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153400" y="2632075"/>
            <a:ext cx="2875331" cy="248602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243;p25">
            <a:extLst>
              <a:ext uri="{FF2B5EF4-FFF2-40B4-BE49-F238E27FC236}">
                <a16:creationId xmlns:a16="http://schemas.microsoft.com/office/drawing/2014/main" id="{53A88439-6F50-4C52-9E95-4F75B00EAB3B}"/>
              </a:ext>
            </a:extLst>
          </p:cNvPr>
          <p:cNvSpPr txBox="1"/>
          <p:nvPr/>
        </p:nvSpPr>
        <p:spPr>
          <a:xfrm>
            <a:off x="1300388" y="3524250"/>
            <a:ext cx="2590941" cy="21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>
                <a:solidFill>
                  <a:srgbClr val="003366"/>
                </a:solidFill>
                <a:latin typeface="Poppins"/>
                <a:ea typeface="Poppins"/>
                <a:cs typeface="Poppins"/>
                <a:sym typeface="Poppins"/>
              </a:rPr>
              <a:t>Tek Kök</a:t>
            </a:r>
            <a:endParaRPr/>
          </a:p>
        </p:txBody>
      </p:sp>
      <p:sp>
        <p:nvSpPr>
          <p:cNvPr id="12" name="Google Shape;244;p25">
            <a:extLst>
              <a:ext uri="{FF2B5EF4-FFF2-40B4-BE49-F238E27FC236}">
                <a16:creationId xmlns:a16="http://schemas.microsoft.com/office/drawing/2014/main" id="{2740178C-2EFD-4F23-8EFF-40A62821B045}"/>
              </a:ext>
            </a:extLst>
          </p:cNvPr>
          <p:cNvSpPr txBox="1"/>
          <p:nvPr/>
        </p:nvSpPr>
        <p:spPr>
          <a:xfrm>
            <a:off x="1348836" y="3971925"/>
            <a:ext cx="2467563" cy="547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 dirty="0" err="1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Bilinmeyen</a:t>
            </a:r>
            <a:r>
              <a:rPr lang="en-US" sz="1350" b="0" i="0" u="none" strike="noStrike" cap="none" dirty="0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tek</a:t>
            </a:r>
            <a:r>
              <a:rPr lang="en-US" sz="1350" b="0" i="0" u="none" strike="noStrike" cap="none" dirty="0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bir</a:t>
            </a:r>
            <a:r>
              <a:rPr lang="en-US" sz="1350" b="0" i="0" u="none" strike="noStrike" cap="none" dirty="0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değere</a:t>
            </a:r>
            <a:r>
              <a:rPr lang="en-US" sz="1350" b="0" i="0" u="none" strike="noStrike" cap="none" dirty="0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eşittir</a:t>
            </a:r>
            <a:r>
              <a:rPr lang="en-US" sz="1350" b="0" i="0" u="none" strike="noStrike" cap="none" dirty="0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. </a:t>
            </a:r>
            <a:b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dirty="0"/>
          </a:p>
        </p:txBody>
      </p:sp>
      <p:sp>
        <p:nvSpPr>
          <p:cNvPr id="14" name="Google Shape;245;p25">
            <a:extLst>
              <a:ext uri="{FF2B5EF4-FFF2-40B4-BE49-F238E27FC236}">
                <a16:creationId xmlns:a16="http://schemas.microsoft.com/office/drawing/2014/main" id="{7BC4EA5B-86EC-4E46-8D24-3DD6CBED42A1}"/>
              </a:ext>
            </a:extLst>
          </p:cNvPr>
          <p:cNvSpPr txBox="1"/>
          <p:nvPr/>
        </p:nvSpPr>
        <p:spPr>
          <a:xfrm>
            <a:off x="4683876" y="3479800"/>
            <a:ext cx="2590941" cy="21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>
                <a:solidFill>
                  <a:srgbClr val="003366"/>
                </a:solidFill>
                <a:latin typeface="Poppins"/>
                <a:ea typeface="Poppins"/>
                <a:cs typeface="Poppins"/>
                <a:sym typeface="Poppins"/>
              </a:rPr>
              <a:t>Sonsuz Çözüm</a:t>
            </a:r>
            <a:endParaRPr/>
          </a:p>
        </p:txBody>
      </p:sp>
      <p:sp>
        <p:nvSpPr>
          <p:cNvPr id="15" name="Google Shape;246;p25">
            <a:extLst>
              <a:ext uri="{FF2B5EF4-FFF2-40B4-BE49-F238E27FC236}">
                <a16:creationId xmlns:a16="http://schemas.microsoft.com/office/drawing/2014/main" id="{356FA1ED-0802-4CD7-A688-8682A10928BF}"/>
              </a:ext>
            </a:extLst>
          </p:cNvPr>
          <p:cNvSpPr txBox="1"/>
          <p:nvPr/>
        </p:nvSpPr>
        <p:spPr>
          <a:xfrm>
            <a:off x="4732323" y="3927475"/>
            <a:ext cx="2467563" cy="782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 dirty="0" err="1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Değişkenler</a:t>
            </a:r>
            <a:r>
              <a:rPr lang="en-US" sz="1350" b="0" i="0" u="none" strike="noStrike" cap="none" dirty="0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 yok </a:t>
            </a:r>
            <a:r>
              <a:rPr lang="en-US" sz="1350" b="0" i="0" u="none" strike="noStrike" cap="none" dirty="0" err="1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olur</a:t>
            </a:r>
            <a:r>
              <a:rPr lang="en-US" sz="1350" b="0" i="0" u="none" strike="noStrike" cap="none" dirty="0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ve</a:t>
            </a:r>
            <a:r>
              <a:rPr lang="en-US" sz="1350" b="0" i="0" u="none" strike="noStrike" cap="none" dirty="0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doğru</a:t>
            </a:r>
            <a:r>
              <a:rPr lang="en-US" sz="1350" b="0" i="0" u="none" strike="noStrike" cap="none" dirty="0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bir</a:t>
            </a:r>
            <a:r>
              <a:rPr lang="en-US" sz="1350" b="0" i="0" u="none" strike="noStrike" cap="none" dirty="0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ifade</a:t>
            </a:r>
            <a:r>
              <a:rPr lang="en-US" sz="1350" b="0" i="0" u="none" strike="noStrike" cap="none" dirty="0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kalır</a:t>
            </a:r>
            <a:r>
              <a:rPr lang="en-US" sz="1350" b="0" i="0" u="none" strike="noStrike" cap="none" dirty="0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. </a:t>
            </a:r>
            <a:b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dirty="0"/>
          </a:p>
        </p:txBody>
      </p:sp>
      <p:sp>
        <p:nvSpPr>
          <p:cNvPr id="16" name="Google Shape;247;p25">
            <a:extLst>
              <a:ext uri="{FF2B5EF4-FFF2-40B4-BE49-F238E27FC236}">
                <a16:creationId xmlns:a16="http://schemas.microsoft.com/office/drawing/2014/main" id="{1AD23A4D-AA6E-474A-B97F-202BEF141F7A}"/>
              </a:ext>
            </a:extLst>
          </p:cNvPr>
          <p:cNvSpPr txBox="1"/>
          <p:nvPr/>
        </p:nvSpPr>
        <p:spPr>
          <a:xfrm>
            <a:off x="8265070" y="3479800"/>
            <a:ext cx="2590941" cy="21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>
                <a:solidFill>
                  <a:srgbClr val="003366"/>
                </a:solidFill>
                <a:latin typeface="Poppins"/>
                <a:ea typeface="Poppins"/>
                <a:cs typeface="Poppins"/>
                <a:sym typeface="Poppins"/>
              </a:rPr>
              <a:t>Boş Küme</a:t>
            </a:r>
            <a:endParaRPr/>
          </a:p>
        </p:txBody>
      </p:sp>
      <p:sp>
        <p:nvSpPr>
          <p:cNvPr id="17" name="Google Shape;248;p25">
            <a:extLst>
              <a:ext uri="{FF2B5EF4-FFF2-40B4-BE49-F238E27FC236}">
                <a16:creationId xmlns:a16="http://schemas.microsoft.com/office/drawing/2014/main" id="{049CA38D-F57C-49C1-8F6E-4F5D9FB48587}"/>
              </a:ext>
            </a:extLst>
          </p:cNvPr>
          <p:cNvSpPr txBox="1"/>
          <p:nvPr/>
        </p:nvSpPr>
        <p:spPr>
          <a:xfrm>
            <a:off x="8313518" y="3927475"/>
            <a:ext cx="2467563" cy="782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 dirty="0" err="1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Değişkenler</a:t>
            </a:r>
            <a:r>
              <a:rPr lang="en-US" sz="1350" b="0" i="0" u="none" strike="noStrike" cap="none" dirty="0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 yok </a:t>
            </a:r>
            <a:r>
              <a:rPr lang="en-US" sz="1350" b="0" i="0" u="none" strike="noStrike" cap="none" dirty="0" err="1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olur</a:t>
            </a:r>
            <a:r>
              <a:rPr lang="en-US" sz="1350" b="0" i="0" u="none" strike="noStrike" cap="none" dirty="0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fakat</a:t>
            </a:r>
            <a:r>
              <a:rPr lang="en-US" sz="1350" b="0" i="0" u="none" strike="noStrike" cap="none" dirty="0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yanlış</a:t>
            </a:r>
            <a:r>
              <a:rPr lang="en-US" sz="1350" b="0" i="0" u="none" strike="noStrike" cap="none" dirty="0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bir</a:t>
            </a:r>
            <a:r>
              <a:rPr lang="en-US" sz="1350" b="0" i="0" u="none" strike="noStrike" cap="none" dirty="0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ifade</a:t>
            </a:r>
            <a:r>
              <a:rPr lang="en-US" sz="1350" b="0" i="0" u="none" strike="noStrike" cap="none" dirty="0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kalır</a:t>
            </a:r>
            <a:r>
              <a:rPr lang="en-US" sz="1350" b="0" i="0" u="none" strike="noStrike" cap="none" dirty="0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. </a:t>
            </a:r>
            <a:b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dirty="0"/>
          </a:p>
        </p:txBody>
      </p:sp>
      <p:pic>
        <p:nvPicPr>
          <p:cNvPr id="18" name="Google Shape;249;p25" descr="image.png">
            <a:extLst>
              <a:ext uri="{FF2B5EF4-FFF2-40B4-BE49-F238E27FC236}">
                <a16:creationId xmlns:a16="http://schemas.microsoft.com/office/drawing/2014/main" id="{25A76447-1FCE-4055-BD97-F356053FBEAC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441858" y="2962275"/>
            <a:ext cx="156834" cy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oogle Shape;250;p25" descr="image.png">
            <a:extLst>
              <a:ext uri="{FF2B5EF4-FFF2-40B4-BE49-F238E27FC236}">
                <a16:creationId xmlns:a16="http://schemas.microsoft.com/office/drawing/2014/main" id="{DCB5EE08-14A1-4E3F-BD62-AD9D6D48B4B9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400236" y="4395791"/>
            <a:ext cx="299210" cy="123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Google Shape;251;p25" descr="image.png">
            <a:extLst>
              <a:ext uri="{FF2B5EF4-FFF2-40B4-BE49-F238E27FC236}">
                <a16:creationId xmlns:a16="http://schemas.microsoft.com/office/drawing/2014/main" id="{09181C8D-A49C-46A3-B37E-D09B1DB2174C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661531" y="2917825"/>
            <a:ext cx="392085" cy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52;p25" descr="image.png">
            <a:extLst>
              <a:ext uri="{FF2B5EF4-FFF2-40B4-BE49-F238E27FC236}">
                <a16:creationId xmlns:a16="http://schemas.microsoft.com/office/drawing/2014/main" id="{1A792A98-3C64-49E0-B04F-A543A7953B4C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5726576" y="4508500"/>
            <a:ext cx="299210" cy="123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54;p25" descr="image.png">
            <a:extLst>
              <a:ext uri="{FF2B5EF4-FFF2-40B4-BE49-F238E27FC236}">
                <a16:creationId xmlns:a16="http://schemas.microsoft.com/office/drawing/2014/main" id="{3EACD9EA-F2B7-4315-A367-893B41FEBBB7}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9479224" y="4508500"/>
            <a:ext cx="299210" cy="123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oogle Shape;253;p25" descr="image.png">
            <a:extLst>
              <a:ext uri="{FF2B5EF4-FFF2-40B4-BE49-F238E27FC236}">
                <a16:creationId xmlns:a16="http://schemas.microsoft.com/office/drawing/2014/main" id="{0E7217E9-F007-49DD-BC9F-264704F5B7DB}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9479224" y="2962275"/>
            <a:ext cx="285750" cy="381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1327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Katsayılara Göre Analiz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  <p:graphicFrame>
        <p:nvGraphicFramePr>
          <p:cNvPr id="9" name="Google Shape;262;p26">
            <a:extLst>
              <a:ext uri="{FF2B5EF4-FFF2-40B4-BE49-F238E27FC236}">
                <a16:creationId xmlns:a16="http://schemas.microsoft.com/office/drawing/2014/main" id="{862BAE05-5E10-472B-8179-A015705B67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9436373"/>
              </p:ext>
            </p:extLst>
          </p:nvPr>
        </p:nvGraphicFramePr>
        <p:xfrm>
          <a:off x="1643062" y="2571750"/>
          <a:ext cx="9201151" cy="2652686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6205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17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38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316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i="0" u="none" strike="noStrike" cap="none">
                          <a:solidFill>
                            <a:srgbClr val="FFFFFF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Koşul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i="0" u="none" strike="noStrike" cap="none">
                          <a:solidFill>
                            <a:srgbClr val="FFFFFF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Sonuç Türü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i="0" u="none" strike="noStrike" cap="none">
                          <a:solidFill>
                            <a:srgbClr val="FFFFFF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Çözüm Kümesi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316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334155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a ≠ 0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334155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Tek Elemanlı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334155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{-b/a}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316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334155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a = 0 ve b = 0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334155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Sonsuz Elemanlı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334155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R (Reel Sayılar)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3191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334155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a = 0 ve b ≠ 0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 dirty="0" err="1">
                          <a:solidFill>
                            <a:srgbClr val="334155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Çözüm</a:t>
                      </a:r>
                      <a:r>
                        <a:rPr lang="en-US" sz="1350" b="0" i="0" u="none" strike="noStrike" cap="none" dirty="0">
                          <a:solidFill>
                            <a:srgbClr val="334155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 Yok</a:t>
                      </a:r>
                      <a:endParaRPr dirty="0"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 dirty="0">
                          <a:solidFill>
                            <a:srgbClr val="334155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∅ (</a:t>
                      </a:r>
                      <a:r>
                        <a:rPr lang="en-US" sz="1350" b="0" i="0" u="none" strike="noStrike" cap="none" dirty="0" err="1">
                          <a:solidFill>
                            <a:srgbClr val="334155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Boş</a:t>
                      </a:r>
                      <a:r>
                        <a:rPr lang="en-US" sz="1350" b="0" i="0" u="none" strike="noStrike" cap="none" dirty="0">
                          <a:solidFill>
                            <a:srgbClr val="334155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 </a:t>
                      </a:r>
                      <a:r>
                        <a:rPr lang="en-US" sz="1350" b="0" i="0" u="none" strike="noStrike" cap="none" dirty="0" err="1">
                          <a:solidFill>
                            <a:srgbClr val="334155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Küme</a:t>
                      </a:r>
                      <a:r>
                        <a:rPr lang="en-US" sz="1350" b="0" i="0" u="none" strike="noStrike" cap="none" dirty="0">
                          <a:solidFill>
                            <a:srgbClr val="334155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)</a:t>
                      </a:r>
                      <a:endParaRPr dirty="0"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68839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Soru: 3x + 6 = 3(x + 2) çözüm kümesini bulunuz?</a:t>
            </a:r>
          </a:p>
          <a:p>
            <a:pPr marL="514350" indent="-514350">
              <a:buAutoNum type="arabicPeriod"/>
            </a:pPr>
            <a:r>
              <a:rPr lang="tr-TR" dirty="0"/>
              <a:t>Dağılma özelliği: 3x-6 = 3x + 6</a:t>
            </a:r>
          </a:p>
          <a:p>
            <a:pPr marL="514350" indent="-514350">
              <a:buAutoNum type="arabicPeriod"/>
            </a:pPr>
            <a:r>
              <a:rPr lang="tr-TR" dirty="0"/>
              <a:t>Bilinmeyenleri bir tarafa toplama: 3x-3x = 6-6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tr-TR" dirty="0"/>
              <a:t>Sonuç: 0=0  Ç.K = {R}</a:t>
            </a:r>
          </a:p>
          <a:p>
            <a:pPr marL="514350" indent="-514350">
              <a:buAutoNum type="arabicPeriod"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90455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Soru: 5x - 2 = 5x + 8 çözüm kümesini bulunuz?</a:t>
            </a:r>
          </a:p>
          <a:p>
            <a:pPr marL="514350" indent="-514350">
              <a:buAutoNum type="arabicPeriod"/>
            </a:pPr>
            <a:r>
              <a:rPr lang="tr-TR" dirty="0"/>
              <a:t>Bilinmeyenleri bir tarafa toplama: 5x-5x = 8+2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tr-TR" dirty="0"/>
              <a:t>Sonuç: 0=10  </a:t>
            </a:r>
          </a:p>
          <a:p>
            <a:pPr marL="0" indent="0">
              <a:buNone/>
            </a:pPr>
            <a:r>
              <a:rPr lang="tr-TR" dirty="0"/>
              <a:t>Bu ifade matematiksel olarak yanlıştır. </a:t>
            </a:r>
            <a:r>
              <a:rPr lang="tr-TR" dirty="0" err="1"/>
              <a:t>x'e</a:t>
            </a:r>
            <a:r>
              <a:rPr lang="tr-TR" dirty="0"/>
              <a:t> ne verirseniz verin eşitlik sağlanmaz.</a:t>
            </a:r>
          </a:p>
          <a:p>
            <a:pPr marL="0" indent="0">
              <a:buNone/>
            </a:pPr>
            <a:r>
              <a:rPr lang="tr-TR" dirty="0"/>
              <a:t>Ç.K = {∅}</a:t>
            </a:r>
          </a:p>
          <a:p>
            <a:pPr marL="514350" indent="-514350">
              <a:buAutoNum type="arabicPeriod"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87725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Rasyonel Denklemler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/>
              <a:t> Rasyonel denklemlerde paydayı sıfır yapan x değerleri asla çözüm kümesine alınamaz. Bu değerler ifadeyi tanımsız kılar.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Tüm rasyonel ifadelerin paydalarını ortak bir katta eşitleyin.</a:t>
            </a:r>
          </a:p>
          <a:p>
            <a:pPr marL="0" indent="0">
              <a:buNone/>
            </a:pPr>
            <a:r>
              <a:rPr lang="tr-TR" dirty="0"/>
              <a:t>Paydalar eşitlendikten sonra sadece pay kısımlarıyla işleme devam edin.</a:t>
            </a:r>
          </a:p>
          <a:p>
            <a:pPr marL="0" indent="0">
              <a:buNone/>
            </a:pPr>
            <a:r>
              <a:rPr lang="tr-TR" dirty="0"/>
              <a:t>İçler dışlar çarpımı yaparak doğrusal formata geçebilirsiniz.</a:t>
            </a:r>
          </a:p>
          <a:p>
            <a:pPr marL="0" indent="0">
              <a:buNone/>
            </a:pPr>
            <a:r>
              <a:rPr lang="tr-TR" dirty="0"/>
              <a:t>Kontrol: Bulduğunuz kök orijinal paydayı 0 yapıyorsa onu çöpe atın!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14</a:t>
            </a:fld>
            <a:endParaRPr lang="tr-TR"/>
          </a:p>
        </p:txBody>
      </p:sp>
      <p:pic>
        <p:nvPicPr>
          <p:cNvPr id="9" name="Google Shape;325;p30" descr="image.png">
            <a:extLst>
              <a:ext uri="{FF2B5EF4-FFF2-40B4-BE49-F238E27FC236}">
                <a16:creationId xmlns:a16="http://schemas.microsoft.com/office/drawing/2014/main" id="{44A8BE88-CBE1-4749-84CC-39821276397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124450" y="3098602"/>
            <a:ext cx="1544091" cy="3303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36261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Soru:                 çözüm kümesini bulunuz?</a:t>
            </a:r>
          </a:p>
          <a:p>
            <a:pPr marL="514350" indent="-514350">
              <a:buAutoNum type="arabicPeriod"/>
            </a:pPr>
            <a:r>
              <a:rPr lang="tr-TR" dirty="0"/>
              <a:t>Payı sıfıra eşitleyelim: x-3 = 0  ise x=3</a:t>
            </a:r>
          </a:p>
          <a:p>
            <a:pPr marL="514350" indent="-514350">
              <a:buAutoNum type="arabicPeriod"/>
            </a:pPr>
            <a:r>
              <a:rPr lang="tr-TR" dirty="0"/>
              <a:t>Kontrol: x= 3 paydayı sıfır yapar.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tr-TR" dirty="0"/>
              <a:t>Sonuç: x=3 değeri kök olamaz.</a:t>
            </a:r>
          </a:p>
          <a:p>
            <a:pPr marL="0" indent="0">
              <a:buNone/>
            </a:pPr>
            <a:r>
              <a:rPr lang="tr-TR" dirty="0"/>
              <a:t>  Ç.K = {∅}</a:t>
            </a:r>
          </a:p>
          <a:p>
            <a:pPr marL="514350" indent="-514350">
              <a:buAutoNum type="arabicPeriod"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15</a:t>
            </a:fld>
            <a:endParaRPr lang="tr-TR"/>
          </a:p>
        </p:txBody>
      </p:sp>
      <p:pic>
        <p:nvPicPr>
          <p:cNvPr id="7" name="Google Shape;351;p32" descr="image.png">
            <a:extLst>
              <a:ext uri="{FF2B5EF4-FFF2-40B4-BE49-F238E27FC236}">
                <a16:creationId xmlns:a16="http://schemas.microsoft.com/office/drawing/2014/main" id="{10E1E328-84B9-4A4E-B25F-85E529A0CF9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200275" y="1985963"/>
            <a:ext cx="1057275" cy="4714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007179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718" y="1825625"/>
            <a:ext cx="10165081" cy="4351338"/>
          </a:xfrm>
        </p:spPr>
        <p:txBody>
          <a:bodyPr>
            <a:normAutofit fontScale="55000" lnSpcReduction="20000"/>
          </a:bodyPr>
          <a:lstStyle/>
          <a:p>
            <a:pPr marL="0" indent="0" algn="l">
              <a:buNone/>
            </a:pPr>
            <a:r>
              <a:rPr lang="tr-TR" sz="4500" dirty="0"/>
              <a:t>Balcı, M. (2014). Genel matematik (Cilt 1). Sürat Yayınları.</a:t>
            </a:r>
          </a:p>
          <a:p>
            <a:pPr marL="0" indent="0" algn="l">
              <a:buNone/>
            </a:pPr>
            <a:r>
              <a:rPr lang="tr-TR" sz="4500" dirty="0"/>
              <a:t>Nesin, A. (2020). Analiz I. Nesin Yayınevi.</a:t>
            </a:r>
          </a:p>
          <a:p>
            <a:pPr marL="0" indent="0" algn="l">
              <a:buNone/>
            </a:pPr>
            <a:r>
              <a:rPr lang="tr-TR" sz="4500" dirty="0" err="1"/>
              <a:t>Stewart</a:t>
            </a:r>
            <a:r>
              <a:rPr lang="tr-TR" sz="4500" dirty="0"/>
              <a:t>, J. (2016). </a:t>
            </a:r>
            <a:r>
              <a:rPr lang="tr-TR" sz="4500" dirty="0" err="1"/>
              <a:t>Calculus</a:t>
            </a:r>
            <a:r>
              <a:rPr lang="tr-TR" sz="4500" dirty="0"/>
              <a:t>: </a:t>
            </a:r>
            <a:r>
              <a:rPr lang="tr-TR" sz="4500" dirty="0" err="1"/>
              <a:t>Early</a:t>
            </a:r>
            <a:r>
              <a:rPr lang="tr-TR" sz="4500" dirty="0"/>
              <a:t> </a:t>
            </a:r>
            <a:r>
              <a:rPr lang="tr-TR" sz="4500" dirty="0" err="1"/>
              <a:t>transcendentals</a:t>
            </a:r>
            <a:r>
              <a:rPr lang="tr-TR" sz="4500" dirty="0"/>
              <a:t>. </a:t>
            </a:r>
            <a:r>
              <a:rPr lang="tr-TR" sz="4500" dirty="0" err="1"/>
              <a:t>Cengage</a:t>
            </a:r>
            <a:r>
              <a:rPr lang="tr-TR" sz="4500" dirty="0"/>
              <a:t> Learning.</a:t>
            </a:r>
          </a:p>
          <a:p>
            <a:pPr marL="0" indent="0" algn="l">
              <a:buNone/>
            </a:pPr>
            <a:r>
              <a:rPr lang="tr-TR" sz="4500" dirty="0"/>
              <a:t>Thomas, G. B., </a:t>
            </a:r>
            <a:r>
              <a:rPr lang="tr-TR" sz="4500" dirty="0" err="1"/>
              <a:t>Weir</a:t>
            </a:r>
            <a:r>
              <a:rPr lang="tr-TR" sz="4500" dirty="0"/>
              <a:t>, M. D., &amp; </a:t>
            </a:r>
            <a:r>
              <a:rPr lang="tr-TR" sz="4500" dirty="0" err="1"/>
              <a:t>Hass</a:t>
            </a:r>
            <a:r>
              <a:rPr lang="tr-TR" sz="4500" dirty="0"/>
              <a:t>, J. (2018). Thomas’ </a:t>
            </a:r>
            <a:r>
              <a:rPr lang="tr-TR" sz="4500" dirty="0" err="1"/>
              <a:t>calculus</a:t>
            </a:r>
            <a:r>
              <a:rPr lang="tr-TR" sz="4500" dirty="0"/>
              <a:t>. </a:t>
            </a:r>
            <a:r>
              <a:rPr lang="tr-TR" sz="4500" dirty="0" err="1"/>
              <a:t>Pearson.Tektaş</a:t>
            </a:r>
            <a:r>
              <a:rPr lang="tr-TR" sz="4500" dirty="0"/>
              <a:t>, </a:t>
            </a:r>
          </a:p>
          <a:p>
            <a:pPr marL="0" indent="0" algn="l">
              <a:buNone/>
            </a:pPr>
            <a:r>
              <a:rPr lang="tr-TR" sz="4500" dirty="0"/>
              <a:t>M. et al. (2014). Uygulamalı genel matematik. Marmara Üniversitesi Yayınları.</a:t>
            </a: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23977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26573C-4382-81EB-2B22-724D2112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Denklem Kavramı ve Özellikleri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/>
              <a:t>Eşitliğin Dengesi: </a:t>
            </a:r>
          </a:p>
          <a:p>
            <a:pPr marL="0" indent="0">
              <a:buNone/>
            </a:pPr>
            <a:r>
              <a:rPr lang="tr-TR" dirty="0"/>
              <a:t>Denklem, içinde bilinmeyen bulunan </a:t>
            </a:r>
          </a:p>
          <a:p>
            <a:pPr marL="0" indent="0">
              <a:buNone/>
            </a:pPr>
            <a:r>
              <a:rPr lang="tr-TR" dirty="0"/>
              <a:t>ve bu bilinmeyenlerin bazı değerleri </a:t>
            </a:r>
          </a:p>
          <a:p>
            <a:pPr marL="0" indent="0">
              <a:buNone/>
            </a:pPr>
            <a:r>
              <a:rPr lang="tr-TR" dirty="0"/>
              <a:t>için doğru olan eşitliklerdir. Bir terazinin</a:t>
            </a:r>
          </a:p>
          <a:p>
            <a:pPr marL="0" indent="0">
              <a:buNone/>
            </a:pPr>
            <a:r>
              <a:rPr lang="tr-TR" dirty="0"/>
              <a:t> kefeleri gibi, eşitliğin her iki tarafı cebirsel</a:t>
            </a:r>
          </a:p>
          <a:p>
            <a:pPr marL="0" indent="0">
              <a:buNone/>
            </a:pPr>
            <a:r>
              <a:rPr lang="tr-TR" dirty="0"/>
              <a:t> işlemlerle dengede tutulur.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6B48A8-A3F3-3BDC-C970-636850E90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  <p:pic>
        <p:nvPicPr>
          <p:cNvPr id="9" name="Google Shape;105;p15" descr="image.png">
            <a:extLst>
              <a:ext uri="{FF2B5EF4-FFF2-40B4-BE49-F238E27FC236}">
                <a16:creationId xmlns:a16="http://schemas.microsoft.com/office/drawing/2014/main" id="{CBB32D34-A191-4E14-B738-65756C1B564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429500" y="2118519"/>
            <a:ext cx="3573782" cy="3810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Denklemin Temel Bileşenleri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b="1" dirty="0"/>
              <a:t>Değişken (Bilinmeyen): </a:t>
            </a:r>
            <a:r>
              <a:rPr lang="tr-TR" dirty="0"/>
              <a:t>x, y, z gibi sembollerle temsil edilen, değeri aranan niceliklerdir.</a:t>
            </a:r>
          </a:p>
          <a:p>
            <a:pPr marL="0" indent="0">
              <a:buNone/>
            </a:pPr>
            <a:r>
              <a:rPr lang="tr-TR" b="1" dirty="0"/>
              <a:t>Katsayı: </a:t>
            </a:r>
            <a:r>
              <a:rPr lang="tr-TR" dirty="0"/>
              <a:t>Değişkenin önünde çarpım durumunda bulunan sabit sayılardır.</a:t>
            </a:r>
          </a:p>
          <a:p>
            <a:pPr marL="0" indent="0">
              <a:buNone/>
            </a:pPr>
            <a:r>
              <a:rPr lang="tr-TR" b="1" dirty="0"/>
              <a:t>Sabit Terim: </a:t>
            </a:r>
            <a:r>
              <a:rPr lang="tr-TR" dirty="0"/>
              <a:t>Yanında değişken bulunmayan, değeri değişmeyen terimlerdir.</a:t>
            </a:r>
          </a:p>
          <a:p>
            <a:pPr marL="0" indent="0">
              <a:buNone/>
            </a:pPr>
            <a:r>
              <a:rPr lang="tr-TR" b="1" dirty="0"/>
              <a:t>Eşitlik İşareti: </a:t>
            </a:r>
            <a:r>
              <a:rPr lang="tr-TR" dirty="0"/>
              <a:t>İki ifadenin değerce birbirine aynı olduğunu gösterir.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2146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Denklem ve Özdeşlik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Denklem: Sadece belirli "x" değerleri için doğrudur. Hedef, bu özel değeri (kökü) bulmaktır.     </a:t>
            </a:r>
            <a:r>
              <a:rPr lang="tr-TR" dirty="0">
                <a:solidFill>
                  <a:schemeClr val="tx2">
                    <a:lumMod val="50000"/>
                    <a:lumOff val="50000"/>
                  </a:schemeClr>
                </a:solidFill>
              </a:rPr>
              <a:t>X + 3 = 5</a:t>
            </a:r>
          </a:p>
          <a:p>
            <a:pPr marL="0" indent="0">
              <a:buNone/>
            </a:pPr>
            <a:r>
              <a:rPr lang="tr-TR" dirty="0"/>
              <a:t>Özdeşlik: Değişkenin tüm reel sayı değerleri için her zaman doğrudur.</a:t>
            </a:r>
          </a:p>
          <a:p>
            <a:pPr marL="0" indent="0">
              <a:buNone/>
            </a:pPr>
            <a:r>
              <a:rPr lang="tr-TR" dirty="0">
                <a:solidFill>
                  <a:schemeClr val="tx2">
                    <a:lumMod val="50000"/>
                    <a:lumOff val="50000"/>
                  </a:schemeClr>
                </a:solidFill>
              </a:rPr>
              <a:t>                                             2(x+1) = 2x +2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8466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Denklemlerin Denkliği</a:t>
            </a: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    Eşitliğin her iki tarafına aynı sayı eklenebilir veya çıkarılabilir.</a:t>
            </a:r>
          </a:p>
          <a:p>
            <a:pPr marL="0" indent="0">
              <a:buNone/>
            </a:pPr>
            <a:r>
              <a:rPr lang="tr-TR" dirty="0"/>
              <a:t>    Her iki taraf sıfırdan farklı aynı sayı ile çarpılabilir.</a:t>
            </a:r>
          </a:p>
          <a:p>
            <a:pPr marL="0" indent="0">
              <a:buNone/>
            </a:pPr>
            <a:r>
              <a:rPr lang="tr-TR" dirty="0"/>
              <a:t>    Her iki taraf sıfırdan farklı aynı sayıya bölünebilir.</a:t>
            </a:r>
          </a:p>
          <a:p>
            <a:pPr marL="0" indent="0">
              <a:buNone/>
            </a:pPr>
            <a:r>
              <a:rPr lang="tr-TR" dirty="0"/>
              <a:t>    Uyarı: Sıfır ile çarpmak veya bölmek eşitliğin karakterini bozabilir.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  <p:pic>
        <p:nvPicPr>
          <p:cNvPr id="8" name="Google Shape;151;p18" descr="image.png">
            <a:extLst>
              <a:ext uri="{FF2B5EF4-FFF2-40B4-BE49-F238E27FC236}">
                <a16:creationId xmlns:a16="http://schemas.microsoft.com/office/drawing/2014/main" id="{58D5AEFD-E678-47AF-8843-ED505AC3B8C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300162" y="2100262"/>
            <a:ext cx="171450" cy="247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152;p18" descr="image.png">
            <a:extLst>
              <a:ext uri="{FF2B5EF4-FFF2-40B4-BE49-F238E27FC236}">
                <a16:creationId xmlns:a16="http://schemas.microsoft.com/office/drawing/2014/main" id="{FFB04758-5E93-4394-A807-1A55A970151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00162" y="2809875"/>
            <a:ext cx="171450" cy="247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54;p18" descr="image.png">
            <a:extLst>
              <a:ext uri="{FF2B5EF4-FFF2-40B4-BE49-F238E27FC236}">
                <a16:creationId xmlns:a16="http://schemas.microsoft.com/office/drawing/2014/main" id="{C121B48A-1066-4AA7-8EB2-3C6B0A213948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271587" y="4369594"/>
            <a:ext cx="228600" cy="247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53;p18" descr="image.png">
            <a:extLst>
              <a:ext uri="{FF2B5EF4-FFF2-40B4-BE49-F238E27FC236}">
                <a16:creationId xmlns:a16="http://schemas.microsoft.com/office/drawing/2014/main" id="{5342F792-5857-4697-8393-8731E191DACB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290637" y="3659981"/>
            <a:ext cx="209550" cy="247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7751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Birinci Dereceden Denklemler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dirty="0" err="1"/>
              <a:t>Derece</a:t>
            </a:r>
            <a:r>
              <a:rPr lang="en-US" b="1" dirty="0"/>
              <a:t> </a:t>
            </a:r>
            <a:r>
              <a:rPr lang="en-US" b="1" dirty="0" err="1"/>
              <a:t>Kavramı</a:t>
            </a:r>
            <a:r>
              <a:rPr lang="tr-TR" b="1" dirty="0"/>
              <a:t>:</a:t>
            </a:r>
            <a:endParaRPr lang="en-US" b="1" dirty="0"/>
          </a:p>
          <a:p>
            <a:pPr marL="0" indent="0" algn="l">
              <a:buNone/>
            </a:pPr>
            <a:r>
              <a:rPr lang="en-US" dirty="0"/>
              <a:t>Bir </a:t>
            </a:r>
            <a:r>
              <a:rPr lang="en-US" dirty="0" err="1"/>
              <a:t>bilinmeyenin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üssü</a:t>
            </a:r>
            <a:r>
              <a:rPr lang="en-US" dirty="0"/>
              <a:t> 1 </a:t>
            </a:r>
            <a:r>
              <a:rPr lang="en-US" dirty="0" err="1"/>
              <a:t>ise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denkleme</a:t>
            </a:r>
            <a:r>
              <a:rPr lang="en-US" dirty="0"/>
              <a:t> </a:t>
            </a:r>
            <a:r>
              <a:rPr lang="en-US" dirty="0" err="1"/>
              <a:t>birinci</a:t>
            </a:r>
            <a:r>
              <a:rPr lang="en-US" dirty="0"/>
              <a:t> </a:t>
            </a:r>
            <a:r>
              <a:rPr lang="en-US" dirty="0" err="1"/>
              <a:t>dereceden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bilinmeyenli</a:t>
            </a:r>
            <a:r>
              <a:rPr lang="en-US" dirty="0"/>
              <a:t> </a:t>
            </a:r>
            <a:r>
              <a:rPr lang="en-US" dirty="0" err="1"/>
              <a:t>denklem</a:t>
            </a:r>
            <a:r>
              <a:rPr lang="en-US" dirty="0"/>
              <a:t> </a:t>
            </a:r>
            <a:r>
              <a:rPr lang="en-US" dirty="0" err="1"/>
              <a:t>denir</a:t>
            </a:r>
            <a:r>
              <a:rPr lang="en-US" dirty="0"/>
              <a:t>. </a:t>
            </a:r>
            <a:r>
              <a:rPr lang="en-US" dirty="0" err="1"/>
              <a:t>Burada</a:t>
            </a:r>
            <a:r>
              <a:rPr lang="en-US" dirty="0"/>
              <a:t> a ≠ 0 </a:t>
            </a:r>
            <a:r>
              <a:rPr lang="en-US" dirty="0" err="1"/>
              <a:t>olmalıdır</a:t>
            </a:r>
            <a:r>
              <a:rPr lang="en-US" dirty="0"/>
              <a:t>.</a:t>
            </a:r>
          </a:p>
          <a:p>
            <a:pPr marL="0" indent="0" algn="l">
              <a:buNone/>
            </a:pPr>
            <a:endParaRPr lang="tr-TR" dirty="0"/>
          </a:p>
          <a:p>
            <a:pPr marL="0" indent="0" algn="l">
              <a:buNone/>
            </a:pPr>
            <a:endParaRPr lang="tr-TR" dirty="0"/>
          </a:p>
          <a:p>
            <a:pPr marL="0" indent="0" algn="l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  <p:pic>
        <p:nvPicPr>
          <p:cNvPr id="12" name="Google Shape;172;p20" descr="image.png">
            <a:extLst>
              <a:ext uri="{FF2B5EF4-FFF2-40B4-BE49-F238E27FC236}">
                <a16:creationId xmlns:a16="http://schemas.microsoft.com/office/drawing/2014/main" id="{87068171-4DA5-4F33-AEC8-3D8065CDEB6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86287" y="4243388"/>
            <a:ext cx="2099815" cy="457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427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Çözüm Adımları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endParaRPr lang="tr-TR" dirty="0"/>
          </a:p>
          <a:p>
            <a:pPr marL="0" indent="0" algn="l">
              <a:buNone/>
            </a:pPr>
            <a:endParaRPr lang="tr-TR" dirty="0"/>
          </a:p>
          <a:p>
            <a:pPr marL="0" indent="0" algn="l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  <p:sp>
        <p:nvSpPr>
          <p:cNvPr id="8" name="Google Shape;180;p21">
            <a:extLst>
              <a:ext uri="{FF2B5EF4-FFF2-40B4-BE49-F238E27FC236}">
                <a16:creationId xmlns:a16="http://schemas.microsoft.com/office/drawing/2014/main" id="{225B586A-C53C-4B4F-917F-68189FBC651A}"/>
              </a:ext>
            </a:extLst>
          </p:cNvPr>
          <p:cNvSpPr/>
          <p:nvPr/>
        </p:nvSpPr>
        <p:spPr>
          <a:xfrm>
            <a:off x="1457325" y="3792856"/>
            <a:ext cx="9729788" cy="59922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181;p21">
            <a:extLst>
              <a:ext uri="{FF2B5EF4-FFF2-40B4-BE49-F238E27FC236}">
                <a16:creationId xmlns:a16="http://schemas.microsoft.com/office/drawing/2014/main" id="{ED851AF2-8CC8-4408-ADC1-31BC4E5E68D9}"/>
              </a:ext>
            </a:extLst>
          </p:cNvPr>
          <p:cNvSpPr txBox="1"/>
          <p:nvPr/>
        </p:nvSpPr>
        <p:spPr>
          <a:xfrm>
            <a:off x="1150521" y="3419475"/>
            <a:ext cx="1797227" cy="2539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 dirty="0">
                <a:solidFill>
                  <a:srgbClr val="4F46E5"/>
                </a:solidFill>
                <a:latin typeface="Poppins"/>
                <a:ea typeface="Poppins"/>
                <a:cs typeface="Poppins"/>
                <a:sym typeface="Poppins"/>
              </a:rPr>
              <a:t>1. </a:t>
            </a:r>
            <a:r>
              <a:rPr lang="en-US" sz="1650" b="1" i="0" u="none" strike="noStrike" cap="none" dirty="0" err="1">
                <a:solidFill>
                  <a:srgbClr val="4F46E5"/>
                </a:solidFill>
                <a:latin typeface="Poppins"/>
                <a:ea typeface="Poppins"/>
                <a:cs typeface="Poppins"/>
                <a:sym typeface="Poppins"/>
              </a:rPr>
              <a:t>Analiz</a:t>
            </a:r>
            <a:endParaRPr dirty="0"/>
          </a:p>
        </p:txBody>
      </p:sp>
      <p:sp>
        <p:nvSpPr>
          <p:cNvPr id="10" name="Google Shape;182;p21">
            <a:extLst>
              <a:ext uri="{FF2B5EF4-FFF2-40B4-BE49-F238E27FC236}">
                <a16:creationId xmlns:a16="http://schemas.microsoft.com/office/drawing/2014/main" id="{FFCFCB11-5351-4C76-A706-DFAB875C0E6A}"/>
              </a:ext>
            </a:extLst>
          </p:cNvPr>
          <p:cNvSpPr txBox="1"/>
          <p:nvPr/>
        </p:nvSpPr>
        <p:spPr>
          <a:xfrm>
            <a:off x="1188718" y="4210050"/>
            <a:ext cx="1711645" cy="623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Parantezleri açın ve terimleri düzenleyin.</a:t>
            </a:r>
            <a:endParaRPr/>
          </a:p>
        </p:txBody>
      </p:sp>
      <p:sp>
        <p:nvSpPr>
          <p:cNvPr id="11" name="Google Shape;183;p21">
            <a:extLst>
              <a:ext uri="{FF2B5EF4-FFF2-40B4-BE49-F238E27FC236}">
                <a16:creationId xmlns:a16="http://schemas.microsoft.com/office/drawing/2014/main" id="{72C570EF-7181-4275-A622-B63651AF39AB}"/>
              </a:ext>
            </a:extLst>
          </p:cNvPr>
          <p:cNvSpPr txBox="1"/>
          <p:nvPr/>
        </p:nvSpPr>
        <p:spPr>
          <a:xfrm>
            <a:off x="3912771" y="3419475"/>
            <a:ext cx="1797227" cy="2539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>
                <a:solidFill>
                  <a:srgbClr val="4F46E5"/>
                </a:solidFill>
                <a:latin typeface="Poppins"/>
                <a:ea typeface="Poppins"/>
                <a:cs typeface="Poppins"/>
                <a:sym typeface="Poppins"/>
              </a:rPr>
              <a:t>2. Ayırma</a:t>
            </a:r>
            <a:endParaRPr/>
          </a:p>
        </p:txBody>
      </p:sp>
      <p:sp>
        <p:nvSpPr>
          <p:cNvPr id="13" name="Google Shape;184;p21">
            <a:extLst>
              <a:ext uri="{FF2B5EF4-FFF2-40B4-BE49-F238E27FC236}">
                <a16:creationId xmlns:a16="http://schemas.microsoft.com/office/drawing/2014/main" id="{84D0A537-2579-4584-AC46-E5F44695E055}"/>
              </a:ext>
            </a:extLst>
          </p:cNvPr>
          <p:cNvSpPr txBox="1"/>
          <p:nvPr/>
        </p:nvSpPr>
        <p:spPr>
          <a:xfrm>
            <a:off x="3950968" y="4210050"/>
            <a:ext cx="1711645" cy="9348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Bilinmeyenleri bir yana, sabitleri diğer yana toplayın.</a:t>
            </a:r>
            <a:endParaRPr/>
          </a:p>
        </p:txBody>
      </p:sp>
      <p:sp>
        <p:nvSpPr>
          <p:cNvPr id="14" name="Google Shape;185;p21">
            <a:extLst>
              <a:ext uri="{FF2B5EF4-FFF2-40B4-BE49-F238E27FC236}">
                <a16:creationId xmlns:a16="http://schemas.microsoft.com/office/drawing/2014/main" id="{E36D4047-0625-4705-98DD-4520C1CC6EB0}"/>
              </a:ext>
            </a:extLst>
          </p:cNvPr>
          <p:cNvSpPr txBox="1"/>
          <p:nvPr/>
        </p:nvSpPr>
        <p:spPr>
          <a:xfrm>
            <a:off x="6675021" y="3419475"/>
            <a:ext cx="1797227" cy="2539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>
                <a:solidFill>
                  <a:srgbClr val="4F46E5"/>
                </a:solidFill>
                <a:latin typeface="Poppins"/>
                <a:ea typeface="Poppins"/>
                <a:cs typeface="Poppins"/>
                <a:sym typeface="Poppins"/>
              </a:rPr>
              <a:t>3. Sadeleştirme</a:t>
            </a:r>
            <a:endParaRPr/>
          </a:p>
        </p:txBody>
      </p:sp>
      <p:sp>
        <p:nvSpPr>
          <p:cNvPr id="15" name="Google Shape;186;p21">
            <a:extLst>
              <a:ext uri="{FF2B5EF4-FFF2-40B4-BE49-F238E27FC236}">
                <a16:creationId xmlns:a16="http://schemas.microsoft.com/office/drawing/2014/main" id="{CCBD6595-A04E-4C6A-B2E6-D7BD5BF6C674}"/>
              </a:ext>
            </a:extLst>
          </p:cNvPr>
          <p:cNvSpPr txBox="1"/>
          <p:nvPr/>
        </p:nvSpPr>
        <p:spPr>
          <a:xfrm>
            <a:off x="6713218" y="4210050"/>
            <a:ext cx="1711645" cy="9348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Her iki tarafı bilinmeyenin katsayısına bölün.</a:t>
            </a:r>
            <a:endParaRPr/>
          </a:p>
        </p:txBody>
      </p:sp>
      <p:sp>
        <p:nvSpPr>
          <p:cNvPr id="16" name="Google Shape;187;p21">
            <a:extLst>
              <a:ext uri="{FF2B5EF4-FFF2-40B4-BE49-F238E27FC236}">
                <a16:creationId xmlns:a16="http://schemas.microsoft.com/office/drawing/2014/main" id="{39249A3A-A200-4AAF-8559-121F8220BDFD}"/>
              </a:ext>
            </a:extLst>
          </p:cNvPr>
          <p:cNvSpPr txBox="1"/>
          <p:nvPr/>
        </p:nvSpPr>
        <p:spPr>
          <a:xfrm>
            <a:off x="9437271" y="3419475"/>
            <a:ext cx="1797227" cy="2539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>
                <a:solidFill>
                  <a:srgbClr val="4F46E5"/>
                </a:solidFill>
                <a:latin typeface="Poppins"/>
                <a:ea typeface="Poppins"/>
                <a:cs typeface="Poppins"/>
                <a:sym typeface="Poppins"/>
              </a:rPr>
              <a:t>4. Kontrol</a:t>
            </a:r>
            <a:endParaRPr/>
          </a:p>
        </p:txBody>
      </p:sp>
      <p:sp>
        <p:nvSpPr>
          <p:cNvPr id="17" name="Google Shape;188;p21">
            <a:extLst>
              <a:ext uri="{FF2B5EF4-FFF2-40B4-BE49-F238E27FC236}">
                <a16:creationId xmlns:a16="http://schemas.microsoft.com/office/drawing/2014/main" id="{88B2FBCE-D78B-40C6-B6A7-BE63469708C4}"/>
              </a:ext>
            </a:extLst>
          </p:cNvPr>
          <p:cNvSpPr txBox="1"/>
          <p:nvPr/>
        </p:nvSpPr>
        <p:spPr>
          <a:xfrm>
            <a:off x="9475468" y="4210050"/>
            <a:ext cx="1711645" cy="9348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Bulunan kökü denklemde yerine yazıp doğrulayın.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52868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Soru: 3x – 12 = 0 çözüm kümesini bulunuz?</a:t>
            </a:r>
          </a:p>
          <a:p>
            <a:pPr marL="0" indent="0">
              <a:buNone/>
            </a:pPr>
            <a:r>
              <a:rPr lang="tr-TR" dirty="0"/>
              <a:t>1. -12 karşıya +12 olarak geçer: </a:t>
            </a:r>
          </a:p>
          <a:p>
            <a:pPr marL="0" indent="0">
              <a:buNone/>
            </a:pPr>
            <a:r>
              <a:rPr lang="tr-TR" dirty="0"/>
              <a:t>3x =12</a:t>
            </a:r>
          </a:p>
          <a:p>
            <a:pPr marL="0" indent="0">
              <a:buNone/>
            </a:pPr>
            <a:r>
              <a:rPr lang="tr-TR" dirty="0"/>
              <a:t>2. Her iki taraf 3'e bölünür: </a:t>
            </a:r>
          </a:p>
          <a:p>
            <a:pPr marL="0" indent="0">
              <a:buNone/>
            </a:pPr>
            <a:r>
              <a:rPr lang="tr-TR" dirty="0"/>
              <a:t>x=4</a:t>
            </a:r>
          </a:p>
          <a:p>
            <a:pPr marL="0" indent="0">
              <a:buNone/>
            </a:pPr>
            <a:r>
              <a:rPr lang="tr-TR" dirty="0"/>
              <a:t>Ç.K = {4}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182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Soru: 3(x-2) + 4 = 2x + 5 çözüm kümesini bulunuz?</a:t>
            </a:r>
          </a:p>
          <a:p>
            <a:pPr marL="514350" indent="-514350">
              <a:buAutoNum type="arabicPeriod"/>
            </a:pPr>
            <a:r>
              <a:rPr lang="tr-TR" dirty="0"/>
              <a:t>Dağılma özelliği: 3x-6 +4 =2x + 5  ise  3x-2=2x+5</a:t>
            </a:r>
          </a:p>
          <a:p>
            <a:pPr marL="514350" indent="-514350">
              <a:buAutoNum type="arabicPeriod"/>
            </a:pPr>
            <a:r>
              <a:rPr lang="tr-TR" dirty="0"/>
              <a:t>Bilinmeyenleri bir tarafa toplama: 3x-2x = 5+2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tr-TR" dirty="0"/>
              <a:t>Sonuç: x=7  Ç.K = {7}</a:t>
            </a:r>
          </a:p>
          <a:p>
            <a:pPr marL="514350" indent="-514350">
              <a:buAutoNum type="arabicPeriod"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7535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Özel Tasarı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923</TotalTime>
  <Words>873</Words>
  <Application>Microsoft Office PowerPoint</Application>
  <PresentationFormat>Geniş ekran</PresentationFormat>
  <Paragraphs>162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17</vt:i4>
      </vt:variant>
    </vt:vector>
  </HeadingPairs>
  <TitlesOfParts>
    <vt:vector size="28" baseType="lpstr">
      <vt:lpstr>Aptos</vt:lpstr>
      <vt:lpstr>Aptos Display</vt:lpstr>
      <vt:lpstr>Arial</vt:lpstr>
      <vt:lpstr>Calibri</vt:lpstr>
      <vt:lpstr>Calibri Light</vt:lpstr>
      <vt:lpstr>Lato</vt:lpstr>
      <vt:lpstr>Poppins</vt:lpstr>
      <vt:lpstr>Wingdings</vt:lpstr>
      <vt:lpstr>Office Teması</vt:lpstr>
      <vt:lpstr>1_Özel Tasarım</vt:lpstr>
      <vt:lpstr>Özel Tasarım</vt:lpstr>
      <vt:lpstr>MATEMATİK I</vt:lpstr>
      <vt:lpstr>Denklem Kavramı ve Özellikleri</vt:lpstr>
      <vt:lpstr>Denklemin Temel Bileşenleri</vt:lpstr>
      <vt:lpstr>Denklem ve Özdeşlik</vt:lpstr>
      <vt:lpstr>Denklemlerin Denkliği</vt:lpstr>
      <vt:lpstr>Birinci Dereceden Denklemler</vt:lpstr>
      <vt:lpstr>Çözüm Adımları</vt:lpstr>
      <vt:lpstr>Örnek Çözüm</vt:lpstr>
      <vt:lpstr>Örnek Çözüm</vt:lpstr>
      <vt:lpstr>Çözüm Kümesi Analizi</vt:lpstr>
      <vt:lpstr>Katsayılara Göre Analiz</vt:lpstr>
      <vt:lpstr>Örnek Çözüm</vt:lpstr>
      <vt:lpstr>Örnek Çözüm</vt:lpstr>
      <vt:lpstr>Rasyonel Denklemler</vt:lpstr>
      <vt:lpstr>Örnek Çözüm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EÖ</dc:creator>
  <cp:lastModifiedBy>ONUR METIN</cp:lastModifiedBy>
  <cp:revision>70</cp:revision>
  <dcterms:created xsi:type="dcterms:W3CDTF">2026-04-02T07:47:59Z</dcterms:created>
  <dcterms:modified xsi:type="dcterms:W3CDTF">2026-06-25T09:44:56Z</dcterms:modified>
</cp:coreProperties>
</file>