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26"/>
  </p:notesMasterIdLst>
  <p:sldIdLst>
    <p:sldId id="256" r:id="rId3"/>
    <p:sldId id="272" r:id="rId4"/>
    <p:sldId id="273" r:id="rId5"/>
    <p:sldId id="274" r:id="rId6"/>
    <p:sldId id="278" r:id="rId7"/>
    <p:sldId id="279" r:id="rId8"/>
    <p:sldId id="280" r:id="rId9"/>
    <p:sldId id="275" r:id="rId10"/>
    <p:sldId id="284" r:id="rId11"/>
    <p:sldId id="276" r:id="rId12"/>
    <p:sldId id="277" r:id="rId13"/>
    <p:sldId id="283" r:id="rId14"/>
    <p:sldId id="281" r:id="rId15"/>
    <p:sldId id="282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67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81" d="100"/>
          <a:sy n="81" d="100"/>
        </p:scale>
        <p:origin x="754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1.07.2026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93C88-7702-4986-81AD-A83005FBE129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BBCB-3E62-4183-A6A1-F355610EB95A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4B49-2258-445C-8DCE-510E8323D7A8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5057-C718-40B0-89B5-AA5659D1E9B4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F7105-FB8C-4431-9AD8-761BBAC0A472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4EA91-56E5-45BA-8F60-7F5BAABCD0C5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3DA52-F306-40FE-AA16-DA25EDAF6FC5}" type="datetime1">
              <a:rPr lang="tr-TR" smtClean="0"/>
              <a:t>1.07.2026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6CA38-840B-4108-A22A-B7C0B1AED263}" type="datetime1">
              <a:rPr lang="tr-TR" smtClean="0"/>
              <a:t>1.07.2026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42402-767B-4796-BFB7-3427162EB3B4}" type="datetime1">
              <a:rPr lang="tr-TR" smtClean="0"/>
              <a:t>1.07.2026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49FDC-CA0D-4614-8997-E88553FE4937}" type="datetime1">
              <a:rPr lang="tr-TR" smtClean="0"/>
              <a:t>1.07.2026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6B926-E6FE-45AE-91DA-50F460121CF7}" type="datetime1">
              <a:rPr lang="tr-TR" smtClean="0"/>
              <a:t>1.07.2026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2C4-6965-4D42-8767-222ACAE6699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91728-447A-417B-B19F-6A7250216057}" type="datetime1">
              <a:rPr lang="tr-TR" smtClean="0"/>
              <a:t>1.07.2026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07AF-A366-48CE-B31A-F39E81EC3252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D60-5EEB-4F59-B45D-3091104EB646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75A40-3E70-4458-93BA-67A331985AB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F011A-B319-4D3E-9A69-2213E5F9D5DE}" type="datetime1">
              <a:rPr lang="tr-TR" smtClean="0"/>
              <a:t>1.07.2026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52A81-93D4-425A-8C17-41051E108AB9}" type="datetime1">
              <a:rPr lang="tr-TR" smtClean="0"/>
              <a:t>1.07.2026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66AF9-093B-41C0-A7AC-6CC0618BEFBA}" type="datetime1">
              <a:rPr lang="tr-TR" smtClean="0"/>
              <a:t>1.07.2026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34347-808D-46A6-825C-DB240A4E0E62}" type="datetime1">
              <a:rPr lang="tr-TR" smtClean="0"/>
              <a:t>1.07.2026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C97C-474E-4AFC-A890-DA1C054B9001}" type="datetime1">
              <a:rPr lang="tr-TR" smtClean="0"/>
              <a:t>1.07.2026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F825-A469-4812-BE79-B4D48AAC9041}" type="datetime1">
              <a:rPr lang="tr-TR" smtClean="0"/>
              <a:t>1.07.2026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EF51F3-C583-449E-B2FA-D2F49AEF3B74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2AC38E-6E03-4F6B-9717-485C3D521518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ibrag.com/antetli-kagit-nedir?srsltid=AfmBOorwgJbuyMEdThHX8ha_vjjyqWrN0l06KqRr8zpuo5fYm39nRTId" TargetMode="External"/><Relationship Id="rId2" Type="http://schemas.openxmlformats.org/officeDocument/2006/relationships/hyperlink" Target="https://www.linkedin.com/pulse/afi%C5%9F-tasarlarken-nelere-dikkat-edilmelidir-faruk-ta%C5%9Fdemir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BİLGİSAYARDA DİZGİ TASARIM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7. HAFTA - </a:t>
            </a:r>
            <a:r>
              <a:rPr lang="nb-NO" dirty="0"/>
              <a:t>Afiş ve Antet temel özelliklerini 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F5DC45-0F92-46FD-A97A-50D8BCE48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Sadelik İlkesine Uyun: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7FD6BC-6DC5-42D3-B985-27B794E02F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Afiş bir kitap değildir. Çok fazla yazı, karmaşık arka planlar mesajın kaybolmasına neden olur. </a:t>
            </a:r>
          </a:p>
          <a:p>
            <a:r>
              <a:rPr lang="tr-TR" b="1" dirty="0"/>
              <a:t>"Az ama öz" </a:t>
            </a:r>
            <a:r>
              <a:rPr lang="tr-TR" dirty="0"/>
              <a:t>kuralını unutmayın. 3 saniyede okunup anlaşılabilmelidir.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AF42124-E271-4991-8734-CBAE26D58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2C4-6965-4D42-8767-222ACAE6699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7775BD5-2F41-4B06-A47C-DF349B1F4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2E5ED20-D730-44AC-A1FE-B5AA5AB3C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80586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3F1F392-0429-4672-9B8E-F5B33B461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Yazı Tipi (Tipografi) Seçimi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6616A66-0615-4543-9826-48D144567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En fazla 2, bilemediniz 3 farklı yazı tipi kullanın. Başlıklar okunaklı, kalın ve uzaktan fark edilebilir olmalıdır. El yazısı tarzı (</a:t>
            </a:r>
            <a:r>
              <a:rPr lang="tr-TR" dirty="0" err="1"/>
              <a:t>Script</a:t>
            </a:r>
            <a:r>
              <a:rPr lang="tr-TR" dirty="0"/>
              <a:t>) fontları okumak zor olabileceği için gövde metinlerinde düz fontları tercih edin.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DEFB7AF-332A-4C9D-BD35-9EA9C9A6E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2C4-6965-4D42-8767-222ACAE6699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EE413F2-0DFD-4A86-A53A-5811DCBC7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0E5772E-C8A7-4679-AD36-10CB3D919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7917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8006EE-8D2B-4790-8407-7EBA140BF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Renklerin Gücünden Yararlanın: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3CDDD8C-CBA7-49F4-BB7B-C4270B4257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Renklerin psikolojik etkilerini kullanın (</a:t>
            </a:r>
            <a:r>
              <a:rPr lang="tr-TR" dirty="0" err="1"/>
              <a:t>örn</a:t>
            </a:r>
            <a:r>
              <a:rPr lang="tr-TR" dirty="0"/>
              <a:t>: kırmızı dikkat çeker ve iştah açar, mavi güven verir). Arka plan ile yazı rengi arasında yüksek kontrast (zıtlık) olmalıdır. Siyah arka plana koyu lacivert yazı yazarsanız okunmaz; beyaz veya sarı yazmalısınız.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584707A-05EC-42DE-AA32-FE1CA26BD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2C4-6965-4D42-8767-222ACAE6699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A4F251F-2EA2-40BE-AA82-5809E1C38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806E681-18B5-4AD9-B514-FB4C8E004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749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BC671A-0B46-48B2-85D5-8994F42EB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Görsel Kalitesi: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DE3684B-F5F2-49BC-BE44-E4A27CEBD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Kullanılan fotoğraflar veya illüstrasyonlar yüksek çözünürlüklü olmalıdır. Piksel </a:t>
            </a:r>
            <a:r>
              <a:rPr lang="tr-TR" dirty="0" err="1"/>
              <a:t>piksel</a:t>
            </a:r>
            <a:r>
              <a:rPr lang="tr-TR" dirty="0"/>
              <a:t> olmuş, net olmayan görseller afişin profesyonelliğini yok eder.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DCD3410-2EF2-46B2-ABCC-941EF1F49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2C4-6965-4D42-8767-222ACAE6699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59AD851-A7AF-413B-9F48-7697D1545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D350D87-D54F-40EF-8D9E-5C2A255CD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7874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C81D7B-F884-448E-9B8B-D3B09A63B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Hedef Kitleye Uygunluk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B16127-AEB0-4F37-8274-92A1A1A9C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Çocuklar için hazırlanan bir afiş renkli ve eğlenceli olmalıyken, akademik bir kongre afişi daha ağırbaşlı ve kurumsal olmalıdır.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E2ABCA-B37E-43A9-AFB4-95D669C99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2C4-6965-4D42-8767-222ACAE6699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BE8A300-511B-4FCE-B830-A952279C5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343D129-7C38-45D5-9876-1F977E72F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27291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A30BF3-0DE5-476D-9619-D5BF1B1F0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Antet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3B7D0C-A704-488E-8017-E7B448EF1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kurumun, kuruluşun, firmanın veya şahsın resmi ve ticari yazışmalarında kullandığı kağıtların üst kısmında (bazen alt veya yan taraflarında) yer alan; o yapıyı tanıtan kimlik bilgilerinin ve logonun bulunduğu bölümdür.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25735F5-2D24-4A2C-9AAA-C5DEB7D5B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2C4-6965-4D42-8767-222ACAE6699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2F443CF-AA35-4EEF-9EFA-446056D13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029C787-2F6D-404D-9B33-F5DADDE65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12358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AAD520-365F-4F75-9D8F-8460C6603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Antet Ne İşe Yarar?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6658FC-F0A2-4694-A76F-1D7F80C84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2C4-6965-4D42-8767-222ACAE6699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0F71893-1B38-45E4-879D-DFE45A192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D8CD7DB-5EDF-4FF6-88FE-FFF9DCF34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16</a:t>
            </a:fld>
            <a:endParaRPr lang="tr-TR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7E209923-703B-4B7B-9118-0E77E1D52E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88719" y="2847132"/>
            <a:ext cx="1016508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Kurumsal Kimlik ve Prestij Sağlar:</a:t>
            </a:r>
            <a:r>
              <a:rPr kumimoji="0" lang="tr-TR" altLang="tr-T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Yazışmanın yapıldığı kurumun ciddiyetini, profesyonelliğini ve kurumsal kimliğini yansıtır. Güvenilirlik algısı oluşturur.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Tanımlayıcıdır:</a:t>
            </a:r>
            <a:r>
              <a:rPr kumimoji="0" lang="tr-TR" altLang="tr-T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Belgenin ilk bakışta kimden veya hangi kurumdan geldiğinin anında anlaşılmasını sağlar.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İletişimi Kolaylaştırır:</a:t>
            </a:r>
            <a:r>
              <a:rPr kumimoji="0" lang="tr-TR" altLang="tr-T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Belgeyi teslim alan kişinin, göndericiye kolayca geri dönüş yapabilmesi için gerekli olan adres, telefon, e-posta gibi tüm iletişim bilgilerini bir arada sunar.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Resmiyet Kazandırır:</a:t>
            </a:r>
            <a:r>
              <a:rPr kumimoji="0" lang="tr-TR" altLang="tr-T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Kamu kurumlarında veya şirketler arası yazışmalarda belgenin resmi bir nitelik taşıdığını hukuki ve idari açıdan belgeler.</a:t>
            </a:r>
          </a:p>
        </p:txBody>
      </p:sp>
    </p:spTree>
    <p:extLst>
      <p:ext uri="{BB962C8B-B14F-4D97-AF65-F5344CB8AC3E}">
        <p14:creationId xmlns:p14="http://schemas.microsoft.com/office/powerpoint/2010/main" val="16992826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754992-5E80-4BDD-84A7-5D743218A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Antet Bölümünde Neler Yer Alır?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A2F3681-24D0-47A9-9F6A-F29462EEC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2C4-6965-4D42-8767-222ACAE6699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5B94599-F63B-4853-AA23-5ABEE6820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BD3059D-566F-4CDE-AE3F-0F22A2CA0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17</a:t>
            </a:fld>
            <a:endParaRPr lang="tr-TR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61641222-A2F8-44C8-BFAB-45F1597B7F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56639" y="1826134"/>
            <a:ext cx="10078722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Logo / Amblem: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Kurumun veya markanın görsel simgesi.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Kurum/Firma Adı: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Tam ve yasal unvan (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Örn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tr-TR" altLang="tr-TR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Kastamonu Üniversitesi Taşköprü Meslek Yüksekokulu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veya </a:t>
            </a:r>
            <a:r>
              <a:rPr kumimoji="0" lang="tr-TR" altLang="tr-TR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XYZ Ticaret Ltd. Şti.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İletişim Bilgileri: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Açık adres, telefon numaraları, faks, kurumsal e-posta adresi ve web sitesi linki.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Hukuki ve Ticari Bilgiler (Şirketler için):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Mersis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numarası, vergi dairesi ve numarası, ticaret sicil numarası ve kayıtlı sermaye miktarı (Türk Ticaret Kanunu uyarınca zorunludur).</a:t>
            </a:r>
          </a:p>
        </p:txBody>
      </p:sp>
    </p:spTree>
    <p:extLst>
      <p:ext uri="{BB962C8B-B14F-4D97-AF65-F5344CB8AC3E}">
        <p14:creationId xmlns:p14="http://schemas.microsoft.com/office/powerpoint/2010/main" val="40195758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7C7BE9-A2EC-4A9D-BCD9-9DBC91463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Antet Hazırlanırken Dikkat Edilmesi Gerekenler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E02140-F950-469E-B337-CF07079FA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/>
              <a:t>Hiyerarşi ve Okunabilirlik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Yazı Boyutu (Punto):</a:t>
            </a:r>
            <a:r>
              <a:rPr lang="tr-TR" dirty="0"/>
              <a:t> Kurum adı belirgin ve büyük olmalı, iletişim ve ticari bilgiler ise daha küçük puntolarla (genellikle 7-9 punto arası) yazılmalıdır. Okuyucunun gözü önce kurum adını ve logoyu görmelidir.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Yazı Tipi (Font) Seçimi:</a:t>
            </a:r>
            <a:r>
              <a:rPr lang="tr-TR" dirty="0"/>
              <a:t> Resmiyetten uzak, çok süslü veya okunması zor fontlar (</a:t>
            </a:r>
            <a:r>
              <a:rPr lang="tr-TR" dirty="0" err="1"/>
              <a:t>Örn</a:t>
            </a:r>
            <a:r>
              <a:rPr lang="tr-TR" dirty="0"/>
              <a:t>: Comic </a:t>
            </a:r>
            <a:r>
              <a:rPr lang="tr-TR" dirty="0" err="1"/>
              <a:t>Sans</a:t>
            </a:r>
            <a:r>
              <a:rPr lang="tr-TR" dirty="0"/>
              <a:t>, karmaşık el yazısı fontları) kullanılmamalıdır. </a:t>
            </a:r>
            <a:r>
              <a:rPr lang="tr-TR" dirty="0" err="1"/>
              <a:t>Arial</a:t>
            </a:r>
            <a:r>
              <a:rPr lang="tr-TR" dirty="0"/>
              <a:t>, Times New Roman, </a:t>
            </a:r>
            <a:r>
              <a:rPr lang="tr-TR" dirty="0" err="1"/>
              <a:t>Calibri</a:t>
            </a:r>
            <a:r>
              <a:rPr lang="tr-TR" dirty="0"/>
              <a:t>, </a:t>
            </a:r>
            <a:r>
              <a:rPr lang="tr-TR" dirty="0" err="1"/>
              <a:t>Helvetica</a:t>
            </a:r>
            <a:r>
              <a:rPr lang="tr-TR" dirty="0"/>
              <a:t> veya Segoe UI gibi kurumsal ve okunaklı fontlar tercih edilmelidir.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C8D2C9D-BAEC-4E0C-8DAF-AAC0E2D45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2C4-6965-4D42-8767-222ACAE6699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5BB9256-7157-4A6B-A3E7-181F1CF44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A58974-F9E4-42F6-9EBC-A0E704086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64295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2E6FC6-A621-49E1-9EB7-FACC58623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CD73B7-F955-4D2D-A996-813CA03F3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/>
              <a:t>Düzen ve Görsel Denge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Yerleşim:</a:t>
            </a:r>
            <a:r>
              <a:rPr lang="tr-TR" dirty="0"/>
              <a:t> Geleneksel olarak logo ve kurum adı kağıdın en üstünde (ortada, solda veya sağda) yer alır. Adres ve vergi bilgileri gibi detaylar ise sayfa düzenini boğmamak adına genellikle sayfanın en altındaki </a:t>
            </a:r>
            <a:r>
              <a:rPr lang="tr-TR" b="1" dirty="0"/>
              <a:t>"alt bilgi" (</a:t>
            </a:r>
            <a:r>
              <a:rPr lang="tr-TR" b="1" dirty="0" err="1"/>
              <a:t>footer</a:t>
            </a:r>
            <a:r>
              <a:rPr lang="tr-TR" b="1" dirty="0"/>
              <a:t>)</a:t>
            </a:r>
            <a:r>
              <a:rPr lang="tr-TR" dirty="0"/>
              <a:t> kısmına yerleştirilir.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Kenar Boşlukları:</a:t>
            </a:r>
            <a:r>
              <a:rPr lang="tr-TR" dirty="0"/>
              <a:t> Yazıcıdan çıktı alınırken veya dijital arşivleme yapılırken bilgilerin kesilmemesi için sayfa kenarlarından (sağ, sol, üst) en az 1,5 - 2 cm boşluk bırakılmalıdır.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39BC78B-C3E2-4142-BEB5-067F512AC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2C4-6965-4D42-8767-222ACAE6699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764B011-E399-4113-861D-126BCBAA2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2F9AF87-52B3-44DB-9170-4C963E677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385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E24798-E4EE-48D8-8FDB-38C2FFEF5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Afiş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72A9612-B3A8-43A5-B719-0E94EFA8F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mesajı duyurmak, bir ürünü, hizmeti veya etkinliği tanıtmak amacıyla hazırlanan; resim, grafik ve metnin bir arada kullanıldığı, genellikle duvarlara veya panolara asılmak üzere tasarlanan büyük boyutlu görsel iletişim araçlarıdır.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C8A4BA6-A5A1-4A8F-9383-51950F3E0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2C4-6965-4D42-8767-222ACAE6699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113CE0D-8A77-4E98-B3B3-AD799EC4E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C8EA218-303E-448E-88C3-4142F3682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75042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DB397D-0883-4B5F-A454-D105956D3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2A2657-41C8-4A0E-B76A-02C1E6981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/>
              <a:t>Renk ve Amblem Kullanımı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Kurumsal Renkler:</a:t>
            </a:r>
            <a:r>
              <a:rPr lang="tr-TR" dirty="0"/>
              <a:t> Tasarımda kurumun orijinal logo renklerine sadık kalınmalıdır. Çok fazla renk kullanılarak göz yorulmamalı, sade ve profesyonel bir görünüm hedeflenmelidir.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Çözünürlük:</a:t>
            </a:r>
            <a:r>
              <a:rPr lang="tr-TR" dirty="0"/>
              <a:t> Kullanılan logonun yüksek çözünürlüklü (ve mümkünse arka planı şeffaf - PNG formatında) olmasına dikkat edilmelidir. </a:t>
            </a:r>
            <a:r>
              <a:rPr lang="tr-TR" dirty="0" err="1"/>
              <a:t>Pikselleşmiş</a:t>
            </a:r>
            <a:r>
              <a:rPr lang="tr-TR" dirty="0"/>
              <a:t> veya bulanık logolar kurumsal imajı zedeler.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61DC10E-6217-49DD-9FEC-45E1A6F69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2C4-6965-4D42-8767-222ACAE6699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F68535A-1EBB-4D78-8139-1A37FBC0E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96E1F1-F849-4137-BE8A-BCD835D72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2299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883304-36AF-49DC-91F6-8B8C6C28C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17D095-C960-48C4-B78A-DCD92045C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İçerik Doğruluğu ve Güncellik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Yazışmalarda yasal süreçlerin aksamaması adına antetteki adres, telefon ve vergi numarası gibi bilgilerin eksiksiz ve güncel olması şarttır.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362F90C-6E1E-4BDE-AA12-EF259F54B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2C4-6965-4D42-8767-222ACAE6699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7A8A962-E688-4B22-9D58-0E955EADC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7B9EAD9-F222-48D5-98FF-F462C0D3F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34903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D993981-F5DE-4B4B-933C-C4997F802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A5BD9F-4111-4B5D-826F-5AA9BF58F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Yüksekbilgili</a:t>
            </a:r>
            <a:r>
              <a:rPr lang="tr-TR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N. Ş. (2013). AFİŞ TASARIMINDA DİKKATE ALINAN KRİTERLERİN ALGILANMASININ ANALİZİ. </a:t>
            </a:r>
            <a:r>
              <a:rPr lang="tr-TR" sz="20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Finans Ekonomi ve Sosyal Araştırmalar Dergisi</a:t>
            </a:r>
            <a:r>
              <a:rPr lang="tr-TR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sz="20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</a:t>
            </a:r>
            <a:r>
              <a:rPr lang="tr-TR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(1), 33-46.</a:t>
            </a:r>
          </a:p>
          <a:p>
            <a:r>
              <a:rPr lang="tr-TR" sz="2000" dirty="0">
                <a:hlinkClick r:id="rId2"/>
              </a:rPr>
              <a:t>https://www.linkedin.com/pulse/afi%C5%9F-tasarlarken-nelere-dikkat-edilmelidir-faruk-ta%C5%9Fdemir/</a:t>
            </a:r>
            <a:endParaRPr lang="tr-TR" sz="20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tr-TR" sz="2000" dirty="0">
                <a:hlinkClick r:id="rId3"/>
              </a:rPr>
              <a:t>https://www.haibrag.com/antetli-kagit-nedir?srsltid=AfmBOorwgJbuyMEdThHX8ha_vjjyqWrN0l06KqRr8zpuo5fYm39nRTId</a:t>
            </a:r>
            <a:endParaRPr lang="tr-TR" sz="2000" dirty="0"/>
          </a:p>
          <a:p>
            <a:endParaRPr lang="tr-TR" sz="2000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5BE695-1CDD-43A6-A67E-D09DBD05C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2C4-6965-4D42-8767-222ACAE6699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69D6495-91B7-4E12-A6E9-95E99EE46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1F04840-23AE-4D26-B883-301D1B31E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4424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E0A7C3-DEA5-422C-B36C-F159F85FB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 İşe Yarar?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413836-6138-4B93-8E3B-7BC9CDDFD8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/>
              <a:t>Dikkat Çeker:</a:t>
            </a:r>
            <a:r>
              <a:rPr lang="tr-TR" dirty="0"/>
              <a:t> Yoldan geçen bir insanın bakışını saniyeler içinde yakalamayı hedefler.</a:t>
            </a:r>
          </a:p>
          <a:p>
            <a:r>
              <a:rPr lang="tr-TR" b="1" dirty="0"/>
              <a:t>Bilgilendirir ve Bilinçlendirir:</a:t>
            </a:r>
            <a:r>
              <a:rPr lang="tr-TR" dirty="0"/>
              <a:t> Etkinliğin nerede, ne zaman olduğunu aktarır veya toplumsal bir konuda farkındalık yaratır.</a:t>
            </a:r>
          </a:p>
          <a:p>
            <a:r>
              <a:rPr lang="tr-TR" b="1" dirty="0"/>
              <a:t>Harekete Geçirir (Call </a:t>
            </a:r>
            <a:r>
              <a:rPr lang="tr-TR" b="1" dirty="0" err="1"/>
              <a:t>to</a:t>
            </a:r>
            <a:r>
              <a:rPr lang="tr-TR" b="1" dirty="0"/>
              <a:t> Action):</a:t>
            </a:r>
            <a:r>
              <a:rPr lang="tr-TR" dirty="0"/>
              <a:t> Hedef kitleyi bir ürünü satın almaya, bir seminere katılmaya veya bir kurala uymaya davet eder.</a:t>
            </a:r>
          </a:p>
          <a:p>
            <a:r>
              <a:rPr lang="tr-TR" b="1" dirty="0"/>
              <a:t>Akılda Kalıcılık Sağlar:</a:t>
            </a:r>
            <a:r>
              <a:rPr lang="tr-TR" dirty="0"/>
              <a:t> Güçlü bir görsel, uzun metinlerden çok daha kalıcı bir etki bırakır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2195175-F24D-47DB-A339-485851712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2C4-6965-4D42-8767-222ACAE6699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34FD42D-AE81-405B-808A-8D9A4FA56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78ACDB6-2BA8-43D1-91E0-09200E6DD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947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7506007-09E2-4098-B8FE-86F8AE3C3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Afiş Çeşitleri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C1BCDB-8E1C-4C2C-AD52-A1E6E8903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Reklam (Ticari) Afişleri</a:t>
            </a:r>
          </a:p>
          <a:p>
            <a:r>
              <a:rPr lang="tr-TR" b="1" dirty="0"/>
              <a:t>Kültürel / Sosyal Afişler</a:t>
            </a:r>
          </a:p>
          <a:p>
            <a:r>
              <a:rPr lang="tr-TR" b="1" dirty="0"/>
              <a:t>Eğitici / Akademik Afişler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42A0AF-10C4-4771-914F-438355E82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2C4-6965-4D42-8767-222ACAE6699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10ACF8A-EC97-485B-BEBF-6C9962D48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B6E5EBF-8C3C-4A6B-995B-D152E0F3D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2881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7506007-09E2-4098-B8FE-86F8AE3C3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Reklam (Ticari) Afişleri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C1BCDB-8E1C-4C2C-AD52-A1E6E8903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Bir ürünü, hizmeti veya markayı tanıtmak ve satışları artırmak amacıyla hazırlanır.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i="1" dirty="0"/>
              <a:t>Örnekler:</a:t>
            </a:r>
            <a:r>
              <a:rPr lang="tr-TR" dirty="0"/>
              <a:t> Yeni çıkan bir cep telefonu, bir giyim markasının sezon indirimi veya bir içecek reklamı.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42A0AF-10C4-4771-914F-438355E82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2C4-6965-4D42-8767-222ACAE6699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10ACF8A-EC97-485B-BEBF-6C9962D48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B6E5EBF-8C3C-4A6B-995B-D152E0F3D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5136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7506007-09E2-4098-B8FE-86F8AE3C3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Kültürel / Sosyal Afişler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C1BCDB-8E1C-4C2C-AD52-A1E6E8903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Sinema, tiyatro, konser, sergi, festival gibi kültürel etkinlikleri duyurmak ya da toplumu belirli konularda bilinçlendirmek (kamu spotları) için kullanılır.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i="1" dirty="0"/>
              <a:t>Örnekler:</a:t>
            </a:r>
            <a:r>
              <a:rPr lang="tr-TR" dirty="0"/>
              <a:t> Bir film afişi, tiyatro oyunu duyurusu, çevre kirliliği veya trafik kuralları ile ilgili bilgilendirici afişler.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42A0AF-10C4-4771-914F-438355E82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2C4-6965-4D42-8767-222ACAE6699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10ACF8A-EC97-485B-BEBF-6C9962D48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B6E5EBF-8C3C-4A6B-995B-D152E0F3D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0406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7506007-09E2-4098-B8FE-86F8AE3C3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Eğitici / Akademik Afişler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C1BCDB-8E1C-4C2C-AD52-A1E6E8903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Genellikle bilimsel kongrelerde, okullarda veya seminerlerde bir araştırmanın özetini, ders konularını veya teknik bilgileri aktarmak için tasarlanır. Görselden ziyade bilgi yoğunluğu biraz daha </a:t>
            </a:r>
            <a:r>
              <a:rPr lang="tr-TR" dirty="0" err="1"/>
              <a:t>fazladir</a:t>
            </a:r>
            <a:r>
              <a:rPr lang="tr-T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i="1" dirty="0"/>
              <a:t>Örnekler:</a:t>
            </a:r>
            <a:r>
              <a:rPr lang="tr-TR" dirty="0"/>
              <a:t> Bir proje sunum posteri, okul panoları için hazırlanan formül ve şemalar.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42A0AF-10C4-4771-914F-438355E82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2C4-6965-4D42-8767-222ACAE6699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10ACF8A-EC97-485B-BEBF-6C9962D48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B6E5EBF-8C3C-4A6B-995B-D152E0F3D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5897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D9AB64-818A-4FCA-9611-44EFC1BD7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Afiş Hazırlanırken Dikkat Edilmesi Gereken Hususlar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FA7B0E-3FFA-4E3C-8D10-F54B53CFA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Tek Bir Odak Noktası (Hiyerarşi) Belirleyin</a:t>
            </a:r>
          </a:p>
          <a:p>
            <a:r>
              <a:rPr lang="tr-TR" dirty="0"/>
              <a:t>Sadelik İlkesine Uyun</a:t>
            </a:r>
            <a:endParaRPr lang="tr-TR" b="1" dirty="0"/>
          </a:p>
          <a:p>
            <a:r>
              <a:rPr lang="tr-TR" dirty="0"/>
              <a:t>Yazı Tipi (Tipografi) Seçimi</a:t>
            </a:r>
            <a:endParaRPr lang="tr-TR" b="1" dirty="0"/>
          </a:p>
          <a:p>
            <a:r>
              <a:rPr lang="tr-TR" dirty="0"/>
              <a:t>Renklerin Gücünden Yararlanın</a:t>
            </a:r>
            <a:endParaRPr lang="tr-TR" b="1" dirty="0"/>
          </a:p>
          <a:p>
            <a:r>
              <a:rPr lang="tr-TR" dirty="0"/>
              <a:t>Görsel Kalitesi</a:t>
            </a:r>
            <a:endParaRPr lang="tr-TR" b="1" dirty="0"/>
          </a:p>
          <a:p>
            <a:r>
              <a:rPr lang="tr-TR" dirty="0"/>
              <a:t>Hedef Kitleyi Uygunluk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65F0103-6917-4B7E-874F-E8365D2A5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2C4-6965-4D42-8767-222ACAE6699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536AB98-223A-4ED4-B38D-3F4C45FD7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49A32D6-DF7F-465F-8E7D-FCDBE9B65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5259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D9AB64-818A-4FCA-9611-44EFC1BD7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Tek Bir Odak Noktası (Hiyerarşi) Belirleyin: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FA7B0E-3FFA-4E3C-8D10-F54B53CFA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Afişe bakan kişi ilk olarak neyi görmeli? En önemli görsel veya başlık devasa boyuttayken, tarih, saat gibi detaylar daha küçük olmalıdır. İnsan gözü büyükten küçüğe doğru okur.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65F0103-6917-4B7E-874F-E8365D2A5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2C4-6965-4D42-8767-222ACAE66991}" type="datetime1">
              <a:rPr lang="tr-TR" smtClean="0"/>
              <a:t>1.07.2026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536AB98-223A-4ED4-B38D-3F4C45FD7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Öğr. Gör. Ali OLUK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49A32D6-DF7F-465F-8E7D-FCDBE9B65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372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1223</Words>
  <Application>Microsoft Office PowerPoint</Application>
  <PresentationFormat>Geniş ekran</PresentationFormat>
  <Paragraphs>134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23</vt:i4>
      </vt:variant>
    </vt:vector>
  </HeadingPairs>
  <TitlesOfParts>
    <vt:vector size="28" baseType="lpstr">
      <vt:lpstr>Aptos</vt:lpstr>
      <vt:lpstr>Aptos Display</vt:lpstr>
      <vt:lpstr>Arial</vt:lpstr>
      <vt:lpstr>Office Teması</vt:lpstr>
      <vt:lpstr>Özel Tasarım</vt:lpstr>
      <vt:lpstr>BİLGİSAYARDA DİZGİ TASARIM</vt:lpstr>
      <vt:lpstr>Afiş Nedir?</vt:lpstr>
      <vt:lpstr>Ne İşe Yarar?</vt:lpstr>
      <vt:lpstr>Afiş Çeşitleri</vt:lpstr>
      <vt:lpstr>Reklam (Ticari) Afişleri</vt:lpstr>
      <vt:lpstr>Kültürel / Sosyal Afişler</vt:lpstr>
      <vt:lpstr>Eğitici / Akademik Afişler</vt:lpstr>
      <vt:lpstr>Afiş Hazırlanırken Dikkat Edilmesi Gereken Hususlar</vt:lpstr>
      <vt:lpstr>Tek Bir Odak Noktası (Hiyerarşi) Belirleyin:</vt:lpstr>
      <vt:lpstr>Sadelik İlkesine Uyun:</vt:lpstr>
      <vt:lpstr>Yazı Tipi (Tipografi) Seçimi</vt:lpstr>
      <vt:lpstr>Renklerin Gücünden Yararlanın:</vt:lpstr>
      <vt:lpstr>Görsel Kalitesi:</vt:lpstr>
      <vt:lpstr>Hedef Kitleye Uygunluk</vt:lpstr>
      <vt:lpstr>Antet Nedir?</vt:lpstr>
      <vt:lpstr>Antet Ne İşe Yarar? </vt:lpstr>
      <vt:lpstr>Antet Bölümünde Neler Yer Alır?</vt:lpstr>
      <vt:lpstr>Antet Hazırlanırken Dikkat Edilmesi Gerekenler</vt:lpstr>
      <vt:lpstr>PowerPoint Sunusu</vt:lpstr>
      <vt:lpstr>PowerPoint Sunusu</vt:lpstr>
      <vt:lpstr>PowerPoint Sunusu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BİLGİSAYARDA DİZGİ TASARIM</dc:title>
  <dc:creator>EÖ</dc:creator>
  <cp:lastModifiedBy>ali oluk</cp:lastModifiedBy>
  <cp:revision>19</cp:revision>
  <dcterms:created xsi:type="dcterms:W3CDTF">2026-04-02T07:47:59Z</dcterms:created>
  <dcterms:modified xsi:type="dcterms:W3CDTF">2026-07-01T11:23:37Z</dcterms:modified>
</cp:coreProperties>
</file>