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83" r:id="rId3"/>
    <p:sldId id="284" r:id="rId4"/>
    <p:sldId id="309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65" r:id="rId18"/>
    <p:sldId id="267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70" d="100"/>
          <a:sy n="70" d="100"/>
        </p:scale>
        <p:origin x="52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93792"/>
          </a:xfrm>
        </p:spPr>
        <p:txBody>
          <a:bodyPr/>
          <a:lstStyle/>
          <a:p>
            <a:r>
              <a:rPr lang="tr-TR" dirty="0"/>
              <a:t>SAYISAL ELEKTRONİK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893792"/>
          </a:xfrm>
        </p:spPr>
        <p:txBody>
          <a:bodyPr/>
          <a:lstStyle/>
          <a:p>
            <a:endParaRPr lang="tr-TR" dirty="0"/>
          </a:p>
          <a:p>
            <a:r>
              <a:rPr lang="tr-TR"/>
              <a:t>3. </a:t>
            </a:r>
            <a:r>
              <a:rPr lang="tr-TR" dirty="0"/>
              <a:t>HAFTA</a:t>
            </a:r>
          </a:p>
        </p:txBody>
      </p:sp>
    </p:spTree>
    <p:extLst>
      <p:ext uri="{BB962C8B-B14F-4D97-AF65-F5344CB8AC3E}">
        <p14:creationId xmlns:p14="http://schemas.microsoft.com/office/powerpoint/2010/main" val="441406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9ED05AFF-E4FA-A74C-B4B2-D9B0F1FAA8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637" y="1612046"/>
            <a:ext cx="9090726" cy="3633907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6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BAR KODU (ÇUBUK KODU)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EA3C109D-1232-1CF4-19B4-88DA87101A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003" y="1829860"/>
            <a:ext cx="8556513" cy="3656539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3203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A22DBA7E-F8C8-8BA7-9A7C-479791E464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522" y="1393699"/>
            <a:ext cx="10364956" cy="4070601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1436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ASCII KODU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640FA84C-2674-F47E-6ECA-43EA295917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040" y="1786222"/>
            <a:ext cx="9135919" cy="3925319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1773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F1B7D340-AAA2-FFB0-C5A5-A31D85162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988" y="1367619"/>
            <a:ext cx="9804806" cy="439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714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ASCII VE EBCDIC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9A08DC3B-9DBA-2BB6-1B82-547BA75120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153" y="1787857"/>
            <a:ext cx="8815693" cy="3919292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09227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/>
              <a:t>Ekiz H., Mantık Devreleri (Sayısal Elektronik), Değişim Yayınları, 2003</a:t>
            </a:r>
          </a:p>
          <a:p>
            <a:r>
              <a:rPr lang="tr-TR" sz="2200" dirty="0"/>
              <a:t>Milli Eğitim Bakanlığı Elektrik Elektronik Teknolojisi Elektronik Sistemler http://www.megep.meb.gov.tr/mte_program_modul/ </a:t>
            </a:r>
          </a:p>
          <a:p>
            <a:r>
              <a:rPr lang="tr-TR" sz="2200" dirty="0"/>
              <a:t>Slayt hazırlanırken yapay zeka araçlarından faydalanılmıştır.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 / faydin@kastamonu.edu.tr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Haftalık Ders İçerikleri</a:t>
            </a:r>
          </a:p>
        </p:txBody>
      </p:sp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782ACD0D-A8BF-B48D-4039-2BDE585823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3436343"/>
              </p:ext>
            </p:extLst>
          </p:nvPr>
        </p:nvGraphicFramePr>
        <p:xfrm>
          <a:off x="1188720" y="1444012"/>
          <a:ext cx="9235440" cy="45684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9684">
                  <a:extLst>
                    <a:ext uri="{9D8B030D-6E8A-4147-A177-3AD203B41FA5}">
                      <a16:colId xmlns:a16="http://schemas.microsoft.com/office/drawing/2014/main" val="2201385474"/>
                    </a:ext>
                  </a:extLst>
                </a:gridCol>
                <a:gridCol w="7865756">
                  <a:extLst>
                    <a:ext uri="{9D8B030D-6E8A-4147-A177-3AD203B41FA5}">
                      <a16:colId xmlns:a16="http://schemas.microsoft.com/office/drawing/2014/main" val="1654174425"/>
                    </a:ext>
                  </a:extLst>
                </a:gridCol>
              </a:tblGrid>
              <a:tr h="400745"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1. Hafta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Binary, desimal, hexadesimal ve octal sayı sistemleri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9119075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2.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Binary, desimal, hexadesimal ve octal sayı sistemlerinde aritmetik işlemler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284378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3.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Kodlama ve kodlar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560225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4.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Mantık 0 ve Mantık 1 kavramları, </a:t>
                      </a:r>
                      <a:r>
                        <a:rPr lang="tr-TR" sz="1400" dirty="0" err="1">
                          <a:effectLst/>
                        </a:rPr>
                        <a:t>Boolean</a:t>
                      </a:r>
                      <a:r>
                        <a:rPr lang="tr-TR" sz="1400" dirty="0">
                          <a:effectLst/>
                        </a:rPr>
                        <a:t> </a:t>
                      </a:r>
                      <a:r>
                        <a:rPr lang="tr-TR" sz="1400" dirty="0" err="1">
                          <a:effectLst/>
                        </a:rPr>
                        <a:t>Aritmatiği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9159026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5.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effectLst/>
                        </a:rPr>
                        <a:t>Boolean</a:t>
                      </a:r>
                      <a:r>
                        <a:rPr lang="tr-TR" sz="1400" dirty="0">
                          <a:effectLst/>
                        </a:rPr>
                        <a:t> Teoremleri, Mantıksal ifadelerin </a:t>
                      </a:r>
                      <a:r>
                        <a:rPr lang="tr-TR" sz="1400" dirty="0" err="1">
                          <a:effectLst/>
                        </a:rPr>
                        <a:t>Boolean</a:t>
                      </a:r>
                      <a:r>
                        <a:rPr lang="tr-TR" sz="1400" dirty="0">
                          <a:effectLst/>
                        </a:rPr>
                        <a:t> kurallarıyla sadeleştirilmesi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2227908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6.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Doğruluk tabloları, </a:t>
                      </a:r>
                      <a:r>
                        <a:rPr lang="tr-TR" sz="1400" dirty="0" err="1">
                          <a:effectLst/>
                        </a:rPr>
                        <a:t>minterm</a:t>
                      </a:r>
                      <a:r>
                        <a:rPr lang="tr-TR" sz="1400" dirty="0">
                          <a:effectLst/>
                        </a:rPr>
                        <a:t> ve </a:t>
                      </a:r>
                      <a:r>
                        <a:rPr lang="tr-TR" sz="1400" dirty="0" err="1">
                          <a:effectLst/>
                        </a:rPr>
                        <a:t>maxtermler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334702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7.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Mantıksal kapı devreleri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2138756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8. Hafta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Mantık fonksiyonlarından devre çizimi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480125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9.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Evrensel Lojik Kapılar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421320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10.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ea typeface="Arial Unicode MS"/>
                          <a:cs typeface="Times New Roman" panose="02020603050405020304" pitchFamily="18" charset="0"/>
                        </a:rPr>
                        <a:t>Sayısal Entegreler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877526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11.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Entegre devre aileleri ve teknik özellikleri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612134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12.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effectLst/>
                        </a:rPr>
                        <a:t>Karnaugh</a:t>
                      </a:r>
                      <a:r>
                        <a:rPr lang="tr-TR" sz="1400" dirty="0">
                          <a:effectLst/>
                        </a:rPr>
                        <a:t> haritaları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405206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13.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Bir problemin mantık devresini kurmak ve çalıştırmak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22607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14.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ea typeface="Arial Unicode MS"/>
                          <a:cs typeface="Times New Roman" panose="02020603050405020304" pitchFamily="18" charset="0"/>
                        </a:rPr>
                        <a:t>Bileşik Mantık Devreleri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207832"/>
                  </a:ext>
                </a:extLst>
              </a:tr>
            </a:tbl>
          </a:graphicData>
        </a:graphic>
      </p:graphicFrame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7417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782ACD0D-A8BF-B48D-4039-2BDE585823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9353597"/>
              </p:ext>
            </p:extLst>
          </p:nvPr>
        </p:nvGraphicFramePr>
        <p:xfrm>
          <a:off x="1188719" y="2658660"/>
          <a:ext cx="10165081" cy="3169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07557">
                  <a:extLst>
                    <a:ext uri="{9D8B030D-6E8A-4147-A177-3AD203B41FA5}">
                      <a16:colId xmlns:a16="http://schemas.microsoft.com/office/drawing/2014/main" val="2201385474"/>
                    </a:ext>
                  </a:extLst>
                </a:gridCol>
                <a:gridCol w="8657524">
                  <a:extLst>
                    <a:ext uri="{9D8B030D-6E8A-4147-A177-3AD203B41FA5}">
                      <a16:colId xmlns:a16="http://schemas.microsoft.com/office/drawing/2014/main" val="1654174425"/>
                    </a:ext>
                  </a:extLst>
                </a:gridCol>
              </a:tblGrid>
              <a:tr h="241555">
                <a:tc>
                  <a:txBody>
                    <a:bodyPr/>
                    <a:lstStyle/>
                    <a:p>
                      <a:r>
                        <a:rPr lang="tr-TR" sz="2000">
                          <a:effectLst/>
                        </a:rPr>
                        <a:t>3. Hafta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effectLst/>
                        </a:rPr>
                        <a:t>Kodlama ve kodlar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9119075"/>
                  </a:ext>
                </a:extLst>
              </a:tr>
              <a:tr h="241555">
                <a:tc>
                  <a:txBody>
                    <a:bodyPr/>
                    <a:lstStyle/>
                    <a:p>
                      <a:endParaRPr lang="tr-TR" sz="20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20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284378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560225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9159026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2227908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334702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2138756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480125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421320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877526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612134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405206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22607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207832"/>
                  </a:ext>
                </a:extLst>
              </a:tr>
            </a:tbl>
          </a:graphicData>
        </a:graphic>
      </p:graphicFrame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121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4CC5A6B9-B878-D6CE-6875-5F28BE3A1F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764" y="1052085"/>
            <a:ext cx="9300471" cy="4753830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7898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08E5216C-5986-DCA1-C834-EA88C750C8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857" y="1187356"/>
            <a:ext cx="8508286" cy="427916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8507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BCD KODU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8A9EB437-4BAE-E1D3-7194-05F7AE294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587" y="1529339"/>
            <a:ext cx="7798825" cy="3329264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7445391E-0424-0AC4-72B7-0C2B302201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442" y="5217825"/>
            <a:ext cx="7459116" cy="2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65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GRAY KODU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6ACE82BA-EA75-FECA-01ED-9BC89F2F71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162" y="1690688"/>
            <a:ext cx="9546195" cy="3868161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5779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ÖRNEK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2A3FBFB4-398A-3504-EE8A-332D56CADA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479" y="3148754"/>
            <a:ext cx="6679028" cy="2568857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8246F2B8-A55D-E715-DEA9-C73BFBB535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9120" y="1184769"/>
            <a:ext cx="4433419" cy="1677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553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DİĞER SAYISAL KODLAR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4291AB6F-33AD-41CE-ABF4-AE51452018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659" y="2135516"/>
            <a:ext cx="8250681" cy="3577729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670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319</Words>
  <Application>Microsoft Office PowerPoint</Application>
  <PresentationFormat>Geniş ekran</PresentationFormat>
  <Paragraphs>92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17</vt:i4>
      </vt:variant>
    </vt:vector>
  </HeadingPairs>
  <TitlesOfParts>
    <vt:vector size="23" baseType="lpstr">
      <vt:lpstr>Aptos</vt:lpstr>
      <vt:lpstr>Aptos Display</vt:lpstr>
      <vt:lpstr>Arial</vt:lpstr>
      <vt:lpstr>Times New Roman</vt:lpstr>
      <vt:lpstr>Office Teması</vt:lpstr>
      <vt:lpstr>Özel Tasarım</vt:lpstr>
      <vt:lpstr>SAYISAL ELEKTRONİK</vt:lpstr>
      <vt:lpstr>Haftalık Ders İçerikleri</vt:lpstr>
      <vt:lpstr>PowerPoint Sunusu</vt:lpstr>
      <vt:lpstr>PowerPoint Sunusu</vt:lpstr>
      <vt:lpstr>PowerPoint Sunusu</vt:lpstr>
      <vt:lpstr>BCD KODU</vt:lpstr>
      <vt:lpstr>GRAY KODU</vt:lpstr>
      <vt:lpstr>ÖRNEK</vt:lpstr>
      <vt:lpstr>DİĞER SAYISAL KODLAR</vt:lpstr>
      <vt:lpstr>PowerPoint Sunusu</vt:lpstr>
      <vt:lpstr>BAR KODU (ÇUBUK KODU)</vt:lpstr>
      <vt:lpstr>PowerPoint Sunusu</vt:lpstr>
      <vt:lpstr>ASCII KODU</vt:lpstr>
      <vt:lpstr>PowerPoint Sunusu</vt:lpstr>
      <vt:lpstr>ASCII VE EBCDIC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EÖ</dc:creator>
  <cp:lastModifiedBy>FATIH AYDIN</cp:lastModifiedBy>
  <cp:revision>16</cp:revision>
  <dcterms:created xsi:type="dcterms:W3CDTF">2026-04-02T07:47:59Z</dcterms:created>
  <dcterms:modified xsi:type="dcterms:W3CDTF">2026-07-02T11:28:32Z</dcterms:modified>
</cp:coreProperties>
</file>