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16"/>
  </p:notesMasterIdLst>
  <p:sldIdLst>
    <p:sldId id="259" r:id="rId5"/>
    <p:sldId id="257" r:id="rId6"/>
    <p:sldId id="260" r:id="rId7"/>
    <p:sldId id="261" r:id="rId8"/>
    <p:sldId id="262" r:id="rId9"/>
    <p:sldId id="263" r:id="rId10"/>
    <p:sldId id="264" r:id="rId11"/>
    <p:sldId id="266" r:id="rId12"/>
    <p:sldId id="265" r:id="rId13"/>
    <p:sldId id="267"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69D427-5ECD-4FA8-A7A4-6096FF46D715}" v="4" dt="2025-10-09T23:08:05.7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2" d="100"/>
          <a:sy n="112" d="100"/>
        </p:scale>
        <p:origin x="552" y="96"/>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URAT YILMAZ" userId="ff9b7e86-fc40-44da-9543-0240a64fa5f9" providerId="ADAL" clId="{ACE4CE10-1FD1-4361-9C74-CB9D8C6BC3B6}"/>
    <pc:docChg chg="custSel addSld delSld modSld">
      <pc:chgData name="MURAT YILMAZ" userId="ff9b7e86-fc40-44da-9543-0240a64fa5f9" providerId="ADAL" clId="{ACE4CE10-1FD1-4361-9C74-CB9D8C6BC3B6}" dt="2025-10-09T23:08:09.206" v="120" actId="20577"/>
      <pc:docMkLst>
        <pc:docMk/>
      </pc:docMkLst>
      <pc:sldChg chg="modSp mod">
        <pc:chgData name="MURAT YILMAZ" userId="ff9b7e86-fc40-44da-9543-0240a64fa5f9" providerId="ADAL" clId="{ACE4CE10-1FD1-4361-9C74-CB9D8C6BC3B6}" dt="2025-10-06T13:51:15.335" v="71" actId="27636"/>
        <pc:sldMkLst>
          <pc:docMk/>
          <pc:sldMk cId="2254796973" sldId="257"/>
        </pc:sldMkLst>
        <pc:spChg chg="mod">
          <ac:chgData name="MURAT YILMAZ" userId="ff9b7e86-fc40-44da-9543-0240a64fa5f9" providerId="ADAL" clId="{ACE4CE10-1FD1-4361-9C74-CB9D8C6BC3B6}" dt="2025-10-06T13:51:01.851" v="69" actId="207"/>
          <ac:spMkLst>
            <pc:docMk/>
            <pc:sldMk cId="2254796973" sldId="257"/>
            <ac:spMk id="2" creationId="{83CC07D1-29E1-4AA8-B207-C6F2C032646E}"/>
          </ac:spMkLst>
        </pc:spChg>
        <pc:spChg chg="mod">
          <ac:chgData name="MURAT YILMAZ" userId="ff9b7e86-fc40-44da-9543-0240a64fa5f9" providerId="ADAL" clId="{ACE4CE10-1FD1-4361-9C74-CB9D8C6BC3B6}" dt="2025-10-06T13:51:15.335" v="71" actId="27636"/>
          <ac:spMkLst>
            <pc:docMk/>
            <pc:sldMk cId="2254796973" sldId="257"/>
            <ac:spMk id="3" creationId="{48D2DA24-C5D0-44B5-9011-43E7FEA59CC9}"/>
          </ac:spMkLst>
        </pc:spChg>
      </pc:sldChg>
      <pc:sldChg chg="addSp delSp modSp mod addAnim modAnim">
        <pc:chgData name="MURAT YILMAZ" userId="ff9b7e86-fc40-44da-9543-0240a64fa5f9" providerId="ADAL" clId="{ACE4CE10-1FD1-4361-9C74-CB9D8C6BC3B6}" dt="2025-10-09T23:08:09.206" v="120" actId="20577"/>
        <pc:sldMkLst>
          <pc:docMk/>
          <pc:sldMk cId="1630646507" sldId="259"/>
        </pc:sldMkLst>
        <pc:spChg chg="mod ord">
          <ac:chgData name="MURAT YILMAZ" userId="ff9b7e86-fc40-44da-9543-0240a64fa5f9" providerId="ADAL" clId="{ACE4CE10-1FD1-4361-9C74-CB9D8C6BC3B6}" dt="2025-10-09T23:07:56.347" v="113" actId="26606"/>
          <ac:spMkLst>
            <pc:docMk/>
            <pc:sldMk cId="1630646507" sldId="259"/>
            <ac:spMk id="2" creationId="{F80081FE-3187-4184-98D0-CDC8A7E59A97}"/>
          </ac:spMkLst>
        </pc:spChg>
        <pc:spChg chg="mod">
          <ac:chgData name="MURAT YILMAZ" userId="ff9b7e86-fc40-44da-9543-0240a64fa5f9" providerId="ADAL" clId="{ACE4CE10-1FD1-4361-9C74-CB9D8C6BC3B6}" dt="2025-10-09T23:07:56.347" v="113" actId="26606"/>
          <ac:spMkLst>
            <pc:docMk/>
            <pc:sldMk cId="1630646507" sldId="259"/>
            <ac:spMk id="3" creationId="{F8B0D1D1-624A-4AF5-B57E-100CDFEEA580}"/>
          </ac:spMkLst>
        </pc:spChg>
        <pc:spChg chg="add mod">
          <ac:chgData name="MURAT YILMAZ" userId="ff9b7e86-fc40-44da-9543-0240a64fa5f9" providerId="ADAL" clId="{ACE4CE10-1FD1-4361-9C74-CB9D8C6BC3B6}" dt="2025-10-09T23:08:09.206" v="120" actId="20577"/>
          <ac:spMkLst>
            <pc:docMk/>
            <pc:sldMk cId="1630646507" sldId="259"/>
            <ac:spMk id="4" creationId="{8F6ABBF5-E93A-671F-C4B7-D475D00097AE}"/>
          </ac:spMkLst>
        </pc:spChg>
        <pc:spChg chg="del">
          <ac:chgData name="MURAT YILMAZ" userId="ff9b7e86-fc40-44da-9543-0240a64fa5f9" providerId="ADAL" clId="{ACE4CE10-1FD1-4361-9C74-CB9D8C6BC3B6}" dt="2025-10-09T23:07:56.347" v="113" actId="26606"/>
          <ac:spMkLst>
            <pc:docMk/>
            <pc:sldMk cId="1630646507" sldId="259"/>
            <ac:spMk id="11" creationId="{6BDBA639-2A71-4A60-A71A-FF1836F546CE}"/>
          </ac:spMkLst>
        </pc:spChg>
        <pc:spChg chg="del">
          <ac:chgData name="MURAT YILMAZ" userId="ff9b7e86-fc40-44da-9543-0240a64fa5f9" providerId="ADAL" clId="{ACE4CE10-1FD1-4361-9C74-CB9D8C6BC3B6}" dt="2025-10-09T23:07:56.347" v="113" actId="26606"/>
          <ac:spMkLst>
            <pc:docMk/>
            <pc:sldMk cId="1630646507" sldId="259"/>
            <ac:spMk id="34" creationId="{D9C506D7-84CB-4057-A44A-465313E78538}"/>
          </ac:spMkLst>
        </pc:spChg>
        <pc:spChg chg="del">
          <ac:chgData name="MURAT YILMAZ" userId="ff9b7e86-fc40-44da-9543-0240a64fa5f9" providerId="ADAL" clId="{ACE4CE10-1FD1-4361-9C74-CB9D8C6BC3B6}" dt="2025-10-09T23:07:56.347" v="113" actId="26606"/>
          <ac:spMkLst>
            <pc:docMk/>
            <pc:sldMk cId="1630646507" sldId="259"/>
            <ac:spMk id="36" creationId="{7842FC68-61FD-4700-8A22-BB8B071884DB}"/>
          </ac:spMkLst>
        </pc:spChg>
        <pc:spChg chg="add">
          <ac:chgData name="MURAT YILMAZ" userId="ff9b7e86-fc40-44da-9543-0240a64fa5f9" providerId="ADAL" clId="{ACE4CE10-1FD1-4361-9C74-CB9D8C6BC3B6}" dt="2025-10-09T23:07:56.347" v="113" actId="26606"/>
          <ac:spMkLst>
            <pc:docMk/>
            <pc:sldMk cId="1630646507" sldId="259"/>
            <ac:spMk id="41" creationId="{B7FF52F0-41C1-43AB-A827-85DF6A06445A}"/>
          </ac:spMkLst>
        </pc:spChg>
        <pc:spChg chg="add">
          <ac:chgData name="MURAT YILMAZ" userId="ff9b7e86-fc40-44da-9543-0240a64fa5f9" providerId="ADAL" clId="{ACE4CE10-1FD1-4361-9C74-CB9D8C6BC3B6}" dt="2025-10-09T23:07:56.347" v="113" actId="26606"/>
          <ac:spMkLst>
            <pc:docMk/>
            <pc:sldMk cId="1630646507" sldId="259"/>
            <ac:spMk id="64" creationId="{49DB63B5-3AC2-4401-94EF-046358A666F6}"/>
          </ac:spMkLst>
        </pc:spChg>
        <pc:spChg chg="add">
          <ac:chgData name="MURAT YILMAZ" userId="ff9b7e86-fc40-44da-9543-0240a64fa5f9" providerId="ADAL" clId="{ACE4CE10-1FD1-4361-9C74-CB9D8C6BC3B6}" dt="2025-10-09T23:07:56.347" v="113" actId="26606"/>
          <ac:spMkLst>
            <pc:docMk/>
            <pc:sldMk cId="1630646507" sldId="259"/>
            <ac:spMk id="66" creationId="{5BF7DBAF-F0AA-4410-8A08-2579C85088FD}"/>
          </ac:spMkLst>
        </pc:spChg>
        <pc:grpChg chg="del">
          <ac:chgData name="MURAT YILMAZ" userId="ff9b7e86-fc40-44da-9543-0240a64fa5f9" providerId="ADAL" clId="{ACE4CE10-1FD1-4361-9C74-CB9D8C6BC3B6}" dt="2025-10-09T23:07:56.347" v="113" actId="26606"/>
          <ac:grpSpMkLst>
            <pc:docMk/>
            <pc:sldMk cId="1630646507" sldId="259"/>
            <ac:grpSpMk id="13" creationId="{5E208A8B-5EBD-4532-BE72-26414FA7CFF6}"/>
          </ac:grpSpMkLst>
        </pc:grpChg>
        <pc:grpChg chg="add">
          <ac:chgData name="MURAT YILMAZ" userId="ff9b7e86-fc40-44da-9543-0240a64fa5f9" providerId="ADAL" clId="{ACE4CE10-1FD1-4361-9C74-CB9D8C6BC3B6}" dt="2025-10-09T23:07:56.347" v="113" actId="26606"/>
          <ac:grpSpMkLst>
            <pc:docMk/>
            <pc:sldMk cId="1630646507" sldId="259"/>
            <ac:grpSpMk id="43" creationId="{6C144995-155B-424A-B9F4-F22B71B70CA5}"/>
          </ac:grpSpMkLst>
        </pc:grpChg>
      </pc:sldChg>
      <pc:sldChg chg="modSp mod">
        <pc:chgData name="MURAT YILMAZ" userId="ff9b7e86-fc40-44da-9543-0240a64fa5f9" providerId="ADAL" clId="{ACE4CE10-1FD1-4361-9C74-CB9D8C6BC3B6}" dt="2025-10-06T13:51:39.254" v="75" actId="27636"/>
        <pc:sldMkLst>
          <pc:docMk/>
          <pc:sldMk cId="2551562665" sldId="260"/>
        </pc:sldMkLst>
        <pc:spChg chg="mod">
          <ac:chgData name="MURAT YILMAZ" userId="ff9b7e86-fc40-44da-9543-0240a64fa5f9" providerId="ADAL" clId="{ACE4CE10-1FD1-4361-9C74-CB9D8C6BC3B6}" dt="2025-10-06T13:51:29.732" v="73" actId="207"/>
          <ac:spMkLst>
            <pc:docMk/>
            <pc:sldMk cId="2551562665" sldId="260"/>
            <ac:spMk id="2" creationId="{5189BE17-4570-6364-56C3-412609827868}"/>
          </ac:spMkLst>
        </pc:spChg>
        <pc:spChg chg="mod">
          <ac:chgData name="MURAT YILMAZ" userId="ff9b7e86-fc40-44da-9543-0240a64fa5f9" providerId="ADAL" clId="{ACE4CE10-1FD1-4361-9C74-CB9D8C6BC3B6}" dt="2025-10-06T13:51:39.254" v="75" actId="27636"/>
          <ac:spMkLst>
            <pc:docMk/>
            <pc:sldMk cId="2551562665" sldId="260"/>
            <ac:spMk id="3" creationId="{C769E7CF-D527-89E0-8CA2-705780D4DCA1}"/>
          </ac:spMkLst>
        </pc:spChg>
      </pc:sldChg>
      <pc:sldChg chg="modSp mod">
        <pc:chgData name="MURAT YILMAZ" userId="ff9b7e86-fc40-44da-9543-0240a64fa5f9" providerId="ADAL" clId="{ACE4CE10-1FD1-4361-9C74-CB9D8C6BC3B6}" dt="2025-10-06T13:52:02.483" v="79" actId="27636"/>
        <pc:sldMkLst>
          <pc:docMk/>
          <pc:sldMk cId="4109560258" sldId="261"/>
        </pc:sldMkLst>
        <pc:spChg chg="mod">
          <ac:chgData name="MURAT YILMAZ" userId="ff9b7e86-fc40-44da-9543-0240a64fa5f9" providerId="ADAL" clId="{ACE4CE10-1FD1-4361-9C74-CB9D8C6BC3B6}" dt="2025-10-06T13:51:51.101" v="77" actId="207"/>
          <ac:spMkLst>
            <pc:docMk/>
            <pc:sldMk cId="4109560258" sldId="261"/>
            <ac:spMk id="2" creationId="{5675DBA7-6DF8-E6DE-CD69-AAA5FE3E38DE}"/>
          </ac:spMkLst>
        </pc:spChg>
        <pc:spChg chg="mod">
          <ac:chgData name="MURAT YILMAZ" userId="ff9b7e86-fc40-44da-9543-0240a64fa5f9" providerId="ADAL" clId="{ACE4CE10-1FD1-4361-9C74-CB9D8C6BC3B6}" dt="2025-10-06T13:52:02.483" v="79" actId="27636"/>
          <ac:spMkLst>
            <pc:docMk/>
            <pc:sldMk cId="4109560258" sldId="261"/>
            <ac:spMk id="3" creationId="{19939B06-0B68-FD03-B550-D4FE8ACC3AE7}"/>
          </ac:spMkLst>
        </pc:spChg>
      </pc:sldChg>
      <pc:sldChg chg="addSp delSp modSp mod">
        <pc:chgData name="MURAT YILMAZ" userId="ff9b7e86-fc40-44da-9543-0240a64fa5f9" providerId="ADAL" clId="{ACE4CE10-1FD1-4361-9C74-CB9D8C6BC3B6}" dt="2025-10-06T13:52:34.136" v="86" actId="26606"/>
        <pc:sldMkLst>
          <pc:docMk/>
          <pc:sldMk cId="1663166612" sldId="262"/>
        </pc:sldMkLst>
        <pc:spChg chg="mod">
          <ac:chgData name="MURAT YILMAZ" userId="ff9b7e86-fc40-44da-9543-0240a64fa5f9" providerId="ADAL" clId="{ACE4CE10-1FD1-4361-9C74-CB9D8C6BC3B6}" dt="2025-10-06T13:52:34.136" v="86" actId="26606"/>
          <ac:spMkLst>
            <pc:docMk/>
            <pc:sldMk cId="1663166612" sldId="262"/>
            <ac:spMk id="2" creationId="{0763F28B-8F1D-BCAD-6A09-E58D815DE3E0}"/>
          </ac:spMkLst>
        </pc:spChg>
        <pc:spChg chg="add mod">
          <ac:chgData name="MURAT YILMAZ" userId="ff9b7e86-fc40-44da-9543-0240a64fa5f9" providerId="ADAL" clId="{ACE4CE10-1FD1-4361-9C74-CB9D8C6BC3B6}" dt="2025-10-06T13:52:34.136" v="86" actId="26606"/>
          <ac:spMkLst>
            <pc:docMk/>
            <pc:sldMk cId="1663166612" sldId="262"/>
            <ac:spMk id="5" creationId="{5BA1533E-76EE-C341-3D82-E6AA6CF16218}"/>
          </ac:spMkLst>
        </pc:spChg>
        <pc:spChg chg="add">
          <ac:chgData name="MURAT YILMAZ" userId="ff9b7e86-fc40-44da-9543-0240a64fa5f9" providerId="ADAL" clId="{ACE4CE10-1FD1-4361-9C74-CB9D8C6BC3B6}" dt="2025-10-06T13:52:34.136" v="86" actId="26606"/>
          <ac:spMkLst>
            <pc:docMk/>
            <pc:sldMk cId="1663166612" sldId="262"/>
            <ac:spMk id="49" creationId="{D75627FE-0AC5-4349-AC08-45A58BEC9B8C}"/>
          </ac:spMkLst>
        </pc:spChg>
        <pc:spChg chg="add">
          <ac:chgData name="MURAT YILMAZ" userId="ff9b7e86-fc40-44da-9543-0240a64fa5f9" providerId="ADAL" clId="{ACE4CE10-1FD1-4361-9C74-CB9D8C6BC3B6}" dt="2025-10-06T13:52:34.136" v="86" actId="26606"/>
          <ac:spMkLst>
            <pc:docMk/>
            <pc:sldMk cId="1663166612" sldId="262"/>
            <ac:spMk id="74" creationId="{BC2574CF-1D35-4994-87BD-5A3378E1AB34}"/>
          </ac:spMkLst>
        </pc:spChg>
        <pc:grpChg chg="add">
          <ac:chgData name="MURAT YILMAZ" userId="ff9b7e86-fc40-44da-9543-0240a64fa5f9" providerId="ADAL" clId="{ACE4CE10-1FD1-4361-9C74-CB9D8C6BC3B6}" dt="2025-10-06T13:52:34.136" v="86" actId="26606"/>
          <ac:grpSpMkLst>
            <pc:docMk/>
            <pc:sldMk cId="1663166612" sldId="262"/>
            <ac:grpSpMk id="51" creationId="{F87AAF7B-2090-475D-9C3E-FDC03DD87A88}"/>
          </ac:grpSpMkLst>
        </pc:grpChg>
        <pc:cxnChg chg="add">
          <ac:chgData name="MURAT YILMAZ" userId="ff9b7e86-fc40-44da-9543-0240a64fa5f9" providerId="ADAL" clId="{ACE4CE10-1FD1-4361-9C74-CB9D8C6BC3B6}" dt="2025-10-06T13:52:34.136" v="86" actId="26606"/>
          <ac:cxnSpMkLst>
            <pc:docMk/>
            <pc:sldMk cId="1663166612" sldId="262"/>
            <ac:cxnSpMk id="76" creationId="{68B6AB33-DFE6-4FE4-94FE-C9E25424AD16}"/>
          </ac:cxnSpMkLst>
        </pc:cxnChg>
      </pc:sldChg>
      <pc:sldChg chg="modSp mod">
        <pc:chgData name="MURAT YILMAZ" userId="ff9b7e86-fc40-44da-9543-0240a64fa5f9" providerId="ADAL" clId="{ACE4CE10-1FD1-4361-9C74-CB9D8C6BC3B6}" dt="2025-10-06T13:53:09.168" v="94" actId="20577"/>
        <pc:sldMkLst>
          <pc:docMk/>
          <pc:sldMk cId="3091027942" sldId="263"/>
        </pc:sldMkLst>
        <pc:spChg chg="mod">
          <ac:chgData name="MURAT YILMAZ" userId="ff9b7e86-fc40-44da-9543-0240a64fa5f9" providerId="ADAL" clId="{ACE4CE10-1FD1-4361-9C74-CB9D8C6BC3B6}" dt="2025-10-06T13:52:52.499" v="88" actId="207"/>
          <ac:spMkLst>
            <pc:docMk/>
            <pc:sldMk cId="3091027942" sldId="263"/>
            <ac:spMk id="2" creationId="{C95F3223-B45B-8C97-B873-AACB0B8517DA}"/>
          </ac:spMkLst>
        </pc:spChg>
        <pc:spChg chg="mod">
          <ac:chgData name="MURAT YILMAZ" userId="ff9b7e86-fc40-44da-9543-0240a64fa5f9" providerId="ADAL" clId="{ACE4CE10-1FD1-4361-9C74-CB9D8C6BC3B6}" dt="2025-10-06T13:53:09.168" v="94" actId="20577"/>
          <ac:spMkLst>
            <pc:docMk/>
            <pc:sldMk cId="3091027942" sldId="263"/>
            <ac:spMk id="3" creationId="{37941FDD-F217-DF85-C832-0BBED057CD3E}"/>
          </ac:spMkLst>
        </pc:spChg>
      </pc:sldChg>
      <pc:sldChg chg="modSp mod">
        <pc:chgData name="MURAT YILMAZ" userId="ff9b7e86-fc40-44da-9543-0240a64fa5f9" providerId="ADAL" clId="{ACE4CE10-1FD1-4361-9C74-CB9D8C6BC3B6}" dt="2025-10-06T13:53:35.277" v="97"/>
        <pc:sldMkLst>
          <pc:docMk/>
          <pc:sldMk cId="2866504963" sldId="264"/>
        </pc:sldMkLst>
        <pc:spChg chg="mod">
          <ac:chgData name="MURAT YILMAZ" userId="ff9b7e86-fc40-44da-9543-0240a64fa5f9" providerId="ADAL" clId="{ACE4CE10-1FD1-4361-9C74-CB9D8C6BC3B6}" dt="2025-10-06T13:53:25.832" v="96" actId="207"/>
          <ac:spMkLst>
            <pc:docMk/>
            <pc:sldMk cId="2866504963" sldId="264"/>
            <ac:spMk id="2" creationId="{B07E76CA-033F-9FFB-8227-6E92617EECE9}"/>
          </ac:spMkLst>
        </pc:spChg>
        <pc:spChg chg="mod">
          <ac:chgData name="MURAT YILMAZ" userId="ff9b7e86-fc40-44da-9543-0240a64fa5f9" providerId="ADAL" clId="{ACE4CE10-1FD1-4361-9C74-CB9D8C6BC3B6}" dt="2025-10-06T13:53:35.277" v="97"/>
          <ac:spMkLst>
            <pc:docMk/>
            <pc:sldMk cId="2866504963" sldId="264"/>
            <ac:spMk id="5" creationId="{38741FB6-66EF-D75E-1D0B-0AA16CD6E439}"/>
          </ac:spMkLst>
        </pc:spChg>
      </pc:sldChg>
      <pc:sldChg chg="modSp mod">
        <pc:chgData name="MURAT YILMAZ" userId="ff9b7e86-fc40-44da-9543-0240a64fa5f9" providerId="ADAL" clId="{ACE4CE10-1FD1-4361-9C74-CB9D8C6BC3B6}" dt="2025-10-06T13:54:17.883" v="105" actId="27636"/>
        <pc:sldMkLst>
          <pc:docMk/>
          <pc:sldMk cId="3407282765" sldId="265"/>
        </pc:sldMkLst>
        <pc:spChg chg="mod">
          <ac:chgData name="MURAT YILMAZ" userId="ff9b7e86-fc40-44da-9543-0240a64fa5f9" providerId="ADAL" clId="{ACE4CE10-1FD1-4361-9C74-CB9D8C6BC3B6}" dt="2025-10-06T13:54:09.871" v="103" actId="207"/>
          <ac:spMkLst>
            <pc:docMk/>
            <pc:sldMk cId="3407282765" sldId="265"/>
            <ac:spMk id="2" creationId="{3F170734-86EF-6D36-B8EC-9681E4023E68}"/>
          </ac:spMkLst>
        </pc:spChg>
        <pc:spChg chg="mod">
          <ac:chgData name="MURAT YILMAZ" userId="ff9b7e86-fc40-44da-9543-0240a64fa5f9" providerId="ADAL" clId="{ACE4CE10-1FD1-4361-9C74-CB9D8C6BC3B6}" dt="2025-10-06T13:54:17.883" v="105" actId="27636"/>
          <ac:spMkLst>
            <pc:docMk/>
            <pc:sldMk cId="3407282765" sldId="265"/>
            <ac:spMk id="3" creationId="{CAB3F545-4634-06BB-076A-3AFBC5DF6BAF}"/>
          </ac:spMkLst>
        </pc:spChg>
      </pc:sldChg>
      <pc:sldChg chg="modSp mod">
        <pc:chgData name="MURAT YILMAZ" userId="ff9b7e86-fc40-44da-9543-0240a64fa5f9" providerId="ADAL" clId="{ACE4CE10-1FD1-4361-9C74-CB9D8C6BC3B6}" dt="2025-10-06T13:53:57.739" v="101" actId="27636"/>
        <pc:sldMkLst>
          <pc:docMk/>
          <pc:sldMk cId="2886366587" sldId="266"/>
        </pc:sldMkLst>
        <pc:spChg chg="mod">
          <ac:chgData name="MURAT YILMAZ" userId="ff9b7e86-fc40-44da-9543-0240a64fa5f9" providerId="ADAL" clId="{ACE4CE10-1FD1-4361-9C74-CB9D8C6BC3B6}" dt="2025-10-06T13:53:48.999" v="99" actId="207"/>
          <ac:spMkLst>
            <pc:docMk/>
            <pc:sldMk cId="2886366587" sldId="266"/>
            <ac:spMk id="2" creationId="{2948DD79-9731-97D8-73F4-DADCDB1A5603}"/>
          </ac:spMkLst>
        </pc:spChg>
        <pc:spChg chg="mod">
          <ac:chgData name="MURAT YILMAZ" userId="ff9b7e86-fc40-44da-9543-0240a64fa5f9" providerId="ADAL" clId="{ACE4CE10-1FD1-4361-9C74-CB9D8C6BC3B6}" dt="2025-10-06T13:53:57.739" v="101" actId="27636"/>
          <ac:spMkLst>
            <pc:docMk/>
            <pc:sldMk cId="2886366587" sldId="266"/>
            <ac:spMk id="3" creationId="{030D836B-09DB-4378-E9CC-01428D8195AF}"/>
          </ac:spMkLst>
        </pc:spChg>
      </pc:sldChg>
      <pc:sldChg chg="modSp mod">
        <pc:chgData name="MURAT YILMAZ" userId="ff9b7e86-fc40-44da-9543-0240a64fa5f9" providerId="ADAL" clId="{ACE4CE10-1FD1-4361-9C74-CB9D8C6BC3B6}" dt="2025-10-06T13:54:39.965" v="109" actId="27636"/>
        <pc:sldMkLst>
          <pc:docMk/>
          <pc:sldMk cId="1759450622" sldId="267"/>
        </pc:sldMkLst>
        <pc:spChg chg="mod">
          <ac:chgData name="MURAT YILMAZ" userId="ff9b7e86-fc40-44da-9543-0240a64fa5f9" providerId="ADAL" clId="{ACE4CE10-1FD1-4361-9C74-CB9D8C6BC3B6}" dt="2025-10-06T13:54:31.232" v="107" actId="207"/>
          <ac:spMkLst>
            <pc:docMk/>
            <pc:sldMk cId="1759450622" sldId="267"/>
            <ac:spMk id="2" creationId="{9D10B8BF-24D9-3568-1CB9-5DA3929DB71E}"/>
          </ac:spMkLst>
        </pc:spChg>
        <pc:spChg chg="mod">
          <ac:chgData name="MURAT YILMAZ" userId="ff9b7e86-fc40-44da-9543-0240a64fa5f9" providerId="ADAL" clId="{ACE4CE10-1FD1-4361-9C74-CB9D8C6BC3B6}" dt="2025-10-06T13:54:39.965" v="109" actId="27636"/>
          <ac:spMkLst>
            <pc:docMk/>
            <pc:sldMk cId="1759450622" sldId="267"/>
            <ac:spMk id="3" creationId="{C85CFE4B-EDA7-A9C3-4F82-1B2ED1D3E99B}"/>
          </ac:spMkLst>
        </pc:spChg>
      </pc:sldChg>
      <pc:sldChg chg="del">
        <pc:chgData name="MURAT YILMAZ" userId="ff9b7e86-fc40-44da-9543-0240a64fa5f9" providerId="ADAL" clId="{ACE4CE10-1FD1-4361-9C74-CB9D8C6BC3B6}" dt="2025-10-06T13:48:26.823" v="65" actId="47"/>
        <pc:sldMkLst>
          <pc:docMk/>
          <pc:sldMk cId="3409931209" sldId="268"/>
        </pc:sldMkLst>
      </pc:sldChg>
      <pc:sldChg chg="addSp modSp new mod setBg">
        <pc:chgData name="MURAT YILMAZ" userId="ff9b7e86-fc40-44da-9543-0240a64fa5f9" providerId="ADAL" clId="{ACE4CE10-1FD1-4361-9C74-CB9D8C6BC3B6}" dt="2025-10-06T13:48:34.609" v="66" actId="113"/>
        <pc:sldMkLst>
          <pc:docMk/>
          <pc:sldMk cId="62146859" sldId="269"/>
        </pc:sldMkLst>
        <pc:spChg chg="mod">
          <ac:chgData name="MURAT YILMAZ" userId="ff9b7e86-fc40-44da-9543-0240a64fa5f9" providerId="ADAL" clId="{ACE4CE10-1FD1-4361-9C74-CB9D8C6BC3B6}" dt="2025-10-06T13:15:47.249" v="13" actId="26606"/>
          <ac:spMkLst>
            <pc:docMk/>
            <pc:sldMk cId="62146859" sldId="269"/>
            <ac:spMk id="2" creationId="{D2D71319-E58C-CEA5-E25D-52423981A072}"/>
          </ac:spMkLst>
        </pc:spChg>
        <pc:spChg chg="mod">
          <ac:chgData name="MURAT YILMAZ" userId="ff9b7e86-fc40-44da-9543-0240a64fa5f9" providerId="ADAL" clId="{ACE4CE10-1FD1-4361-9C74-CB9D8C6BC3B6}" dt="2025-10-06T13:48:34.609" v="66" actId="113"/>
          <ac:spMkLst>
            <pc:docMk/>
            <pc:sldMk cId="62146859" sldId="269"/>
            <ac:spMk id="3" creationId="{F1D37AD5-D03A-637D-F05C-001B76C85E70}"/>
          </ac:spMkLst>
        </pc:spChg>
        <pc:spChg chg="add">
          <ac:chgData name="MURAT YILMAZ" userId="ff9b7e86-fc40-44da-9543-0240a64fa5f9" providerId="ADAL" clId="{ACE4CE10-1FD1-4361-9C74-CB9D8C6BC3B6}" dt="2025-10-06T13:15:47.249" v="13" actId="26606"/>
          <ac:spMkLst>
            <pc:docMk/>
            <pc:sldMk cId="62146859" sldId="269"/>
            <ac:spMk id="8" creationId="{10CE3618-1D7A-4256-B2AF-9DB692996C65}"/>
          </ac:spMkLst>
        </pc:spChg>
        <pc:spChg chg="add">
          <ac:chgData name="MURAT YILMAZ" userId="ff9b7e86-fc40-44da-9543-0240a64fa5f9" providerId="ADAL" clId="{ACE4CE10-1FD1-4361-9C74-CB9D8C6BC3B6}" dt="2025-10-06T13:15:47.249" v="13" actId="26606"/>
          <ac:spMkLst>
            <pc:docMk/>
            <pc:sldMk cId="62146859" sldId="269"/>
            <ac:spMk id="33" creationId="{3F39476B-1A6D-47CB-AC7A-FB87EF003323}"/>
          </ac:spMkLst>
        </pc:spChg>
        <pc:grpChg chg="add">
          <ac:chgData name="MURAT YILMAZ" userId="ff9b7e86-fc40-44da-9543-0240a64fa5f9" providerId="ADAL" clId="{ACE4CE10-1FD1-4361-9C74-CB9D8C6BC3B6}" dt="2025-10-06T13:15:47.249" v="13" actId="26606"/>
          <ac:grpSpMkLst>
            <pc:docMk/>
            <pc:sldMk cId="62146859" sldId="269"/>
            <ac:grpSpMk id="10" creationId="{B984687B-789E-453B-921F-7804CCA6BA01}"/>
          </ac:grpSpMkLst>
        </pc:gr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8968FE-AD3D-444F-B6A8-796D946DC3A6}" type="datetimeFigureOut">
              <a:rPr lang="en-US" smtClean="0"/>
              <a:t>10/20/2025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112EAA-B504-4DE4-86AF-9234CC185AA8}" type="slidenum">
              <a:rPr lang="en-US" smtClean="0"/>
              <a:t>‹#›</a:t>
            </a:fld>
            <a:endParaRPr lang="en-US" dirty="0"/>
          </a:p>
        </p:txBody>
      </p:sp>
    </p:spTree>
    <p:extLst>
      <p:ext uri="{BB962C8B-B14F-4D97-AF65-F5344CB8AC3E}">
        <p14:creationId xmlns:p14="http://schemas.microsoft.com/office/powerpoint/2010/main" val="3370087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en-US"/>
              <a:t>Click to edit Master title style</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198E66DD-51B1-4BF7-9539-DEA51BFAEFD8}" type="datetime1">
              <a:rPr lang="en-US" smtClean="0"/>
              <a:t>10/20/2025</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7A6260-7573-4697-9E59-AA19A1D5C255}" type="datetime1">
              <a:rPr lang="en-US" smtClean="0"/>
              <a:t>10/20/2025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04672" y="320040"/>
            <a:ext cx="3657600" cy="320040"/>
          </a:xfrm>
        </p:spPr>
        <p:txBody>
          <a:bodyPr/>
          <a:lstStyle/>
          <a:p>
            <a:fld id="{AB049DE4-AD7B-432F-9E35-775F5F8CC6AD}" type="datetime1">
              <a:rPr lang="en-US" smtClean="0"/>
              <a:t>10/20/2025</a:t>
            </a:fld>
            <a:endParaRPr lang="en-US" dirty="0"/>
          </a:p>
        </p:txBody>
      </p:sp>
      <p:sp>
        <p:nvSpPr>
          <p:cNvPr id="5" name="Footer Placeholder 4"/>
          <p:cNvSpPr>
            <a:spLocks noGrp="1"/>
          </p:cNvSpPr>
          <p:nvPr>
            <p:ph type="ftr" sz="quarter" idx="11"/>
          </p:nvPr>
        </p:nvSpPr>
        <p:spPr>
          <a:xfrm>
            <a:off x="804672" y="6227064"/>
            <a:ext cx="10588752" cy="320040"/>
          </a:xfrm>
        </p:spPr>
        <p:txBody>
          <a:body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ED204F4-028A-4A36-B306-1FBAFF258B24}" type="datetime1">
              <a:rPr lang="en-US" smtClean="0"/>
              <a:t>10/20/2025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04672" y="320040"/>
            <a:ext cx="3657600" cy="320040"/>
          </a:xfrm>
        </p:spPr>
        <p:txBody>
          <a:bodyPr/>
          <a:lstStyle/>
          <a:p>
            <a:fld id="{A7569E6D-812C-4C70-BB51-98F32992DB43}" type="datetime1">
              <a:rPr lang="en-US" smtClean="0"/>
              <a:t>10/20/2025</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04672" y="320040"/>
            <a:ext cx="3657600" cy="320040"/>
          </a:xfrm>
        </p:spPr>
        <p:txBody>
          <a:bodyPr/>
          <a:lstStyle/>
          <a:p>
            <a:fld id="{F10287DF-640A-4181-8B82-4913718EF244}" type="datetime1">
              <a:rPr lang="en-US" smtClean="0"/>
              <a:t>10/20/2025</a:t>
            </a:fld>
            <a:endParaRPr lang="en-US" dirty="0"/>
          </a:p>
        </p:txBody>
      </p:sp>
      <p:sp>
        <p:nvSpPr>
          <p:cNvPr id="6" name="Footer Placeholder 5"/>
          <p:cNvSpPr>
            <a:spLocks noGrp="1"/>
          </p:cNvSpPr>
          <p:nvPr>
            <p:ph type="ftr" sz="quarter" idx="11"/>
          </p:nvPr>
        </p:nvSpPr>
        <p:spPr>
          <a:xfrm>
            <a:off x="804672" y="6227064"/>
            <a:ext cx="10588752" cy="320040"/>
          </a:xfrm>
        </p:spPr>
        <p:txBody>
          <a:bodyPr/>
          <a:lstStyle/>
          <a:p>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125305" y="1488985"/>
            <a:ext cx="6264350" cy="16968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18447" y="4351687"/>
            <a:ext cx="6265588" cy="17040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04672" y="320040"/>
            <a:ext cx="3657600" cy="320040"/>
          </a:xfrm>
        </p:spPr>
        <p:txBody>
          <a:bodyPr/>
          <a:lstStyle/>
          <a:p>
            <a:fld id="{C74BE3E1-3173-4AB6-90EF-CE84B9FBD77E}" type="datetime1">
              <a:rPr lang="en-US" smtClean="0"/>
              <a:t>10/20/2025</a:t>
            </a:fld>
            <a:endParaRPr lang="en-US" dirty="0"/>
          </a:p>
        </p:txBody>
      </p:sp>
      <p:sp>
        <p:nvSpPr>
          <p:cNvPr id="8" name="Footer Placeholder 7"/>
          <p:cNvSpPr>
            <a:spLocks noGrp="1"/>
          </p:cNvSpPr>
          <p:nvPr>
            <p:ph type="ftr" sz="quarter" idx="11"/>
          </p:nvPr>
        </p:nvSpPr>
        <p:spPr>
          <a:xfrm>
            <a:off x="804672" y="6227064"/>
            <a:ext cx="10588752" cy="320040"/>
          </a:xfrm>
        </p:spPr>
        <p:txBody>
          <a:bodyPr/>
          <a:lstStyle/>
          <a:p>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E46D357-68ED-48AA-AC18-9CC27DEA9490}" type="datetime1">
              <a:rPr lang="en-US" smtClean="0"/>
              <a:t>10/20/2025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ACC8BAEE-D0AF-4323-A024-1416F995B386}" type="datetime1">
              <a:rPr lang="en-US" smtClean="0"/>
              <a:t>10/20/2025</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D36E0D4-CA65-4DD1-8546-2CC4E75B8B9D}" type="datetime1">
              <a:rPr lang="en-US" smtClean="0"/>
              <a:t>10/20/2025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4672" y="320040"/>
            <a:ext cx="3657600" cy="320040"/>
          </a:xfrm>
        </p:spPr>
        <p:txBody>
          <a:bodyPr/>
          <a:lstStyle/>
          <a:p>
            <a:fld id="{C19DEFE7-E1FA-4CA7-8A5A-F9AB210CE638}" type="datetime1">
              <a:rPr lang="en-US" smtClean="0"/>
              <a:t>10/20/2025</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FD1E3FCC-785C-4EC4-B782-9133218B75DD}" type="datetime1">
              <a:rPr lang="en-US" smtClean="0"/>
              <a:t>10/20/2025</a:t>
            </a:fld>
            <a:endParaRPr lang="en-US"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B7FF52F0-41C1-43AB-A827-85DF6A06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3" name="Group 42">
            <a:extLst>
              <a:ext uri="{FF2B5EF4-FFF2-40B4-BE49-F238E27FC236}">
                <a16:creationId xmlns:a16="http://schemas.microsoft.com/office/drawing/2014/main" id="{6C144995-155B-424A-B9F4-F22B71B70CA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p:grpSpPr>
        <p:sp>
          <p:nvSpPr>
            <p:cNvPr id="44" name="Freeform 5">
              <a:extLst>
                <a:ext uri="{FF2B5EF4-FFF2-40B4-BE49-F238E27FC236}">
                  <a16:creationId xmlns:a16="http://schemas.microsoft.com/office/drawing/2014/main" id="{8209302C-6060-4E33-B0FF-231E14ABEB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 name="Freeform 6">
              <a:extLst>
                <a:ext uri="{FF2B5EF4-FFF2-40B4-BE49-F238E27FC236}">
                  <a16:creationId xmlns:a16="http://schemas.microsoft.com/office/drawing/2014/main" id="{1B7CFB76-EC56-4AEC-9C98-2E090DE43F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 name="Freeform 7">
              <a:extLst>
                <a:ext uri="{FF2B5EF4-FFF2-40B4-BE49-F238E27FC236}">
                  <a16:creationId xmlns:a16="http://schemas.microsoft.com/office/drawing/2014/main" id="{B477DDB4-CCA0-4087-A6A1-A2AAE5021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 name="Freeform 8">
              <a:extLst>
                <a:ext uri="{FF2B5EF4-FFF2-40B4-BE49-F238E27FC236}">
                  <a16:creationId xmlns:a16="http://schemas.microsoft.com/office/drawing/2014/main" id="{D6D89F34-3A58-4580-BD09-33277B5DE2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8" name="Freeform 9">
              <a:extLst>
                <a:ext uri="{FF2B5EF4-FFF2-40B4-BE49-F238E27FC236}">
                  <a16:creationId xmlns:a16="http://schemas.microsoft.com/office/drawing/2014/main" id="{B2323A6B-B80D-43C6-9C79-8A543993B5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 name="Freeform 10">
              <a:extLst>
                <a:ext uri="{FF2B5EF4-FFF2-40B4-BE49-F238E27FC236}">
                  <a16:creationId xmlns:a16="http://schemas.microsoft.com/office/drawing/2014/main" id="{34BF7A9F-A77E-438F-B3C2-963039783E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0" name="Freeform 11">
              <a:extLst>
                <a:ext uri="{FF2B5EF4-FFF2-40B4-BE49-F238E27FC236}">
                  <a16:creationId xmlns:a16="http://schemas.microsoft.com/office/drawing/2014/main" id="{F5EE77F3-F65B-4C01-91EB-3F45576BFA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1" name="Freeform 12">
              <a:extLst>
                <a:ext uri="{FF2B5EF4-FFF2-40B4-BE49-F238E27FC236}">
                  <a16:creationId xmlns:a16="http://schemas.microsoft.com/office/drawing/2014/main" id="{E2A55C6C-6A64-4546-AA40-F2343C11F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2" name="Freeform 13">
              <a:extLst>
                <a:ext uri="{FF2B5EF4-FFF2-40B4-BE49-F238E27FC236}">
                  <a16:creationId xmlns:a16="http://schemas.microsoft.com/office/drawing/2014/main" id="{BBF96922-FB36-4155-A363-5AB6E60F03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3" name="Freeform 14">
              <a:extLst>
                <a:ext uri="{FF2B5EF4-FFF2-40B4-BE49-F238E27FC236}">
                  <a16:creationId xmlns:a16="http://schemas.microsoft.com/office/drawing/2014/main" id="{5BB8D0CC-3FD6-4257-9B8E-8F6B35BAAF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 name="Freeform 15">
              <a:extLst>
                <a:ext uri="{FF2B5EF4-FFF2-40B4-BE49-F238E27FC236}">
                  <a16:creationId xmlns:a16="http://schemas.microsoft.com/office/drawing/2014/main" id="{59C16BD8-BDED-4F47-9EF4-B9F466D90B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 name="Freeform 16">
              <a:extLst>
                <a:ext uri="{FF2B5EF4-FFF2-40B4-BE49-F238E27FC236}">
                  <a16:creationId xmlns:a16="http://schemas.microsoft.com/office/drawing/2014/main" id="{687913F5-87F7-499B-9C9A-DB7687145E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 name="Freeform 17">
              <a:extLst>
                <a:ext uri="{FF2B5EF4-FFF2-40B4-BE49-F238E27FC236}">
                  <a16:creationId xmlns:a16="http://schemas.microsoft.com/office/drawing/2014/main" id="{C1FC0B82-88DF-42A3-9041-1037C9A76B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 name="Freeform 18">
              <a:extLst>
                <a:ext uri="{FF2B5EF4-FFF2-40B4-BE49-F238E27FC236}">
                  <a16:creationId xmlns:a16="http://schemas.microsoft.com/office/drawing/2014/main" id="{1C083223-5759-48E1-B3AE-ADF4C165B0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 name="Freeform 19">
              <a:extLst>
                <a:ext uri="{FF2B5EF4-FFF2-40B4-BE49-F238E27FC236}">
                  <a16:creationId xmlns:a16="http://schemas.microsoft.com/office/drawing/2014/main" id="{A283EA1D-83E3-4469-A48F-58ECE18730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 name="Freeform 20">
              <a:extLst>
                <a:ext uri="{FF2B5EF4-FFF2-40B4-BE49-F238E27FC236}">
                  <a16:creationId xmlns:a16="http://schemas.microsoft.com/office/drawing/2014/main" id="{9C827C81-2FCC-48CE-947D-120E6924BE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 name="Freeform 21">
              <a:extLst>
                <a:ext uri="{FF2B5EF4-FFF2-40B4-BE49-F238E27FC236}">
                  <a16:creationId xmlns:a16="http://schemas.microsoft.com/office/drawing/2014/main" id="{FDB65A24-1E0B-4AEF-8973-DCD5417FB7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 name="Freeform 22">
              <a:extLst>
                <a:ext uri="{FF2B5EF4-FFF2-40B4-BE49-F238E27FC236}">
                  <a16:creationId xmlns:a16="http://schemas.microsoft.com/office/drawing/2014/main" id="{FD07639F-33B8-42B0-8353-70EFD44BA1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 name="Freeform 23">
              <a:extLst>
                <a:ext uri="{FF2B5EF4-FFF2-40B4-BE49-F238E27FC236}">
                  <a16:creationId xmlns:a16="http://schemas.microsoft.com/office/drawing/2014/main" id="{4C2C74EF-6FD2-4E2D-84EA-33191D52C0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3" name="Subtitle 2">
            <a:extLst>
              <a:ext uri="{FF2B5EF4-FFF2-40B4-BE49-F238E27FC236}">
                <a16:creationId xmlns:a16="http://schemas.microsoft.com/office/drawing/2014/main" id="{F8B0D1D1-624A-4AF5-B57E-100CDFEEA580}"/>
              </a:ext>
            </a:extLst>
          </p:cNvPr>
          <p:cNvSpPr>
            <a:spLocks noGrp="1"/>
          </p:cNvSpPr>
          <p:nvPr>
            <p:ph type="subTitle" idx="1"/>
          </p:nvPr>
        </p:nvSpPr>
        <p:spPr>
          <a:xfrm>
            <a:off x="1759237" y="5079936"/>
            <a:ext cx="8673427" cy="969087"/>
          </a:xfrm>
          <a:ln>
            <a:noFill/>
            <a:prstDash val="dash"/>
            <a:miter lim="800000"/>
          </a:ln>
        </p:spPr>
        <p:txBody>
          <a:bodyPr anchor="ctr">
            <a:normAutofit/>
          </a:bodyPr>
          <a:lstStyle/>
          <a:p>
            <a:pPr>
              <a:lnSpc>
                <a:spcPct val="90000"/>
              </a:lnSpc>
            </a:pPr>
            <a:r>
              <a:rPr lang="tr-TR" sz="1500" b="1" dirty="0">
                <a:solidFill>
                  <a:schemeClr val="bg1"/>
                </a:solidFill>
                <a:latin typeface="Times New Roman" panose="02020603050405020304" pitchFamily="18" charset="0"/>
                <a:cs typeface="Times New Roman" panose="02020603050405020304" pitchFamily="18" charset="0"/>
              </a:rPr>
              <a:t>KASTAMONU ÜNİVERSİTESİ</a:t>
            </a:r>
          </a:p>
          <a:p>
            <a:pPr>
              <a:lnSpc>
                <a:spcPct val="90000"/>
              </a:lnSpc>
            </a:pPr>
            <a:r>
              <a:rPr lang="tr-TR" sz="1500" b="1" dirty="0">
                <a:solidFill>
                  <a:schemeClr val="bg1"/>
                </a:solidFill>
                <a:latin typeface="Times New Roman" panose="02020603050405020304" pitchFamily="18" charset="0"/>
                <a:cs typeface="Times New Roman" panose="02020603050405020304" pitchFamily="18" charset="0"/>
              </a:rPr>
              <a:t>İKTİSADİ VE İDARİ BİLİMLER FAKÜLTESİ</a:t>
            </a:r>
          </a:p>
          <a:p>
            <a:pPr>
              <a:lnSpc>
                <a:spcPct val="90000"/>
              </a:lnSpc>
            </a:pPr>
            <a:r>
              <a:rPr lang="tr-TR" sz="1500" b="1">
                <a:solidFill>
                  <a:schemeClr val="bg1"/>
                </a:solidFill>
                <a:latin typeface="Times New Roman" panose="02020603050405020304" pitchFamily="18" charset="0"/>
                <a:cs typeface="Times New Roman" panose="02020603050405020304" pitchFamily="18" charset="0"/>
              </a:rPr>
              <a:t>ULUSLARARASI </a:t>
            </a:r>
            <a:r>
              <a:rPr lang="tr-TR" sz="1500" b="1" dirty="0">
                <a:solidFill>
                  <a:schemeClr val="bg1"/>
                </a:solidFill>
                <a:latin typeface="Times New Roman" panose="02020603050405020304" pitchFamily="18" charset="0"/>
                <a:cs typeface="Times New Roman" panose="02020603050405020304" pitchFamily="18" charset="0"/>
              </a:rPr>
              <a:t>İLİŞKİLER BÖLÜMÜ</a:t>
            </a:r>
          </a:p>
        </p:txBody>
      </p:sp>
      <p:sp>
        <p:nvSpPr>
          <p:cNvPr id="64" name="Rectangle 63">
            <a:extLst>
              <a:ext uri="{FF2B5EF4-FFF2-40B4-BE49-F238E27FC236}">
                <a16:creationId xmlns:a16="http://schemas.microsoft.com/office/drawing/2014/main" id="{49DB63B5-3AC2-4401-94EF-046358A666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608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80081FE-3187-4184-98D0-CDC8A7E59A97}"/>
              </a:ext>
            </a:extLst>
          </p:cNvPr>
          <p:cNvSpPr>
            <a:spLocks noGrp="1"/>
          </p:cNvSpPr>
          <p:nvPr>
            <p:ph type="ctrTitle"/>
          </p:nvPr>
        </p:nvSpPr>
        <p:spPr>
          <a:xfrm>
            <a:off x="1759236" y="1326996"/>
            <a:ext cx="8679915" cy="2965254"/>
          </a:xfrm>
        </p:spPr>
        <p:txBody>
          <a:bodyPr anchor="ctr">
            <a:normAutofit/>
          </a:bodyPr>
          <a:lstStyle/>
          <a:p>
            <a:r>
              <a:rPr lang="en-US" sz="7200">
                <a:solidFill>
                  <a:schemeClr val="tx1"/>
                </a:solidFill>
              </a:rPr>
              <a:t>Uluslararası Ticaret Yapısı</a:t>
            </a:r>
            <a:endParaRPr lang="en-US" sz="7200" b="1">
              <a:solidFill>
                <a:schemeClr val="tx1"/>
              </a:solidFill>
            </a:endParaRPr>
          </a:p>
        </p:txBody>
      </p:sp>
      <p:sp>
        <p:nvSpPr>
          <p:cNvPr id="66" name="Isosceles Triangle 65">
            <a:extLst>
              <a:ext uri="{FF2B5EF4-FFF2-40B4-BE49-F238E27FC236}">
                <a16:creationId xmlns:a16="http://schemas.microsoft.com/office/drawing/2014/main" id="{5BF7DBAF-F0AA-4410-8A08-2579C85088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892384" y="4560849"/>
            <a:ext cx="407233" cy="35106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4" name="TextBox 3">
            <a:extLst>
              <a:ext uri="{FF2B5EF4-FFF2-40B4-BE49-F238E27FC236}">
                <a16:creationId xmlns:a16="http://schemas.microsoft.com/office/drawing/2014/main" id="{8F6ABBF5-E93A-671F-C4B7-D475D00097AE}"/>
              </a:ext>
            </a:extLst>
          </p:cNvPr>
          <p:cNvSpPr txBox="1"/>
          <p:nvPr/>
        </p:nvSpPr>
        <p:spPr>
          <a:xfrm>
            <a:off x="9992421" y="390562"/>
            <a:ext cx="1125368" cy="369332"/>
          </a:xfrm>
          <a:prstGeom prst="rect">
            <a:avLst/>
          </a:prstGeom>
          <a:noFill/>
        </p:spPr>
        <p:txBody>
          <a:bodyPr wrap="square">
            <a:spAutoFit/>
          </a:bodyPr>
          <a:lstStyle/>
          <a:p>
            <a:r>
              <a:rPr lang="tr-TR"/>
              <a:t>Hafta 8</a:t>
            </a:r>
            <a:endParaRPr lang="en-US" dirty="0"/>
          </a:p>
        </p:txBody>
      </p:sp>
    </p:spTree>
    <p:extLst>
      <p:ext uri="{BB962C8B-B14F-4D97-AF65-F5344CB8AC3E}">
        <p14:creationId xmlns:p14="http://schemas.microsoft.com/office/powerpoint/2010/main" val="16306465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9CE46CE-58B3-05E1-299E-C0E9A231937A}"/>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3D0378ED-5D82-9476-CE73-3DF1DCEC83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854174B6-0BBB-B35A-3D14-BA3E2DF9621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20" name="Freeform 5">
              <a:extLst>
                <a:ext uri="{FF2B5EF4-FFF2-40B4-BE49-F238E27FC236}">
                  <a16:creationId xmlns:a16="http://schemas.microsoft.com/office/drawing/2014/main" id="{E196A914-9FA4-1EDF-C8A8-583B39FF48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21" name="Freeform 6">
              <a:extLst>
                <a:ext uri="{FF2B5EF4-FFF2-40B4-BE49-F238E27FC236}">
                  <a16:creationId xmlns:a16="http://schemas.microsoft.com/office/drawing/2014/main" id="{A6D77B5D-3683-A82B-F4B5-EB572DB7DC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 name="Freeform 7">
              <a:extLst>
                <a:ext uri="{FF2B5EF4-FFF2-40B4-BE49-F238E27FC236}">
                  <a16:creationId xmlns:a16="http://schemas.microsoft.com/office/drawing/2014/main" id="{6BF45186-89A5-F17B-4E5B-E603B849F8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 name="Freeform 8">
              <a:extLst>
                <a:ext uri="{FF2B5EF4-FFF2-40B4-BE49-F238E27FC236}">
                  <a16:creationId xmlns:a16="http://schemas.microsoft.com/office/drawing/2014/main" id="{886C9893-BC5A-E924-B58A-D4550263AF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 name="Freeform 9">
              <a:extLst>
                <a:ext uri="{FF2B5EF4-FFF2-40B4-BE49-F238E27FC236}">
                  <a16:creationId xmlns:a16="http://schemas.microsoft.com/office/drawing/2014/main" id="{6BD1200B-1BE1-E72B-0105-43C3878B12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 name="Freeform 10">
              <a:extLst>
                <a:ext uri="{FF2B5EF4-FFF2-40B4-BE49-F238E27FC236}">
                  <a16:creationId xmlns:a16="http://schemas.microsoft.com/office/drawing/2014/main" id="{1B55A1D9-BBBB-4327-B8B8-E58A448F58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 name="Freeform 11">
              <a:extLst>
                <a:ext uri="{FF2B5EF4-FFF2-40B4-BE49-F238E27FC236}">
                  <a16:creationId xmlns:a16="http://schemas.microsoft.com/office/drawing/2014/main" id="{B14DD9D5-B488-D494-3CA0-3FC3B12017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 name="Freeform 12">
              <a:extLst>
                <a:ext uri="{FF2B5EF4-FFF2-40B4-BE49-F238E27FC236}">
                  <a16:creationId xmlns:a16="http://schemas.microsoft.com/office/drawing/2014/main" id="{BA5939C7-55CB-07D0-DB9D-D8C3FCA15C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 name="Freeform 13">
              <a:extLst>
                <a:ext uri="{FF2B5EF4-FFF2-40B4-BE49-F238E27FC236}">
                  <a16:creationId xmlns:a16="http://schemas.microsoft.com/office/drawing/2014/main" id="{544E5CC8-7ADE-E62B-0859-ABD9AE6642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 name="Freeform 14">
              <a:extLst>
                <a:ext uri="{FF2B5EF4-FFF2-40B4-BE49-F238E27FC236}">
                  <a16:creationId xmlns:a16="http://schemas.microsoft.com/office/drawing/2014/main" id="{DAFCE765-5703-BF31-93B7-9F6C0083E1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 name="Freeform 15">
              <a:extLst>
                <a:ext uri="{FF2B5EF4-FFF2-40B4-BE49-F238E27FC236}">
                  <a16:creationId xmlns:a16="http://schemas.microsoft.com/office/drawing/2014/main" id="{5A674023-F749-2F49-96F1-B2F674DB61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 name="Freeform 16">
              <a:extLst>
                <a:ext uri="{FF2B5EF4-FFF2-40B4-BE49-F238E27FC236}">
                  <a16:creationId xmlns:a16="http://schemas.microsoft.com/office/drawing/2014/main" id="{152DD024-34BF-7CCF-9A8D-4AEC8D5993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 name="Freeform 17">
              <a:extLst>
                <a:ext uri="{FF2B5EF4-FFF2-40B4-BE49-F238E27FC236}">
                  <a16:creationId xmlns:a16="http://schemas.microsoft.com/office/drawing/2014/main" id="{334C476E-5F1D-627F-E742-90A145B3F3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 name="Freeform 18">
              <a:extLst>
                <a:ext uri="{FF2B5EF4-FFF2-40B4-BE49-F238E27FC236}">
                  <a16:creationId xmlns:a16="http://schemas.microsoft.com/office/drawing/2014/main" id="{BB665627-9ADC-378B-8988-A09513F8F0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 name="Freeform 19">
              <a:extLst>
                <a:ext uri="{FF2B5EF4-FFF2-40B4-BE49-F238E27FC236}">
                  <a16:creationId xmlns:a16="http://schemas.microsoft.com/office/drawing/2014/main" id="{12805257-1FF7-F66C-BDDC-6C6B325794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 name="Freeform 20">
              <a:extLst>
                <a:ext uri="{FF2B5EF4-FFF2-40B4-BE49-F238E27FC236}">
                  <a16:creationId xmlns:a16="http://schemas.microsoft.com/office/drawing/2014/main" id="{A227E4A4-D135-F4BC-27BC-5A942A4F63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 name="Freeform 21">
              <a:extLst>
                <a:ext uri="{FF2B5EF4-FFF2-40B4-BE49-F238E27FC236}">
                  <a16:creationId xmlns:a16="http://schemas.microsoft.com/office/drawing/2014/main" id="{981A6874-04A5-C697-1B87-B7DA008604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 name="Freeform 22">
              <a:extLst>
                <a:ext uri="{FF2B5EF4-FFF2-40B4-BE49-F238E27FC236}">
                  <a16:creationId xmlns:a16="http://schemas.microsoft.com/office/drawing/2014/main" id="{E4EB3B44-D65E-2F94-81C1-4203E1A0EC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 name="Freeform 23">
              <a:extLst>
                <a:ext uri="{FF2B5EF4-FFF2-40B4-BE49-F238E27FC236}">
                  <a16:creationId xmlns:a16="http://schemas.microsoft.com/office/drawing/2014/main" id="{1A7C1830-5A79-99E3-DE73-9D12B04494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 name="Freeform 24">
              <a:extLst>
                <a:ext uri="{FF2B5EF4-FFF2-40B4-BE49-F238E27FC236}">
                  <a16:creationId xmlns:a16="http://schemas.microsoft.com/office/drawing/2014/main" id="{673ECB85-14C8-023F-5B50-AA40F03C0B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 name="Freeform 25">
              <a:extLst>
                <a:ext uri="{FF2B5EF4-FFF2-40B4-BE49-F238E27FC236}">
                  <a16:creationId xmlns:a16="http://schemas.microsoft.com/office/drawing/2014/main" id="{9F8BD0DD-00FE-42B1-20C5-C5E554B590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42" name="Rectangle 41">
            <a:extLst>
              <a:ext uri="{FF2B5EF4-FFF2-40B4-BE49-F238E27FC236}">
                <a16:creationId xmlns:a16="http://schemas.microsoft.com/office/drawing/2014/main" id="{A259E531-FA48-06F9-C793-C7D391C11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57883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D10B8BF-24D9-3568-1CB9-5DA3929DB71E}"/>
              </a:ext>
            </a:extLst>
          </p:cNvPr>
          <p:cNvSpPr>
            <a:spLocks noGrp="1"/>
          </p:cNvSpPr>
          <p:nvPr>
            <p:ph type="title"/>
          </p:nvPr>
        </p:nvSpPr>
        <p:spPr>
          <a:xfrm>
            <a:off x="645459" y="960120"/>
            <a:ext cx="3865695" cy="4171278"/>
          </a:xfrm>
        </p:spPr>
        <p:txBody>
          <a:bodyPr>
            <a:normAutofit/>
          </a:bodyPr>
          <a:lstStyle/>
          <a:p>
            <a:pPr algn="r"/>
            <a:r>
              <a:rPr lang="en-US" sz="4400" dirty="0" err="1">
                <a:solidFill>
                  <a:schemeClr val="tx1"/>
                </a:solidFill>
              </a:rPr>
              <a:t>Sonuç</a:t>
            </a:r>
            <a:r>
              <a:rPr lang="en-US" sz="4400" dirty="0">
                <a:solidFill>
                  <a:schemeClr val="tx1"/>
                </a:solidFill>
              </a:rPr>
              <a:t>: </a:t>
            </a:r>
            <a:r>
              <a:rPr lang="en-US" sz="4400" dirty="0" err="1">
                <a:solidFill>
                  <a:schemeClr val="tx1"/>
                </a:solidFill>
              </a:rPr>
              <a:t>Ticaretin</a:t>
            </a:r>
            <a:r>
              <a:rPr lang="en-US" sz="4400" dirty="0">
                <a:solidFill>
                  <a:schemeClr val="tx1"/>
                </a:solidFill>
              </a:rPr>
              <a:t> </a:t>
            </a:r>
            <a:r>
              <a:rPr lang="en-US" sz="4400" dirty="0" err="1">
                <a:solidFill>
                  <a:schemeClr val="tx1"/>
                </a:solidFill>
              </a:rPr>
              <a:t>Riskleri</a:t>
            </a:r>
            <a:r>
              <a:rPr lang="en-US" sz="4400" dirty="0">
                <a:solidFill>
                  <a:schemeClr val="tx1"/>
                </a:solidFill>
              </a:rPr>
              <a:t> </a:t>
            </a:r>
            <a:r>
              <a:rPr lang="en-US" sz="4400" dirty="0" err="1">
                <a:solidFill>
                  <a:schemeClr val="tx1"/>
                </a:solidFill>
              </a:rPr>
              <a:t>ve</a:t>
            </a:r>
            <a:r>
              <a:rPr lang="en-US" sz="4400" dirty="0">
                <a:solidFill>
                  <a:schemeClr val="tx1"/>
                </a:solidFill>
              </a:rPr>
              <a:t> </a:t>
            </a:r>
            <a:r>
              <a:rPr lang="en-US" sz="4400" dirty="0" err="1">
                <a:solidFill>
                  <a:schemeClr val="tx1"/>
                </a:solidFill>
              </a:rPr>
              <a:t>Belirsiz</a:t>
            </a:r>
            <a:r>
              <a:rPr lang="en-US" sz="4400" dirty="0">
                <a:solidFill>
                  <a:schemeClr val="tx1"/>
                </a:solidFill>
              </a:rPr>
              <a:t> </a:t>
            </a:r>
            <a:r>
              <a:rPr lang="en-US" sz="4400" dirty="0" err="1">
                <a:solidFill>
                  <a:schemeClr val="tx1"/>
                </a:solidFill>
              </a:rPr>
              <a:t>Geleceği</a:t>
            </a:r>
            <a:endParaRPr lang="en-US" sz="4400" dirty="0">
              <a:solidFill>
                <a:schemeClr val="tx1"/>
              </a:solidFill>
            </a:endParaRPr>
          </a:p>
        </p:txBody>
      </p:sp>
      <p:cxnSp>
        <p:nvCxnSpPr>
          <p:cNvPr id="44" name="Straight Connector 43">
            <a:extLst>
              <a:ext uri="{FF2B5EF4-FFF2-40B4-BE49-F238E27FC236}">
                <a16:creationId xmlns:a16="http://schemas.microsoft.com/office/drawing/2014/main" id="{F29D6623-70AF-0D9B-AB02-9AB2080D78D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85CFE4B-EDA7-A9C3-4F82-1B2ED1D3E99B}"/>
              </a:ext>
            </a:extLst>
          </p:cNvPr>
          <p:cNvSpPr>
            <a:spLocks noGrp="1"/>
          </p:cNvSpPr>
          <p:nvPr>
            <p:ph idx="1"/>
          </p:nvPr>
        </p:nvSpPr>
        <p:spPr>
          <a:xfrm>
            <a:off x="4983164" y="960120"/>
            <a:ext cx="5511800" cy="4171278"/>
          </a:xfrm>
        </p:spPr>
        <p:txBody>
          <a:bodyPr>
            <a:normAutofit fontScale="92500" lnSpcReduction="20000"/>
          </a:bodyPr>
          <a:lstStyle/>
          <a:p>
            <a:r>
              <a:rPr lang="en-US" dirty="0" err="1"/>
              <a:t>Ticaretin</a:t>
            </a:r>
            <a:r>
              <a:rPr lang="en-US" dirty="0"/>
              <a:t> </a:t>
            </a:r>
            <a:r>
              <a:rPr lang="en-US" dirty="0" err="1"/>
              <a:t>serbestleştirilmesi</a:t>
            </a:r>
            <a:r>
              <a:rPr lang="en-US" dirty="0"/>
              <a:t>, </a:t>
            </a:r>
            <a:r>
              <a:rPr lang="en-US" dirty="0" err="1"/>
              <a:t>sıklıkla</a:t>
            </a:r>
            <a:r>
              <a:rPr lang="en-US" dirty="0"/>
              <a:t> </a:t>
            </a:r>
            <a:r>
              <a:rPr lang="en-US" dirty="0" err="1"/>
              <a:t>göz</a:t>
            </a:r>
            <a:r>
              <a:rPr lang="en-US" dirty="0"/>
              <a:t> </a:t>
            </a:r>
            <a:r>
              <a:rPr lang="en-US" dirty="0" err="1"/>
              <a:t>ardı</a:t>
            </a:r>
            <a:r>
              <a:rPr lang="en-US" dirty="0"/>
              <a:t> </a:t>
            </a:r>
            <a:r>
              <a:rPr lang="en-US" dirty="0" err="1"/>
              <a:t>edilen</a:t>
            </a:r>
            <a:r>
              <a:rPr lang="en-US" dirty="0"/>
              <a:t> </a:t>
            </a:r>
            <a:r>
              <a:rPr lang="en-US" dirty="0" err="1"/>
              <a:t>önemli</a:t>
            </a:r>
            <a:r>
              <a:rPr lang="en-US" dirty="0"/>
              <a:t> </a:t>
            </a:r>
            <a:r>
              <a:rPr lang="en-US" dirty="0" err="1"/>
              <a:t>riskler</a:t>
            </a:r>
            <a:r>
              <a:rPr lang="en-US" dirty="0"/>
              <a:t> </a:t>
            </a:r>
            <a:r>
              <a:rPr lang="en-US" dirty="0" err="1"/>
              <a:t>taşır</a:t>
            </a:r>
            <a:r>
              <a:rPr lang="en-US" dirty="0"/>
              <a:t>:</a:t>
            </a:r>
          </a:p>
          <a:p>
            <a:r>
              <a:rPr lang="en-US" b="1" dirty="0" err="1"/>
              <a:t>İstilacı</a:t>
            </a:r>
            <a:r>
              <a:rPr lang="en-US" b="1" dirty="0"/>
              <a:t> </a:t>
            </a:r>
            <a:r>
              <a:rPr lang="en-US" b="1" dirty="0" err="1"/>
              <a:t>Türler</a:t>
            </a:r>
            <a:r>
              <a:rPr lang="en-US" b="1" dirty="0"/>
              <a:t>:</a:t>
            </a:r>
            <a:r>
              <a:rPr lang="en-US" dirty="0"/>
              <a:t> Artan </a:t>
            </a:r>
            <a:r>
              <a:rPr lang="en-US" dirty="0" err="1"/>
              <a:t>ticaret</a:t>
            </a:r>
            <a:r>
              <a:rPr lang="en-US" dirty="0"/>
              <a:t>, </a:t>
            </a:r>
            <a:r>
              <a:rPr lang="en-US" dirty="0" err="1"/>
              <a:t>zararlı</a:t>
            </a:r>
            <a:r>
              <a:rPr lang="en-US" dirty="0"/>
              <a:t> </a:t>
            </a:r>
            <a:r>
              <a:rPr lang="en-US" dirty="0" err="1"/>
              <a:t>böcek</a:t>
            </a:r>
            <a:r>
              <a:rPr lang="en-US" dirty="0"/>
              <a:t> </a:t>
            </a:r>
            <a:r>
              <a:rPr lang="en-US" dirty="0" err="1"/>
              <a:t>ve</a:t>
            </a:r>
            <a:r>
              <a:rPr lang="en-US" dirty="0"/>
              <a:t> </a:t>
            </a:r>
            <a:r>
              <a:rPr lang="en-US" dirty="0" err="1"/>
              <a:t>patojenlerin</a:t>
            </a:r>
            <a:r>
              <a:rPr lang="en-US" dirty="0"/>
              <a:t> </a:t>
            </a:r>
            <a:r>
              <a:rPr lang="en-US" dirty="0" err="1"/>
              <a:t>yayılmasını</a:t>
            </a:r>
            <a:r>
              <a:rPr lang="en-US" dirty="0"/>
              <a:t> </a:t>
            </a:r>
            <a:r>
              <a:rPr lang="en-US" dirty="0" err="1"/>
              <a:t>hızlandırır</a:t>
            </a:r>
            <a:r>
              <a:rPr lang="en-US" dirty="0"/>
              <a:t>.</a:t>
            </a:r>
          </a:p>
          <a:p>
            <a:r>
              <a:rPr lang="en-US" b="1" dirty="0"/>
              <a:t>Halk </a:t>
            </a:r>
            <a:r>
              <a:rPr lang="en-US" b="1" dirty="0" err="1"/>
              <a:t>Sağlığı</a:t>
            </a:r>
            <a:r>
              <a:rPr lang="en-US" b="1" dirty="0"/>
              <a:t>:</a:t>
            </a:r>
            <a:r>
              <a:rPr lang="en-US" dirty="0"/>
              <a:t> </a:t>
            </a:r>
            <a:r>
              <a:rPr lang="en-US" dirty="0" err="1"/>
              <a:t>İşlenmiş</a:t>
            </a:r>
            <a:r>
              <a:rPr lang="en-US" dirty="0"/>
              <a:t>, </a:t>
            </a:r>
            <a:r>
              <a:rPr lang="en-US" dirty="0" err="1"/>
              <a:t>sağlıksız</a:t>
            </a:r>
            <a:r>
              <a:rPr lang="en-US" dirty="0"/>
              <a:t> </a:t>
            </a:r>
            <a:r>
              <a:rPr lang="en-US" dirty="0" err="1"/>
              <a:t>gıdaların</a:t>
            </a:r>
            <a:r>
              <a:rPr lang="en-US" dirty="0"/>
              <a:t> </a:t>
            </a:r>
            <a:r>
              <a:rPr lang="en-US" dirty="0" err="1"/>
              <a:t>tüketimini</a:t>
            </a:r>
            <a:r>
              <a:rPr lang="en-US" dirty="0"/>
              <a:t> </a:t>
            </a:r>
            <a:r>
              <a:rPr lang="en-US" dirty="0" err="1"/>
              <a:t>artırabilir</a:t>
            </a:r>
            <a:r>
              <a:rPr lang="en-US" dirty="0"/>
              <a:t>.</a:t>
            </a:r>
          </a:p>
          <a:p>
            <a:r>
              <a:rPr lang="en-US" b="1" dirty="0"/>
              <a:t>"Ticaret </a:t>
            </a:r>
            <a:r>
              <a:rPr lang="en-US" b="1" dirty="0" err="1"/>
              <a:t>Şokları</a:t>
            </a:r>
            <a:r>
              <a:rPr lang="en-US" b="1" dirty="0"/>
              <a:t>":</a:t>
            </a:r>
            <a:r>
              <a:rPr lang="en-US" dirty="0"/>
              <a:t> </a:t>
            </a:r>
            <a:r>
              <a:rPr lang="en-US" dirty="0" err="1"/>
              <a:t>Ucuz</a:t>
            </a:r>
            <a:r>
              <a:rPr lang="en-US" dirty="0"/>
              <a:t> </a:t>
            </a:r>
            <a:r>
              <a:rPr lang="en-US" dirty="0" err="1"/>
              <a:t>ithalattan</a:t>
            </a:r>
            <a:r>
              <a:rPr lang="en-US" dirty="0"/>
              <a:t> </a:t>
            </a:r>
            <a:r>
              <a:rPr lang="en-US" dirty="0" err="1"/>
              <a:t>kaynaklanan</a:t>
            </a:r>
            <a:r>
              <a:rPr lang="en-US" dirty="0"/>
              <a:t> ani </a:t>
            </a:r>
            <a:r>
              <a:rPr lang="en-US" dirty="0" err="1"/>
              <a:t>rekabet</a:t>
            </a:r>
            <a:r>
              <a:rPr lang="en-US" dirty="0"/>
              <a:t>, </a:t>
            </a:r>
            <a:r>
              <a:rPr lang="en-US" dirty="0" err="1"/>
              <a:t>belirli</a:t>
            </a:r>
            <a:r>
              <a:rPr lang="en-US" dirty="0"/>
              <a:t> </a:t>
            </a:r>
            <a:r>
              <a:rPr lang="en-US" dirty="0" err="1"/>
              <a:t>bölgelerde</a:t>
            </a:r>
            <a:r>
              <a:rPr lang="en-US" dirty="0"/>
              <a:t> </a:t>
            </a:r>
            <a:r>
              <a:rPr lang="en-US" dirty="0" err="1"/>
              <a:t>yıkıcı</a:t>
            </a:r>
            <a:r>
              <a:rPr lang="en-US" dirty="0"/>
              <a:t> </a:t>
            </a:r>
            <a:r>
              <a:rPr lang="en-US" dirty="0" err="1"/>
              <a:t>iş</a:t>
            </a:r>
            <a:r>
              <a:rPr lang="en-US" dirty="0"/>
              <a:t> </a:t>
            </a:r>
            <a:r>
              <a:rPr lang="en-US" dirty="0" err="1"/>
              <a:t>kayıplarına</a:t>
            </a:r>
            <a:r>
              <a:rPr lang="en-US" dirty="0"/>
              <a:t> </a:t>
            </a:r>
            <a:r>
              <a:rPr lang="en-US" dirty="0" err="1"/>
              <a:t>ve</a:t>
            </a:r>
            <a:r>
              <a:rPr lang="en-US" dirty="0"/>
              <a:t> </a:t>
            </a:r>
            <a:r>
              <a:rPr lang="en-US" dirty="0" err="1"/>
              <a:t>sosyal</a:t>
            </a:r>
            <a:r>
              <a:rPr lang="en-US" dirty="0"/>
              <a:t> </a:t>
            </a:r>
            <a:r>
              <a:rPr lang="en-US" dirty="0" err="1"/>
              <a:t>sorunlara</a:t>
            </a:r>
            <a:r>
              <a:rPr lang="en-US" dirty="0"/>
              <a:t> </a:t>
            </a:r>
            <a:r>
              <a:rPr lang="en-US" dirty="0" err="1"/>
              <a:t>yol</a:t>
            </a:r>
            <a:r>
              <a:rPr lang="en-US" dirty="0"/>
              <a:t> </a:t>
            </a:r>
            <a:r>
              <a:rPr lang="en-US" dirty="0" err="1"/>
              <a:t>açabilir</a:t>
            </a:r>
            <a:r>
              <a:rPr lang="en-US" dirty="0"/>
              <a:t> (</a:t>
            </a:r>
            <a:r>
              <a:rPr lang="en-US" dirty="0" err="1"/>
              <a:t>örneğin</a:t>
            </a:r>
            <a:r>
              <a:rPr lang="en-US" dirty="0"/>
              <a:t>, </a:t>
            </a:r>
            <a:r>
              <a:rPr lang="en-US" dirty="0" err="1"/>
              <a:t>ABD'deki</a:t>
            </a:r>
            <a:r>
              <a:rPr lang="en-US" dirty="0"/>
              <a:t> "</a:t>
            </a:r>
            <a:r>
              <a:rPr lang="en-US" dirty="0" err="1"/>
              <a:t>Çin</a:t>
            </a:r>
            <a:r>
              <a:rPr lang="en-US" dirty="0"/>
              <a:t> </a:t>
            </a:r>
            <a:r>
              <a:rPr lang="en-US" dirty="0" err="1"/>
              <a:t>Şoku</a:t>
            </a:r>
            <a:r>
              <a:rPr lang="en-US" dirty="0"/>
              <a:t>").</a:t>
            </a:r>
          </a:p>
          <a:p>
            <a:r>
              <a:rPr lang="en-US" b="1" dirty="0" err="1"/>
              <a:t>Sonuç</a:t>
            </a:r>
            <a:r>
              <a:rPr lang="en-US" b="1" dirty="0"/>
              <a:t>:</a:t>
            </a:r>
            <a:r>
              <a:rPr lang="en-US" dirty="0"/>
              <a:t> Trump </a:t>
            </a:r>
            <a:r>
              <a:rPr lang="en-US" dirty="0" err="1"/>
              <a:t>yönetimi</a:t>
            </a:r>
            <a:r>
              <a:rPr lang="en-US" dirty="0"/>
              <a:t> </a:t>
            </a:r>
            <a:r>
              <a:rPr lang="en-US" dirty="0" err="1"/>
              <a:t>ve</a:t>
            </a:r>
            <a:r>
              <a:rPr lang="en-US" dirty="0"/>
              <a:t> Brexit </a:t>
            </a:r>
            <a:r>
              <a:rPr lang="en-US" dirty="0" err="1"/>
              <a:t>gibi</a:t>
            </a:r>
            <a:r>
              <a:rPr lang="en-US" dirty="0"/>
              <a:t> </a:t>
            </a:r>
            <a:r>
              <a:rPr lang="en-US" dirty="0" err="1"/>
              <a:t>gelişmelerle</a:t>
            </a:r>
            <a:r>
              <a:rPr lang="en-US" dirty="0"/>
              <a:t> </a:t>
            </a:r>
            <a:r>
              <a:rPr lang="en-US" dirty="0" err="1"/>
              <a:t>birlikte</a:t>
            </a:r>
            <a:r>
              <a:rPr lang="en-US" dirty="0"/>
              <a:t>, liberal </a:t>
            </a:r>
            <a:r>
              <a:rPr lang="en-US" dirty="0" err="1"/>
              <a:t>ticaret</a:t>
            </a:r>
            <a:r>
              <a:rPr lang="en-US" dirty="0"/>
              <a:t> </a:t>
            </a:r>
            <a:r>
              <a:rPr lang="en-US" dirty="0" err="1"/>
              <a:t>düzeni</a:t>
            </a:r>
            <a:r>
              <a:rPr lang="en-US" dirty="0"/>
              <a:t> on </a:t>
            </a:r>
            <a:r>
              <a:rPr lang="en-US" dirty="0" err="1"/>
              <a:t>yıllardır</a:t>
            </a:r>
            <a:r>
              <a:rPr lang="en-US" dirty="0"/>
              <a:t> </a:t>
            </a:r>
            <a:r>
              <a:rPr lang="en-US" dirty="0" err="1"/>
              <a:t>en</a:t>
            </a:r>
            <a:r>
              <a:rPr lang="en-US" dirty="0"/>
              <a:t> </a:t>
            </a:r>
            <a:r>
              <a:rPr lang="en-US" dirty="0" err="1"/>
              <a:t>büyük</a:t>
            </a:r>
            <a:r>
              <a:rPr lang="en-US" dirty="0"/>
              <a:t> </a:t>
            </a:r>
            <a:r>
              <a:rPr lang="en-US" dirty="0" err="1"/>
              <a:t>tehdidiyle</a:t>
            </a:r>
            <a:r>
              <a:rPr lang="en-US" dirty="0"/>
              <a:t> </a:t>
            </a:r>
            <a:r>
              <a:rPr lang="en-US" dirty="0" err="1"/>
              <a:t>karşı</a:t>
            </a:r>
            <a:r>
              <a:rPr lang="en-US" dirty="0"/>
              <a:t> </a:t>
            </a:r>
            <a:r>
              <a:rPr lang="en-US" dirty="0" err="1"/>
              <a:t>karşıyadır</a:t>
            </a:r>
            <a:r>
              <a:rPr lang="en-US" dirty="0"/>
              <a:t> </a:t>
            </a:r>
            <a:r>
              <a:rPr lang="en-US" dirty="0" err="1"/>
              <a:t>ve</a:t>
            </a:r>
            <a:r>
              <a:rPr lang="en-US" dirty="0"/>
              <a:t> </a:t>
            </a:r>
            <a:r>
              <a:rPr lang="en-US" dirty="0" err="1"/>
              <a:t>geleceği</a:t>
            </a:r>
            <a:r>
              <a:rPr lang="en-US" dirty="0"/>
              <a:t> </a:t>
            </a:r>
            <a:r>
              <a:rPr lang="en-US" dirty="0" err="1"/>
              <a:t>belirsizdir</a:t>
            </a:r>
            <a:r>
              <a:rPr lang="en-US" dirty="0"/>
              <a:t>.</a:t>
            </a:r>
          </a:p>
        </p:txBody>
      </p:sp>
    </p:spTree>
    <p:extLst>
      <p:ext uri="{BB962C8B-B14F-4D97-AF65-F5344CB8AC3E}">
        <p14:creationId xmlns:p14="http://schemas.microsoft.com/office/powerpoint/2010/main" val="1759450622"/>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CE3618-1D7A-4256-B2AF-9DB692996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B984687B-789E-453B-921F-7804CCA6BA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0495A546-1866-442A-8EF9-B683FCB39C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accent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12" name="Freeform 6">
              <a:extLst>
                <a:ext uri="{FF2B5EF4-FFF2-40B4-BE49-F238E27FC236}">
                  <a16:creationId xmlns:a16="http://schemas.microsoft.com/office/drawing/2014/main" id="{20FC9B1F-EB6E-40D2-8261-0142E7326F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accent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 name="Freeform 7">
              <a:extLst>
                <a:ext uri="{FF2B5EF4-FFF2-40B4-BE49-F238E27FC236}">
                  <a16:creationId xmlns:a16="http://schemas.microsoft.com/office/drawing/2014/main" id="{08DB0E74-FB47-4298-AF40-FAC8939F92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accent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 name="Freeform 8">
              <a:extLst>
                <a:ext uri="{FF2B5EF4-FFF2-40B4-BE49-F238E27FC236}">
                  <a16:creationId xmlns:a16="http://schemas.microsoft.com/office/drawing/2014/main" id="{08813488-5B66-4FB7-A177-9B9B4658D6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accent1">
                  <a:alpha val="18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 name="Freeform 9">
              <a:extLst>
                <a:ext uri="{FF2B5EF4-FFF2-40B4-BE49-F238E27FC236}">
                  <a16:creationId xmlns:a16="http://schemas.microsoft.com/office/drawing/2014/main" id="{235E4BF3-25DA-41E9-B880-A0DC6C1EF9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accent1">
                  <a:alpha val="18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 name="Freeform 10">
              <a:extLst>
                <a:ext uri="{FF2B5EF4-FFF2-40B4-BE49-F238E27FC236}">
                  <a16:creationId xmlns:a16="http://schemas.microsoft.com/office/drawing/2014/main" id="{813C1F92-ED6B-4F19-9415-BFB5B5B5A1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accent1">
                  <a:alpha val="18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 name="Freeform 11">
              <a:extLst>
                <a:ext uri="{FF2B5EF4-FFF2-40B4-BE49-F238E27FC236}">
                  <a16:creationId xmlns:a16="http://schemas.microsoft.com/office/drawing/2014/main" id="{9E40EF46-D7B9-447E-ACB4-D78972199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accent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 name="Freeform 12">
              <a:extLst>
                <a:ext uri="{FF2B5EF4-FFF2-40B4-BE49-F238E27FC236}">
                  <a16:creationId xmlns:a16="http://schemas.microsoft.com/office/drawing/2014/main" id="{123CAE24-12FF-43D7-A6C0-6AA792E3AB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accent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 name="Freeform 13">
              <a:extLst>
                <a:ext uri="{FF2B5EF4-FFF2-40B4-BE49-F238E27FC236}">
                  <a16:creationId xmlns:a16="http://schemas.microsoft.com/office/drawing/2014/main" id="{B372F5DB-BF3F-4325-85B0-CDCE7A6A68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accent1">
                  <a:alpha val="1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 name="Freeform 14">
              <a:extLst>
                <a:ext uri="{FF2B5EF4-FFF2-40B4-BE49-F238E27FC236}">
                  <a16:creationId xmlns:a16="http://schemas.microsoft.com/office/drawing/2014/main" id="{B25A9653-2959-449B-BA93-64D5656B1A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accent1">
                  <a:alpha val="13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 name="Freeform 15">
              <a:extLst>
                <a:ext uri="{FF2B5EF4-FFF2-40B4-BE49-F238E27FC236}">
                  <a16:creationId xmlns:a16="http://schemas.microsoft.com/office/drawing/2014/main" id="{683D52E0-024E-49EA-B58E-AFCB54B930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accent1">
                  <a:alpha val="12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 name="Freeform 16">
              <a:extLst>
                <a:ext uri="{FF2B5EF4-FFF2-40B4-BE49-F238E27FC236}">
                  <a16:creationId xmlns:a16="http://schemas.microsoft.com/office/drawing/2014/main" id="{B42DB067-C8BB-4763-B3AC-A1AFC1F94C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accent1">
                  <a:alpha val="13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 name="Freeform 17">
              <a:extLst>
                <a:ext uri="{FF2B5EF4-FFF2-40B4-BE49-F238E27FC236}">
                  <a16:creationId xmlns:a16="http://schemas.microsoft.com/office/drawing/2014/main" id="{4BFADE60-883C-490B-8717-29178631E0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accent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 name="Freeform 18">
              <a:extLst>
                <a:ext uri="{FF2B5EF4-FFF2-40B4-BE49-F238E27FC236}">
                  <a16:creationId xmlns:a16="http://schemas.microsoft.com/office/drawing/2014/main" id="{276CDC4A-1010-43AB-BD13-E9BC487D68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accent1">
                  <a:alpha val="12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 name="Freeform 19">
              <a:extLst>
                <a:ext uri="{FF2B5EF4-FFF2-40B4-BE49-F238E27FC236}">
                  <a16:creationId xmlns:a16="http://schemas.microsoft.com/office/drawing/2014/main" id="{E6DA892F-7AE7-4A83-9BFB-D5FDBA16D9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accent1">
                  <a:alpha val="8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 name="Freeform 20">
              <a:extLst>
                <a:ext uri="{FF2B5EF4-FFF2-40B4-BE49-F238E27FC236}">
                  <a16:creationId xmlns:a16="http://schemas.microsoft.com/office/drawing/2014/main" id="{2079130B-2394-449B-80DB-0B9946C7B6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accent1">
                  <a:alpha val="12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 name="Freeform 21">
              <a:extLst>
                <a:ext uri="{FF2B5EF4-FFF2-40B4-BE49-F238E27FC236}">
                  <a16:creationId xmlns:a16="http://schemas.microsoft.com/office/drawing/2014/main" id="{2F852A68-5FD2-4BD4-902A-37D580B798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accent1">
                  <a:alpha val="12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 name="Freeform 22">
              <a:extLst>
                <a:ext uri="{FF2B5EF4-FFF2-40B4-BE49-F238E27FC236}">
                  <a16:creationId xmlns:a16="http://schemas.microsoft.com/office/drawing/2014/main" id="{1CD48066-FF17-425E-9EEC-795CD0CA40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accent1">
                  <a:alpha val="11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 name="Freeform 23">
              <a:extLst>
                <a:ext uri="{FF2B5EF4-FFF2-40B4-BE49-F238E27FC236}">
                  <a16:creationId xmlns:a16="http://schemas.microsoft.com/office/drawing/2014/main" id="{374D862B-A8E1-4CB9-8529-077C6DBA5C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accent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 name="Freeform 24">
              <a:extLst>
                <a:ext uri="{FF2B5EF4-FFF2-40B4-BE49-F238E27FC236}">
                  <a16:creationId xmlns:a16="http://schemas.microsoft.com/office/drawing/2014/main" id="{5A3B1A83-9C72-4407-A5BF-A9EAA5C4D1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accent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 name="Freeform 25">
              <a:extLst>
                <a:ext uri="{FF2B5EF4-FFF2-40B4-BE49-F238E27FC236}">
                  <a16:creationId xmlns:a16="http://schemas.microsoft.com/office/drawing/2014/main" id="{C73AF399-B36E-419F-92C0-533EFBD935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accent1">
                  <a:alpha val="8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 name="Title 1">
            <a:extLst>
              <a:ext uri="{FF2B5EF4-FFF2-40B4-BE49-F238E27FC236}">
                <a16:creationId xmlns:a16="http://schemas.microsoft.com/office/drawing/2014/main" id="{D2D71319-E58C-CEA5-E25D-52423981A072}"/>
              </a:ext>
            </a:extLst>
          </p:cNvPr>
          <p:cNvSpPr>
            <a:spLocks noGrp="1"/>
          </p:cNvSpPr>
          <p:nvPr>
            <p:ph type="title"/>
          </p:nvPr>
        </p:nvSpPr>
        <p:spPr>
          <a:xfrm>
            <a:off x="888631" y="1477651"/>
            <a:ext cx="3756774" cy="4575659"/>
          </a:xfrm>
        </p:spPr>
        <p:txBody>
          <a:bodyPr anchor="t">
            <a:normAutofit/>
          </a:bodyPr>
          <a:lstStyle/>
          <a:p>
            <a:pPr algn="l"/>
            <a:r>
              <a:rPr lang="tr-TR" sz="5400">
                <a:solidFill>
                  <a:schemeClr val="accent1"/>
                </a:solidFill>
              </a:rPr>
              <a:t>Kaynak:</a:t>
            </a:r>
            <a:endParaRPr lang="en-US" sz="5400">
              <a:solidFill>
                <a:schemeClr val="accent1"/>
              </a:solidFill>
            </a:endParaRPr>
          </a:p>
        </p:txBody>
      </p:sp>
      <p:sp>
        <p:nvSpPr>
          <p:cNvPr id="33" name="Isosceles Triangle 32">
            <a:extLst>
              <a:ext uri="{FF2B5EF4-FFF2-40B4-BE49-F238E27FC236}">
                <a16:creationId xmlns:a16="http://schemas.microsoft.com/office/drawing/2014/main" id="{3F39476B-1A6D-47CB-AC7A-FB87EF003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27553" y="1375241"/>
            <a:ext cx="175681" cy="166594"/>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1600" dirty="0"/>
          </a:p>
        </p:txBody>
      </p:sp>
      <p:sp>
        <p:nvSpPr>
          <p:cNvPr id="3" name="Content Placeholder 2">
            <a:extLst>
              <a:ext uri="{FF2B5EF4-FFF2-40B4-BE49-F238E27FC236}">
                <a16:creationId xmlns:a16="http://schemas.microsoft.com/office/drawing/2014/main" id="{F1D37AD5-D03A-637D-F05C-001B76C85E70}"/>
              </a:ext>
            </a:extLst>
          </p:cNvPr>
          <p:cNvSpPr>
            <a:spLocks noGrp="1"/>
          </p:cNvSpPr>
          <p:nvPr>
            <p:ph idx="1"/>
          </p:nvPr>
        </p:nvSpPr>
        <p:spPr>
          <a:xfrm>
            <a:off x="5239764" y="1477651"/>
            <a:ext cx="6160555" cy="4575660"/>
          </a:xfrm>
        </p:spPr>
        <p:txBody>
          <a:bodyPr anchor="t">
            <a:normAutofit/>
          </a:bodyPr>
          <a:lstStyle/>
          <a:p>
            <a:r>
              <a:rPr lang="en-US" dirty="0"/>
              <a:t>Balaam, David N., Dillman, Bradford. (201</a:t>
            </a:r>
            <a:r>
              <a:rPr lang="tr-TR" dirty="0"/>
              <a:t>9</a:t>
            </a:r>
            <a:r>
              <a:rPr lang="en-US" dirty="0"/>
              <a:t>). </a:t>
            </a:r>
            <a:r>
              <a:rPr lang="en-US" b="1" dirty="0"/>
              <a:t>Introduction to International Political Economy</a:t>
            </a:r>
            <a:r>
              <a:rPr lang="en-US" dirty="0"/>
              <a:t> (Ed. </a:t>
            </a:r>
            <a:r>
              <a:rPr lang="tr-TR" dirty="0"/>
              <a:t>7</a:t>
            </a:r>
            <a:r>
              <a:rPr lang="en-US" dirty="0" err="1"/>
              <a:t>th</a:t>
            </a:r>
            <a:r>
              <a:rPr lang="en-US" dirty="0"/>
              <a:t>). New York: Routledge.</a:t>
            </a:r>
          </a:p>
        </p:txBody>
      </p:sp>
    </p:spTree>
    <p:extLst>
      <p:ext uri="{BB962C8B-B14F-4D97-AF65-F5344CB8AC3E}">
        <p14:creationId xmlns:p14="http://schemas.microsoft.com/office/powerpoint/2010/main" val="621468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D75627FE-0AC5-4349-AC08-45A58BEC9B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F87AAF7B-2090-475D-9C3E-FDC03DD87A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20" name="Freeform 5">
              <a:extLst>
                <a:ext uri="{FF2B5EF4-FFF2-40B4-BE49-F238E27FC236}">
                  <a16:creationId xmlns:a16="http://schemas.microsoft.com/office/drawing/2014/main" id="{F2DCEC33-4B31-44BC-99CB-9E4845DC4C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21" name="Freeform 6">
              <a:extLst>
                <a:ext uri="{FF2B5EF4-FFF2-40B4-BE49-F238E27FC236}">
                  <a16:creationId xmlns:a16="http://schemas.microsoft.com/office/drawing/2014/main" id="{204E0A10-D288-4B22-87A1-737B0A37D1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 name="Freeform 7">
              <a:extLst>
                <a:ext uri="{FF2B5EF4-FFF2-40B4-BE49-F238E27FC236}">
                  <a16:creationId xmlns:a16="http://schemas.microsoft.com/office/drawing/2014/main" id="{9A3E042E-4911-425A-84BB-04BF90D077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 name="Freeform 8">
              <a:extLst>
                <a:ext uri="{FF2B5EF4-FFF2-40B4-BE49-F238E27FC236}">
                  <a16:creationId xmlns:a16="http://schemas.microsoft.com/office/drawing/2014/main" id="{3A49226D-3129-4C5A-9641-3D03BEEA79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 name="Freeform 9">
              <a:extLst>
                <a:ext uri="{FF2B5EF4-FFF2-40B4-BE49-F238E27FC236}">
                  <a16:creationId xmlns:a16="http://schemas.microsoft.com/office/drawing/2014/main" id="{9CC3C315-B515-4DD8-AC22-9D8417B37F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 name="Freeform 10">
              <a:extLst>
                <a:ext uri="{FF2B5EF4-FFF2-40B4-BE49-F238E27FC236}">
                  <a16:creationId xmlns:a16="http://schemas.microsoft.com/office/drawing/2014/main" id="{1A961828-F78F-4D56-A98E-037806C637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 name="Freeform 11">
              <a:extLst>
                <a:ext uri="{FF2B5EF4-FFF2-40B4-BE49-F238E27FC236}">
                  <a16:creationId xmlns:a16="http://schemas.microsoft.com/office/drawing/2014/main" id="{739D4F9D-3728-42C1-8302-452D51321C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 name="Freeform 12">
              <a:extLst>
                <a:ext uri="{FF2B5EF4-FFF2-40B4-BE49-F238E27FC236}">
                  <a16:creationId xmlns:a16="http://schemas.microsoft.com/office/drawing/2014/main" id="{B4D9647E-354D-4CA8-B4A7-39172E5EAC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 name="Freeform 13">
              <a:extLst>
                <a:ext uri="{FF2B5EF4-FFF2-40B4-BE49-F238E27FC236}">
                  <a16:creationId xmlns:a16="http://schemas.microsoft.com/office/drawing/2014/main" id="{A3EC74E0-5222-4ACC-BCEC-1AA189D3BC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 name="Freeform 14">
              <a:extLst>
                <a:ext uri="{FF2B5EF4-FFF2-40B4-BE49-F238E27FC236}">
                  <a16:creationId xmlns:a16="http://schemas.microsoft.com/office/drawing/2014/main" id="{C0AE72B4-084D-42E6-ABED-5FD4650D4B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 name="Freeform 15">
              <a:extLst>
                <a:ext uri="{FF2B5EF4-FFF2-40B4-BE49-F238E27FC236}">
                  <a16:creationId xmlns:a16="http://schemas.microsoft.com/office/drawing/2014/main" id="{C9D1F5DD-8D50-4098-8D2B-10E2847527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 name="Freeform 16">
              <a:extLst>
                <a:ext uri="{FF2B5EF4-FFF2-40B4-BE49-F238E27FC236}">
                  <a16:creationId xmlns:a16="http://schemas.microsoft.com/office/drawing/2014/main" id="{D48F3941-C3C7-4589-AA46-067F6BB2D0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 name="Freeform 17">
              <a:extLst>
                <a:ext uri="{FF2B5EF4-FFF2-40B4-BE49-F238E27FC236}">
                  <a16:creationId xmlns:a16="http://schemas.microsoft.com/office/drawing/2014/main" id="{C16BBE9A-4BE3-4401-82C5-8041DB14E5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 name="Freeform 18">
              <a:extLst>
                <a:ext uri="{FF2B5EF4-FFF2-40B4-BE49-F238E27FC236}">
                  <a16:creationId xmlns:a16="http://schemas.microsoft.com/office/drawing/2014/main" id="{06180330-CCD3-4D14-A652-D60C28252D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 name="Freeform 19">
              <a:extLst>
                <a:ext uri="{FF2B5EF4-FFF2-40B4-BE49-F238E27FC236}">
                  <a16:creationId xmlns:a16="http://schemas.microsoft.com/office/drawing/2014/main" id="{616C90F6-4133-43A5-B47C-7750FE2819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 name="Freeform 20">
              <a:extLst>
                <a:ext uri="{FF2B5EF4-FFF2-40B4-BE49-F238E27FC236}">
                  <a16:creationId xmlns:a16="http://schemas.microsoft.com/office/drawing/2014/main" id="{D7C03F90-E828-4414-8A53-92069FFB68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 name="Freeform 21">
              <a:extLst>
                <a:ext uri="{FF2B5EF4-FFF2-40B4-BE49-F238E27FC236}">
                  <a16:creationId xmlns:a16="http://schemas.microsoft.com/office/drawing/2014/main" id="{6ADDE443-75AA-4F32-A2EE-272C4347CE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 name="Freeform 22">
              <a:extLst>
                <a:ext uri="{FF2B5EF4-FFF2-40B4-BE49-F238E27FC236}">
                  <a16:creationId xmlns:a16="http://schemas.microsoft.com/office/drawing/2014/main" id="{ACD281C1-1D59-453F-A33A-D83E39EB06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 name="Freeform 23">
              <a:extLst>
                <a:ext uri="{FF2B5EF4-FFF2-40B4-BE49-F238E27FC236}">
                  <a16:creationId xmlns:a16="http://schemas.microsoft.com/office/drawing/2014/main" id="{60217FAC-29FE-4D6B-9BB4-FF41AA7565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 name="Freeform 24">
              <a:extLst>
                <a:ext uri="{FF2B5EF4-FFF2-40B4-BE49-F238E27FC236}">
                  <a16:creationId xmlns:a16="http://schemas.microsoft.com/office/drawing/2014/main" id="{0D3CC33A-6E36-4A72-9965-8E20FB05D1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 name="Freeform 25">
              <a:extLst>
                <a:ext uri="{FF2B5EF4-FFF2-40B4-BE49-F238E27FC236}">
                  <a16:creationId xmlns:a16="http://schemas.microsoft.com/office/drawing/2014/main" id="{F128F04E-05CD-4035-A32B-6E9ABAB931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42" name="Rectangle 41">
            <a:extLst>
              <a:ext uri="{FF2B5EF4-FFF2-40B4-BE49-F238E27FC236}">
                <a16:creationId xmlns:a16="http://schemas.microsoft.com/office/drawing/2014/main" id="{BC2574CF-1D35-4994-87BD-5A3378E1AB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57883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CC07D1-29E1-4AA8-B207-C6F2C032646E}"/>
              </a:ext>
            </a:extLst>
          </p:cNvPr>
          <p:cNvSpPr>
            <a:spLocks noGrp="1"/>
          </p:cNvSpPr>
          <p:nvPr>
            <p:ph type="title"/>
          </p:nvPr>
        </p:nvSpPr>
        <p:spPr>
          <a:xfrm>
            <a:off x="645459" y="960120"/>
            <a:ext cx="3865695" cy="4171278"/>
          </a:xfrm>
        </p:spPr>
        <p:txBody>
          <a:bodyPr>
            <a:normAutofit/>
          </a:bodyPr>
          <a:lstStyle/>
          <a:p>
            <a:pPr algn="r"/>
            <a:r>
              <a:rPr lang="en-US" sz="4400" dirty="0" err="1">
                <a:solidFill>
                  <a:schemeClr val="tx1"/>
                </a:solidFill>
              </a:rPr>
              <a:t>Giriş</a:t>
            </a:r>
            <a:r>
              <a:rPr lang="en-US" sz="4400" dirty="0">
                <a:solidFill>
                  <a:schemeClr val="tx1"/>
                </a:solidFill>
              </a:rPr>
              <a:t>: Ticaret Bir </a:t>
            </a:r>
            <a:r>
              <a:rPr lang="en-US" sz="4400" dirty="0" err="1">
                <a:solidFill>
                  <a:schemeClr val="tx1"/>
                </a:solidFill>
              </a:rPr>
              <a:t>Kavşakta</a:t>
            </a:r>
            <a:endParaRPr lang="en-US" sz="4400" dirty="0">
              <a:solidFill>
                <a:schemeClr val="tx1"/>
              </a:solidFill>
            </a:endParaRPr>
          </a:p>
        </p:txBody>
      </p:sp>
      <p:cxnSp>
        <p:nvCxnSpPr>
          <p:cNvPr id="44" name="Straight Connector 43">
            <a:extLst>
              <a:ext uri="{FF2B5EF4-FFF2-40B4-BE49-F238E27FC236}">
                <a16:creationId xmlns:a16="http://schemas.microsoft.com/office/drawing/2014/main" id="{68B6AB33-DFE6-4FE4-94FE-C9E25424AD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8D2DA24-C5D0-44B5-9011-43E7FEA59CC9}"/>
              </a:ext>
            </a:extLst>
          </p:cNvPr>
          <p:cNvSpPr>
            <a:spLocks noGrp="1"/>
          </p:cNvSpPr>
          <p:nvPr>
            <p:ph idx="1"/>
          </p:nvPr>
        </p:nvSpPr>
        <p:spPr>
          <a:xfrm>
            <a:off x="4983164" y="960120"/>
            <a:ext cx="5511800" cy="4171278"/>
          </a:xfrm>
        </p:spPr>
        <p:txBody>
          <a:bodyPr>
            <a:normAutofit fontScale="92500" lnSpcReduction="20000"/>
          </a:bodyPr>
          <a:lstStyle/>
          <a:p>
            <a:r>
              <a:rPr lang="en-US" dirty="0"/>
              <a:t>Son 50 </a:t>
            </a:r>
            <a:r>
              <a:rPr lang="en-US" dirty="0" err="1"/>
              <a:t>yılda</a:t>
            </a:r>
            <a:r>
              <a:rPr lang="en-US" dirty="0"/>
              <a:t> </a:t>
            </a:r>
            <a:r>
              <a:rPr lang="en-US" dirty="0" err="1"/>
              <a:t>ticaretin</a:t>
            </a:r>
            <a:r>
              <a:rPr lang="en-US" dirty="0"/>
              <a:t> </a:t>
            </a:r>
            <a:r>
              <a:rPr lang="en-US" dirty="0" err="1"/>
              <a:t>artması</a:t>
            </a:r>
            <a:r>
              <a:rPr lang="en-US" dirty="0"/>
              <a:t>, </a:t>
            </a:r>
            <a:r>
              <a:rPr lang="en-US" dirty="0" err="1"/>
              <a:t>ülkeler</a:t>
            </a:r>
            <a:r>
              <a:rPr lang="en-US" dirty="0"/>
              <a:t> </a:t>
            </a:r>
            <a:r>
              <a:rPr lang="en-US" dirty="0" err="1"/>
              <a:t>arasında</a:t>
            </a:r>
            <a:r>
              <a:rPr lang="en-US" dirty="0"/>
              <a:t> </a:t>
            </a:r>
            <a:r>
              <a:rPr lang="en-US" dirty="0" err="1"/>
              <a:t>yüksek</a:t>
            </a:r>
            <a:r>
              <a:rPr lang="en-US" dirty="0"/>
              <a:t> </a:t>
            </a:r>
            <a:r>
              <a:rPr lang="en-US" dirty="0" err="1"/>
              <a:t>düzeyde</a:t>
            </a:r>
            <a:r>
              <a:rPr lang="en-US" dirty="0"/>
              <a:t> </a:t>
            </a:r>
            <a:r>
              <a:rPr lang="en-US" dirty="0" err="1"/>
              <a:t>karşılıklı</a:t>
            </a:r>
            <a:r>
              <a:rPr lang="en-US" dirty="0"/>
              <a:t> </a:t>
            </a:r>
            <a:r>
              <a:rPr lang="en-US" dirty="0" err="1"/>
              <a:t>bağımlılık</a:t>
            </a:r>
            <a:r>
              <a:rPr lang="en-US" dirty="0"/>
              <a:t> </a:t>
            </a:r>
            <a:r>
              <a:rPr lang="en-US" dirty="0" err="1"/>
              <a:t>yaratmıştır</a:t>
            </a:r>
            <a:r>
              <a:rPr lang="en-US" dirty="0"/>
              <a:t>.</a:t>
            </a:r>
          </a:p>
          <a:p>
            <a:r>
              <a:rPr lang="en-US" b="1" dirty="0" err="1"/>
              <a:t>Ticaretin</a:t>
            </a:r>
            <a:r>
              <a:rPr lang="en-US" b="1" dirty="0"/>
              <a:t> </a:t>
            </a:r>
            <a:r>
              <a:rPr lang="en-US" b="1" dirty="0" err="1"/>
              <a:t>Büyümesi</a:t>
            </a:r>
            <a:r>
              <a:rPr lang="en-US" b="1" dirty="0"/>
              <a:t>:</a:t>
            </a:r>
            <a:r>
              <a:rPr lang="en-US" dirty="0"/>
              <a:t> </a:t>
            </a:r>
            <a:r>
              <a:rPr lang="en-US" dirty="0" err="1"/>
              <a:t>Uluslararası</a:t>
            </a:r>
            <a:r>
              <a:rPr lang="en-US" dirty="0"/>
              <a:t> </a:t>
            </a:r>
            <a:r>
              <a:rPr lang="en-US" dirty="0" err="1"/>
              <a:t>ticaret</a:t>
            </a:r>
            <a:r>
              <a:rPr lang="en-US" dirty="0"/>
              <a:t>, </a:t>
            </a:r>
            <a:r>
              <a:rPr lang="en-US" dirty="0" err="1"/>
              <a:t>dünya</a:t>
            </a:r>
            <a:r>
              <a:rPr lang="en-US" dirty="0"/>
              <a:t> </a:t>
            </a:r>
            <a:r>
              <a:rPr lang="en-US" dirty="0" err="1"/>
              <a:t>GSYİH'sinin</a:t>
            </a:r>
            <a:r>
              <a:rPr lang="en-US" dirty="0"/>
              <a:t> </a:t>
            </a:r>
            <a:r>
              <a:rPr lang="en-US" dirty="0" err="1"/>
              <a:t>yüzdesi</a:t>
            </a:r>
            <a:r>
              <a:rPr lang="en-US" dirty="0"/>
              <a:t> </a:t>
            </a:r>
            <a:r>
              <a:rPr lang="en-US" dirty="0" err="1"/>
              <a:t>olarak</a:t>
            </a:r>
            <a:r>
              <a:rPr lang="en-US" dirty="0"/>
              <a:t> 1990'da %39'dan 2015'te %58'e </a:t>
            </a:r>
            <a:r>
              <a:rPr lang="en-US" dirty="0" err="1"/>
              <a:t>yükseldi</a:t>
            </a:r>
            <a:r>
              <a:rPr lang="en-US" dirty="0"/>
              <a:t>.</a:t>
            </a:r>
          </a:p>
          <a:p>
            <a:r>
              <a:rPr lang="en-US" b="1" dirty="0"/>
              <a:t>Artan </a:t>
            </a:r>
            <a:r>
              <a:rPr lang="en-US" b="1" dirty="0" err="1"/>
              <a:t>Direnç</a:t>
            </a:r>
            <a:r>
              <a:rPr lang="en-US" b="1" dirty="0"/>
              <a:t>:</a:t>
            </a:r>
            <a:r>
              <a:rPr lang="en-US" dirty="0"/>
              <a:t> 2008 </a:t>
            </a:r>
            <a:r>
              <a:rPr lang="en-US" dirty="0" err="1"/>
              <a:t>mali</a:t>
            </a:r>
            <a:r>
              <a:rPr lang="en-US" dirty="0"/>
              <a:t> </a:t>
            </a:r>
            <a:r>
              <a:rPr lang="en-US" dirty="0" err="1"/>
              <a:t>krizinden</a:t>
            </a:r>
            <a:r>
              <a:rPr lang="en-US" dirty="0"/>
              <a:t> </a:t>
            </a:r>
            <a:r>
              <a:rPr lang="en-US" dirty="0" err="1"/>
              <a:t>bu</a:t>
            </a:r>
            <a:r>
              <a:rPr lang="en-US" dirty="0"/>
              <a:t> </a:t>
            </a:r>
            <a:r>
              <a:rPr lang="en-US" dirty="0" err="1"/>
              <a:t>yana</a:t>
            </a:r>
            <a:r>
              <a:rPr lang="en-US" dirty="0"/>
              <a:t>, </a:t>
            </a:r>
            <a:r>
              <a:rPr lang="en-US" dirty="0" err="1"/>
              <a:t>gelişmiş</a:t>
            </a:r>
            <a:r>
              <a:rPr lang="en-US" dirty="0"/>
              <a:t> </a:t>
            </a:r>
            <a:r>
              <a:rPr lang="en-US" dirty="0" err="1"/>
              <a:t>ülkelerdeki</a:t>
            </a:r>
            <a:r>
              <a:rPr lang="en-US" dirty="0"/>
              <a:t> </a:t>
            </a:r>
            <a:r>
              <a:rPr lang="en-US" dirty="0" err="1"/>
              <a:t>vatandaşlar</a:t>
            </a:r>
            <a:r>
              <a:rPr lang="en-US" dirty="0"/>
              <a:t> </a:t>
            </a:r>
            <a:r>
              <a:rPr lang="en-US" dirty="0" err="1"/>
              <a:t>daha</a:t>
            </a:r>
            <a:r>
              <a:rPr lang="en-US" dirty="0"/>
              <a:t> </a:t>
            </a:r>
            <a:r>
              <a:rPr lang="en-US" dirty="0" err="1"/>
              <a:t>milliyetçi</a:t>
            </a:r>
            <a:r>
              <a:rPr lang="en-US" dirty="0"/>
              <a:t> hale </a:t>
            </a:r>
            <a:r>
              <a:rPr lang="en-US" dirty="0" err="1"/>
              <a:t>geldi</a:t>
            </a:r>
            <a:r>
              <a:rPr lang="en-US" dirty="0"/>
              <a:t> </a:t>
            </a:r>
            <a:r>
              <a:rPr lang="en-US" dirty="0" err="1"/>
              <a:t>ve</a:t>
            </a:r>
            <a:r>
              <a:rPr lang="en-US" dirty="0"/>
              <a:t> </a:t>
            </a:r>
            <a:r>
              <a:rPr lang="en-US" dirty="0" err="1"/>
              <a:t>daha</a:t>
            </a:r>
            <a:r>
              <a:rPr lang="en-US" dirty="0"/>
              <a:t> </a:t>
            </a:r>
            <a:r>
              <a:rPr lang="en-US" dirty="0" err="1"/>
              <a:t>fazla</a:t>
            </a:r>
            <a:r>
              <a:rPr lang="en-US" dirty="0"/>
              <a:t> </a:t>
            </a:r>
            <a:r>
              <a:rPr lang="en-US" dirty="0" err="1"/>
              <a:t>ticari</a:t>
            </a:r>
            <a:r>
              <a:rPr lang="en-US" dirty="0"/>
              <a:t> </a:t>
            </a:r>
            <a:r>
              <a:rPr lang="en-US" dirty="0" err="1"/>
              <a:t>korumacılık</a:t>
            </a:r>
            <a:r>
              <a:rPr lang="en-US" dirty="0"/>
              <a:t> </a:t>
            </a:r>
            <a:r>
              <a:rPr lang="en-US" dirty="0" err="1"/>
              <a:t>talep</a:t>
            </a:r>
            <a:r>
              <a:rPr lang="en-US" dirty="0"/>
              <a:t> </a:t>
            </a:r>
            <a:r>
              <a:rPr lang="en-US" dirty="0" err="1"/>
              <a:t>etti</a:t>
            </a:r>
            <a:r>
              <a:rPr lang="en-US" dirty="0"/>
              <a:t>.</a:t>
            </a:r>
          </a:p>
          <a:p>
            <a:r>
              <a:rPr lang="en-US" b="1" dirty="0"/>
              <a:t>Temel </a:t>
            </a:r>
            <a:r>
              <a:rPr lang="en-US" b="1" dirty="0" err="1"/>
              <a:t>Argümanlar</a:t>
            </a:r>
            <a:r>
              <a:rPr lang="en-US" b="1" dirty="0"/>
              <a:t>:</a:t>
            </a:r>
            <a:endParaRPr lang="en-US" dirty="0"/>
          </a:p>
          <a:p>
            <a:pPr lvl="1"/>
            <a:r>
              <a:rPr lang="en-US" dirty="0"/>
              <a:t>Serbest </a:t>
            </a:r>
            <a:r>
              <a:rPr lang="en-US" dirty="0" err="1"/>
              <a:t>ticaret</a:t>
            </a:r>
            <a:r>
              <a:rPr lang="en-US" dirty="0"/>
              <a:t> </a:t>
            </a:r>
            <a:r>
              <a:rPr lang="en-US" dirty="0" err="1"/>
              <a:t>bir</a:t>
            </a:r>
            <a:r>
              <a:rPr lang="en-US" dirty="0"/>
              <a:t> </a:t>
            </a:r>
            <a:r>
              <a:rPr lang="en-US" dirty="0" err="1"/>
              <a:t>idealdir</a:t>
            </a:r>
            <a:r>
              <a:rPr lang="en-US" dirty="0"/>
              <a:t>, </a:t>
            </a:r>
            <a:r>
              <a:rPr lang="en-US" dirty="0" err="1"/>
              <a:t>gerçeklik</a:t>
            </a:r>
            <a:r>
              <a:rPr lang="en-US" dirty="0"/>
              <a:t> </a:t>
            </a:r>
            <a:r>
              <a:rPr lang="en-US" dirty="0" err="1"/>
              <a:t>değildir</a:t>
            </a:r>
            <a:r>
              <a:rPr lang="en-US" dirty="0"/>
              <a:t>.</a:t>
            </a:r>
          </a:p>
          <a:p>
            <a:pPr lvl="1"/>
            <a:r>
              <a:rPr lang="en-US" dirty="0"/>
              <a:t>Ticaret </a:t>
            </a:r>
            <a:r>
              <a:rPr lang="en-US" dirty="0" err="1"/>
              <a:t>tartışmaları</a:t>
            </a:r>
            <a:r>
              <a:rPr lang="en-US" dirty="0"/>
              <a:t>, </a:t>
            </a:r>
            <a:r>
              <a:rPr lang="en-US" dirty="0" err="1"/>
              <a:t>faydaları</a:t>
            </a:r>
            <a:r>
              <a:rPr lang="en-US" dirty="0"/>
              <a:t> </a:t>
            </a:r>
            <a:r>
              <a:rPr lang="en-US" dirty="0" err="1"/>
              <a:t>yakalama</a:t>
            </a:r>
            <a:r>
              <a:rPr lang="en-US" dirty="0"/>
              <a:t> </a:t>
            </a:r>
            <a:r>
              <a:rPr lang="en-US" dirty="0" err="1"/>
              <a:t>ve</a:t>
            </a:r>
            <a:r>
              <a:rPr lang="en-US" dirty="0"/>
              <a:t> </a:t>
            </a:r>
            <a:r>
              <a:rPr lang="en-US" dirty="0" err="1"/>
              <a:t>olumsuz</a:t>
            </a:r>
            <a:r>
              <a:rPr lang="en-US" dirty="0"/>
              <a:t> </a:t>
            </a:r>
            <a:r>
              <a:rPr lang="en-US" dirty="0" err="1"/>
              <a:t>etkileri</a:t>
            </a:r>
            <a:r>
              <a:rPr lang="en-US" dirty="0"/>
              <a:t> </a:t>
            </a:r>
            <a:r>
              <a:rPr lang="en-US" dirty="0" err="1"/>
              <a:t>sınırlama</a:t>
            </a:r>
            <a:r>
              <a:rPr lang="en-US" dirty="0"/>
              <a:t> </a:t>
            </a:r>
            <a:r>
              <a:rPr lang="en-US" dirty="0" err="1"/>
              <a:t>çabalarından</a:t>
            </a:r>
            <a:r>
              <a:rPr lang="en-US" dirty="0"/>
              <a:t> </a:t>
            </a:r>
            <a:r>
              <a:rPr lang="en-US" dirty="0" err="1"/>
              <a:t>kaynaklanmaktadır</a:t>
            </a:r>
            <a:r>
              <a:rPr lang="en-US" dirty="0"/>
              <a:t>.</a:t>
            </a:r>
          </a:p>
          <a:p>
            <a:pPr lvl="1"/>
            <a:r>
              <a:rPr lang="en-US" dirty="0" err="1"/>
              <a:t>Küresel</a:t>
            </a:r>
            <a:r>
              <a:rPr lang="en-US" dirty="0"/>
              <a:t> </a:t>
            </a:r>
            <a:r>
              <a:rPr lang="en-US" dirty="0" err="1"/>
              <a:t>ticaret</a:t>
            </a:r>
            <a:r>
              <a:rPr lang="en-US" dirty="0"/>
              <a:t> </a:t>
            </a:r>
            <a:r>
              <a:rPr lang="en-US" dirty="0" err="1"/>
              <a:t>müzakereleri</a:t>
            </a:r>
            <a:r>
              <a:rPr lang="en-US" dirty="0"/>
              <a:t> </a:t>
            </a:r>
            <a:r>
              <a:rPr lang="en-US" dirty="0" err="1"/>
              <a:t>bir</a:t>
            </a:r>
            <a:r>
              <a:rPr lang="en-US" dirty="0"/>
              <a:t> </a:t>
            </a:r>
            <a:r>
              <a:rPr lang="en-US" dirty="0" err="1"/>
              <a:t>çıkmaza</a:t>
            </a:r>
            <a:r>
              <a:rPr lang="en-US" dirty="0"/>
              <a:t> </a:t>
            </a:r>
            <a:r>
              <a:rPr lang="en-US" dirty="0" err="1"/>
              <a:t>girmiştir</a:t>
            </a:r>
            <a:r>
              <a:rPr lang="en-US" dirty="0"/>
              <a:t>.</a:t>
            </a:r>
          </a:p>
        </p:txBody>
      </p:sp>
    </p:spTree>
    <p:extLst>
      <p:ext uri="{BB962C8B-B14F-4D97-AF65-F5344CB8AC3E}">
        <p14:creationId xmlns:p14="http://schemas.microsoft.com/office/powerpoint/2010/main" val="2254796973"/>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65D0B5F-31A3-5B96-7E22-5805B6C6488A}"/>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0522F214-B883-9A50-C94D-E2EFB04D57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0A3DBA8B-24F7-1616-5446-AA8697A8A8D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20" name="Freeform 5">
              <a:extLst>
                <a:ext uri="{FF2B5EF4-FFF2-40B4-BE49-F238E27FC236}">
                  <a16:creationId xmlns:a16="http://schemas.microsoft.com/office/drawing/2014/main" id="{9AE81B54-D4A3-F4CE-B442-D382630A4A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21" name="Freeform 6">
              <a:extLst>
                <a:ext uri="{FF2B5EF4-FFF2-40B4-BE49-F238E27FC236}">
                  <a16:creationId xmlns:a16="http://schemas.microsoft.com/office/drawing/2014/main" id="{FE3D692C-F793-4062-EEA6-0C8D18AD3F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 name="Freeform 7">
              <a:extLst>
                <a:ext uri="{FF2B5EF4-FFF2-40B4-BE49-F238E27FC236}">
                  <a16:creationId xmlns:a16="http://schemas.microsoft.com/office/drawing/2014/main" id="{AD5D07AF-55DC-B10B-3A02-321EAE1A03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 name="Freeform 8">
              <a:extLst>
                <a:ext uri="{FF2B5EF4-FFF2-40B4-BE49-F238E27FC236}">
                  <a16:creationId xmlns:a16="http://schemas.microsoft.com/office/drawing/2014/main" id="{CC9FDE4B-75EC-CB92-BB53-7B21CB78A4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 name="Freeform 9">
              <a:extLst>
                <a:ext uri="{FF2B5EF4-FFF2-40B4-BE49-F238E27FC236}">
                  <a16:creationId xmlns:a16="http://schemas.microsoft.com/office/drawing/2014/main" id="{833C414F-963F-0C8E-5905-15DC53E57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 name="Freeform 10">
              <a:extLst>
                <a:ext uri="{FF2B5EF4-FFF2-40B4-BE49-F238E27FC236}">
                  <a16:creationId xmlns:a16="http://schemas.microsoft.com/office/drawing/2014/main" id="{A41F3BF2-F7F3-3C48-16DB-25CA4F156E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 name="Freeform 11">
              <a:extLst>
                <a:ext uri="{FF2B5EF4-FFF2-40B4-BE49-F238E27FC236}">
                  <a16:creationId xmlns:a16="http://schemas.microsoft.com/office/drawing/2014/main" id="{B1867E5A-54EE-8CC6-E9FE-486A7CED97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 name="Freeform 12">
              <a:extLst>
                <a:ext uri="{FF2B5EF4-FFF2-40B4-BE49-F238E27FC236}">
                  <a16:creationId xmlns:a16="http://schemas.microsoft.com/office/drawing/2014/main" id="{946AD50B-1141-756A-4C64-7C6303C24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 name="Freeform 13">
              <a:extLst>
                <a:ext uri="{FF2B5EF4-FFF2-40B4-BE49-F238E27FC236}">
                  <a16:creationId xmlns:a16="http://schemas.microsoft.com/office/drawing/2014/main" id="{ADD526AC-5530-DC74-2501-8D2DF61367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 name="Freeform 14">
              <a:extLst>
                <a:ext uri="{FF2B5EF4-FFF2-40B4-BE49-F238E27FC236}">
                  <a16:creationId xmlns:a16="http://schemas.microsoft.com/office/drawing/2014/main" id="{200D7AF7-E829-178B-57A1-5DDF32AF50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 name="Freeform 15">
              <a:extLst>
                <a:ext uri="{FF2B5EF4-FFF2-40B4-BE49-F238E27FC236}">
                  <a16:creationId xmlns:a16="http://schemas.microsoft.com/office/drawing/2014/main" id="{E6156A46-821F-FA3E-C97D-0E8AC47EBB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 name="Freeform 16">
              <a:extLst>
                <a:ext uri="{FF2B5EF4-FFF2-40B4-BE49-F238E27FC236}">
                  <a16:creationId xmlns:a16="http://schemas.microsoft.com/office/drawing/2014/main" id="{8BEC9153-0DFB-EDA4-0677-19F94E819B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 name="Freeform 17">
              <a:extLst>
                <a:ext uri="{FF2B5EF4-FFF2-40B4-BE49-F238E27FC236}">
                  <a16:creationId xmlns:a16="http://schemas.microsoft.com/office/drawing/2014/main" id="{0B54D34A-62CD-46EF-B18F-164E3D3B8A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 name="Freeform 18">
              <a:extLst>
                <a:ext uri="{FF2B5EF4-FFF2-40B4-BE49-F238E27FC236}">
                  <a16:creationId xmlns:a16="http://schemas.microsoft.com/office/drawing/2014/main" id="{8E9FD5F1-EE7D-C106-447C-348607B8D8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 name="Freeform 19">
              <a:extLst>
                <a:ext uri="{FF2B5EF4-FFF2-40B4-BE49-F238E27FC236}">
                  <a16:creationId xmlns:a16="http://schemas.microsoft.com/office/drawing/2014/main" id="{5B286C99-EB8A-582D-90D6-88CFA3B3B0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 name="Freeform 20">
              <a:extLst>
                <a:ext uri="{FF2B5EF4-FFF2-40B4-BE49-F238E27FC236}">
                  <a16:creationId xmlns:a16="http://schemas.microsoft.com/office/drawing/2014/main" id="{DB732113-E4A0-53A5-F87D-6026DCB14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 name="Freeform 21">
              <a:extLst>
                <a:ext uri="{FF2B5EF4-FFF2-40B4-BE49-F238E27FC236}">
                  <a16:creationId xmlns:a16="http://schemas.microsoft.com/office/drawing/2014/main" id="{EC944856-5D3C-DD7C-F501-0F5342179D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 name="Freeform 22">
              <a:extLst>
                <a:ext uri="{FF2B5EF4-FFF2-40B4-BE49-F238E27FC236}">
                  <a16:creationId xmlns:a16="http://schemas.microsoft.com/office/drawing/2014/main" id="{19966E60-0DBF-1AB9-F5F8-380E388DD9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 name="Freeform 23">
              <a:extLst>
                <a:ext uri="{FF2B5EF4-FFF2-40B4-BE49-F238E27FC236}">
                  <a16:creationId xmlns:a16="http://schemas.microsoft.com/office/drawing/2014/main" id="{AA4B173C-3550-B7CB-881E-887712E298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 name="Freeform 24">
              <a:extLst>
                <a:ext uri="{FF2B5EF4-FFF2-40B4-BE49-F238E27FC236}">
                  <a16:creationId xmlns:a16="http://schemas.microsoft.com/office/drawing/2014/main" id="{D78E1487-3CDB-1F62-381D-B147E8E6A4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 name="Freeform 25">
              <a:extLst>
                <a:ext uri="{FF2B5EF4-FFF2-40B4-BE49-F238E27FC236}">
                  <a16:creationId xmlns:a16="http://schemas.microsoft.com/office/drawing/2014/main" id="{5896A528-2F2F-C052-353D-D30F9D0000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42" name="Rectangle 41">
            <a:extLst>
              <a:ext uri="{FF2B5EF4-FFF2-40B4-BE49-F238E27FC236}">
                <a16:creationId xmlns:a16="http://schemas.microsoft.com/office/drawing/2014/main" id="{565DFEB6-826F-1563-5D3B-0B2C1B42C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57883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89BE17-4570-6364-56C3-412609827868}"/>
              </a:ext>
            </a:extLst>
          </p:cNvPr>
          <p:cNvSpPr>
            <a:spLocks noGrp="1"/>
          </p:cNvSpPr>
          <p:nvPr>
            <p:ph type="title"/>
          </p:nvPr>
        </p:nvSpPr>
        <p:spPr>
          <a:xfrm>
            <a:off x="645459" y="960120"/>
            <a:ext cx="3865695" cy="4171278"/>
          </a:xfrm>
        </p:spPr>
        <p:txBody>
          <a:bodyPr>
            <a:normAutofit/>
          </a:bodyPr>
          <a:lstStyle/>
          <a:p>
            <a:pPr algn="r"/>
            <a:r>
              <a:rPr lang="en-US" sz="4400" dirty="0">
                <a:solidFill>
                  <a:schemeClr val="tx1"/>
                </a:solidFill>
              </a:rPr>
              <a:t>Ticaret </a:t>
            </a:r>
            <a:r>
              <a:rPr lang="en-US" sz="4400" dirty="0" err="1">
                <a:solidFill>
                  <a:schemeClr val="tx1"/>
                </a:solidFill>
              </a:rPr>
              <a:t>Üzerine</a:t>
            </a:r>
            <a:r>
              <a:rPr lang="en-US" sz="4400" dirty="0">
                <a:solidFill>
                  <a:schemeClr val="tx1"/>
                </a:solidFill>
              </a:rPr>
              <a:t> Liberal </a:t>
            </a:r>
            <a:r>
              <a:rPr lang="en-US" sz="4400" dirty="0" err="1">
                <a:solidFill>
                  <a:schemeClr val="tx1"/>
                </a:solidFill>
              </a:rPr>
              <a:t>Perspektif</a:t>
            </a:r>
            <a:endParaRPr lang="en-US" sz="4400" dirty="0">
              <a:solidFill>
                <a:schemeClr val="tx1"/>
              </a:solidFill>
            </a:endParaRPr>
          </a:p>
        </p:txBody>
      </p:sp>
      <p:cxnSp>
        <p:nvCxnSpPr>
          <p:cNvPr id="44" name="Straight Connector 43">
            <a:extLst>
              <a:ext uri="{FF2B5EF4-FFF2-40B4-BE49-F238E27FC236}">
                <a16:creationId xmlns:a16="http://schemas.microsoft.com/office/drawing/2014/main" id="{782149D1-B954-B464-608D-8918BBC8791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769E7CF-D527-89E0-8CA2-705780D4DCA1}"/>
              </a:ext>
            </a:extLst>
          </p:cNvPr>
          <p:cNvSpPr>
            <a:spLocks noGrp="1"/>
          </p:cNvSpPr>
          <p:nvPr>
            <p:ph idx="1"/>
          </p:nvPr>
        </p:nvSpPr>
        <p:spPr>
          <a:xfrm>
            <a:off x="4983164" y="960120"/>
            <a:ext cx="5511800" cy="4171278"/>
          </a:xfrm>
        </p:spPr>
        <p:txBody>
          <a:bodyPr>
            <a:normAutofit fontScale="92500" lnSpcReduction="10000"/>
          </a:bodyPr>
          <a:lstStyle/>
          <a:p>
            <a:r>
              <a:rPr lang="en-US" dirty="0" err="1"/>
              <a:t>Ekonomik</a:t>
            </a:r>
            <a:r>
              <a:rPr lang="en-US" dirty="0"/>
              <a:t> </a:t>
            </a:r>
            <a:r>
              <a:rPr lang="en-US" dirty="0" err="1"/>
              <a:t>liberaller</a:t>
            </a:r>
            <a:r>
              <a:rPr lang="en-US" dirty="0"/>
              <a:t>, </a:t>
            </a:r>
            <a:r>
              <a:rPr lang="en-US" dirty="0" err="1"/>
              <a:t>açık</a:t>
            </a:r>
            <a:r>
              <a:rPr lang="en-US" dirty="0"/>
              <a:t> </a:t>
            </a:r>
            <a:r>
              <a:rPr lang="en-US" dirty="0" err="1"/>
              <a:t>bir</a:t>
            </a:r>
            <a:r>
              <a:rPr lang="en-US" dirty="0"/>
              <a:t> </a:t>
            </a:r>
            <a:r>
              <a:rPr lang="en-US" dirty="0" err="1"/>
              <a:t>uluslararası</a:t>
            </a:r>
            <a:r>
              <a:rPr lang="en-US" dirty="0"/>
              <a:t> </a:t>
            </a:r>
            <a:r>
              <a:rPr lang="en-US" dirty="0" err="1"/>
              <a:t>ticaret</a:t>
            </a:r>
            <a:r>
              <a:rPr lang="en-US" dirty="0"/>
              <a:t> </a:t>
            </a:r>
            <a:r>
              <a:rPr lang="en-US" dirty="0" err="1"/>
              <a:t>sisteminin</a:t>
            </a:r>
            <a:r>
              <a:rPr lang="en-US" dirty="0"/>
              <a:t> </a:t>
            </a:r>
            <a:r>
              <a:rPr lang="en-US" dirty="0" err="1"/>
              <a:t>faydalarının</a:t>
            </a:r>
            <a:r>
              <a:rPr lang="en-US" dirty="0"/>
              <a:t> </a:t>
            </a:r>
            <a:r>
              <a:rPr lang="en-US" dirty="0" err="1"/>
              <a:t>olumsuz</a:t>
            </a:r>
            <a:r>
              <a:rPr lang="en-US" dirty="0"/>
              <a:t> </a:t>
            </a:r>
            <a:r>
              <a:rPr lang="en-US" dirty="0" err="1"/>
              <a:t>etkilerinden</a:t>
            </a:r>
            <a:r>
              <a:rPr lang="en-US" dirty="0"/>
              <a:t> </a:t>
            </a:r>
            <a:r>
              <a:rPr lang="en-US" dirty="0" err="1"/>
              <a:t>çok</a:t>
            </a:r>
            <a:r>
              <a:rPr lang="en-US" dirty="0"/>
              <a:t> </a:t>
            </a:r>
            <a:r>
              <a:rPr lang="en-US" dirty="0" err="1"/>
              <a:t>daha</a:t>
            </a:r>
            <a:r>
              <a:rPr lang="en-US" dirty="0"/>
              <a:t> </a:t>
            </a:r>
            <a:r>
              <a:rPr lang="en-US" dirty="0" err="1"/>
              <a:t>ağır</a:t>
            </a:r>
            <a:r>
              <a:rPr lang="en-US" dirty="0"/>
              <a:t> </a:t>
            </a:r>
            <a:r>
              <a:rPr lang="en-US" dirty="0" err="1"/>
              <a:t>bastığına</a:t>
            </a:r>
            <a:r>
              <a:rPr lang="en-US" dirty="0"/>
              <a:t> </a:t>
            </a:r>
            <a:r>
              <a:rPr lang="en-US" dirty="0" err="1"/>
              <a:t>inanır</a:t>
            </a:r>
            <a:r>
              <a:rPr lang="en-US" dirty="0"/>
              <a:t>.</a:t>
            </a:r>
          </a:p>
          <a:p>
            <a:r>
              <a:rPr lang="en-US" b="1" dirty="0" err="1"/>
              <a:t>Karşılaştırmalı</a:t>
            </a:r>
            <a:r>
              <a:rPr lang="en-US" b="1" dirty="0"/>
              <a:t> </a:t>
            </a:r>
            <a:r>
              <a:rPr lang="en-US" b="1" dirty="0" err="1"/>
              <a:t>Üstünlükler</a:t>
            </a:r>
            <a:r>
              <a:rPr lang="en-US" b="1" dirty="0"/>
              <a:t> </a:t>
            </a:r>
            <a:r>
              <a:rPr lang="en-US" b="1" dirty="0" err="1"/>
              <a:t>Yasası</a:t>
            </a:r>
            <a:r>
              <a:rPr lang="en-US" b="1" dirty="0"/>
              <a:t> (Ricardo):</a:t>
            </a:r>
            <a:r>
              <a:rPr lang="en-US" dirty="0"/>
              <a:t> </a:t>
            </a:r>
            <a:r>
              <a:rPr lang="en-US" dirty="0" err="1"/>
              <a:t>Ülkelerin</a:t>
            </a:r>
            <a:r>
              <a:rPr lang="en-US" dirty="0"/>
              <a:t> </a:t>
            </a:r>
            <a:r>
              <a:rPr lang="en-US" dirty="0" err="1"/>
              <a:t>göreli</a:t>
            </a:r>
            <a:r>
              <a:rPr lang="en-US" dirty="0"/>
              <a:t> </a:t>
            </a:r>
            <a:r>
              <a:rPr lang="en-US" dirty="0" err="1"/>
              <a:t>olarak</a:t>
            </a:r>
            <a:r>
              <a:rPr lang="en-US" dirty="0"/>
              <a:t> </a:t>
            </a:r>
            <a:r>
              <a:rPr lang="en-US" dirty="0" err="1"/>
              <a:t>en</a:t>
            </a:r>
            <a:r>
              <a:rPr lang="en-US" dirty="0"/>
              <a:t> </a:t>
            </a:r>
            <a:r>
              <a:rPr lang="en-US" dirty="0" err="1"/>
              <a:t>verimli</a:t>
            </a:r>
            <a:r>
              <a:rPr lang="en-US" dirty="0"/>
              <a:t> </a:t>
            </a:r>
            <a:r>
              <a:rPr lang="en-US" dirty="0" err="1"/>
              <a:t>oldukları</a:t>
            </a:r>
            <a:r>
              <a:rPr lang="en-US" dirty="0"/>
              <a:t> </a:t>
            </a:r>
            <a:r>
              <a:rPr lang="en-US" dirty="0" err="1"/>
              <a:t>alanlarda</a:t>
            </a:r>
            <a:r>
              <a:rPr lang="en-US" dirty="0"/>
              <a:t> </a:t>
            </a:r>
            <a:r>
              <a:rPr lang="en-US" dirty="0" err="1"/>
              <a:t>uzmanlaşmaları</a:t>
            </a:r>
            <a:r>
              <a:rPr lang="en-US" dirty="0"/>
              <a:t> </a:t>
            </a:r>
            <a:r>
              <a:rPr lang="en-US" dirty="0" err="1"/>
              <a:t>halinde</a:t>
            </a:r>
            <a:r>
              <a:rPr lang="en-US" dirty="0"/>
              <a:t> </a:t>
            </a:r>
            <a:r>
              <a:rPr lang="en-US" dirty="0" err="1"/>
              <a:t>tüm</a:t>
            </a:r>
            <a:r>
              <a:rPr lang="en-US" dirty="0"/>
              <a:t> </a:t>
            </a:r>
            <a:r>
              <a:rPr lang="en-US" dirty="0" err="1"/>
              <a:t>ülkeler</a:t>
            </a:r>
            <a:r>
              <a:rPr lang="en-US" dirty="0"/>
              <a:t> </a:t>
            </a:r>
            <a:r>
              <a:rPr lang="en-US" dirty="0" err="1"/>
              <a:t>ticaretten</a:t>
            </a:r>
            <a:r>
              <a:rPr lang="en-US" dirty="0"/>
              <a:t> </a:t>
            </a:r>
            <a:r>
              <a:rPr lang="en-US" dirty="0" err="1"/>
              <a:t>kazanç</a:t>
            </a:r>
            <a:r>
              <a:rPr lang="en-US" dirty="0"/>
              <a:t> </a:t>
            </a:r>
            <a:r>
              <a:rPr lang="en-US" dirty="0" err="1"/>
              <a:t>sağlar</a:t>
            </a:r>
            <a:r>
              <a:rPr lang="en-US" dirty="0"/>
              <a:t>.</a:t>
            </a:r>
          </a:p>
          <a:p>
            <a:r>
              <a:rPr lang="en-US" b="1" dirty="0" err="1"/>
              <a:t>Pozitif</a:t>
            </a:r>
            <a:r>
              <a:rPr lang="en-US" b="1" dirty="0"/>
              <a:t> </a:t>
            </a:r>
            <a:r>
              <a:rPr lang="en-US" b="1" dirty="0" err="1"/>
              <a:t>Toplamlı</a:t>
            </a:r>
            <a:r>
              <a:rPr lang="en-US" b="1" dirty="0"/>
              <a:t> Oyun:</a:t>
            </a:r>
            <a:r>
              <a:rPr lang="en-US" dirty="0"/>
              <a:t> Ticaret, </a:t>
            </a:r>
            <a:r>
              <a:rPr lang="en-US" dirty="0" err="1"/>
              <a:t>tüm</a:t>
            </a:r>
            <a:r>
              <a:rPr lang="en-US" dirty="0"/>
              <a:t> </a:t>
            </a:r>
            <a:r>
              <a:rPr lang="en-US" dirty="0" err="1"/>
              <a:t>katılımcıların</a:t>
            </a:r>
            <a:r>
              <a:rPr lang="en-US" dirty="0"/>
              <a:t> </a:t>
            </a:r>
            <a:r>
              <a:rPr lang="en-US" dirty="0" err="1"/>
              <a:t>karşılıklı</a:t>
            </a:r>
            <a:r>
              <a:rPr lang="en-US" dirty="0"/>
              <a:t> </a:t>
            </a:r>
            <a:r>
              <a:rPr lang="en-US" dirty="0" err="1"/>
              <a:t>olarak</a:t>
            </a:r>
            <a:r>
              <a:rPr lang="en-US" dirty="0"/>
              <a:t> </a:t>
            </a:r>
            <a:r>
              <a:rPr lang="en-US" dirty="0" err="1"/>
              <a:t>yararlandığı</a:t>
            </a:r>
            <a:r>
              <a:rPr lang="en-US" dirty="0"/>
              <a:t> </a:t>
            </a:r>
            <a:r>
              <a:rPr lang="en-US" dirty="0" err="1"/>
              <a:t>işbirlikçi</a:t>
            </a:r>
            <a:r>
              <a:rPr lang="en-US" dirty="0"/>
              <a:t> </a:t>
            </a:r>
            <a:r>
              <a:rPr lang="en-US" dirty="0" err="1"/>
              <a:t>bir</a:t>
            </a:r>
            <a:r>
              <a:rPr lang="en-US" dirty="0"/>
              <a:t> </a:t>
            </a:r>
            <a:r>
              <a:rPr lang="en-US" dirty="0" err="1"/>
              <a:t>girişimdir</a:t>
            </a:r>
            <a:r>
              <a:rPr lang="en-US" dirty="0"/>
              <a:t>.</a:t>
            </a:r>
          </a:p>
          <a:p>
            <a:r>
              <a:rPr lang="en-US" b="1" dirty="0"/>
              <a:t>Ek </a:t>
            </a:r>
            <a:r>
              <a:rPr lang="en-US" b="1" dirty="0" err="1"/>
              <a:t>Faydalar</a:t>
            </a:r>
            <a:r>
              <a:rPr lang="en-US" b="1" dirty="0"/>
              <a:t>:</a:t>
            </a:r>
            <a:r>
              <a:rPr lang="en-US" dirty="0"/>
              <a:t> </a:t>
            </a:r>
            <a:r>
              <a:rPr lang="en-US" dirty="0" err="1"/>
              <a:t>Ticaretin</a:t>
            </a:r>
            <a:r>
              <a:rPr lang="en-US" dirty="0"/>
              <a:t> </a:t>
            </a:r>
            <a:r>
              <a:rPr lang="en-US" dirty="0" err="1"/>
              <a:t>artması</a:t>
            </a:r>
            <a:r>
              <a:rPr lang="en-US" dirty="0"/>
              <a:t> </a:t>
            </a:r>
            <a:r>
              <a:rPr lang="en-US" dirty="0" err="1"/>
              <a:t>ülkeler</a:t>
            </a:r>
            <a:r>
              <a:rPr lang="en-US" dirty="0"/>
              <a:t> </a:t>
            </a:r>
            <a:r>
              <a:rPr lang="en-US" dirty="0" err="1"/>
              <a:t>arasındaki</a:t>
            </a:r>
            <a:r>
              <a:rPr lang="en-US" dirty="0"/>
              <a:t> </a:t>
            </a:r>
            <a:r>
              <a:rPr lang="en-US" dirty="0" err="1"/>
              <a:t>savaş</a:t>
            </a:r>
            <a:r>
              <a:rPr lang="en-US" dirty="0"/>
              <a:t> </a:t>
            </a:r>
            <a:r>
              <a:rPr lang="en-US" dirty="0" err="1"/>
              <a:t>olasılığını</a:t>
            </a:r>
            <a:r>
              <a:rPr lang="en-US" dirty="0"/>
              <a:t> </a:t>
            </a:r>
            <a:r>
              <a:rPr lang="en-US" dirty="0" err="1"/>
              <a:t>azaltır</a:t>
            </a:r>
            <a:r>
              <a:rPr lang="en-US" dirty="0"/>
              <a:t>, </a:t>
            </a:r>
            <a:r>
              <a:rPr lang="en-US" dirty="0" err="1"/>
              <a:t>ekonomik</a:t>
            </a:r>
            <a:r>
              <a:rPr lang="en-US" dirty="0"/>
              <a:t> </a:t>
            </a:r>
            <a:r>
              <a:rPr lang="en-US" dirty="0" err="1"/>
              <a:t>büyümeyi</a:t>
            </a:r>
            <a:r>
              <a:rPr lang="en-US" dirty="0"/>
              <a:t> </a:t>
            </a:r>
            <a:r>
              <a:rPr lang="en-US" dirty="0" err="1"/>
              <a:t>artırır</a:t>
            </a:r>
            <a:r>
              <a:rPr lang="en-US" dirty="0"/>
              <a:t> </a:t>
            </a:r>
            <a:r>
              <a:rPr lang="en-US" dirty="0" err="1"/>
              <a:t>ve</a:t>
            </a:r>
            <a:r>
              <a:rPr lang="en-US" dirty="0"/>
              <a:t> </a:t>
            </a:r>
            <a:r>
              <a:rPr lang="en-US" dirty="0" err="1"/>
              <a:t>yoksulluğu</a:t>
            </a:r>
            <a:r>
              <a:rPr lang="en-US" dirty="0"/>
              <a:t> </a:t>
            </a:r>
            <a:r>
              <a:rPr lang="en-US" dirty="0" err="1"/>
              <a:t>azaltmaya</a:t>
            </a:r>
            <a:r>
              <a:rPr lang="en-US" dirty="0"/>
              <a:t> </a:t>
            </a:r>
            <a:r>
              <a:rPr lang="en-US" dirty="0" err="1"/>
              <a:t>yardımcı</a:t>
            </a:r>
            <a:r>
              <a:rPr lang="en-US" dirty="0"/>
              <a:t> </a:t>
            </a:r>
            <a:r>
              <a:rPr lang="en-US" dirty="0" err="1"/>
              <a:t>olabilir</a:t>
            </a:r>
            <a:r>
              <a:rPr lang="en-US" dirty="0"/>
              <a:t>.</a:t>
            </a:r>
          </a:p>
        </p:txBody>
      </p:sp>
    </p:spTree>
    <p:extLst>
      <p:ext uri="{BB962C8B-B14F-4D97-AF65-F5344CB8AC3E}">
        <p14:creationId xmlns:p14="http://schemas.microsoft.com/office/powerpoint/2010/main" val="2551562665"/>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84511C0-3F97-5AE0-B1C4-E55615AAC1DA}"/>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9E0C5A3C-0F19-CA9E-CF58-5108F10F20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ABDE5B0B-A3E7-41C6-590A-D4BCAA3B776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20" name="Freeform 5">
              <a:extLst>
                <a:ext uri="{FF2B5EF4-FFF2-40B4-BE49-F238E27FC236}">
                  <a16:creationId xmlns:a16="http://schemas.microsoft.com/office/drawing/2014/main" id="{C27742E1-8E28-D73F-926B-8AB2A6DDBE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21" name="Freeform 6">
              <a:extLst>
                <a:ext uri="{FF2B5EF4-FFF2-40B4-BE49-F238E27FC236}">
                  <a16:creationId xmlns:a16="http://schemas.microsoft.com/office/drawing/2014/main" id="{9C198244-3F58-16A0-97FA-2066BE59FB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 name="Freeform 7">
              <a:extLst>
                <a:ext uri="{FF2B5EF4-FFF2-40B4-BE49-F238E27FC236}">
                  <a16:creationId xmlns:a16="http://schemas.microsoft.com/office/drawing/2014/main" id="{2CB0E666-0423-3FC1-BFB0-4CF742D890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 name="Freeform 8">
              <a:extLst>
                <a:ext uri="{FF2B5EF4-FFF2-40B4-BE49-F238E27FC236}">
                  <a16:creationId xmlns:a16="http://schemas.microsoft.com/office/drawing/2014/main" id="{45C6877A-D360-6C41-608D-2A06D6F446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 name="Freeform 9">
              <a:extLst>
                <a:ext uri="{FF2B5EF4-FFF2-40B4-BE49-F238E27FC236}">
                  <a16:creationId xmlns:a16="http://schemas.microsoft.com/office/drawing/2014/main" id="{78C77F1F-509F-E2DD-4FB7-16AB6DBE43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 name="Freeform 10">
              <a:extLst>
                <a:ext uri="{FF2B5EF4-FFF2-40B4-BE49-F238E27FC236}">
                  <a16:creationId xmlns:a16="http://schemas.microsoft.com/office/drawing/2014/main" id="{67FDB1F9-5552-7C4A-A2B2-263A7AB1B2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 name="Freeform 11">
              <a:extLst>
                <a:ext uri="{FF2B5EF4-FFF2-40B4-BE49-F238E27FC236}">
                  <a16:creationId xmlns:a16="http://schemas.microsoft.com/office/drawing/2014/main" id="{0AD6D1CD-A99D-763D-574D-06B3ABBD81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 name="Freeform 12">
              <a:extLst>
                <a:ext uri="{FF2B5EF4-FFF2-40B4-BE49-F238E27FC236}">
                  <a16:creationId xmlns:a16="http://schemas.microsoft.com/office/drawing/2014/main" id="{069C985B-F71A-6CA5-AAFB-6AFC3B0165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 name="Freeform 13">
              <a:extLst>
                <a:ext uri="{FF2B5EF4-FFF2-40B4-BE49-F238E27FC236}">
                  <a16:creationId xmlns:a16="http://schemas.microsoft.com/office/drawing/2014/main" id="{475A8F3E-4B32-9B88-7C74-BA3E84D1C3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 name="Freeform 14">
              <a:extLst>
                <a:ext uri="{FF2B5EF4-FFF2-40B4-BE49-F238E27FC236}">
                  <a16:creationId xmlns:a16="http://schemas.microsoft.com/office/drawing/2014/main" id="{3AD10290-730F-16ED-F4FD-FCC25E8003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 name="Freeform 15">
              <a:extLst>
                <a:ext uri="{FF2B5EF4-FFF2-40B4-BE49-F238E27FC236}">
                  <a16:creationId xmlns:a16="http://schemas.microsoft.com/office/drawing/2014/main" id="{B8B3CC8E-FB40-79C3-37AF-6FEF16BF70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 name="Freeform 16">
              <a:extLst>
                <a:ext uri="{FF2B5EF4-FFF2-40B4-BE49-F238E27FC236}">
                  <a16:creationId xmlns:a16="http://schemas.microsoft.com/office/drawing/2014/main" id="{514B1EA8-B85F-582B-46F5-7CFB9E1107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 name="Freeform 17">
              <a:extLst>
                <a:ext uri="{FF2B5EF4-FFF2-40B4-BE49-F238E27FC236}">
                  <a16:creationId xmlns:a16="http://schemas.microsoft.com/office/drawing/2014/main" id="{46B9736A-89B6-064B-6A5C-F9FAE793A2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 name="Freeform 18">
              <a:extLst>
                <a:ext uri="{FF2B5EF4-FFF2-40B4-BE49-F238E27FC236}">
                  <a16:creationId xmlns:a16="http://schemas.microsoft.com/office/drawing/2014/main" id="{12B18327-EA67-0349-40BE-E56AB58263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 name="Freeform 19">
              <a:extLst>
                <a:ext uri="{FF2B5EF4-FFF2-40B4-BE49-F238E27FC236}">
                  <a16:creationId xmlns:a16="http://schemas.microsoft.com/office/drawing/2014/main" id="{1F894064-3503-DF9A-0755-8F5D554152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 name="Freeform 20">
              <a:extLst>
                <a:ext uri="{FF2B5EF4-FFF2-40B4-BE49-F238E27FC236}">
                  <a16:creationId xmlns:a16="http://schemas.microsoft.com/office/drawing/2014/main" id="{CF019D30-30A5-8350-39A7-9B3F442B75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 name="Freeform 21">
              <a:extLst>
                <a:ext uri="{FF2B5EF4-FFF2-40B4-BE49-F238E27FC236}">
                  <a16:creationId xmlns:a16="http://schemas.microsoft.com/office/drawing/2014/main" id="{7E1826F9-60F0-85C6-8678-76D2D133C0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 name="Freeform 22">
              <a:extLst>
                <a:ext uri="{FF2B5EF4-FFF2-40B4-BE49-F238E27FC236}">
                  <a16:creationId xmlns:a16="http://schemas.microsoft.com/office/drawing/2014/main" id="{D17B6F19-CB46-625B-3B80-0B686B2A6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 name="Freeform 23">
              <a:extLst>
                <a:ext uri="{FF2B5EF4-FFF2-40B4-BE49-F238E27FC236}">
                  <a16:creationId xmlns:a16="http://schemas.microsoft.com/office/drawing/2014/main" id="{9D635C9B-5338-4613-669A-A91C33C6EE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 name="Freeform 24">
              <a:extLst>
                <a:ext uri="{FF2B5EF4-FFF2-40B4-BE49-F238E27FC236}">
                  <a16:creationId xmlns:a16="http://schemas.microsoft.com/office/drawing/2014/main" id="{9D1BB3F5-9884-7119-9E50-19FCF1FC3C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 name="Freeform 25">
              <a:extLst>
                <a:ext uri="{FF2B5EF4-FFF2-40B4-BE49-F238E27FC236}">
                  <a16:creationId xmlns:a16="http://schemas.microsoft.com/office/drawing/2014/main" id="{2FD1FD00-21A6-F810-9532-3D5B020C56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42" name="Rectangle 41">
            <a:extLst>
              <a:ext uri="{FF2B5EF4-FFF2-40B4-BE49-F238E27FC236}">
                <a16:creationId xmlns:a16="http://schemas.microsoft.com/office/drawing/2014/main" id="{22B47181-2835-B03F-F78D-0DAE0434CC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57883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675DBA7-6DF8-E6DE-CD69-AAA5FE3E38DE}"/>
              </a:ext>
            </a:extLst>
          </p:cNvPr>
          <p:cNvSpPr>
            <a:spLocks noGrp="1"/>
          </p:cNvSpPr>
          <p:nvPr>
            <p:ph type="title"/>
          </p:nvPr>
        </p:nvSpPr>
        <p:spPr>
          <a:xfrm>
            <a:off x="645459" y="960120"/>
            <a:ext cx="3865695" cy="4171278"/>
          </a:xfrm>
        </p:spPr>
        <p:txBody>
          <a:bodyPr>
            <a:normAutofit/>
          </a:bodyPr>
          <a:lstStyle/>
          <a:p>
            <a:pPr algn="r"/>
            <a:r>
              <a:rPr lang="en-US" sz="4400" dirty="0">
                <a:solidFill>
                  <a:schemeClr val="tx1"/>
                </a:solidFill>
              </a:rPr>
              <a:t>Ticaret </a:t>
            </a:r>
            <a:r>
              <a:rPr lang="en-US" sz="4400" dirty="0" err="1">
                <a:solidFill>
                  <a:schemeClr val="tx1"/>
                </a:solidFill>
              </a:rPr>
              <a:t>Üzerine</a:t>
            </a:r>
            <a:r>
              <a:rPr lang="en-US" sz="4400" dirty="0">
                <a:solidFill>
                  <a:schemeClr val="tx1"/>
                </a:solidFill>
              </a:rPr>
              <a:t> </a:t>
            </a:r>
            <a:r>
              <a:rPr lang="en-US" sz="4400" dirty="0" err="1">
                <a:solidFill>
                  <a:schemeClr val="tx1"/>
                </a:solidFill>
              </a:rPr>
              <a:t>Merkantilist</a:t>
            </a:r>
            <a:r>
              <a:rPr lang="en-US" sz="4400" dirty="0">
                <a:solidFill>
                  <a:schemeClr val="tx1"/>
                </a:solidFill>
              </a:rPr>
              <a:t> </a:t>
            </a:r>
            <a:r>
              <a:rPr lang="en-US" sz="4400" dirty="0" err="1">
                <a:solidFill>
                  <a:schemeClr val="tx1"/>
                </a:solidFill>
              </a:rPr>
              <a:t>Perspektif</a:t>
            </a:r>
            <a:endParaRPr lang="en-US" sz="4400" dirty="0">
              <a:solidFill>
                <a:schemeClr val="tx1"/>
              </a:solidFill>
            </a:endParaRPr>
          </a:p>
        </p:txBody>
      </p:sp>
      <p:cxnSp>
        <p:nvCxnSpPr>
          <p:cNvPr id="44" name="Straight Connector 43">
            <a:extLst>
              <a:ext uri="{FF2B5EF4-FFF2-40B4-BE49-F238E27FC236}">
                <a16:creationId xmlns:a16="http://schemas.microsoft.com/office/drawing/2014/main" id="{112C8357-ED9F-F717-FF75-3929EE3336D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9939B06-0B68-FD03-B550-D4FE8ACC3AE7}"/>
              </a:ext>
            </a:extLst>
          </p:cNvPr>
          <p:cNvSpPr>
            <a:spLocks noGrp="1"/>
          </p:cNvSpPr>
          <p:nvPr>
            <p:ph idx="1"/>
          </p:nvPr>
        </p:nvSpPr>
        <p:spPr>
          <a:xfrm>
            <a:off x="4983164" y="960120"/>
            <a:ext cx="5511800" cy="4171278"/>
          </a:xfrm>
        </p:spPr>
        <p:txBody>
          <a:bodyPr>
            <a:normAutofit fontScale="92500" lnSpcReduction="10000"/>
          </a:bodyPr>
          <a:lstStyle/>
          <a:p>
            <a:r>
              <a:rPr lang="en-US" dirty="0" err="1"/>
              <a:t>Merkantilistler</a:t>
            </a:r>
            <a:r>
              <a:rPr lang="en-US" dirty="0"/>
              <a:t>, </a:t>
            </a:r>
            <a:r>
              <a:rPr lang="en-US" dirty="0" err="1"/>
              <a:t>serbest</a:t>
            </a:r>
            <a:r>
              <a:rPr lang="en-US" dirty="0"/>
              <a:t> </a:t>
            </a:r>
            <a:r>
              <a:rPr lang="en-US" dirty="0" err="1"/>
              <a:t>ticaretin</a:t>
            </a:r>
            <a:r>
              <a:rPr lang="en-US" dirty="0"/>
              <a:t> </a:t>
            </a:r>
            <a:r>
              <a:rPr lang="en-US" dirty="0" err="1"/>
              <a:t>ulusal</a:t>
            </a:r>
            <a:r>
              <a:rPr lang="en-US" dirty="0"/>
              <a:t> </a:t>
            </a:r>
            <a:r>
              <a:rPr lang="en-US" dirty="0" err="1"/>
              <a:t>çıkarlara</a:t>
            </a:r>
            <a:r>
              <a:rPr lang="en-US" dirty="0"/>
              <a:t> </a:t>
            </a:r>
            <a:r>
              <a:rPr lang="en-US" dirty="0" err="1"/>
              <a:t>hizmet</a:t>
            </a:r>
            <a:r>
              <a:rPr lang="en-US" dirty="0"/>
              <a:t> </a:t>
            </a:r>
            <a:r>
              <a:rPr lang="en-US" dirty="0" err="1"/>
              <a:t>ettiği</a:t>
            </a:r>
            <a:r>
              <a:rPr lang="en-US" dirty="0"/>
              <a:t> </a:t>
            </a:r>
            <a:r>
              <a:rPr lang="en-US" dirty="0" err="1"/>
              <a:t>ölçüde</a:t>
            </a:r>
            <a:r>
              <a:rPr lang="en-US" dirty="0"/>
              <a:t> </a:t>
            </a:r>
            <a:r>
              <a:rPr lang="en-US" dirty="0" err="1"/>
              <a:t>desteklenmesi</a:t>
            </a:r>
            <a:r>
              <a:rPr lang="en-US" dirty="0"/>
              <a:t> </a:t>
            </a:r>
            <a:r>
              <a:rPr lang="en-US" dirty="0" err="1"/>
              <a:t>gerektiğine</a:t>
            </a:r>
            <a:r>
              <a:rPr lang="en-US" dirty="0"/>
              <a:t> </a:t>
            </a:r>
            <a:r>
              <a:rPr lang="en-US" dirty="0" err="1"/>
              <a:t>inanır</a:t>
            </a:r>
            <a:r>
              <a:rPr lang="en-US" dirty="0"/>
              <a:t>.</a:t>
            </a:r>
          </a:p>
          <a:p>
            <a:r>
              <a:rPr lang="en-US" b="1" dirty="0"/>
              <a:t>Devlet </a:t>
            </a:r>
            <a:r>
              <a:rPr lang="en-US" b="1" dirty="0" err="1"/>
              <a:t>Merkezli</a:t>
            </a:r>
            <a:r>
              <a:rPr lang="en-US" b="1" dirty="0"/>
              <a:t> </a:t>
            </a:r>
            <a:r>
              <a:rPr lang="en-US" b="1" dirty="0" err="1"/>
              <a:t>Görüş</a:t>
            </a:r>
            <a:r>
              <a:rPr lang="en-US" b="1" dirty="0"/>
              <a:t>:</a:t>
            </a:r>
            <a:r>
              <a:rPr lang="en-US" dirty="0"/>
              <a:t> Ticaret, </a:t>
            </a:r>
            <a:r>
              <a:rPr lang="en-US" dirty="0" err="1"/>
              <a:t>devlet</a:t>
            </a:r>
            <a:r>
              <a:rPr lang="en-US" dirty="0"/>
              <a:t> </a:t>
            </a:r>
            <a:r>
              <a:rPr lang="en-US" dirty="0" err="1"/>
              <a:t>zenginliğini</a:t>
            </a:r>
            <a:r>
              <a:rPr lang="en-US" dirty="0"/>
              <a:t> </a:t>
            </a:r>
            <a:r>
              <a:rPr lang="en-US" dirty="0" err="1"/>
              <a:t>ve</a:t>
            </a:r>
            <a:r>
              <a:rPr lang="en-US" dirty="0"/>
              <a:t> </a:t>
            </a:r>
            <a:r>
              <a:rPr lang="en-US" dirty="0" err="1"/>
              <a:t>gücünü</a:t>
            </a:r>
            <a:r>
              <a:rPr lang="en-US" dirty="0"/>
              <a:t> </a:t>
            </a:r>
            <a:r>
              <a:rPr lang="en-US" dirty="0" err="1"/>
              <a:t>artırmak</a:t>
            </a:r>
            <a:r>
              <a:rPr lang="en-US" dirty="0"/>
              <a:t> </a:t>
            </a:r>
            <a:r>
              <a:rPr lang="en-US" dirty="0" err="1"/>
              <a:t>için</a:t>
            </a:r>
            <a:r>
              <a:rPr lang="en-US" dirty="0"/>
              <a:t> </a:t>
            </a:r>
            <a:r>
              <a:rPr lang="en-US" dirty="0" err="1"/>
              <a:t>bir</a:t>
            </a:r>
            <a:r>
              <a:rPr lang="en-US" dirty="0"/>
              <a:t> </a:t>
            </a:r>
            <a:r>
              <a:rPr lang="en-US" dirty="0" err="1"/>
              <a:t>araçtır</a:t>
            </a:r>
            <a:r>
              <a:rPr lang="en-US" dirty="0"/>
              <a:t>.</a:t>
            </a:r>
          </a:p>
          <a:p>
            <a:r>
              <a:rPr lang="en-US" b="1" dirty="0" err="1"/>
              <a:t>Stratejik</a:t>
            </a:r>
            <a:r>
              <a:rPr lang="en-US" b="1" dirty="0"/>
              <a:t> Ticaret </a:t>
            </a:r>
            <a:r>
              <a:rPr lang="en-US" b="1" dirty="0" err="1"/>
              <a:t>ve</a:t>
            </a:r>
            <a:r>
              <a:rPr lang="en-US" b="1" dirty="0"/>
              <a:t> </a:t>
            </a:r>
            <a:r>
              <a:rPr lang="en-US" b="1" dirty="0" err="1"/>
              <a:t>Bebek</a:t>
            </a:r>
            <a:r>
              <a:rPr lang="en-US" b="1" dirty="0"/>
              <a:t> </a:t>
            </a:r>
            <a:r>
              <a:rPr lang="en-US" b="1" dirty="0" err="1"/>
              <a:t>Endüstriler</a:t>
            </a:r>
            <a:r>
              <a:rPr lang="en-US" b="1" dirty="0"/>
              <a:t>:</a:t>
            </a:r>
            <a:r>
              <a:rPr lang="en-US" dirty="0"/>
              <a:t> </a:t>
            </a:r>
            <a:r>
              <a:rPr lang="en-US" dirty="0" err="1"/>
              <a:t>Hükümetler</a:t>
            </a:r>
            <a:r>
              <a:rPr lang="en-US" dirty="0"/>
              <a:t>, yeni </a:t>
            </a:r>
            <a:r>
              <a:rPr lang="en-US" dirty="0" err="1"/>
              <a:t>endüstrileri</a:t>
            </a:r>
            <a:r>
              <a:rPr lang="en-US" dirty="0"/>
              <a:t> </a:t>
            </a:r>
            <a:r>
              <a:rPr lang="en-US" dirty="0" err="1"/>
              <a:t>uluslararası</a:t>
            </a:r>
            <a:r>
              <a:rPr lang="en-US" dirty="0"/>
              <a:t> </a:t>
            </a:r>
            <a:r>
              <a:rPr lang="en-US" dirty="0" err="1"/>
              <a:t>rekabete</a:t>
            </a:r>
            <a:r>
              <a:rPr lang="en-US" dirty="0"/>
              <a:t> </a:t>
            </a:r>
            <a:r>
              <a:rPr lang="en-US" dirty="0" err="1"/>
              <a:t>hazır</a:t>
            </a:r>
            <a:r>
              <a:rPr lang="en-US" dirty="0"/>
              <a:t> </a:t>
            </a:r>
            <a:r>
              <a:rPr lang="en-US" dirty="0" err="1"/>
              <a:t>olana</a:t>
            </a:r>
            <a:r>
              <a:rPr lang="en-US" dirty="0"/>
              <a:t> </a:t>
            </a:r>
            <a:r>
              <a:rPr lang="en-US" dirty="0" err="1"/>
              <a:t>kadar</a:t>
            </a:r>
            <a:r>
              <a:rPr lang="en-US" dirty="0"/>
              <a:t> </a:t>
            </a:r>
            <a:r>
              <a:rPr lang="en-US" dirty="0" err="1"/>
              <a:t>gümrük</a:t>
            </a:r>
            <a:r>
              <a:rPr lang="en-US" dirty="0"/>
              <a:t> </a:t>
            </a:r>
            <a:r>
              <a:rPr lang="en-US" dirty="0" err="1"/>
              <a:t>vergileri</a:t>
            </a:r>
            <a:r>
              <a:rPr lang="en-US" dirty="0"/>
              <a:t> </a:t>
            </a:r>
            <a:r>
              <a:rPr lang="en-US" dirty="0" err="1"/>
              <a:t>ve</a:t>
            </a:r>
            <a:r>
              <a:rPr lang="en-US" dirty="0"/>
              <a:t> </a:t>
            </a:r>
            <a:r>
              <a:rPr lang="en-US" dirty="0" err="1"/>
              <a:t>sübvansiyonlarla</a:t>
            </a:r>
            <a:r>
              <a:rPr lang="en-US" dirty="0"/>
              <a:t> </a:t>
            </a:r>
            <a:r>
              <a:rPr lang="en-US" dirty="0" err="1"/>
              <a:t>korumalıdır</a:t>
            </a:r>
            <a:r>
              <a:rPr lang="en-US" dirty="0"/>
              <a:t> (Hamilton/List).</a:t>
            </a:r>
          </a:p>
          <a:p>
            <a:r>
              <a:rPr lang="en-US" b="1" dirty="0" err="1"/>
              <a:t>Bağımlılık</a:t>
            </a:r>
            <a:r>
              <a:rPr lang="en-US" b="1" dirty="0"/>
              <a:t> </a:t>
            </a:r>
            <a:r>
              <a:rPr lang="en-US" b="1" dirty="0" err="1"/>
              <a:t>Endişeleri</a:t>
            </a:r>
            <a:r>
              <a:rPr lang="en-US" b="1" dirty="0"/>
              <a:t>:</a:t>
            </a:r>
            <a:r>
              <a:rPr lang="en-US" dirty="0"/>
              <a:t> </a:t>
            </a:r>
            <a:r>
              <a:rPr lang="en-US" dirty="0" err="1"/>
              <a:t>Devletler</a:t>
            </a:r>
            <a:r>
              <a:rPr lang="en-US" dirty="0"/>
              <a:t>, </a:t>
            </a:r>
            <a:r>
              <a:rPr lang="en-US" dirty="0" err="1"/>
              <a:t>gıda</a:t>
            </a:r>
            <a:r>
              <a:rPr lang="en-US" dirty="0"/>
              <a:t> </a:t>
            </a:r>
            <a:r>
              <a:rPr lang="en-US" dirty="0" err="1"/>
              <a:t>veya</a:t>
            </a:r>
            <a:r>
              <a:rPr lang="en-US" dirty="0"/>
              <a:t> </a:t>
            </a:r>
            <a:r>
              <a:rPr lang="en-US" dirty="0" err="1"/>
              <a:t>savunma</a:t>
            </a:r>
            <a:r>
              <a:rPr lang="en-US" dirty="0"/>
              <a:t> </a:t>
            </a:r>
            <a:r>
              <a:rPr lang="en-US" dirty="0" err="1"/>
              <a:t>ile</a:t>
            </a:r>
            <a:r>
              <a:rPr lang="en-US" dirty="0"/>
              <a:t> </a:t>
            </a:r>
            <a:r>
              <a:rPr lang="en-US" dirty="0" err="1"/>
              <a:t>ilgili</a:t>
            </a:r>
            <a:r>
              <a:rPr lang="en-US" dirty="0"/>
              <a:t> </a:t>
            </a:r>
            <a:r>
              <a:rPr lang="en-US" dirty="0" err="1"/>
              <a:t>mallar</a:t>
            </a:r>
            <a:r>
              <a:rPr lang="en-US" dirty="0"/>
              <a:t> </a:t>
            </a:r>
            <a:r>
              <a:rPr lang="en-US" dirty="0" err="1"/>
              <a:t>gibi</a:t>
            </a:r>
            <a:r>
              <a:rPr lang="en-US" dirty="0"/>
              <a:t> </a:t>
            </a:r>
            <a:r>
              <a:rPr lang="en-US" dirty="0" err="1"/>
              <a:t>kritik</a:t>
            </a:r>
            <a:r>
              <a:rPr lang="en-US" dirty="0"/>
              <a:t> </a:t>
            </a:r>
            <a:r>
              <a:rPr lang="en-US" dirty="0" err="1"/>
              <a:t>ürünler</a:t>
            </a:r>
            <a:r>
              <a:rPr lang="en-US" dirty="0"/>
              <a:t> </a:t>
            </a:r>
            <a:r>
              <a:rPr lang="en-US" dirty="0" err="1"/>
              <a:t>için</a:t>
            </a:r>
            <a:r>
              <a:rPr lang="en-US" dirty="0"/>
              <a:t> </a:t>
            </a:r>
            <a:r>
              <a:rPr lang="en-US" dirty="0" err="1"/>
              <a:t>diğer</a:t>
            </a:r>
            <a:r>
              <a:rPr lang="en-US" dirty="0"/>
              <a:t> </a:t>
            </a:r>
            <a:r>
              <a:rPr lang="en-US" dirty="0" err="1"/>
              <a:t>ülkelere</a:t>
            </a:r>
            <a:r>
              <a:rPr lang="en-US" dirty="0"/>
              <a:t> </a:t>
            </a:r>
            <a:r>
              <a:rPr lang="en-US" dirty="0" err="1"/>
              <a:t>aşırı</a:t>
            </a:r>
            <a:r>
              <a:rPr lang="en-US" dirty="0"/>
              <a:t> </a:t>
            </a:r>
            <a:r>
              <a:rPr lang="en-US" dirty="0" err="1"/>
              <a:t>bağımlı</a:t>
            </a:r>
            <a:r>
              <a:rPr lang="en-US" dirty="0"/>
              <a:t> </a:t>
            </a:r>
            <a:r>
              <a:rPr lang="en-US" dirty="0" err="1"/>
              <a:t>olmaktan</a:t>
            </a:r>
            <a:r>
              <a:rPr lang="en-US" dirty="0"/>
              <a:t> </a:t>
            </a:r>
            <a:r>
              <a:rPr lang="en-US" dirty="0" err="1"/>
              <a:t>kaçınmalıdır</a:t>
            </a:r>
            <a:r>
              <a:rPr lang="en-US" dirty="0"/>
              <a:t>.</a:t>
            </a:r>
          </a:p>
        </p:txBody>
      </p:sp>
    </p:spTree>
    <p:extLst>
      <p:ext uri="{BB962C8B-B14F-4D97-AF65-F5344CB8AC3E}">
        <p14:creationId xmlns:p14="http://schemas.microsoft.com/office/powerpoint/2010/main" val="4109560258"/>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7C05123-F47D-9073-16FD-3038ED36BD51}"/>
            </a:ext>
          </a:extLst>
        </p:cNvPr>
        <p:cNvGrpSpPr/>
        <p:nvPr/>
      </p:nvGrpSpPr>
      <p:grpSpPr>
        <a:xfrm>
          <a:off x="0" y="0"/>
          <a:ext cx="0" cy="0"/>
          <a:chOff x="0" y="0"/>
          <a:chExt cx="0" cy="0"/>
        </a:xfrm>
      </p:grpSpPr>
      <p:sp>
        <p:nvSpPr>
          <p:cNvPr id="49" name="Rectangle 48">
            <a:extLst>
              <a:ext uri="{FF2B5EF4-FFF2-40B4-BE49-F238E27FC236}">
                <a16:creationId xmlns:a16="http://schemas.microsoft.com/office/drawing/2014/main" id="{D75627FE-0AC5-4349-AC08-45A58BEC9B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 name="Group 50">
            <a:extLst>
              <a:ext uri="{FF2B5EF4-FFF2-40B4-BE49-F238E27FC236}">
                <a16:creationId xmlns:a16="http://schemas.microsoft.com/office/drawing/2014/main" id="{F87AAF7B-2090-475D-9C3E-FDC03DD87A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52" name="Freeform 5">
              <a:extLst>
                <a:ext uri="{FF2B5EF4-FFF2-40B4-BE49-F238E27FC236}">
                  <a16:creationId xmlns:a16="http://schemas.microsoft.com/office/drawing/2014/main" id="{F2DCEC33-4B31-44BC-99CB-9E4845DC4C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53" name="Freeform 6">
              <a:extLst>
                <a:ext uri="{FF2B5EF4-FFF2-40B4-BE49-F238E27FC236}">
                  <a16:creationId xmlns:a16="http://schemas.microsoft.com/office/drawing/2014/main" id="{204E0A10-D288-4B22-87A1-737B0A37D1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 name="Freeform 7">
              <a:extLst>
                <a:ext uri="{FF2B5EF4-FFF2-40B4-BE49-F238E27FC236}">
                  <a16:creationId xmlns:a16="http://schemas.microsoft.com/office/drawing/2014/main" id="{9A3E042E-4911-425A-84BB-04BF90D077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 name="Freeform 8">
              <a:extLst>
                <a:ext uri="{FF2B5EF4-FFF2-40B4-BE49-F238E27FC236}">
                  <a16:creationId xmlns:a16="http://schemas.microsoft.com/office/drawing/2014/main" id="{3A49226D-3129-4C5A-9641-3D03BEEA79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 name="Freeform 9">
              <a:extLst>
                <a:ext uri="{FF2B5EF4-FFF2-40B4-BE49-F238E27FC236}">
                  <a16:creationId xmlns:a16="http://schemas.microsoft.com/office/drawing/2014/main" id="{9CC3C315-B515-4DD8-AC22-9D8417B37F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 name="Freeform 10">
              <a:extLst>
                <a:ext uri="{FF2B5EF4-FFF2-40B4-BE49-F238E27FC236}">
                  <a16:creationId xmlns:a16="http://schemas.microsoft.com/office/drawing/2014/main" id="{1A961828-F78F-4D56-A98E-037806C637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 name="Freeform 11">
              <a:extLst>
                <a:ext uri="{FF2B5EF4-FFF2-40B4-BE49-F238E27FC236}">
                  <a16:creationId xmlns:a16="http://schemas.microsoft.com/office/drawing/2014/main" id="{739D4F9D-3728-42C1-8302-452D51321C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 name="Freeform 12">
              <a:extLst>
                <a:ext uri="{FF2B5EF4-FFF2-40B4-BE49-F238E27FC236}">
                  <a16:creationId xmlns:a16="http://schemas.microsoft.com/office/drawing/2014/main" id="{B4D9647E-354D-4CA8-B4A7-39172E5EAC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 name="Freeform 13">
              <a:extLst>
                <a:ext uri="{FF2B5EF4-FFF2-40B4-BE49-F238E27FC236}">
                  <a16:creationId xmlns:a16="http://schemas.microsoft.com/office/drawing/2014/main" id="{A3EC74E0-5222-4ACC-BCEC-1AA189D3BC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 name="Freeform 14">
              <a:extLst>
                <a:ext uri="{FF2B5EF4-FFF2-40B4-BE49-F238E27FC236}">
                  <a16:creationId xmlns:a16="http://schemas.microsoft.com/office/drawing/2014/main" id="{C0AE72B4-084D-42E6-ABED-5FD4650D4B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 name="Freeform 15">
              <a:extLst>
                <a:ext uri="{FF2B5EF4-FFF2-40B4-BE49-F238E27FC236}">
                  <a16:creationId xmlns:a16="http://schemas.microsoft.com/office/drawing/2014/main" id="{C9D1F5DD-8D50-4098-8D2B-10E2847527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 name="Freeform 16">
              <a:extLst>
                <a:ext uri="{FF2B5EF4-FFF2-40B4-BE49-F238E27FC236}">
                  <a16:creationId xmlns:a16="http://schemas.microsoft.com/office/drawing/2014/main" id="{D48F3941-C3C7-4589-AA46-067F6BB2D0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4" name="Freeform 17">
              <a:extLst>
                <a:ext uri="{FF2B5EF4-FFF2-40B4-BE49-F238E27FC236}">
                  <a16:creationId xmlns:a16="http://schemas.microsoft.com/office/drawing/2014/main" id="{C16BBE9A-4BE3-4401-82C5-8041DB14E5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5" name="Freeform 18">
              <a:extLst>
                <a:ext uri="{FF2B5EF4-FFF2-40B4-BE49-F238E27FC236}">
                  <a16:creationId xmlns:a16="http://schemas.microsoft.com/office/drawing/2014/main" id="{06180330-CCD3-4D14-A652-D60C28252D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6" name="Freeform 19">
              <a:extLst>
                <a:ext uri="{FF2B5EF4-FFF2-40B4-BE49-F238E27FC236}">
                  <a16:creationId xmlns:a16="http://schemas.microsoft.com/office/drawing/2014/main" id="{616C90F6-4133-43A5-B47C-7750FE2819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 name="Freeform 20">
              <a:extLst>
                <a:ext uri="{FF2B5EF4-FFF2-40B4-BE49-F238E27FC236}">
                  <a16:creationId xmlns:a16="http://schemas.microsoft.com/office/drawing/2014/main" id="{D7C03F90-E828-4414-8A53-92069FFB68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 name="Freeform 21">
              <a:extLst>
                <a:ext uri="{FF2B5EF4-FFF2-40B4-BE49-F238E27FC236}">
                  <a16:creationId xmlns:a16="http://schemas.microsoft.com/office/drawing/2014/main" id="{6ADDE443-75AA-4F32-A2EE-272C4347CE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9" name="Freeform 22">
              <a:extLst>
                <a:ext uri="{FF2B5EF4-FFF2-40B4-BE49-F238E27FC236}">
                  <a16:creationId xmlns:a16="http://schemas.microsoft.com/office/drawing/2014/main" id="{ACD281C1-1D59-453F-A33A-D83E39EB06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0" name="Freeform 23">
              <a:extLst>
                <a:ext uri="{FF2B5EF4-FFF2-40B4-BE49-F238E27FC236}">
                  <a16:creationId xmlns:a16="http://schemas.microsoft.com/office/drawing/2014/main" id="{60217FAC-29FE-4D6B-9BB4-FF41AA7565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1" name="Freeform 24">
              <a:extLst>
                <a:ext uri="{FF2B5EF4-FFF2-40B4-BE49-F238E27FC236}">
                  <a16:creationId xmlns:a16="http://schemas.microsoft.com/office/drawing/2014/main" id="{0D3CC33A-6E36-4A72-9965-8E20FB05D1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 name="Freeform 25">
              <a:extLst>
                <a:ext uri="{FF2B5EF4-FFF2-40B4-BE49-F238E27FC236}">
                  <a16:creationId xmlns:a16="http://schemas.microsoft.com/office/drawing/2014/main" id="{F128F04E-05CD-4035-A32B-6E9ABAB931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74" name="Rectangle 73">
            <a:extLst>
              <a:ext uri="{FF2B5EF4-FFF2-40B4-BE49-F238E27FC236}">
                <a16:creationId xmlns:a16="http://schemas.microsoft.com/office/drawing/2014/main" id="{BC2574CF-1D35-4994-87BD-5A3378E1AB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57883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763F28B-8F1D-BCAD-6A09-E58D815DE3E0}"/>
              </a:ext>
            </a:extLst>
          </p:cNvPr>
          <p:cNvSpPr>
            <a:spLocks noGrp="1"/>
          </p:cNvSpPr>
          <p:nvPr>
            <p:ph type="title"/>
          </p:nvPr>
        </p:nvSpPr>
        <p:spPr>
          <a:xfrm>
            <a:off x="645459" y="960120"/>
            <a:ext cx="3865695" cy="4171278"/>
          </a:xfrm>
        </p:spPr>
        <p:txBody>
          <a:bodyPr>
            <a:normAutofit/>
          </a:bodyPr>
          <a:lstStyle/>
          <a:p>
            <a:pPr algn="r"/>
            <a:r>
              <a:rPr lang="en-US" sz="4400">
                <a:solidFill>
                  <a:schemeClr val="tx1"/>
                </a:solidFill>
              </a:rPr>
              <a:t>Yapısalcı</a:t>
            </a:r>
            <a:r>
              <a:rPr lang="en-US" sz="4400" dirty="0">
                <a:solidFill>
                  <a:schemeClr val="tx1"/>
                </a:solidFill>
              </a:rPr>
              <a:t> </a:t>
            </a:r>
            <a:r>
              <a:rPr lang="en-US" sz="4400">
                <a:solidFill>
                  <a:schemeClr val="tx1"/>
                </a:solidFill>
              </a:rPr>
              <a:t>ve</a:t>
            </a:r>
            <a:r>
              <a:rPr lang="en-US" sz="4400" dirty="0">
                <a:solidFill>
                  <a:schemeClr val="tx1"/>
                </a:solidFill>
              </a:rPr>
              <a:t> </a:t>
            </a:r>
            <a:r>
              <a:rPr lang="en-US" sz="4400">
                <a:solidFill>
                  <a:schemeClr val="tx1"/>
                </a:solidFill>
              </a:rPr>
              <a:t>İnşacı</a:t>
            </a:r>
            <a:r>
              <a:rPr lang="en-US" sz="4400" dirty="0">
                <a:solidFill>
                  <a:schemeClr val="tx1"/>
                </a:solidFill>
              </a:rPr>
              <a:t> </a:t>
            </a:r>
            <a:r>
              <a:rPr lang="en-US" sz="4400">
                <a:solidFill>
                  <a:schemeClr val="tx1"/>
                </a:solidFill>
              </a:rPr>
              <a:t>Perspektifler</a:t>
            </a:r>
            <a:endParaRPr lang="en-US" sz="4400" dirty="0">
              <a:solidFill>
                <a:schemeClr val="tx1"/>
              </a:solidFill>
            </a:endParaRPr>
          </a:p>
        </p:txBody>
      </p:sp>
      <p:cxnSp>
        <p:nvCxnSpPr>
          <p:cNvPr id="76" name="Straight Connector 75">
            <a:extLst>
              <a:ext uri="{FF2B5EF4-FFF2-40B4-BE49-F238E27FC236}">
                <a16:creationId xmlns:a16="http://schemas.microsoft.com/office/drawing/2014/main" id="{68B6AB33-DFE6-4FE4-94FE-C9E25424AD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5" name="Rectangle 2">
            <a:extLst>
              <a:ext uri="{FF2B5EF4-FFF2-40B4-BE49-F238E27FC236}">
                <a16:creationId xmlns:a16="http://schemas.microsoft.com/office/drawing/2014/main" id="{5BA1533E-76EE-C341-3D82-E6AA6CF16218}"/>
              </a:ext>
            </a:extLst>
          </p:cNvPr>
          <p:cNvSpPr>
            <a:spLocks noGrp="1" noChangeArrowheads="1"/>
          </p:cNvSpPr>
          <p:nvPr>
            <p:ph idx="1"/>
          </p:nvPr>
        </p:nvSpPr>
        <p:spPr bwMode="auto">
          <a:xfrm>
            <a:off x="4983164" y="960120"/>
            <a:ext cx="5511800" cy="417127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a:bodyPr>
          <a:lstStyle/>
          <a:p>
            <a:pPr marL="0" marR="0" lvl="0" indent="0" defTabSz="914400" rtl="0" eaLnBrk="0" fontAlgn="base" latinLnBrk="0" hangingPunct="0">
              <a:spcBef>
                <a:spcPct val="0"/>
              </a:spcBef>
              <a:spcAft>
                <a:spcPts val="600"/>
              </a:spcAft>
              <a:buClrTx/>
              <a:buSzTx/>
              <a:buFontTx/>
              <a:buChar char="•"/>
              <a:tabLst/>
            </a:pPr>
            <a:r>
              <a:rPr kumimoji="0" lang="en-US" altLang="en-US" b="1" i="0" u="none" strike="noStrike" cap="none" normalizeH="0" baseline="0">
                <a:ln>
                  <a:noFill/>
                </a:ln>
                <a:effectLst/>
                <a:latin typeface="Arial" panose="020B0604020202020204" pitchFamily="34" charset="0"/>
              </a:rPr>
              <a:t>Yapısalcı Görüş:</a:t>
            </a:r>
            <a:r>
              <a:rPr kumimoji="0" lang="en-US" altLang="en-US" b="0" i="0" u="none" strike="noStrike" cap="none" normalizeH="0" baseline="0">
                <a:ln>
                  <a:noFill/>
                </a:ln>
                <a:effectLst/>
                <a:latin typeface="Arial" panose="020B0604020202020204" pitchFamily="34" charset="0"/>
              </a:rPr>
              <a:t> Ticaret, doğası gereği sömürücüdür. Küresel kapitalist sistem, merkez ülkelerin çevre ülkeleri sömürdüğü ve zenginliklerini çektiği eşitsiz bir mübadele yaratır. Ticaret yaptırımları, emperyalizmin modern bir aracı olarak görülür.</a:t>
            </a:r>
          </a:p>
          <a:p>
            <a:pPr marL="0" marR="0" lvl="0" indent="0" defTabSz="914400" rtl="0" eaLnBrk="0" fontAlgn="base" latinLnBrk="0" hangingPunct="0">
              <a:spcBef>
                <a:spcPct val="0"/>
              </a:spcBef>
              <a:spcAft>
                <a:spcPts val="600"/>
              </a:spcAft>
              <a:buClrTx/>
              <a:buSzTx/>
              <a:buFontTx/>
              <a:buChar char="•"/>
              <a:tabLst/>
            </a:pPr>
            <a:r>
              <a:rPr kumimoji="0" lang="en-US" altLang="en-US" b="1" i="0" u="none" strike="noStrike" cap="none" normalizeH="0" baseline="0">
                <a:ln>
                  <a:noFill/>
                </a:ln>
                <a:effectLst/>
                <a:latin typeface="Arial" panose="020B0604020202020204" pitchFamily="34" charset="0"/>
              </a:rPr>
              <a:t>İnşacı Görüş:</a:t>
            </a:r>
            <a:r>
              <a:rPr kumimoji="0" lang="en-US" altLang="en-US" b="0" i="0" u="none" strike="noStrike" cap="none" normalizeH="0" baseline="0">
                <a:ln>
                  <a:noFill/>
                </a:ln>
                <a:effectLst/>
                <a:latin typeface="Arial" panose="020B0604020202020204" pitchFamily="34" charset="0"/>
              </a:rPr>
              <a:t> Ticaret sistemi, ortak anlayışlara ve normlara dayanır. İnşacılar, "adil ticaret" veya "gıda egemenliği" gibi ticaret hakkındaki fikirlerin ve söylemlerin kuralları ve sonuçları nasıl şekillendirdiğini inceler. Sivil toplum grupları bu normları değiştirmede kilit rol oynar.</a:t>
            </a:r>
          </a:p>
        </p:txBody>
      </p:sp>
    </p:spTree>
    <p:extLst>
      <p:ext uri="{BB962C8B-B14F-4D97-AF65-F5344CB8AC3E}">
        <p14:creationId xmlns:p14="http://schemas.microsoft.com/office/powerpoint/2010/main" val="1663166612"/>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5E3B892-8D3A-80FE-0A06-3359ED7013B7}"/>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15CFCB7B-543A-FAF2-F172-823A55D27E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99852F63-BFE3-B648-4884-74C74AF62D9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20" name="Freeform 5">
              <a:extLst>
                <a:ext uri="{FF2B5EF4-FFF2-40B4-BE49-F238E27FC236}">
                  <a16:creationId xmlns:a16="http://schemas.microsoft.com/office/drawing/2014/main" id="{35AA7630-8463-5340-E6D2-9145CDF08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21" name="Freeform 6">
              <a:extLst>
                <a:ext uri="{FF2B5EF4-FFF2-40B4-BE49-F238E27FC236}">
                  <a16:creationId xmlns:a16="http://schemas.microsoft.com/office/drawing/2014/main" id="{886C4E16-E2DC-5BEE-7589-886B390F6C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 name="Freeform 7">
              <a:extLst>
                <a:ext uri="{FF2B5EF4-FFF2-40B4-BE49-F238E27FC236}">
                  <a16:creationId xmlns:a16="http://schemas.microsoft.com/office/drawing/2014/main" id="{5204D56F-57FB-E30D-31C4-1F955AE8F1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 name="Freeform 8">
              <a:extLst>
                <a:ext uri="{FF2B5EF4-FFF2-40B4-BE49-F238E27FC236}">
                  <a16:creationId xmlns:a16="http://schemas.microsoft.com/office/drawing/2014/main" id="{48A040DD-31FA-E1EA-AFCF-867DDCB356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 name="Freeform 9">
              <a:extLst>
                <a:ext uri="{FF2B5EF4-FFF2-40B4-BE49-F238E27FC236}">
                  <a16:creationId xmlns:a16="http://schemas.microsoft.com/office/drawing/2014/main" id="{1AD9FF12-0E04-557A-2207-A23F7F6579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 name="Freeform 10">
              <a:extLst>
                <a:ext uri="{FF2B5EF4-FFF2-40B4-BE49-F238E27FC236}">
                  <a16:creationId xmlns:a16="http://schemas.microsoft.com/office/drawing/2014/main" id="{38F256DE-3B8B-743E-F537-E7795615F0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 name="Freeform 11">
              <a:extLst>
                <a:ext uri="{FF2B5EF4-FFF2-40B4-BE49-F238E27FC236}">
                  <a16:creationId xmlns:a16="http://schemas.microsoft.com/office/drawing/2014/main" id="{529E9AB3-817E-7207-D7B2-B862D5B1A2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 name="Freeform 12">
              <a:extLst>
                <a:ext uri="{FF2B5EF4-FFF2-40B4-BE49-F238E27FC236}">
                  <a16:creationId xmlns:a16="http://schemas.microsoft.com/office/drawing/2014/main" id="{911D7CBE-A6E0-E7BF-1CB6-358A624EA8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 name="Freeform 13">
              <a:extLst>
                <a:ext uri="{FF2B5EF4-FFF2-40B4-BE49-F238E27FC236}">
                  <a16:creationId xmlns:a16="http://schemas.microsoft.com/office/drawing/2014/main" id="{14A14193-A267-0930-A0DB-AD4B177383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 name="Freeform 14">
              <a:extLst>
                <a:ext uri="{FF2B5EF4-FFF2-40B4-BE49-F238E27FC236}">
                  <a16:creationId xmlns:a16="http://schemas.microsoft.com/office/drawing/2014/main" id="{69BE381F-7C3E-DB87-9420-B625A2E8D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 name="Freeform 15">
              <a:extLst>
                <a:ext uri="{FF2B5EF4-FFF2-40B4-BE49-F238E27FC236}">
                  <a16:creationId xmlns:a16="http://schemas.microsoft.com/office/drawing/2014/main" id="{5C592AEC-98E8-187B-F7E6-FA96892095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 name="Freeform 16">
              <a:extLst>
                <a:ext uri="{FF2B5EF4-FFF2-40B4-BE49-F238E27FC236}">
                  <a16:creationId xmlns:a16="http://schemas.microsoft.com/office/drawing/2014/main" id="{205AADF1-D9AA-111D-675B-5D8FCDD56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 name="Freeform 17">
              <a:extLst>
                <a:ext uri="{FF2B5EF4-FFF2-40B4-BE49-F238E27FC236}">
                  <a16:creationId xmlns:a16="http://schemas.microsoft.com/office/drawing/2014/main" id="{92F1A5CE-AD3F-E319-CEB2-E3266C4CC9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 name="Freeform 18">
              <a:extLst>
                <a:ext uri="{FF2B5EF4-FFF2-40B4-BE49-F238E27FC236}">
                  <a16:creationId xmlns:a16="http://schemas.microsoft.com/office/drawing/2014/main" id="{1D5C6569-5757-A2F2-C689-CFC4EA42E7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 name="Freeform 19">
              <a:extLst>
                <a:ext uri="{FF2B5EF4-FFF2-40B4-BE49-F238E27FC236}">
                  <a16:creationId xmlns:a16="http://schemas.microsoft.com/office/drawing/2014/main" id="{92DB2E93-3995-E2C6-FEA0-5EA4BFBC0A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 name="Freeform 20">
              <a:extLst>
                <a:ext uri="{FF2B5EF4-FFF2-40B4-BE49-F238E27FC236}">
                  <a16:creationId xmlns:a16="http://schemas.microsoft.com/office/drawing/2014/main" id="{488B2BA5-74AD-8EC0-24CF-5F6103ECD3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 name="Freeform 21">
              <a:extLst>
                <a:ext uri="{FF2B5EF4-FFF2-40B4-BE49-F238E27FC236}">
                  <a16:creationId xmlns:a16="http://schemas.microsoft.com/office/drawing/2014/main" id="{E80C16B1-713D-0F47-D91F-2D02461990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 name="Freeform 22">
              <a:extLst>
                <a:ext uri="{FF2B5EF4-FFF2-40B4-BE49-F238E27FC236}">
                  <a16:creationId xmlns:a16="http://schemas.microsoft.com/office/drawing/2014/main" id="{0D01D7B4-DE2B-045E-A5E0-25891BD65A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 name="Freeform 23">
              <a:extLst>
                <a:ext uri="{FF2B5EF4-FFF2-40B4-BE49-F238E27FC236}">
                  <a16:creationId xmlns:a16="http://schemas.microsoft.com/office/drawing/2014/main" id="{BC295B54-EE66-71B5-2174-3EE76FF968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 name="Freeform 24">
              <a:extLst>
                <a:ext uri="{FF2B5EF4-FFF2-40B4-BE49-F238E27FC236}">
                  <a16:creationId xmlns:a16="http://schemas.microsoft.com/office/drawing/2014/main" id="{9EE4BB13-C21C-26C6-C5C0-FB97A26C90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 name="Freeform 25">
              <a:extLst>
                <a:ext uri="{FF2B5EF4-FFF2-40B4-BE49-F238E27FC236}">
                  <a16:creationId xmlns:a16="http://schemas.microsoft.com/office/drawing/2014/main" id="{104FC52F-86AD-9D6E-A982-9BD0C401EE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42" name="Rectangle 41">
            <a:extLst>
              <a:ext uri="{FF2B5EF4-FFF2-40B4-BE49-F238E27FC236}">
                <a16:creationId xmlns:a16="http://schemas.microsoft.com/office/drawing/2014/main" id="{1CA1310B-9EFD-32A1-436B-B4FC6AF8E3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57883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95F3223-B45B-8C97-B873-AACB0B8517DA}"/>
              </a:ext>
            </a:extLst>
          </p:cNvPr>
          <p:cNvSpPr>
            <a:spLocks noGrp="1"/>
          </p:cNvSpPr>
          <p:nvPr>
            <p:ph type="title"/>
          </p:nvPr>
        </p:nvSpPr>
        <p:spPr>
          <a:xfrm>
            <a:off x="645459" y="960120"/>
            <a:ext cx="3865695" cy="4171278"/>
          </a:xfrm>
        </p:spPr>
        <p:txBody>
          <a:bodyPr>
            <a:normAutofit/>
          </a:bodyPr>
          <a:lstStyle/>
          <a:p>
            <a:pPr algn="r"/>
            <a:r>
              <a:rPr lang="en-US" sz="4400" dirty="0">
                <a:solidFill>
                  <a:schemeClr val="tx1"/>
                </a:solidFill>
              </a:rPr>
              <a:t>Savaş </a:t>
            </a:r>
            <a:r>
              <a:rPr lang="en-US" sz="4400" dirty="0" err="1">
                <a:solidFill>
                  <a:schemeClr val="tx1"/>
                </a:solidFill>
              </a:rPr>
              <a:t>Sonrası</a:t>
            </a:r>
            <a:r>
              <a:rPr lang="en-US" sz="4400" dirty="0">
                <a:solidFill>
                  <a:schemeClr val="tx1"/>
                </a:solidFill>
              </a:rPr>
              <a:t> Ticaret </a:t>
            </a:r>
            <a:r>
              <a:rPr lang="en-US" sz="4400" dirty="0" err="1">
                <a:solidFill>
                  <a:schemeClr val="tx1"/>
                </a:solidFill>
              </a:rPr>
              <a:t>Yapısı</a:t>
            </a:r>
            <a:r>
              <a:rPr lang="en-US" sz="4400" dirty="0">
                <a:solidFill>
                  <a:schemeClr val="tx1"/>
                </a:solidFill>
              </a:rPr>
              <a:t>: GATT </a:t>
            </a:r>
            <a:r>
              <a:rPr lang="en-US" sz="4400" dirty="0" err="1">
                <a:solidFill>
                  <a:schemeClr val="tx1"/>
                </a:solidFill>
              </a:rPr>
              <a:t>Sistemi</a:t>
            </a:r>
            <a:endParaRPr lang="en-US" sz="4400" dirty="0">
              <a:solidFill>
                <a:schemeClr val="tx1"/>
              </a:solidFill>
            </a:endParaRPr>
          </a:p>
        </p:txBody>
      </p:sp>
      <p:cxnSp>
        <p:nvCxnSpPr>
          <p:cNvPr id="44" name="Straight Connector 43">
            <a:extLst>
              <a:ext uri="{FF2B5EF4-FFF2-40B4-BE49-F238E27FC236}">
                <a16:creationId xmlns:a16="http://schemas.microsoft.com/office/drawing/2014/main" id="{F2633807-B0CF-A847-B9C0-44271CE948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7941FDD-F217-DF85-C832-0BBED057CD3E}"/>
              </a:ext>
            </a:extLst>
          </p:cNvPr>
          <p:cNvSpPr>
            <a:spLocks noGrp="1"/>
          </p:cNvSpPr>
          <p:nvPr>
            <p:ph idx="1"/>
          </p:nvPr>
        </p:nvSpPr>
        <p:spPr>
          <a:xfrm>
            <a:off x="4983164" y="960120"/>
            <a:ext cx="5511800" cy="4171278"/>
          </a:xfrm>
        </p:spPr>
        <p:txBody>
          <a:bodyPr>
            <a:normAutofit fontScale="92500" lnSpcReduction="20000"/>
          </a:bodyPr>
          <a:lstStyle/>
          <a:p>
            <a:r>
              <a:rPr lang="en-US" dirty="0"/>
              <a:t>II. Dünya </a:t>
            </a:r>
            <a:r>
              <a:rPr lang="en-US" dirty="0" err="1"/>
              <a:t>Savaşı'ndan</a:t>
            </a:r>
            <a:r>
              <a:rPr lang="en-US" dirty="0"/>
              <a:t> </a:t>
            </a:r>
            <a:r>
              <a:rPr lang="en-US" dirty="0" err="1"/>
              <a:t>sonra</a:t>
            </a:r>
            <a:r>
              <a:rPr lang="en-US" dirty="0"/>
              <a:t> </a:t>
            </a:r>
            <a:r>
              <a:rPr lang="en-US" dirty="0" err="1"/>
              <a:t>Müttefikler</a:t>
            </a:r>
            <a:r>
              <a:rPr lang="en-US" dirty="0"/>
              <a:t>, </a:t>
            </a:r>
            <a:r>
              <a:rPr lang="en-US" dirty="0" err="1"/>
              <a:t>ticareti</a:t>
            </a:r>
            <a:r>
              <a:rPr lang="en-US" dirty="0"/>
              <a:t> </a:t>
            </a:r>
            <a:r>
              <a:rPr lang="en-US" dirty="0" err="1"/>
              <a:t>serbestleştirmek</a:t>
            </a:r>
            <a:r>
              <a:rPr lang="en-US" dirty="0"/>
              <a:t> </a:t>
            </a:r>
            <a:r>
              <a:rPr lang="en-US" dirty="0" err="1"/>
              <a:t>ve</a:t>
            </a:r>
            <a:r>
              <a:rPr lang="en-US" dirty="0"/>
              <a:t> </a:t>
            </a:r>
            <a:r>
              <a:rPr lang="en-US" dirty="0" err="1"/>
              <a:t>ekonomik</a:t>
            </a:r>
            <a:r>
              <a:rPr lang="en-US" dirty="0"/>
              <a:t> </a:t>
            </a:r>
            <a:r>
              <a:rPr lang="en-US" dirty="0" err="1"/>
              <a:t>çatışmaları</a:t>
            </a:r>
            <a:r>
              <a:rPr lang="en-US" dirty="0"/>
              <a:t> </a:t>
            </a:r>
            <a:r>
              <a:rPr lang="en-US" dirty="0" err="1"/>
              <a:t>önlemek</a:t>
            </a:r>
            <a:r>
              <a:rPr lang="en-US" dirty="0"/>
              <a:t> </a:t>
            </a:r>
            <a:r>
              <a:rPr lang="en-US" dirty="0" err="1"/>
              <a:t>için</a:t>
            </a:r>
            <a:r>
              <a:rPr lang="en-US" dirty="0"/>
              <a:t> </a:t>
            </a:r>
            <a:r>
              <a:rPr lang="en-US" b="1" dirty="0" err="1"/>
              <a:t>Gümrük</a:t>
            </a:r>
            <a:r>
              <a:rPr lang="en-US" b="1" dirty="0"/>
              <a:t> </a:t>
            </a:r>
            <a:r>
              <a:rPr lang="en-US" b="1" dirty="0" err="1"/>
              <a:t>Tarifeleri</a:t>
            </a:r>
            <a:r>
              <a:rPr lang="en-US" b="1" dirty="0"/>
              <a:t> </a:t>
            </a:r>
            <a:r>
              <a:rPr lang="en-US" b="1" dirty="0" err="1"/>
              <a:t>ve</a:t>
            </a:r>
            <a:r>
              <a:rPr lang="en-US" b="1" dirty="0"/>
              <a:t> Ticaret Genel </a:t>
            </a:r>
            <a:r>
              <a:rPr lang="en-US" b="1" dirty="0" err="1"/>
              <a:t>Anlaşması'nı</a:t>
            </a:r>
            <a:r>
              <a:rPr lang="en-US" b="1" dirty="0"/>
              <a:t> (GATT)</a:t>
            </a:r>
            <a:r>
              <a:rPr lang="en-US" dirty="0"/>
              <a:t> </a:t>
            </a:r>
            <a:r>
              <a:rPr lang="en-US" dirty="0" err="1"/>
              <a:t>kurdular</a:t>
            </a:r>
            <a:r>
              <a:rPr lang="en-US" dirty="0"/>
              <a:t>.</a:t>
            </a:r>
          </a:p>
          <a:p>
            <a:r>
              <a:rPr lang="en-US" b="1" dirty="0" err="1"/>
              <a:t>GATT'ın</a:t>
            </a:r>
            <a:r>
              <a:rPr lang="en-US" b="1" dirty="0"/>
              <a:t> Temel </a:t>
            </a:r>
            <a:r>
              <a:rPr lang="en-US" b="1" dirty="0" err="1"/>
              <a:t>İlkeleri</a:t>
            </a:r>
            <a:r>
              <a:rPr lang="en-US" b="1" dirty="0"/>
              <a:t>:</a:t>
            </a:r>
            <a:endParaRPr lang="en-US" dirty="0"/>
          </a:p>
          <a:p>
            <a:r>
              <a:rPr lang="en-US" b="1" dirty="0" err="1"/>
              <a:t>Karşılıklılık</a:t>
            </a:r>
            <a:r>
              <a:rPr lang="en-US" b="1" dirty="0"/>
              <a:t>:</a:t>
            </a:r>
            <a:r>
              <a:rPr lang="en-US" dirty="0"/>
              <a:t> Ticaret </a:t>
            </a:r>
            <a:r>
              <a:rPr lang="en-US" dirty="0" err="1"/>
              <a:t>ortakları</a:t>
            </a:r>
            <a:r>
              <a:rPr lang="en-US" dirty="0"/>
              <a:t>, </a:t>
            </a:r>
            <a:r>
              <a:rPr lang="en-US" dirty="0" err="1"/>
              <a:t>ticaret</a:t>
            </a:r>
            <a:r>
              <a:rPr lang="en-US" dirty="0"/>
              <a:t> </a:t>
            </a:r>
            <a:r>
              <a:rPr lang="en-US" dirty="0" err="1"/>
              <a:t>engellerini</a:t>
            </a:r>
            <a:r>
              <a:rPr lang="en-US" dirty="0"/>
              <a:t> </a:t>
            </a:r>
            <a:r>
              <a:rPr lang="en-US" dirty="0" err="1"/>
              <a:t>karşılıklı</a:t>
            </a:r>
            <a:r>
              <a:rPr lang="en-US" dirty="0"/>
              <a:t> </a:t>
            </a:r>
            <a:r>
              <a:rPr lang="en-US" dirty="0" err="1"/>
              <a:t>olarak</a:t>
            </a:r>
            <a:r>
              <a:rPr lang="en-US" dirty="0"/>
              <a:t> </a:t>
            </a:r>
            <a:r>
              <a:rPr lang="en-US" dirty="0" err="1"/>
              <a:t>azaltır</a:t>
            </a:r>
            <a:r>
              <a:rPr lang="en-US" dirty="0"/>
              <a:t>.</a:t>
            </a:r>
          </a:p>
          <a:p>
            <a:r>
              <a:rPr lang="en-US" b="1" dirty="0" err="1"/>
              <a:t>Ayrımcılık</a:t>
            </a:r>
            <a:r>
              <a:rPr lang="en-US" b="1" dirty="0"/>
              <a:t> </a:t>
            </a:r>
            <a:r>
              <a:rPr lang="en-US" b="1" dirty="0" err="1"/>
              <a:t>Yapmama</a:t>
            </a:r>
            <a:r>
              <a:rPr lang="en-US" b="1" dirty="0"/>
              <a:t>:</a:t>
            </a:r>
            <a:r>
              <a:rPr lang="en-US" dirty="0"/>
              <a:t> İki </a:t>
            </a:r>
            <a:r>
              <a:rPr lang="en-US" dirty="0" err="1"/>
              <a:t>bileşeni</a:t>
            </a:r>
            <a:r>
              <a:rPr lang="en-US" dirty="0"/>
              <a:t> </a:t>
            </a:r>
            <a:r>
              <a:rPr lang="en-US" dirty="0" err="1"/>
              <a:t>vardır</a:t>
            </a:r>
            <a:r>
              <a:rPr lang="en-US" dirty="0"/>
              <a:t>:</a:t>
            </a:r>
          </a:p>
          <a:p>
            <a:pPr marL="800100" lvl="1" indent="-342900">
              <a:buFont typeface="+mj-lt"/>
              <a:buAutoNum type="arabicPeriod"/>
            </a:pPr>
            <a:r>
              <a:rPr lang="en-US" b="1" dirty="0"/>
              <a:t>En </a:t>
            </a:r>
            <a:r>
              <a:rPr lang="en-US" b="1" dirty="0" err="1"/>
              <a:t>Çok</a:t>
            </a:r>
            <a:r>
              <a:rPr lang="en-US" b="1" dirty="0"/>
              <a:t> </a:t>
            </a:r>
            <a:r>
              <a:rPr lang="en-US" b="1" dirty="0" err="1"/>
              <a:t>Kayrılan</a:t>
            </a:r>
            <a:r>
              <a:rPr lang="en-US" b="1" dirty="0"/>
              <a:t> </a:t>
            </a:r>
            <a:r>
              <a:rPr lang="en-US" b="1" dirty="0" err="1"/>
              <a:t>Ülke</a:t>
            </a:r>
            <a:r>
              <a:rPr lang="en-US" b="1" dirty="0"/>
              <a:t> (MFN) </a:t>
            </a:r>
            <a:r>
              <a:rPr lang="en-US" b="1" dirty="0" err="1"/>
              <a:t>Muamelesi</a:t>
            </a:r>
            <a:r>
              <a:rPr lang="en-US" b="1" dirty="0"/>
              <a:t>:</a:t>
            </a:r>
            <a:r>
              <a:rPr lang="en-US" dirty="0"/>
              <a:t> Bir </a:t>
            </a:r>
            <a:r>
              <a:rPr lang="en-US" dirty="0" err="1"/>
              <a:t>ülkeye</a:t>
            </a:r>
            <a:r>
              <a:rPr lang="en-US" dirty="0"/>
              <a:t> </a:t>
            </a:r>
            <a:r>
              <a:rPr lang="en-US" dirty="0" err="1"/>
              <a:t>verilen</a:t>
            </a:r>
            <a:r>
              <a:rPr lang="en-US" dirty="0"/>
              <a:t> </a:t>
            </a:r>
            <a:r>
              <a:rPr lang="en-US" dirty="0" err="1"/>
              <a:t>herhangi</a:t>
            </a:r>
            <a:r>
              <a:rPr lang="en-US" dirty="0"/>
              <a:t> </a:t>
            </a:r>
            <a:r>
              <a:rPr lang="en-US" dirty="0" err="1"/>
              <a:t>bir</a:t>
            </a:r>
            <a:r>
              <a:rPr lang="en-US" dirty="0"/>
              <a:t> </a:t>
            </a:r>
            <a:r>
              <a:rPr lang="en-US" dirty="0" err="1"/>
              <a:t>ticaret</a:t>
            </a:r>
            <a:r>
              <a:rPr lang="en-US" dirty="0"/>
              <a:t> </a:t>
            </a:r>
            <a:r>
              <a:rPr lang="en-US" dirty="0" err="1"/>
              <a:t>avantajı</a:t>
            </a:r>
            <a:r>
              <a:rPr lang="en-US" dirty="0"/>
              <a:t>, </a:t>
            </a:r>
            <a:r>
              <a:rPr lang="en-US" dirty="0" err="1"/>
              <a:t>diğer</a:t>
            </a:r>
            <a:r>
              <a:rPr lang="en-US" dirty="0"/>
              <a:t> </a:t>
            </a:r>
            <a:r>
              <a:rPr lang="en-US" dirty="0" err="1"/>
              <a:t>tüm</a:t>
            </a:r>
            <a:r>
              <a:rPr lang="en-US" dirty="0"/>
              <a:t> GATT </a:t>
            </a:r>
            <a:r>
              <a:rPr lang="en-US" dirty="0" err="1"/>
              <a:t>üyelerine</a:t>
            </a:r>
            <a:r>
              <a:rPr lang="en-US" dirty="0"/>
              <a:t> de </a:t>
            </a:r>
            <a:r>
              <a:rPr lang="en-US" dirty="0" err="1"/>
              <a:t>eşit</a:t>
            </a:r>
            <a:r>
              <a:rPr lang="en-US" dirty="0"/>
              <a:t> </a:t>
            </a:r>
            <a:r>
              <a:rPr lang="en-US" dirty="0" err="1"/>
              <a:t>olarak</a:t>
            </a:r>
            <a:r>
              <a:rPr lang="en-US" dirty="0"/>
              <a:t> </a:t>
            </a:r>
            <a:r>
              <a:rPr lang="en-US" dirty="0" err="1"/>
              <a:t>tanınmalıdır</a:t>
            </a:r>
            <a:r>
              <a:rPr lang="en-US" dirty="0"/>
              <a:t>.</a:t>
            </a:r>
            <a:endParaRPr lang="tr-TR" dirty="0"/>
          </a:p>
          <a:p>
            <a:pPr marL="800100" lvl="1" indent="-342900">
              <a:buFont typeface="+mj-lt"/>
              <a:buAutoNum type="arabicPeriod"/>
            </a:pPr>
            <a:r>
              <a:rPr lang="en-US" b="1" dirty="0" err="1"/>
              <a:t>Ulusal</a:t>
            </a:r>
            <a:r>
              <a:rPr lang="en-US" b="1" dirty="0"/>
              <a:t> </a:t>
            </a:r>
            <a:r>
              <a:rPr lang="en-US" b="1" dirty="0" err="1"/>
              <a:t>Muamele</a:t>
            </a:r>
            <a:r>
              <a:rPr lang="en-US" b="1" dirty="0"/>
              <a:t>:</a:t>
            </a:r>
            <a:r>
              <a:rPr lang="en-US" dirty="0"/>
              <a:t> </a:t>
            </a:r>
            <a:r>
              <a:rPr lang="en-US" dirty="0" err="1"/>
              <a:t>İthal</a:t>
            </a:r>
            <a:r>
              <a:rPr lang="en-US" dirty="0"/>
              <a:t> </a:t>
            </a:r>
            <a:r>
              <a:rPr lang="en-US" dirty="0" err="1"/>
              <a:t>edilen</a:t>
            </a:r>
            <a:r>
              <a:rPr lang="en-US" dirty="0"/>
              <a:t> </a:t>
            </a:r>
            <a:r>
              <a:rPr lang="en-US" dirty="0" err="1"/>
              <a:t>mallar</a:t>
            </a:r>
            <a:r>
              <a:rPr lang="en-US" dirty="0"/>
              <a:t>, </a:t>
            </a:r>
            <a:r>
              <a:rPr lang="en-US" dirty="0" err="1"/>
              <a:t>gümrükten</a:t>
            </a:r>
            <a:r>
              <a:rPr lang="en-US" dirty="0"/>
              <a:t> </a:t>
            </a:r>
            <a:r>
              <a:rPr lang="en-US" dirty="0" err="1"/>
              <a:t>geçtikten</a:t>
            </a:r>
            <a:r>
              <a:rPr lang="en-US" dirty="0"/>
              <a:t> </a:t>
            </a:r>
            <a:r>
              <a:rPr lang="en-US" dirty="0" err="1"/>
              <a:t>sonra</a:t>
            </a:r>
            <a:r>
              <a:rPr lang="en-US" dirty="0"/>
              <a:t> </a:t>
            </a:r>
            <a:r>
              <a:rPr lang="en-US" dirty="0" err="1"/>
              <a:t>yerli</a:t>
            </a:r>
            <a:r>
              <a:rPr lang="en-US" dirty="0"/>
              <a:t> </a:t>
            </a:r>
            <a:r>
              <a:rPr lang="en-US" dirty="0" err="1"/>
              <a:t>mallardan</a:t>
            </a:r>
            <a:r>
              <a:rPr lang="en-US" dirty="0"/>
              <a:t> </a:t>
            </a:r>
            <a:r>
              <a:rPr lang="en-US" dirty="0" err="1"/>
              <a:t>daha</a:t>
            </a:r>
            <a:r>
              <a:rPr lang="en-US" dirty="0"/>
              <a:t> </a:t>
            </a:r>
            <a:r>
              <a:rPr lang="en-US" dirty="0" err="1"/>
              <a:t>az</a:t>
            </a:r>
            <a:r>
              <a:rPr lang="en-US" dirty="0"/>
              <a:t> </a:t>
            </a:r>
            <a:r>
              <a:rPr lang="en-US" dirty="0" err="1"/>
              <a:t>elverişli</a:t>
            </a:r>
            <a:r>
              <a:rPr lang="en-US" dirty="0"/>
              <a:t> </a:t>
            </a:r>
            <a:r>
              <a:rPr lang="en-US" dirty="0" err="1"/>
              <a:t>muamele</a:t>
            </a:r>
            <a:r>
              <a:rPr lang="en-US" dirty="0"/>
              <a:t> </a:t>
            </a:r>
            <a:r>
              <a:rPr lang="en-US" dirty="0" err="1"/>
              <a:t>görmemelidir</a:t>
            </a:r>
            <a:r>
              <a:rPr lang="en-US" dirty="0"/>
              <a:t>.</a:t>
            </a:r>
          </a:p>
        </p:txBody>
      </p:sp>
    </p:spTree>
    <p:extLst>
      <p:ext uri="{BB962C8B-B14F-4D97-AF65-F5344CB8AC3E}">
        <p14:creationId xmlns:p14="http://schemas.microsoft.com/office/powerpoint/2010/main" val="3091027942"/>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66F4DBF-B442-C37E-1363-350AF6B74CA1}"/>
            </a:ext>
          </a:extLst>
        </p:cNvPr>
        <p:cNvGrpSpPr/>
        <p:nvPr/>
      </p:nvGrpSpPr>
      <p:grpSpPr>
        <a:xfrm>
          <a:off x="0" y="0"/>
          <a:ext cx="0" cy="0"/>
          <a:chOff x="0" y="0"/>
          <a:chExt cx="0" cy="0"/>
        </a:xfrm>
      </p:grpSpPr>
      <p:sp>
        <p:nvSpPr>
          <p:cNvPr id="49" name="Rectangle 48">
            <a:extLst>
              <a:ext uri="{FF2B5EF4-FFF2-40B4-BE49-F238E27FC236}">
                <a16:creationId xmlns:a16="http://schemas.microsoft.com/office/drawing/2014/main" id="{D75627FE-0AC5-4349-AC08-45A58BEC9B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 name="Group 50">
            <a:extLst>
              <a:ext uri="{FF2B5EF4-FFF2-40B4-BE49-F238E27FC236}">
                <a16:creationId xmlns:a16="http://schemas.microsoft.com/office/drawing/2014/main" id="{F87AAF7B-2090-475D-9C3E-FDC03DD87A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52" name="Freeform 5">
              <a:extLst>
                <a:ext uri="{FF2B5EF4-FFF2-40B4-BE49-F238E27FC236}">
                  <a16:creationId xmlns:a16="http://schemas.microsoft.com/office/drawing/2014/main" id="{F2DCEC33-4B31-44BC-99CB-9E4845DC4C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53" name="Freeform 6">
              <a:extLst>
                <a:ext uri="{FF2B5EF4-FFF2-40B4-BE49-F238E27FC236}">
                  <a16:creationId xmlns:a16="http://schemas.microsoft.com/office/drawing/2014/main" id="{204E0A10-D288-4B22-87A1-737B0A37D1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4" name="Freeform 7">
              <a:extLst>
                <a:ext uri="{FF2B5EF4-FFF2-40B4-BE49-F238E27FC236}">
                  <a16:creationId xmlns:a16="http://schemas.microsoft.com/office/drawing/2014/main" id="{9A3E042E-4911-425A-84BB-04BF90D077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5" name="Freeform 8">
              <a:extLst>
                <a:ext uri="{FF2B5EF4-FFF2-40B4-BE49-F238E27FC236}">
                  <a16:creationId xmlns:a16="http://schemas.microsoft.com/office/drawing/2014/main" id="{3A49226D-3129-4C5A-9641-3D03BEEA79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6" name="Freeform 9">
              <a:extLst>
                <a:ext uri="{FF2B5EF4-FFF2-40B4-BE49-F238E27FC236}">
                  <a16:creationId xmlns:a16="http://schemas.microsoft.com/office/drawing/2014/main" id="{9CC3C315-B515-4DD8-AC22-9D8417B37F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7" name="Freeform 10">
              <a:extLst>
                <a:ext uri="{FF2B5EF4-FFF2-40B4-BE49-F238E27FC236}">
                  <a16:creationId xmlns:a16="http://schemas.microsoft.com/office/drawing/2014/main" id="{1A961828-F78F-4D56-A98E-037806C637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8" name="Freeform 11">
              <a:extLst>
                <a:ext uri="{FF2B5EF4-FFF2-40B4-BE49-F238E27FC236}">
                  <a16:creationId xmlns:a16="http://schemas.microsoft.com/office/drawing/2014/main" id="{739D4F9D-3728-42C1-8302-452D51321C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9" name="Freeform 12">
              <a:extLst>
                <a:ext uri="{FF2B5EF4-FFF2-40B4-BE49-F238E27FC236}">
                  <a16:creationId xmlns:a16="http://schemas.microsoft.com/office/drawing/2014/main" id="{B4D9647E-354D-4CA8-B4A7-39172E5EAC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 name="Freeform 13">
              <a:extLst>
                <a:ext uri="{FF2B5EF4-FFF2-40B4-BE49-F238E27FC236}">
                  <a16:creationId xmlns:a16="http://schemas.microsoft.com/office/drawing/2014/main" id="{A3EC74E0-5222-4ACC-BCEC-1AA189D3BC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1" name="Freeform 14">
              <a:extLst>
                <a:ext uri="{FF2B5EF4-FFF2-40B4-BE49-F238E27FC236}">
                  <a16:creationId xmlns:a16="http://schemas.microsoft.com/office/drawing/2014/main" id="{C0AE72B4-084D-42E6-ABED-5FD4650D4B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2" name="Freeform 15">
              <a:extLst>
                <a:ext uri="{FF2B5EF4-FFF2-40B4-BE49-F238E27FC236}">
                  <a16:creationId xmlns:a16="http://schemas.microsoft.com/office/drawing/2014/main" id="{C9D1F5DD-8D50-4098-8D2B-10E2847527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 name="Freeform 16">
              <a:extLst>
                <a:ext uri="{FF2B5EF4-FFF2-40B4-BE49-F238E27FC236}">
                  <a16:creationId xmlns:a16="http://schemas.microsoft.com/office/drawing/2014/main" id="{D48F3941-C3C7-4589-AA46-067F6BB2D0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4" name="Freeform 17">
              <a:extLst>
                <a:ext uri="{FF2B5EF4-FFF2-40B4-BE49-F238E27FC236}">
                  <a16:creationId xmlns:a16="http://schemas.microsoft.com/office/drawing/2014/main" id="{C16BBE9A-4BE3-4401-82C5-8041DB14E5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5" name="Freeform 18">
              <a:extLst>
                <a:ext uri="{FF2B5EF4-FFF2-40B4-BE49-F238E27FC236}">
                  <a16:creationId xmlns:a16="http://schemas.microsoft.com/office/drawing/2014/main" id="{06180330-CCD3-4D14-A652-D60C28252D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6" name="Freeform 19">
              <a:extLst>
                <a:ext uri="{FF2B5EF4-FFF2-40B4-BE49-F238E27FC236}">
                  <a16:creationId xmlns:a16="http://schemas.microsoft.com/office/drawing/2014/main" id="{616C90F6-4133-43A5-B47C-7750FE2819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 name="Freeform 20">
              <a:extLst>
                <a:ext uri="{FF2B5EF4-FFF2-40B4-BE49-F238E27FC236}">
                  <a16:creationId xmlns:a16="http://schemas.microsoft.com/office/drawing/2014/main" id="{D7C03F90-E828-4414-8A53-92069FFB68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 name="Freeform 21">
              <a:extLst>
                <a:ext uri="{FF2B5EF4-FFF2-40B4-BE49-F238E27FC236}">
                  <a16:creationId xmlns:a16="http://schemas.microsoft.com/office/drawing/2014/main" id="{6ADDE443-75AA-4F32-A2EE-272C4347CE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9" name="Freeform 22">
              <a:extLst>
                <a:ext uri="{FF2B5EF4-FFF2-40B4-BE49-F238E27FC236}">
                  <a16:creationId xmlns:a16="http://schemas.microsoft.com/office/drawing/2014/main" id="{ACD281C1-1D59-453F-A33A-D83E39EB06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0" name="Freeform 23">
              <a:extLst>
                <a:ext uri="{FF2B5EF4-FFF2-40B4-BE49-F238E27FC236}">
                  <a16:creationId xmlns:a16="http://schemas.microsoft.com/office/drawing/2014/main" id="{60217FAC-29FE-4D6B-9BB4-FF41AA7565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1" name="Freeform 24">
              <a:extLst>
                <a:ext uri="{FF2B5EF4-FFF2-40B4-BE49-F238E27FC236}">
                  <a16:creationId xmlns:a16="http://schemas.microsoft.com/office/drawing/2014/main" id="{0D3CC33A-6E36-4A72-9965-8E20FB05D1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2" name="Freeform 25">
              <a:extLst>
                <a:ext uri="{FF2B5EF4-FFF2-40B4-BE49-F238E27FC236}">
                  <a16:creationId xmlns:a16="http://schemas.microsoft.com/office/drawing/2014/main" id="{F128F04E-05CD-4035-A32B-6E9ABAB931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74" name="Rectangle 73">
            <a:extLst>
              <a:ext uri="{FF2B5EF4-FFF2-40B4-BE49-F238E27FC236}">
                <a16:creationId xmlns:a16="http://schemas.microsoft.com/office/drawing/2014/main" id="{BC2574CF-1D35-4994-87BD-5A3378E1AB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57883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7E76CA-033F-9FFB-8227-6E92617EECE9}"/>
              </a:ext>
            </a:extLst>
          </p:cNvPr>
          <p:cNvSpPr>
            <a:spLocks noGrp="1"/>
          </p:cNvSpPr>
          <p:nvPr>
            <p:ph type="title"/>
          </p:nvPr>
        </p:nvSpPr>
        <p:spPr>
          <a:xfrm>
            <a:off x="645459" y="960120"/>
            <a:ext cx="3865695" cy="4171278"/>
          </a:xfrm>
        </p:spPr>
        <p:txBody>
          <a:bodyPr>
            <a:normAutofit/>
          </a:bodyPr>
          <a:lstStyle/>
          <a:p>
            <a:pPr algn="r"/>
            <a:r>
              <a:rPr lang="en-US" sz="4400" dirty="0">
                <a:solidFill>
                  <a:schemeClr val="tx1"/>
                </a:solidFill>
              </a:rPr>
              <a:t>Dünya Ticaret </a:t>
            </a:r>
            <a:r>
              <a:rPr lang="en-US" sz="4400" dirty="0" err="1">
                <a:solidFill>
                  <a:schemeClr val="tx1"/>
                </a:solidFill>
              </a:rPr>
              <a:t>Örgütü</a:t>
            </a:r>
            <a:r>
              <a:rPr lang="en-US" sz="4400" dirty="0">
                <a:solidFill>
                  <a:schemeClr val="tx1"/>
                </a:solidFill>
              </a:rPr>
              <a:t> (DTÖ) </a:t>
            </a:r>
            <a:r>
              <a:rPr lang="en-US" sz="4400" dirty="0" err="1">
                <a:solidFill>
                  <a:schemeClr val="tx1"/>
                </a:solidFill>
              </a:rPr>
              <a:t>ve</a:t>
            </a:r>
            <a:r>
              <a:rPr lang="en-US" sz="4400" dirty="0">
                <a:solidFill>
                  <a:schemeClr val="tx1"/>
                </a:solidFill>
              </a:rPr>
              <a:t> Uruguay Turu</a:t>
            </a:r>
          </a:p>
        </p:txBody>
      </p:sp>
      <p:cxnSp>
        <p:nvCxnSpPr>
          <p:cNvPr id="76" name="Straight Connector 75">
            <a:extLst>
              <a:ext uri="{FF2B5EF4-FFF2-40B4-BE49-F238E27FC236}">
                <a16:creationId xmlns:a16="http://schemas.microsoft.com/office/drawing/2014/main" id="{68B6AB33-DFE6-4FE4-94FE-C9E25424AD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5" name="Rectangle 2">
            <a:extLst>
              <a:ext uri="{FF2B5EF4-FFF2-40B4-BE49-F238E27FC236}">
                <a16:creationId xmlns:a16="http://schemas.microsoft.com/office/drawing/2014/main" id="{38741FB6-66EF-D75E-1D0B-0AA16CD6E439}"/>
              </a:ext>
            </a:extLst>
          </p:cNvPr>
          <p:cNvSpPr>
            <a:spLocks noGrp="1" noChangeArrowheads="1"/>
          </p:cNvSpPr>
          <p:nvPr>
            <p:ph idx="1"/>
          </p:nvPr>
        </p:nvSpPr>
        <p:spPr bwMode="auto">
          <a:xfrm>
            <a:off x="4983164" y="960120"/>
            <a:ext cx="5511800" cy="417127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a:bodyPr>
          <a:lstStyle/>
          <a:p>
            <a:r>
              <a:rPr lang="en-US" sz="1600" dirty="0"/>
              <a:t>1995 </a:t>
            </a:r>
            <a:r>
              <a:rPr lang="en-US" sz="1600" dirty="0" err="1"/>
              <a:t>yılında</a:t>
            </a:r>
            <a:r>
              <a:rPr lang="en-US" sz="1600" dirty="0"/>
              <a:t> </a:t>
            </a:r>
            <a:r>
              <a:rPr lang="en-US" sz="1600" dirty="0" err="1"/>
              <a:t>kurulan</a:t>
            </a:r>
            <a:r>
              <a:rPr lang="en-US" sz="1600" dirty="0"/>
              <a:t> </a:t>
            </a:r>
            <a:r>
              <a:rPr lang="en-US" sz="1600" b="1" dirty="0"/>
              <a:t>Dünya Ticaret </a:t>
            </a:r>
            <a:r>
              <a:rPr lang="en-US" sz="1600" b="1" dirty="0" err="1"/>
              <a:t>Örgütü</a:t>
            </a:r>
            <a:r>
              <a:rPr lang="en-US" sz="1600" b="1" dirty="0"/>
              <a:t> (DTÖ)</a:t>
            </a:r>
            <a:r>
              <a:rPr lang="en-US" sz="1600" dirty="0"/>
              <a:t>, </a:t>
            </a:r>
            <a:r>
              <a:rPr lang="en-US" sz="1600" dirty="0" err="1"/>
              <a:t>GATT'ın</a:t>
            </a:r>
            <a:r>
              <a:rPr lang="en-US" sz="1600" dirty="0"/>
              <a:t> </a:t>
            </a:r>
            <a:r>
              <a:rPr lang="en-US" sz="1600" dirty="0" err="1"/>
              <a:t>yerini</a:t>
            </a:r>
            <a:r>
              <a:rPr lang="en-US" sz="1600" dirty="0"/>
              <a:t> </a:t>
            </a:r>
            <a:r>
              <a:rPr lang="en-US" sz="1600" dirty="0" err="1"/>
              <a:t>aldı</a:t>
            </a:r>
            <a:r>
              <a:rPr lang="en-US" sz="1600" dirty="0"/>
              <a:t> </a:t>
            </a:r>
            <a:r>
              <a:rPr lang="en-US" sz="1600" dirty="0" err="1"/>
              <a:t>ve</a:t>
            </a:r>
            <a:r>
              <a:rPr lang="en-US" sz="1600" dirty="0"/>
              <a:t> </a:t>
            </a:r>
            <a:r>
              <a:rPr lang="en-US" sz="1600" dirty="0" err="1"/>
              <a:t>küresel</a:t>
            </a:r>
            <a:r>
              <a:rPr lang="en-US" sz="1600" dirty="0"/>
              <a:t> </a:t>
            </a:r>
            <a:r>
              <a:rPr lang="en-US" sz="1600" dirty="0" err="1"/>
              <a:t>ticaret</a:t>
            </a:r>
            <a:r>
              <a:rPr lang="en-US" sz="1600" dirty="0"/>
              <a:t> </a:t>
            </a:r>
            <a:r>
              <a:rPr lang="en-US" sz="1600" dirty="0" err="1"/>
              <a:t>kurallarını</a:t>
            </a:r>
            <a:r>
              <a:rPr lang="en-US" sz="1600" dirty="0"/>
              <a:t> </a:t>
            </a:r>
            <a:r>
              <a:rPr lang="en-US" sz="1600" dirty="0" err="1"/>
              <a:t>önemli</a:t>
            </a:r>
            <a:r>
              <a:rPr lang="en-US" sz="1600" dirty="0"/>
              <a:t> </a:t>
            </a:r>
            <a:r>
              <a:rPr lang="en-US" sz="1600" dirty="0" err="1"/>
              <a:t>ölçüde</a:t>
            </a:r>
            <a:r>
              <a:rPr lang="en-US" sz="1600" dirty="0"/>
              <a:t> </a:t>
            </a:r>
            <a:r>
              <a:rPr lang="en-US" sz="1600" dirty="0" err="1"/>
              <a:t>genişletti</a:t>
            </a:r>
            <a:r>
              <a:rPr lang="en-US" sz="1600" dirty="0"/>
              <a:t>.</a:t>
            </a:r>
          </a:p>
          <a:p>
            <a:r>
              <a:rPr lang="en-US" sz="1600" b="1" dirty="0" err="1"/>
              <a:t>Genişletilmiş</a:t>
            </a:r>
            <a:r>
              <a:rPr lang="en-US" sz="1600" b="1" dirty="0"/>
              <a:t> </a:t>
            </a:r>
            <a:r>
              <a:rPr lang="en-US" sz="1600" b="1" dirty="0" err="1"/>
              <a:t>Kapsam</a:t>
            </a:r>
            <a:r>
              <a:rPr lang="en-US" sz="1600" b="1" dirty="0"/>
              <a:t>:</a:t>
            </a:r>
            <a:r>
              <a:rPr lang="en-US" sz="1600" dirty="0"/>
              <a:t> DTÖ, mal </a:t>
            </a:r>
            <a:r>
              <a:rPr lang="en-US" sz="1600" dirty="0" err="1"/>
              <a:t>ticaretinin</a:t>
            </a:r>
            <a:r>
              <a:rPr lang="en-US" sz="1600" dirty="0"/>
              <a:t> </a:t>
            </a:r>
            <a:r>
              <a:rPr lang="en-US" sz="1600" dirty="0" err="1"/>
              <a:t>ötesinde</a:t>
            </a:r>
            <a:r>
              <a:rPr lang="en-US" sz="1600" dirty="0"/>
              <a:t> </a:t>
            </a:r>
            <a:r>
              <a:rPr lang="en-US" sz="1600" dirty="0" err="1"/>
              <a:t>hizmetler</a:t>
            </a:r>
            <a:r>
              <a:rPr lang="en-US" sz="1600" dirty="0"/>
              <a:t> (GATS) </a:t>
            </a:r>
            <a:r>
              <a:rPr lang="en-US" sz="1600" dirty="0" err="1"/>
              <a:t>ve</a:t>
            </a:r>
            <a:r>
              <a:rPr lang="en-US" sz="1600" dirty="0"/>
              <a:t> </a:t>
            </a:r>
            <a:r>
              <a:rPr lang="en-US" sz="1600" dirty="0" err="1"/>
              <a:t>fikri</a:t>
            </a:r>
            <a:r>
              <a:rPr lang="en-US" sz="1600" dirty="0"/>
              <a:t> </a:t>
            </a:r>
            <a:r>
              <a:rPr lang="en-US" sz="1600" dirty="0" err="1"/>
              <a:t>mülkiyet</a:t>
            </a:r>
            <a:r>
              <a:rPr lang="en-US" sz="1600" dirty="0"/>
              <a:t> </a:t>
            </a:r>
            <a:r>
              <a:rPr lang="en-US" sz="1600" dirty="0" err="1"/>
              <a:t>hakları</a:t>
            </a:r>
            <a:r>
              <a:rPr lang="en-US" sz="1600" dirty="0"/>
              <a:t> (TRIPS) </a:t>
            </a:r>
            <a:r>
              <a:rPr lang="en-US" sz="1600" dirty="0" err="1"/>
              <a:t>gibi</a:t>
            </a:r>
            <a:r>
              <a:rPr lang="en-US" sz="1600" dirty="0"/>
              <a:t> </a:t>
            </a:r>
            <a:r>
              <a:rPr lang="en-US" sz="1600" dirty="0" err="1"/>
              <a:t>alanları</a:t>
            </a:r>
            <a:r>
              <a:rPr lang="en-US" sz="1600" dirty="0"/>
              <a:t> da </a:t>
            </a:r>
            <a:r>
              <a:rPr lang="en-US" sz="1600" dirty="0" err="1"/>
              <a:t>kapsar</a:t>
            </a:r>
            <a:r>
              <a:rPr lang="en-US" sz="1600" dirty="0"/>
              <a:t>.</a:t>
            </a:r>
          </a:p>
          <a:p>
            <a:r>
              <a:rPr lang="en-US" sz="1600" b="1" dirty="0" err="1"/>
              <a:t>Anlaşmazlık</a:t>
            </a:r>
            <a:r>
              <a:rPr lang="en-US" sz="1600" b="1" dirty="0"/>
              <a:t> </a:t>
            </a:r>
            <a:r>
              <a:rPr lang="en-US" sz="1600" b="1" dirty="0" err="1"/>
              <a:t>Çözüm</a:t>
            </a:r>
            <a:r>
              <a:rPr lang="en-US" sz="1600" b="1" dirty="0"/>
              <a:t> </a:t>
            </a:r>
            <a:r>
              <a:rPr lang="en-US" sz="1600" b="1" dirty="0" err="1"/>
              <a:t>Mekanizması</a:t>
            </a:r>
            <a:r>
              <a:rPr lang="en-US" sz="1600" b="1" dirty="0"/>
              <a:t>:</a:t>
            </a:r>
            <a:r>
              <a:rPr lang="en-US" sz="1600" dirty="0"/>
              <a:t> DTÖ, </a:t>
            </a:r>
            <a:r>
              <a:rPr lang="en-US" sz="1600" dirty="0" err="1"/>
              <a:t>ticaret</a:t>
            </a:r>
            <a:r>
              <a:rPr lang="en-US" sz="1600" dirty="0"/>
              <a:t> </a:t>
            </a:r>
            <a:r>
              <a:rPr lang="en-US" sz="1600" dirty="0" err="1"/>
              <a:t>kurallarını</a:t>
            </a:r>
            <a:r>
              <a:rPr lang="en-US" sz="1600" dirty="0"/>
              <a:t> </a:t>
            </a:r>
            <a:r>
              <a:rPr lang="en-US" sz="1600" dirty="0" err="1"/>
              <a:t>ihlal</a:t>
            </a:r>
            <a:r>
              <a:rPr lang="en-US" sz="1600" dirty="0"/>
              <a:t> </a:t>
            </a:r>
            <a:r>
              <a:rPr lang="en-US" sz="1600" dirty="0" err="1"/>
              <a:t>eden</a:t>
            </a:r>
            <a:r>
              <a:rPr lang="en-US" sz="1600" dirty="0"/>
              <a:t> </a:t>
            </a:r>
            <a:r>
              <a:rPr lang="en-US" sz="1600" dirty="0" err="1"/>
              <a:t>ülkelere</a:t>
            </a:r>
            <a:r>
              <a:rPr lang="en-US" sz="1600" dirty="0"/>
              <a:t> </a:t>
            </a:r>
            <a:r>
              <a:rPr lang="en-US" sz="1600" dirty="0" err="1"/>
              <a:t>karşı</a:t>
            </a:r>
            <a:r>
              <a:rPr lang="en-US" sz="1600" dirty="0"/>
              <a:t> </a:t>
            </a:r>
            <a:r>
              <a:rPr lang="en-US" sz="1600" dirty="0" err="1"/>
              <a:t>yaptırımları</a:t>
            </a:r>
            <a:r>
              <a:rPr lang="en-US" sz="1600" dirty="0"/>
              <a:t> </a:t>
            </a:r>
            <a:r>
              <a:rPr lang="en-US" sz="1600" dirty="0" err="1"/>
              <a:t>yetkilendirebilen</a:t>
            </a:r>
            <a:r>
              <a:rPr lang="en-US" sz="1600" dirty="0"/>
              <a:t>, </a:t>
            </a:r>
            <a:r>
              <a:rPr lang="en-US" sz="1600" dirty="0" err="1"/>
              <a:t>bağlayıcı</a:t>
            </a:r>
            <a:r>
              <a:rPr lang="en-US" sz="1600" dirty="0"/>
              <a:t> </a:t>
            </a:r>
            <a:r>
              <a:rPr lang="en-US" sz="1600" dirty="0" err="1"/>
              <a:t>kararlar</a:t>
            </a:r>
            <a:r>
              <a:rPr lang="en-US" sz="1600" dirty="0"/>
              <a:t> </a:t>
            </a:r>
            <a:r>
              <a:rPr lang="en-US" sz="1600" dirty="0" err="1"/>
              <a:t>veren</a:t>
            </a:r>
            <a:r>
              <a:rPr lang="en-US" sz="1600" dirty="0"/>
              <a:t> </a:t>
            </a:r>
            <a:r>
              <a:rPr lang="en-US" sz="1600" dirty="0" err="1"/>
              <a:t>panellere</a:t>
            </a:r>
            <a:r>
              <a:rPr lang="en-US" sz="1600" dirty="0"/>
              <a:t> </a:t>
            </a:r>
            <a:r>
              <a:rPr lang="en-US" sz="1600" dirty="0" err="1"/>
              <a:t>sahiptir</a:t>
            </a:r>
            <a:r>
              <a:rPr lang="en-US" sz="1600" dirty="0"/>
              <a:t>. Bu, </a:t>
            </a:r>
            <a:r>
              <a:rPr lang="en-US" sz="1600" dirty="0" err="1"/>
              <a:t>GATT'ta</a:t>
            </a:r>
            <a:r>
              <a:rPr lang="en-US" sz="1600" dirty="0"/>
              <a:t> </a:t>
            </a:r>
            <a:r>
              <a:rPr lang="en-US" sz="1600" dirty="0" err="1"/>
              <a:t>olmayan</a:t>
            </a:r>
            <a:r>
              <a:rPr lang="en-US" sz="1600" dirty="0"/>
              <a:t> </a:t>
            </a:r>
            <a:r>
              <a:rPr lang="en-US" sz="1600" dirty="0" err="1"/>
              <a:t>güçlü</a:t>
            </a:r>
            <a:r>
              <a:rPr lang="en-US" sz="1600" dirty="0"/>
              <a:t> </a:t>
            </a:r>
            <a:r>
              <a:rPr lang="en-US" sz="1600" dirty="0" err="1"/>
              <a:t>bir</a:t>
            </a:r>
            <a:r>
              <a:rPr lang="en-US" sz="1600" dirty="0"/>
              <a:t> </a:t>
            </a:r>
            <a:r>
              <a:rPr lang="en-US" sz="1600" dirty="0" err="1"/>
              <a:t>yaptırım</a:t>
            </a:r>
            <a:r>
              <a:rPr lang="en-US" sz="1600" dirty="0"/>
              <a:t> </a:t>
            </a:r>
            <a:r>
              <a:rPr lang="en-US" sz="1600" dirty="0" err="1"/>
              <a:t>aracıdır</a:t>
            </a:r>
            <a:r>
              <a:rPr lang="en-US" sz="1600" dirty="0"/>
              <a:t>.</a:t>
            </a:r>
          </a:p>
        </p:txBody>
      </p:sp>
    </p:spTree>
    <p:extLst>
      <p:ext uri="{BB962C8B-B14F-4D97-AF65-F5344CB8AC3E}">
        <p14:creationId xmlns:p14="http://schemas.microsoft.com/office/powerpoint/2010/main" val="2866504963"/>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C4D6E65-B0DC-14D5-C732-098193D1D02B}"/>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BB587C3B-4255-4D9C-2F5A-66DA6FD0B8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AAAAF1ED-D20E-CE14-6FC3-62B63B6F7CA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20" name="Freeform 5">
              <a:extLst>
                <a:ext uri="{FF2B5EF4-FFF2-40B4-BE49-F238E27FC236}">
                  <a16:creationId xmlns:a16="http://schemas.microsoft.com/office/drawing/2014/main" id="{7C9D49E6-CF43-C04A-CF96-A3A29473CD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21" name="Freeform 6">
              <a:extLst>
                <a:ext uri="{FF2B5EF4-FFF2-40B4-BE49-F238E27FC236}">
                  <a16:creationId xmlns:a16="http://schemas.microsoft.com/office/drawing/2014/main" id="{844F6637-A826-D4E3-2560-4808629369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 name="Freeform 7">
              <a:extLst>
                <a:ext uri="{FF2B5EF4-FFF2-40B4-BE49-F238E27FC236}">
                  <a16:creationId xmlns:a16="http://schemas.microsoft.com/office/drawing/2014/main" id="{957B9BE0-A8DC-CAB0-E823-7896D07589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 name="Freeform 8">
              <a:extLst>
                <a:ext uri="{FF2B5EF4-FFF2-40B4-BE49-F238E27FC236}">
                  <a16:creationId xmlns:a16="http://schemas.microsoft.com/office/drawing/2014/main" id="{28A91853-63F4-D97A-3304-04D15AF6E3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 name="Freeform 9">
              <a:extLst>
                <a:ext uri="{FF2B5EF4-FFF2-40B4-BE49-F238E27FC236}">
                  <a16:creationId xmlns:a16="http://schemas.microsoft.com/office/drawing/2014/main" id="{D00CF9A7-C2D8-6323-7DA4-95BABC8ADB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 name="Freeform 10">
              <a:extLst>
                <a:ext uri="{FF2B5EF4-FFF2-40B4-BE49-F238E27FC236}">
                  <a16:creationId xmlns:a16="http://schemas.microsoft.com/office/drawing/2014/main" id="{920796A2-E88E-4820-6A38-632275A097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 name="Freeform 11">
              <a:extLst>
                <a:ext uri="{FF2B5EF4-FFF2-40B4-BE49-F238E27FC236}">
                  <a16:creationId xmlns:a16="http://schemas.microsoft.com/office/drawing/2014/main" id="{DA00EB62-36D7-A6CB-2F8D-F139AAC3A5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 name="Freeform 12">
              <a:extLst>
                <a:ext uri="{FF2B5EF4-FFF2-40B4-BE49-F238E27FC236}">
                  <a16:creationId xmlns:a16="http://schemas.microsoft.com/office/drawing/2014/main" id="{5CED01FE-903E-FCA6-059A-BA203DB827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 name="Freeform 13">
              <a:extLst>
                <a:ext uri="{FF2B5EF4-FFF2-40B4-BE49-F238E27FC236}">
                  <a16:creationId xmlns:a16="http://schemas.microsoft.com/office/drawing/2014/main" id="{C6C1C7CE-F563-334F-722E-C2594EC28C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 name="Freeform 14">
              <a:extLst>
                <a:ext uri="{FF2B5EF4-FFF2-40B4-BE49-F238E27FC236}">
                  <a16:creationId xmlns:a16="http://schemas.microsoft.com/office/drawing/2014/main" id="{0EDB4D72-A644-1D96-C0D3-B4BF3B2964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 name="Freeform 15">
              <a:extLst>
                <a:ext uri="{FF2B5EF4-FFF2-40B4-BE49-F238E27FC236}">
                  <a16:creationId xmlns:a16="http://schemas.microsoft.com/office/drawing/2014/main" id="{D9153C6E-36E9-B275-A851-441F9EB2AF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 name="Freeform 16">
              <a:extLst>
                <a:ext uri="{FF2B5EF4-FFF2-40B4-BE49-F238E27FC236}">
                  <a16:creationId xmlns:a16="http://schemas.microsoft.com/office/drawing/2014/main" id="{5793BB00-C3DF-5864-9953-D9243000F3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 name="Freeform 17">
              <a:extLst>
                <a:ext uri="{FF2B5EF4-FFF2-40B4-BE49-F238E27FC236}">
                  <a16:creationId xmlns:a16="http://schemas.microsoft.com/office/drawing/2014/main" id="{6E9A4247-86C8-615F-058A-AA09F1F05B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 name="Freeform 18">
              <a:extLst>
                <a:ext uri="{FF2B5EF4-FFF2-40B4-BE49-F238E27FC236}">
                  <a16:creationId xmlns:a16="http://schemas.microsoft.com/office/drawing/2014/main" id="{E39E546F-88B8-E484-CDA1-20C5FEFF09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 name="Freeform 19">
              <a:extLst>
                <a:ext uri="{FF2B5EF4-FFF2-40B4-BE49-F238E27FC236}">
                  <a16:creationId xmlns:a16="http://schemas.microsoft.com/office/drawing/2014/main" id="{67977DD0-D089-1A78-A3BB-2B16D3CA6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 name="Freeform 20">
              <a:extLst>
                <a:ext uri="{FF2B5EF4-FFF2-40B4-BE49-F238E27FC236}">
                  <a16:creationId xmlns:a16="http://schemas.microsoft.com/office/drawing/2014/main" id="{AC1C6504-508F-077B-B1F1-389E8E578F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 name="Freeform 21">
              <a:extLst>
                <a:ext uri="{FF2B5EF4-FFF2-40B4-BE49-F238E27FC236}">
                  <a16:creationId xmlns:a16="http://schemas.microsoft.com/office/drawing/2014/main" id="{ED6DC585-6FE6-8E61-7F06-E6B36C3C32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 name="Freeform 22">
              <a:extLst>
                <a:ext uri="{FF2B5EF4-FFF2-40B4-BE49-F238E27FC236}">
                  <a16:creationId xmlns:a16="http://schemas.microsoft.com/office/drawing/2014/main" id="{07DE5D64-7C01-143F-590D-B94FA49CB3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 name="Freeform 23">
              <a:extLst>
                <a:ext uri="{FF2B5EF4-FFF2-40B4-BE49-F238E27FC236}">
                  <a16:creationId xmlns:a16="http://schemas.microsoft.com/office/drawing/2014/main" id="{93643A2E-A2F3-C73D-5C05-0D41CCB948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 name="Freeform 24">
              <a:extLst>
                <a:ext uri="{FF2B5EF4-FFF2-40B4-BE49-F238E27FC236}">
                  <a16:creationId xmlns:a16="http://schemas.microsoft.com/office/drawing/2014/main" id="{8E64FAC6-6BBD-07BF-E6D7-621E3AC980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 name="Freeform 25">
              <a:extLst>
                <a:ext uri="{FF2B5EF4-FFF2-40B4-BE49-F238E27FC236}">
                  <a16:creationId xmlns:a16="http://schemas.microsoft.com/office/drawing/2014/main" id="{FECA7120-F262-E338-707E-7AF1CE4128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42" name="Rectangle 41">
            <a:extLst>
              <a:ext uri="{FF2B5EF4-FFF2-40B4-BE49-F238E27FC236}">
                <a16:creationId xmlns:a16="http://schemas.microsoft.com/office/drawing/2014/main" id="{E9A6C146-DDE6-81D6-2A4E-67829DB908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57883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48DD79-9731-97D8-73F4-DADCDB1A5603}"/>
              </a:ext>
            </a:extLst>
          </p:cNvPr>
          <p:cNvSpPr>
            <a:spLocks noGrp="1"/>
          </p:cNvSpPr>
          <p:nvPr>
            <p:ph type="title"/>
          </p:nvPr>
        </p:nvSpPr>
        <p:spPr>
          <a:xfrm>
            <a:off x="645459" y="960120"/>
            <a:ext cx="3865695" cy="4171278"/>
          </a:xfrm>
        </p:spPr>
        <p:txBody>
          <a:bodyPr>
            <a:normAutofit/>
          </a:bodyPr>
          <a:lstStyle/>
          <a:p>
            <a:pPr algn="r"/>
            <a:r>
              <a:rPr lang="en-US" sz="4400" dirty="0">
                <a:solidFill>
                  <a:schemeClr val="tx1"/>
                </a:solidFill>
              </a:rPr>
              <a:t>Doha "</a:t>
            </a:r>
            <a:r>
              <a:rPr lang="en-US" sz="4400" dirty="0" err="1">
                <a:solidFill>
                  <a:schemeClr val="tx1"/>
                </a:solidFill>
              </a:rPr>
              <a:t>Kalkınma</a:t>
            </a:r>
            <a:r>
              <a:rPr lang="en-US" sz="4400" dirty="0">
                <a:solidFill>
                  <a:schemeClr val="tx1"/>
                </a:solidFill>
              </a:rPr>
              <a:t>" Turu </a:t>
            </a:r>
            <a:r>
              <a:rPr lang="en-US" sz="4400" dirty="0" err="1">
                <a:solidFill>
                  <a:schemeClr val="tx1"/>
                </a:solidFill>
              </a:rPr>
              <a:t>Neden</a:t>
            </a:r>
            <a:r>
              <a:rPr lang="en-US" sz="4400" dirty="0">
                <a:solidFill>
                  <a:schemeClr val="tx1"/>
                </a:solidFill>
              </a:rPr>
              <a:t> </a:t>
            </a:r>
            <a:r>
              <a:rPr lang="en-US" sz="4400" dirty="0" err="1">
                <a:solidFill>
                  <a:schemeClr val="tx1"/>
                </a:solidFill>
              </a:rPr>
              <a:t>Başarısız</a:t>
            </a:r>
            <a:r>
              <a:rPr lang="en-US" sz="4400" dirty="0">
                <a:solidFill>
                  <a:schemeClr val="tx1"/>
                </a:solidFill>
              </a:rPr>
              <a:t> </a:t>
            </a:r>
            <a:r>
              <a:rPr lang="en-US" sz="4400" dirty="0" err="1">
                <a:solidFill>
                  <a:schemeClr val="tx1"/>
                </a:solidFill>
              </a:rPr>
              <a:t>Oldu</a:t>
            </a:r>
            <a:r>
              <a:rPr lang="en-US" sz="4400" dirty="0">
                <a:solidFill>
                  <a:schemeClr val="tx1"/>
                </a:solidFill>
              </a:rPr>
              <a:t>?</a:t>
            </a:r>
          </a:p>
        </p:txBody>
      </p:sp>
      <p:cxnSp>
        <p:nvCxnSpPr>
          <p:cNvPr id="44" name="Straight Connector 43">
            <a:extLst>
              <a:ext uri="{FF2B5EF4-FFF2-40B4-BE49-F238E27FC236}">
                <a16:creationId xmlns:a16="http://schemas.microsoft.com/office/drawing/2014/main" id="{7F2786BD-E8F7-EA06-407C-5CBCC56F68F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30D836B-09DB-4378-E9CC-01428D8195AF}"/>
              </a:ext>
            </a:extLst>
          </p:cNvPr>
          <p:cNvSpPr>
            <a:spLocks noGrp="1"/>
          </p:cNvSpPr>
          <p:nvPr>
            <p:ph idx="1"/>
          </p:nvPr>
        </p:nvSpPr>
        <p:spPr>
          <a:xfrm>
            <a:off x="4983164" y="960120"/>
            <a:ext cx="5511800" cy="4171278"/>
          </a:xfrm>
        </p:spPr>
        <p:txBody>
          <a:bodyPr>
            <a:normAutofit fontScale="85000" lnSpcReduction="10000"/>
          </a:bodyPr>
          <a:lstStyle/>
          <a:p>
            <a:r>
              <a:rPr lang="en-US" dirty="0"/>
              <a:t>2001'de </a:t>
            </a:r>
            <a:r>
              <a:rPr lang="en-US" dirty="0" err="1"/>
              <a:t>başlayan</a:t>
            </a:r>
            <a:r>
              <a:rPr lang="en-US" dirty="0"/>
              <a:t> Doha Turu, </a:t>
            </a:r>
            <a:r>
              <a:rPr lang="en-US" dirty="0" err="1"/>
              <a:t>yıllarca</a:t>
            </a:r>
            <a:r>
              <a:rPr lang="en-US" dirty="0"/>
              <a:t> </a:t>
            </a:r>
            <a:r>
              <a:rPr lang="en-US" dirty="0" err="1"/>
              <a:t>süren</a:t>
            </a:r>
            <a:r>
              <a:rPr lang="en-US" dirty="0"/>
              <a:t> </a:t>
            </a:r>
            <a:r>
              <a:rPr lang="en-US" dirty="0" err="1"/>
              <a:t>müzakerelerin</a:t>
            </a:r>
            <a:r>
              <a:rPr lang="en-US" dirty="0"/>
              <a:t> </a:t>
            </a:r>
            <a:r>
              <a:rPr lang="en-US" dirty="0" err="1"/>
              <a:t>ardından</a:t>
            </a:r>
            <a:r>
              <a:rPr lang="en-US" dirty="0"/>
              <a:t> </a:t>
            </a:r>
            <a:r>
              <a:rPr lang="en-US" dirty="0" err="1"/>
              <a:t>bir</a:t>
            </a:r>
            <a:r>
              <a:rPr lang="en-US" dirty="0"/>
              <a:t> </a:t>
            </a:r>
            <a:r>
              <a:rPr lang="en-US" dirty="0" err="1"/>
              <a:t>anlaşmaya</a:t>
            </a:r>
            <a:r>
              <a:rPr lang="en-US" dirty="0"/>
              <a:t> </a:t>
            </a:r>
            <a:r>
              <a:rPr lang="en-US" dirty="0" err="1"/>
              <a:t>varılamadan</a:t>
            </a:r>
            <a:r>
              <a:rPr lang="en-US" dirty="0"/>
              <a:t> </a:t>
            </a:r>
            <a:r>
              <a:rPr lang="en-US" dirty="0" err="1"/>
              <a:t>fiilen</a:t>
            </a:r>
            <a:r>
              <a:rPr lang="en-US" dirty="0"/>
              <a:t> </a:t>
            </a:r>
            <a:r>
              <a:rPr lang="en-US" dirty="0" err="1"/>
              <a:t>sona</a:t>
            </a:r>
            <a:r>
              <a:rPr lang="en-US" dirty="0"/>
              <a:t> </a:t>
            </a:r>
            <a:r>
              <a:rPr lang="en-US" dirty="0" err="1"/>
              <a:t>erdi</a:t>
            </a:r>
            <a:r>
              <a:rPr lang="en-US" dirty="0"/>
              <a:t>.</a:t>
            </a:r>
          </a:p>
          <a:p>
            <a:r>
              <a:rPr lang="en-US" b="1" dirty="0" err="1"/>
              <a:t>Başarısızlığın</a:t>
            </a:r>
            <a:r>
              <a:rPr lang="en-US" b="1" dirty="0"/>
              <a:t> </a:t>
            </a:r>
            <a:r>
              <a:rPr lang="en-US" b="1" dirty="0" err="1"/>
              <a:t>Nedenleri</a:t>
            </a:r>
            <a:r>
              <a:rPr lang="en-US" b="1" dirty="0"/>
              <a:t>:</a:t>
            </a:r>
            <a:endParaRPr lang="en-US" dirty="0"/>
          </a:p>
          <a:p>
            <a:r>
              <a:rPr lang="en-US" b="1" dirty="0"/>
              <a:t>Kuzey-Güney </a:t>
            </a:r>
            <a:r>
              <a:rPr lang="en-US" b="1" dirty="0" err="1"/>
              <a:t>Ayrımı</a:t>
            </a:r>
            <a:r>
              <a:rPr lang="en-US" b="1" dirty="0"/>
              <a:t>:</a:t>
            </a:r>
            <a:r>
              <a:rPr lang="en-US" dirty="0"/>
              <a:t> </a:t>
            </a:r>
            <a:r>
              <a:rPr lang="en-US" dirty="0" err="1"/>
              <a:t>Gelişmiş</a:t>
            </a:r>
            <a:r>
              <a:rPr lang="en-US" dirty="0"/>
              <a:t> </a:t>
            </a:r>
            <a:r>
              <a:rPr lang="en-US" dirty="0" err="1"/>
              <a:t>ülkeler</a:t>
            </a:r>
            <a:r>
              <a:rPr lang="en-US" dirty="0"/>
              <a:t> (Kuzey) </a:t>
            </a:r>
            <a:r>
              <a:rPr lang="en-US" dirty="0" err="1"/>
              <a:t>ve</a:t>
            </a:r>
            <a:r>
              <a:rPr lang="en-US" dirty="0"/>
              <a:t> </a:t>
            </a:r>
            <a:r>
              <a:rPr lang="en-US" dirty="0" err="1"/>
              <a:t>gelişmekte</a:t>
            </a:r>
            <a:r>
              <a:rPr lang="en-US" dirty="0"/>
              <a:t> </a:t>
            </a:r>
            <a:r>
              <a:rPr lang="en-US" dirty="0" err="1"/>
              <a:t>olan</a:t>
            </a:r>
            <a:r>
              <a:rPr lang="en-US" dirty="0"/>
              <a:t> </a:t>
            </a:r>
            <a:r>
              <a:rPr lang="en-US" dirty="0" err="1"/>
              <a:t>ülkeler</a:t>
            </a:r>
            <a:r>
              <a:rPr lang="en-US" dirty="0"/>
              <a:t> (Güney) </a:t>
            </a:r>
            <a:r>
              <a:rPr lang="en-US" dirty="0" err="1"/>
              <a:t>arasında</a:t>
            </a:r>
            <a:r>
              <a:rPr lang="en-US" dirty="0"/>
              <a:t> </a:t>
            </a:r>
            <a:r>
              <a:rPr lang="en-US" dirty="0" err="1"/>
              <a:t>tarım</a:t>
            </a:r>
            <a:r>
              <a:rPr lang="en-US" dirty="0"/>
              <a:t> </a:t>
            </a:r>
            <a:r>
              <a:rPr lang="en-US" dirty="0" err="1"/>
              <a:t>sübvansiyonları</a:t>
            </a:r>
            <a:r>
              <a:rPr lang="en-US" dirty="0"/>
              <a:t> </a:t>
            </a:r>
            <a:r>
              <a:rPr lang="en-US" dirty="0" err="1"/>
              <a:t>ve</a:t>
            </a:r>
            <a:r>
              <a:rPr lang="en-US" dirty="0"/>
              <a:t> </a:t>
            </a:r>
            <a:r>
              <a:rPr lang="en-US" dirty="0" err="1"/>
              <a:t>sanayi</a:t>
            </a:r>
            <a:r>
              <a:rPr lang="en-US" dirty="0"/>
              <a:t> </a:t>
            </a:r>
            <a:r>
              <a:rPr lang="en-US" dirty="0" err="1"/>
              <a:t>mallarına</a:t>
            </a:r>
            <a:r>
              <a:rPr lang="en-US" dirty="0"/>
              <a:t> </a:t>
            </a:r>
            <a:r>
              <a:rPr lang="en-US" dirty="0" err="1"/>
              <a:t>pazar</a:t>
            </a:r>
            <a:r>
              <a:rPr lang="en-US" dirty="0"/>
              <a:t> </a:t>
            </a:r>
            <a:r>
              <a:rPr lang="en-US" dirty="0" err="1"/>
              <a:t>erişimi</a:t>
            </a:r>
            <a:r>
              <a:rPr lang="en-US" dirty="0"/>
              <a:t> (NAMA) </a:t>
            </a:r>
            <a:r>
              <a:rPr lang="en-US" dirty="0" err="1"/>
              <a:t>konularında</a:t>
            </a:r>
            <a:r>
              <a:rPr lang="en-US" dirty="0"/>
              <a:t> </a:t>
            </a:r>
            <a:r>
              <a:rPr lang="en-US" dirty="0" err="1"/>
              <a:t>derin</a:t>
            </a:r>
            <a:r>
              <a:rPr lang="en-US" dirty="0"/>
              <a:t> </a:t>
            </a:r>
            <a:r>
              <a:rPr lang="en-US" dirty="0" err="1"/>
              <a:t>anlaşmazlıklar</a:t>
            </a:r>
            <a:r>
              <a:rPr lang="en-US" dirty="0"/>
              <a:t>.</a:t>
            </a:r>
          </a:p>
          <a:p>
            <a:r>
              <a:rPr lang="en-US" b="1" dirty="0" err="1"/>
              <a:t>Yükselen</a:t>
            </a:r>
            <a:r>
              <a:rPr lang="en-US" b="1" dirty="0"/>
              <a:t> </a:t>
            </a:r>
            <a:r>
              <a:rPr lang="en-US" b="1" dirty="0" err="1"/>
              <a:t>Güçler</a:t>
            </a:r>
            <a:r>
              <a:rPr lang="en-US" b="1" dirty="0"/>
              <a:t>:</a:t>
            </a:r>
            <a:r>
              <a:rPr lang="en-US" dirty="0"/>
              <a:t> </a:t>
            </a:r>
            <a:r>
              <a:rPr lang="en-US" dirty="0" err="1"/>
              <a:t>Brezilya</a:t>
            </a:r>
            <a:r>
              <a:rPr lang="en-US" dirty="0"/>
              <a:t>, </a:t>
            </a:r>
            <a:r>
              <a:rPr lang="en-US" dirty="0" err="1"/>
              <a:t>Hindistan</a:t>
            </a:r>
            <a:r>
              <a:rPr lang="en-US" dirty="0"/>
              <a:t> </a:t>
            </a:r>
            <a:r>
              <a:rPr lang="en-US" dirty="0" err="1"/>
              <a:t>ve</a:t>
            </a:r>
            <a:r>
              <a:rPr lang="en-US" dirty="0"/>
              <a:t> </a:t>
            </a:r>
            <a:r>
              <a:rPr lang="en-US" dirty="0" err="1"/>
              <a:t>Çin</a:t>
            </a:r>
            <a:r>
              <a:rPr lang="en-US" dirty="0"/>
              <a:t> </a:t>
            </a:r>
            <a:r>
              <a:rPr lang="en-US" dirty="0" err="1"/>
              <a:t>gibi</a:t>
            </a:r>
            <a:r>
              <a:rPr lang="en-US" dirty="0"/>
              <a:t> </a:t>
            </a:r>
            <a:r>
              <a:rPr lang="en-US" dirty="0" err="1"/>
              <a:t>yükselen</a:t>
            </a:r>
            <a:r>
              <a:rPr lang="en-US" dirty="0"/>
              <a:t> </a:t>
            </a:r>
            <a:r>
              <a:rPr lang="en-US" dirty="0" err="1"/>
              <a:t>güçler</a:t>
            </a:r>
            <a:r>
              <a:rPr lang="en-US" dirty="0"/>
              <a:t>, </a:t>
            </a:r>
            <a:r>
              <a:rPr lang="en-US" dirty="0" err="1"/>
              <a:t>artık</a:t>
            </a:r>
            <a:r>
              <a:rPr lang="en-US" dirty="0"/>
              <a:t> ABD </a:t>
            </a:r>
            <a:r>
              <a:rPr lang="en-US" dirty="0" err="1"/>
              <a:t>ve</a:t>
            </a:r>
            <a:r>
              <a:rPr lang="en-US" dirty="0"/>
              <a:t> </a:t>
            </a:r>
            <a:r>
              <a:rPr lang="en-US" dirty="0" err="1"/>
              <a:t>AB'nin</a:t>
            </a:r>
            <a:r>
              <a:rPr lang="en-US" dirty="0"/>
              <a:t> </a:t>
            </a:r>
            <a:r>
              <a:rPr lang="en-US" dirty="0" err="1"/>
              <a:t>gündemini</a:t>
            </a:r>
            <a:r>
              <a:rPr lang="en-US" dirty="0"/>
              <a:t> </a:t>
            </a:r>
            <a:r>
              <a:rPr lang="en-US" dirty="0" err="1"/>
              <a:t>kabul</a:t>
            </a:r>
            <a:r>
              <a:rPr lang="en-US" dirty="0"/>
              <a:t> </a:t>
            </a:r>
            <a:r>
              <a:rPr lang="en-US" dirty="0" err="1"/>
              <a:t>etmek</a:t>
            </a:r>
            <a:r>
              <a:rPr lang="en-US" dirty="0"/>
              <a:t> </a:t>
            </a:r>
            <a:r>
              <a:rPr lang="en-US" dirty="0" err="1"/>
              <a:t>yerine</a:t>
            </a:r>
            <a:r>
              <a:rPr lang="en-US" dirty="0"/>
              <a:t> </a:t>
            </a:r>
            <a:r>
              <a:rPr lang="en-US" dirty="0" err="1"/>
              <a:t>kendi</a:t>
            </a:r>
            <a:r>
              <a:rPr lang="en-US" dirty="0"/>
              <a:t> </a:t>
            </a:r>
            <a:r>
              <a:rPr lang="en-US" dirty="0" err="1"/>
              <a:t>çıkarlarını</a:t>
            </a:r>
            <a:r>
              <a:rPr lang="en-US" dirty="0"/>
              <a:t> </a:t>
            </a:r>
            <a:r>
              <a:rPr lang="en-US" dirty="0" err="1"/>
              <a:t>savunacak</a:t>
            </a:r>
            <a:r>
              <a:rPr lang="en-US" dirty="0"/>
              <a:t> </a:t>
            </a:r>
            <a:r>
              <a:rPr lang="en-US" dirty="0" err="1"/>
              <a:t>güce</a:t>
            </a:r>
            <a:r>
              <a:rPr lang="en-US" dirty="0"/>
              <a:t> </a:t>
            </a:r>
            <a:r>
              <a:rPr lang="en-US" dirty="0" err="1"/>
              <a:t>sahipti</a:t>
            </a:r>
            <a:r>
              <a:rPr lang="en-US" dirty="0"/>
              <a:t>.</a:t>
            </a:r>
          </a:p>
          <a:p>
            <a:r>
              <a:rPr lang="en-US" b="1" dirty="0"/>
              <a:t>"Tek </a:t>
            </a:r>
            <a:r>
              <a:rPr lang="en-US" b="1" dirty="0" err="1"/>
              <a:t>Taahhüt</a:t>
            </a:r>
            <a:r>
              <a:rPr lang="en-US" b="1" dirty="0"/>
              <a:t>" </a:t>
            </a:r>
            <a:r>
              <a:rPr lang="en-US" b="1" dirty="0" err="1"/>
              <a:t>Prensibi</a:t>
            </a:r>
            <a:r>
              <a:rPr lang="en-US" b="1" dirty="0"/>
              <a:t>:</a:t>
            </a:r>
            <a:r>
              <a:rPr lang="en-US" dirty="0"/>
              <a:t> "Her </a:t>
            </a:r>
            <a:r>
              <a:rPr lang="en-US" dirty="0" err="1"/>
              <a:t>şey</a:t>
            </a:r>
            <a:r>
              <a:rPr lang="en-US" dirty="0"/>
              <a:t> </a:t>
            </a:r>
            <a:r>
              <a:rPr lang="en-US" dirty="0" err="1"/>
              <a:t>üzerinde</a:t>
            </a:r>
            <a:r>
              <a:rPr lang="en-US" dirty="0"/>
              <a:t> </a:t>
            </a:r>
            <a:r>
              <a:rPr lang="en-US" dirty="0" err="1"/>
              <a:t>anlaşılana</a:t>
            </a:r>
            <a:r>
              <a:rPr lang="en-US" dirty="0"/>
              <a:t> </a:t>
            </a:r>
            <a:r>
              <a:rPr lang="en-US" dirty="0" err="1"/>
              <a:t>kadar</a:t>
            </a:r>
            <a:r>
              <a:rPr lang="en-US" dirty="0"/>
              <a:t> </a:t>
            </a:r>
            <a:r>
              <a:rPr lang="en-US" dirty="0" err="1"/>
              <a:t>hiçbir</a:t>
            </a:r>
            <a:r>
              <a:rPr lang="en-US" dirty="0"/>
              <a:t> </a:t>
            </a:r>
            <a:r>
              <a:rPr lang="en-US" dirty="0" err="1"/>
              <a:t>şey</a:t>
            </a:r>
            <a:r>
              <a:rPr lang="en-US" dirty="0"/>
              <a:t> </a:t>
            </a:r>
            <a:r>
              <a:rPr lang="en-US" dirty="0" err="1"/>
              <a:t>üzerinde</a:t>
            </a:r>
            <a:r>
              <a:rPr lang="en-US" dirty="0"/>
              <a:t> </a:t>
            </a:r>
            <a:r>
              <a:rPr lang="en-US" dirty="0" err="1"/>
              <a:t>anlaşılmış</a:t>
            </a:r>
            <a:r>
              <a:rPr lang="en-US" dirty="0"/>
              <a:t> </a:t>
            </a:r>
            <a:r>
              <a:rPr lang="en-US" dirty="0" err="1"/>
              <a:t>sayılmaz</a:t>
            </a:r>
            <a:r>
              <a:rPr lang="en-US" dirty="0"/>
              <a:t>" </a:t>
            </a:r>
            <a:r>
              <a:rPr lang="en-US" dirty="0" err="1"/>
              <a:t>ilkesi</a:t>
            </a:r>
            <a:r>
              <a:rPr lang="en-US" dirty="0"/>
              <a:t>, </a:t>
            </a:r>
            <a:r>
              <a:rPr lang="en-US" dirty="0" err="1"/>
              <a:t>taviz</a:t>
            </a:r>
            <a:r>
              <a:rPr lang="en-US" dirty="0"/>
              <a:t> </a:t>
            </a:r>
            <a:r>
              <a:rPr lang="en-US" dirty="0" err="1"/>
              <a:t>vermeyi</a:t>
            </a:r>
            <a:r>
              <a:rPr lang="en-US" dirty="0"/>
              <a:t> </a:t>
            </a:r>
            <a:r>
              <a:rPr lang="en-US" dirty="0" err="1"/>
              <a:t>zorlaştırdı</a:t>
            </a:r>
            <a:r>
              <a:rPr lang="en-US" dirty="0"/>
              <a:t>.</a:t>
            </a:r>
          </a:p>
        </p:txBody>
      </p:sp>
    </p:spTree>
    <p:extLst>
      <p:ext uri="{BB962C8B-B14F-4D97-AF65-F5344CB8AC3E}">
        <p14:creationId xmlns:p14="http://schemas.microsoft.com/office/powerpoint/2010/main" val="2886366587"/>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5AEF060-B443-EB8E-7EFA-35045D3BABBC}"/>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772EB158-CD7F-718B-399A-87C568416F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6CD6AF2D-BCCC-478B-843C-8BFCA395569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20" name="Freeform 5">
              <a:extLst>
                <a:ext uri="{FF2B5EF4-FFF2-40B4-BE49-F238E27FC236}">
                  <a16:creationId xmlns:a16="http://schemas.microsoft.com/office/drawing/2014/main" id="{760946C4-F217-7E70-84C4-DD448FCE7C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21" name="Freeform 6">
              <a:extLst>
                <a:ext uri="{FF2B5EF4-FFF2-40B4-BE49-F238E27FC236}">
                  <a16:creationId xmlns:a16="http://schemas.microsoft.com/office/drawing/2014/main" id="{83CD7F43-20A1-CCEB-A5FC-D2C490533B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 name="Freeform 7">
              <a:extLst>
                <a:ext uri="{FF2B5EF4-FFF2-40B4-BE49-F238E27FC236}">
                  <a16:creationId xmlns:a16="http://schemas.microsoft.com/office/drawing/2014/main" id="{F9F3BF5A-160D-F9EC-59BA-DCB24028A9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 name="Freeform 8">
              <a:extLst>
                <a:ext uri="{FF2B5EF4-FFF2-40B4-BE49-F238E27FC236}">
                  <a16:creationId xmlns:a16="http://schemas.microsoft.com/office/drawing/2014/main" id="{E8EDAF36-EB41-5593-B9AB-0005263193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 name="Freeform 9">
              <a:extLst>
                <a:ext uri="{FF2B5EF4-FFF2-40B4-BE49-F238E27FC236}">
                  <a16:creationId xmlns:a16="http://schemas.microsoft.com/office/drawing/2014/main" id="{3E528A36-912C-EA17-0349-A61E04414D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 name="Freeform 10">
              <a:extLst>
                <a:ext uri="{FF2B5EF4-FFF2-40B4-BE49-F238E27FC236}">
                  <a16:creationId xmlns:a16="http://schemas.microsoft.com/office/drawing/2014/main" id="{115A29ED-DD08-E972-5555-55DC88EDE9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 name="Freeform 11">
              <a:extLst>
                <a:ext uri="{FF2B5EF4-FFF2-40B4-BE49-F238E27FC236}">
                  <a16:creationId xmlns:a16="http://schemas.microsoft.com/office/drawing/2014/main" id="{4C559D3E-302A-0192-E9AA-CFF98194CE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 name="Freeform 12">
              <a:extLst>
                <a:ext uri="{FF2B5EF4-FFF2-40B4-BE49-F238E27FC236}">
                  <a16:creationId xmlns:a16="http://schemas.microsoft.com/office/drawing/2014/main" id="{66DA184D-D555-4F4B-946E-68E32009A9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 name="Freeform 13">
              <a:extLst>
                <a:ext uri="{FF2B5EF4-FFF2-40B4-BE49-F238E27FC236}">
                  <a16:creationId xmlns:a16="http://schemas.microsoft.com/office/drawing/2014/main" id="{23DC6CDD-FF28-9725-4B27-8115894812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 name="Freeform 14">
              <a:extLst>
                <a:ext uri="{FF2B5EF4-FFF2-40B4-BE49-F238E27FC236}">
                  <a16:creationId xmlns:a16="http://schemas.microsoft.com/office/drawing/2014/main" id="{D7CD2148-C677-ECB2-955F-3504441E59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 name="Freeform 15">
              <a:extLst>
                <a:ext uri="{FF2B5EF4-FFF2-40B4-BE49-F238E27FC236}">
                  <a16:creationId xmlns:a16="http://schemas.microsoft.com/office/drawing/2014/main" id="{11C2A309-DCC3-5F8C-533A-485C37F428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 name="Freeform 16">
              <a:extLst>
                <a:ext uri="{FF2B5EF4-FFF2-40B4-BE49-F238E27FC236}">
                  <a16:creationId xmlns:a16="http://schemas.microsoft.com/office/drawing/2014/main" id="{0D9C7B41-2F6E-D1BA-F73D-267C639C86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 name="Freeform 17">
              <a:extLst>
                <a:ext uri="{FF2B5EF4-FFF2-40B4-BE49-F238E27FC236}">
                  <a16:creationId xmlns:a16="http://schemas.microsoft.com/office/drawing/2014/main" id="{256494F8-F010-0789-F3E8-08BE75520F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 name="Freeform 18">
              <a:extLst>
                <a:ext uri="{FF2B5EF4-FFF2-40B4-BE49-F238E27FC236}">
                  <a16:creationId xmlns:a16="http://schemas.microsoft.com/office/drawing/2014/main" id="{F10034A4-EF2F-F593-5AC8-F512842F9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 name="Freeform 19">
              <a:extLst>
                <a:ext uri="{FF2B5EF4-FFF2-40B4-BE49-F238E27FC236}">
                  <a16:creationId xmlns:a16="http://schemas.microsoft.com/office/drawing/2014/main" id="{7F29DE73-1D60-69DC-C8D7-925E0EC23C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 name="Freeform 20">
              <a:extLst>
                <a:ext uri="{FF2B5EF4-FFF2-40B4-BE49-F238E27FC236}">
                  <a16:creationId xmlns:a16="http://schemas.microsoft.com/office/drawing/2014/main" id="{C182D9F3-3920-5D74-B4EC-C6C6E1593D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 name="Freeform 21">
              <a:extLst>
                <a:ext uri="{FF2B5EF4-FFF2-40B4-BE49-F238E27FC236}">
                  <a16:creationId xmlns:a16="http://schemas.microsoft.com/office/drawing/2014/main" id="{5A5051FE-0327-1613-4397-C4B5FBBDC5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 name="Freeform 22">
              <a:extLst>
                <a:ext uri="{FF2B5EF4-FFF2-40B4-BE49-F238E27FC236}">
                  <a16:creationId xmlns:a16="http://schemas.microsoft.com/office/drawing/2014/main" id="{902466B2-5B04-BE19-CE67-8BCB557C49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8" name="Freeform 23">
              <a:extLst>
                <a:ext uri="{FF2B5EF4-FFF2-40B4-BE49-F238E27FC236}">
                  <a16:creationId xmlns:a16="http://schemas.microsoft.com/office/drawing/2014/main" id="{72D466FC-3315-920E-25EE-D92C62CD58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9" name="Freeform 24">
              <a:extLst>
                <a:ext uri="{FF2B5EF4-FFF2-40B4-BE49-F238E27FC236}">
                  <a16:creationId xmlns:a16="http://schemas.microsoft.com/office/drawing/2014/main" id="{124276C9-68DE-29A9-4B39-8799D1FFC7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 name="Freeform 25">
              <a:extLst>
                <a:ext uri="{FF2B5EF4-FFF2-40B4-BE49-F238E27FC236}">
                  <a16:creationId xmlns:a16="http://schemas.microsoft.com/office/drawing/2014/main" id="{7F266642-F8CB-8306-43A5-AA16E5812A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42" name="Rectangle 41">
            <a:extLst>
              <a:ext uri="{FF2B5EF4-FFF2-40B4-BE49-F238E27FC236}">
                <a16:creationId xmlns:a16="http://schemas.microsoft.com/office/drawing/2014/main" id="{B4206FB5-A88C-9E6A-65FA-3A2883052B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57883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F170734-86EF-6D36-B8EC-9681E4023E68}"/>
              </a:ext>
            </a:extLst>
          </p:cNvPr>
          <p:cNvSpPr>
            <a:spLocks noGrp="1"/>
          </p:cNvSpPr>
          <p:nvPr>
            <p:ph type="title"/>
          </p:nvPr>
        </p:nvSpPr>
        <p:spPr>
          <a:xfrm>
            <a:off x="645459" y="960120"/>
            <a:ext cx="3865695" cy="4171278"/>
          </a:xfrm>
        </p:spPr>
        <p:txBody>
          <a:bodyPr>
            <a:normAutofit/>
          </a:bodyPr>
          <a:lstStyle/>
          <a:p>
            <a:pPr algn="r"/>
            <a:r>
              <a:rPr lang="en-US" sz="4400" dirty="0">
                <a:solidFill>
                  <a:schemeClr val="tx1"/>
                </a:solidFill>
              </a:rPr>
              <a:t>DTÖ </a:t>
            </a:r>
            <a:r>
              <a:rPr lang="en-US" sz="4400" dirty="0" err="1">
                <a:solidFill>
                  <a:schemeClr val="tx1"/>
                </a:solidFill>
              </a:rPr>
              <a:t>Dışında</a:t>
            </a:r>
            <a:r>
              <a:rPr lang="en-US" sz="4400" dirty="0">
                <a:solidFill>
                  <a:schemeClr val="tx1"/>
                </a:solidFill>
              </a:rPr>
              <a:t> Ticaret </a:t>
            </a:r>
            <a:r>
              <a:rPr lang="en-US" sz="4400" dirty="0" err="1">
                <a:solidFill>
                  <a:schemeClr val="tx1"/>
                </a:solidFill>
              </a:rPr>
              <a:t>Serbestleşmesi</a:t>
            </a:r>
            <a:r>
              <a:rPr lang="en-US" sz="4400" dirty="0">
                <a:solidFill>
                  <a:schemeClr val="tx1"/>
                </a:solidFill>
              </a:rPr>
              <a:t>: </a:t>
            </a:r>
            <a:r>
              <a:rPr lang="en-US" sz="4400" dirty="0" err="1">
                <a:solidFill>
                  <a:schemeClr val="tx1"/>
                </a:solidFill>
              </a:rPr>
              <a:t>Bölgeselcilik</a:t>
            </a:r>
            <a:endParaRPr lang="en-US" sz="4400" dirty="0">
              <a:solidFill>
                <a:schemeClr val="tx1"/>
              </a:solidFill>
            </a:endParaRPr>
          </a:p>
        </p:txBody>
      </p:sp>
      <p:cxnSp>
        <p:nvCxnSpPr>
          <p:cNvPr id="44" name="Straight Connector 43">
            <a:extLst>
              <a:ext uri="{FF2B5EF4-FFF2-40B4-BE49-F238E27FC236}">
                <a16:creationId xmlns:a16="http://schemas.microsoft.com/office/drawing/2014/main" id="{B912CE95-6283-0F0B-F503-D4FE24C43E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AB3F545-4634-06BB-076A-3AFBC5DF6BAF}"/>
              </a:ext>
            </a:extLst>
          </p:cNvPr>
          <p:cNvSpPr>
            <a:spLocks noGrp="1"/>
          </p:cNvSpPr>
          <p:nvPr>
            <p:ph idx="1"/>
          </p:nvPr>
        </p:nvSpPr>
        <p:spPr>
          <a:xfrm>
            <a:off x="4983164" y="960120"/>
            <a:ext cx="5511800" cy="4171278"/>
          </a:xfrm>
        </p:spPr>
        <p:txBody>
          <a:bodyPr>
            <a:normAutofit fontScale="92500" lnSpcReduction="10000"/>
          </a:bodyPr>
          <a:lstStyle/>
          <a:p>
            <a:r>
              <a:rPr lang="en-US" dirty="0" err="1"/>
              <a:t>Doha'daki</a:t>
            </a:r>
            <a:r>
              <a:rPr lang="en-US" dirty="0"/>
              <a:t> </a:t>
            </a:r>
            <a:r>
              <a:rPr lang="en-US" dirty="0" err="1"/>
              <a:t>çıkmaz</a:t>
            </a:r>
            <a:r>
              <a:rPr lang="en-US" dirty="0"/>
              <a:t>, </a:t>
            </a:r>
            <a:r>
              <a:rPr lang="en-US" dirty="0" err="1"/>
              <a:t>ülkeleri</a:t>
            </a:r>
            <a:r>
              <a:rPr lang="en-US" dirty="0"/>
              <a:t> </a:t>
            </a:r>
            <a:r>
              <a:rPr lang="en-US" b="1" dirty="0" err="1"/>
              <a:t>Bölgesel</a:t>
            </a:r>
            <a:r>
              <a:rPr lang="en-US" b="1" dirty="0"/>
              <a:t> Ticaret </a:t>
            </a:r>
            <a:r>
              <a:rPr lang="en-US" b="1" dirty="0" err="1"/>
              <a:t>Anlaşmalarına</a:t>
            </a:r>
            <a:r>
              <a:rPr lang="en-US" b="1" dirty="0"/>
              <a:t> (</a:t>
            </a:r>
            <a:r>
              <a:rPr lang="en-US" b="1" dirty="0" err="1"/>
              <a:t>BTA'lar</a:t>
            </a:r>
            <a:r>
              <a:rPr lang="en-US" b="1" dirty="0"/>
              <a:t>)</a:t>
            </a:r>
            <a:r>
              <a:rPr lang="en-US" dirty="0"/>
              <a:t> </a:t>
            </a:r>
            <a:r>
              <a:rPr lang="en-US" dirty="0" err="1"/>
              <a:t>yöneltti</a:t>
            </a:r>
            <a:r>
              <a:rPr lang="en-US" dirty="0"/>
              <a:t>.</a:t>
            </a:r>
          </a:p>
          <a:p>
            <a:r>
              <a:rPr lang="en-US" b="1" dirty="0" err="1"/>
              <a:t>BTA'ların</a:t>
            </a:r>
            <a:r>
              <a:rPr lang="en-US" b="1" dirty="0"/>
              <a:t> </a:t>
            </a:r>
            <a:r>
              <a:rPr lang="en-US" b="1" dirty="0" err="1"/>
              <a:t>Yükselişi</a:t>
            </a:r>
            <a:r>
              <a:rPr lang="en-US" b="1" dirty="0"/>
              <a:t>:</a:t>
            </a:r>
            <a:r>
              <a:rPr lang="en-US" dirty="0"/>
              <a:t> NAFTA, AB </a:t>
            </a:r>
            <a:r>
              <a:rPr lang="en-US" dirty="0" err="1"/>
              <a:t>ve</a:t>
            </a:r>
            <a:r>
              <a:rPr lang="en-US" dirty="0"/>
              <a:t> ASEAN </a:t>
            </a:r>
            <a:r>
              <a:rPr lang="en-US" dirty="0" err="1"/>
              <a:t>gibi</a:t>
            </a:r>
            <a:r>
              <a:rPr lang="en-US" dirty="0"/>
              <a:t> </a:t>
            </a:r>
            <a:r>
              <a:rPr lang="en-US" dirty="0" err="1"/>
              <a:t>anlaşmaların</a:t>
            </a:r>
            <a:r>
              <a:rPr lang="en-US" dirty="0"/>
              <a:t> </a:t>
            </a:r>
            <a:r>
              <a:rPr lang="en-US" dirty="0" err="1"/>
              <a:t>sayısı</a:t>
            </a:r>
            <a:r>
              <a:rPr lang="en-US" dirty="0"/>
              <a:t> </a:t>
            </a:r>
            <a:r>
              <a:rPr lang="en-US" dirty="0" err="1"/>
              <a:t>hızla</a:t>
            </a:r>
            <a:r>
              <a:rPr lang="en-US" dirty="0"/>
              <a:t> </a:t>
            </a:r>
            <a:r>
              <a:rPr lang="en-US" dirty="0" err="1"/>
              <a:t>arttı</a:t>
            </a:r>
            <a:r>
              <a:rPr lang="en-US" dirty="0"/>
              <a:t>.</a:t>
            </a:r>
          </a:p>
          <a:p>
            <a:r>
              <a:rPr lang="en-US" b="1" dirty="0"/>
              <a:t>Mega-</a:t>
            </a:r>
            <a:r>
              <a:rPr lang="en-US" b="1" dirty="0" err="1"/>
              <a:t>Bölgesel</a:t>
            </a:r>
            <a:r>
              <a:rPr lang="en-US" b="1" dirty="0"/>
              <a:t> </a:t>
            </a:r>
            <a:r>
              <a:rPr lang="en-US" b="1" dirty="0" err="1"/>
              <a:t>Anlaşmalar</a:t>
            </a:r>
            <a:r>
              <a:rPr lang="en-US" b="1" dirty="0"/>
              <a:t>:</a:t>
            </a:r>
            <a:r>
              <a:rPr lang="en-US" dirty="0"/>
              <a:t> Son </a:t>
            </a:r>
            <a:r>
              <a:rPr lang="en-US" dirty="0" err="1"/>
              <a:t>yıllarda</a:t>
            </a:r>
            <a:r>
              <a:rPr lang="en-US" dirty="0"/>
              <a:t> </a:t>
            </a:r>
            <a:r>
              <a:rPr lang="en-US" dirty="0" err="1"/>
              <a:t>müzakere</a:t>
            </a:r>
            <a:r>
              <a:rPr lang="en-US" dirty="0"/>
              <a:t> </a:t>
            </a:r>
            <a:r>
              <a:rPr lang="en-US" dirty="0" err="1"/>
              <a:t>edilen</a:t>
            </a:r>
            <a:r>
              <a:rPr lang="en-US" dirty="0"/>
              <a:t> Trans-</a:t>
            </a:r>
            <a:r>
              <a:rPr lang="en-US" dirty="0" err="1"/>
              <a:t>Pasifik</a:t>
            </a:r>
            <a:r>
              <a:rPr lang="en-US" dirty="0"/>
              <a:t> </a:t>
            </a:r>
            <a:r>
              <a:rPr lang="en-US" dirty="0" err="1"/>
              <a:t>Ortaklığı</a:t>
            </a:r>
            <a:r>
              <a:rPr lang="en-US" dirty="0"/>
              <a:t> (TPP) </a:t>
            </a:r>
            <a:r>
              <a:rPr lang="en-US" dirty="0" err="1"/>
              <a:t>ve</a:t>
            </a:r>
            <a:r>
              <a:rPr lang="en-US" dirty="0"/>
              <a:t> Transatlantik Ticaret </a:t>
            </a:r>
            <a:r>
              <a:rPr lang="en-US" dirty="0" err="1"/>
              <a:t>ve</a:t>
            </a:r>
            <a:r>
              <a:rPr lang="en-US" dirty="0"/>
              <a:t> </a:t>
            </a:r>
            <a:r>
              <a:rPr lang="en-US" dirty="0" err="1"/>
              <a:t>Yatırım</a:t>
            </a:r>
            <a:r>
              <a:rPr lang="en-US" dirty="0"/>
              <a:t> </a:t>
            </a:r>
            <a:r>
              <a:rPr lang="en-US" dirty="0" err="1"/>
              <a:t>Ortaklığı</a:t>
            </a:r>
            <a:r>
              <a:rPr lang="en-US" dirty="0"/>
              <a:t> (TTIP) </a:t>
            </a:r>
            <a:r>
              <a:rPr lang="en-US" dirty="0" err="1"/>
              <a:t>gibi</a:t>
            </a:r>
            <a:r>
              <a:rPr lang="en-US" dirty="0"/>
              <a:t> </a:t>
            </a:r>
            <a:r>
              <a:rPr lang="en-US" dirty="0" err="1"/>
              <a:t>anlaşmalar</a:t>
            </a:r>
            <a:r>
              <a:rPr lang="en-US" dirty="0"/>
              <a:t>, </a:t>
            </a:r>
            <a:r>
              <a:rPr lang="en-US" dirty="0" err="1"/>
              <a:t>yalnızca</a:t>
            </a:r>
            <a:r>
              <a:rPr lang="en-US" dirty="0"/>
              <a:t> </a:t>
            </a:r>
            <a:r>
              <a:rPr lang="en-US" dirty="0" err="1"/>
              <a:t>gümrük</a:t>
            </a:r>
            <a:r>
              <a:rPr lang="en-US" dirty="0"/>
              <a:t> </a:t>
            </a:r>
            <a:r>
              <a:rPr lang="en-US" dirty="0" err="1"/>
              <a:t>vergilerini</a:t>
            </a:r>
            <a:r>
              <a:rPr lang="en-US" dirty="0"/>
              <a:t> </a:t>
            </a:r>
            <a:r>
              <a:rPr lang="en-US" dirty="0" err="1"/>
              <a:t>değil</a:t>
            </a:r>
            <a:r>
              <a:rPr lang="en-US" dirty="0"/>
              <a:t>, </a:t>
            </a:r>
            <a:r>
              <a:rPr lang="en-US" dirty="0" err="1"/>
              <a:t>aynı</a:t>
            </a:r>
            <a:r>
              <a:rPr lang="en-US" dirty="0"/>
              <a:t> </a:t>
            </a:r>
            <a:r>
              <a:rPr lang="en-US" dirty="0" err="1"/>
              <a:t>zamanda</a:t>
            </a:r>
            <a:r>
              <a:rPr lang="en-US" dirty="0"/>
              <a:t> </a:t>
            </a:r>
            <a:r>
              <a:rPr lang="en-US" dirty="0" err="1"/>
              <a:t>düzenlemeler</a:t>
            </a:r>
            <a:r>
              <a:rPr lang="en-US" dirty="0"/>
              <a:t>, </a:t>
            </a:r>
            <a:r>
              <a:rPr lang="en-US" dirty="0" err="1"/>
              <a:t>yatırım</a:t>
            </a:r>
            <a:r>
              <a:rPr lang="en-US" dirty="0"/>
              <a:t> </a:t>
            </a:r>
            <a:r>
              <a:rPr lang="en-US" dirty="0" err="1"/>
              <a:t>ve</a:t>
            </a:r>
            <a:r>
              <a:rPr lang="en-US" dirty="0"/>
              <a:t> </a:t>
            </a:r>
            <a:r>
              <a:rPr lang="en-US" dirty="0" err="1"/>
              <a:t>fikri</a:t>
            </a:r>
            <a:r>
              <a:rPr lang="en-US" dirty="0"/>
              <a:t> </a:t>
            </a:r>
            <a:r>
              <a:rPr lang="en-US" dirty="0" err="1"/>
              <a:t>mülkiyet</a:t>
            </a:r>
            <a:r>
              <a:rPr lang="en-US" dirty="0"/>
              <a:t> </a:t>
            </a:r>
            <a:r>
              <a:rPr lang="en-US" dirty="0" err="1"/>
              <a:t>gibi</a:t>
            </a:r>
            <a:r>
              <a:rPr lang="en-US" dirty="0"/>
              <a:t> "</a:t>
            </a:r>
            <a:r>
              <a:rPr lang="en-US" dirty="0" err="1"/>
              <a:t>sınır</a:t>
            </a:r>
            <a:r>
              <a:rPr lang="en-US" dirty="0"/>
              <a:t> </a:t>
            </a:r>
            <a:r>
              <a:rPr lang="en-US" dirty="0" err="1"/>
              <a:t>ötesi</a:t>
            </a:r>
            <a:r>
              <a:rPr lang="en-US" dirty="0"/>
              <a:t>" </a:t>
            </a:r>
            <a:r>
              <a:rPr lang="en-US" dirty="0" err="1"/>
              <a:t>önlemleri</a:t>
            </a:r>
            <a:r>
              <a:rPr lang="en-US" dirty="0"/>
              <a:t> de </a:t>
            </a:r>
            <a:r>
              <a:rPr lang="en-US" dirty="0" err="1"/>
              <a:t>ele</a:t>
            </a:r>
            <a:r>
              <a:rPr lang="en-US" dirty="0"/>
              <a:t> </a:t>
            </a:r>
            <a:r>
              <a:rPr lang="en-US" dirty="0" err="1"/>
              <a:t>almaktadır</a:t>
            </a:r>
            <a:r>
              <a:rPr lang="en-US" dirty="0"/>
              <a:t>.</a:t>
            </a:r>
          </a:p>
          <a:p>
            <a:r>
              <a:rPr lang="en-US" b="1" dirty="0" err="1"/>
              <a:t>Stratejik</a:t>
            </a:r>
            <a:r>
              <a:rPr lang="en-US" b="1" dirty="0"/>
              <a:t> Amaç:</a:t>
            </a:r>
            <a:r>
              <a:rPr lang="en-US" dirty="0"/>
              <a:t> Bu </a:t>
            </a:r>
            <a:r>
              <a:rPr lang="en-US" dirty="0" err="1"/>
              <a:t>anlaşmalar</a:t>
            </a:r>
            <a:r>
              <a:rPr lang="en-US" dirty="0"/>
              <a:t> </a:t>
            </a:r>
            <a:r>
              <a:rPr lang="en-US" dirty="0" err="1"/>
              <a:t>genellikle</a:t>
            </a:r>
            <a:r>
              <a:rPr lang="en-US" dirty="0"/>
              <a:t> </a:t>
            </a:r>
            <a:r>
              <a:rPr lang="en-US" dirty="0" err="1"/>
              <a:t>Çin</a:t>
            </a:r>
            <a:r>
              <a:rPr lang="en-US" dirty="0"/>
              <a:t> </a:t>
            </a:r>
            <a:r>
              <a:rPr lang="en-US" dirty="0" err="1"/>
              <a:t>gibi</a:t>
            </a:r>
            <a:r>
              <a:rPr lang="en-US" dirty="0"/>
              <a:t> </a:t>
            </a:r>
            <a:r>
              <a:rPr lang="en-US" dirty="0" err="1"/>
              <a:t>yükselen</a:t>
            </a:r>
            <a:r>
              <a:rPr lang="en-US" dirty="0"/>
              <a:t> </a:t>
            </a:r>
            <a:r>
              <a:rPr lang="en-US" dirty="0" err="1"/>
              <a:t>güçlere</a:t>
            </a:r>
            <a:r>
              <a:rPr lang="en-US" dirty="0"/>
              <a:t> </a:t>
            </a:r>
            <a:r>
              <a:rPr lang="en-US" dirty="0" err="1"/>
              <a:t>karşı</a:t>
            </a:r>
            <a:r>
              <a:rPr lang="en-US" dirty="0"/>
              <a:t> </a:t>
            </a:r>
            <a:r>
              <a:rPr lang="en-US" dirty="0" err="1"/>
              <a:t>stratejik</a:t>
            </a:r>
            <a:r>
              <a:rPr lang="en-US" dirty="0"/>
              <a:t> </a:t>
            </a:r>
            <a:r>
              <a:rPr lang="en-US" dirty="0" err="1"/>
              <a:t>bir</a:t>
            </a:r>
            <a:r>
              <a:rPr lang="en-US" dirty="0"/>
              <a:t> </a:t>
            </a:r>
            <a:r>
              <a:rPr lang="en-US" dirty="0" err="1"/>
              <a:t>denge</a:t>
            </a:r>
            <a:r>
              <a:rPr lang="en-US" dirty="0"/>
              <a:t> </a:t>
            </a:r>
            <a:r>
              <a:rPr lang="en-US" dirty="0" err="1"/>
              <a:t>unsuru</a:t>
            </a:r>
            <a:r>
              <a:rPr lang="en-US" dirty="0"/>
              <a:t> </a:t>
            </a:r>
            <a:r>
              <a:rPr lang="en-US" dirty="0" err="1"/>
              <a:t>olarak</a:t>
            </a:r>
            <a:r>
              <a:rPr lang="en-US" dirty="0"/>
              <a:t> </a:t>
            </a:r>
            <a:r>
              <a:rPr lang="en-US" dirty="0" err="1"/>
              <a:t>görülmektedir</a:t>
            </a:r>
            <a:r>
              <a:rPr lang="en-US" dirty="0"/>
              <a:t>.</a:t>
            </a:r>
          </a:p>
        </p:txBody>
      </p:sp>
    </p:spTree>
    <p:extLst>
      <p:ext uri="{BB962C8B-B14F-4D97-AF65-F5344CB8AC3E}">
        <p14:creationId xmlns:p14="http://schemas.microsoft.com/office/powerpoint/2010/main" val="3407282765"/>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58F3D8C7-1E6F-4D15-8163-ADBC81A00AAD}">
  <ds:schemaRefs>
    <ds:schemaRef ds:uri="http://schemas.microsoft.com/sharepoint/v3/contenttype/forms"/>
  </ds:schemaRefs>
</ds:datastoreItem>
</file>

<file path=customXml/itemProps2.xml><?xml version="1.0" encoding="utf-8"?>
<ds:datastoreItem xmlns:ds="http://schemas.openxmlformats.org/officeDocument/2006/customXml" ds:itemID="{F3A8986E-DA64-415A-A390-AF2FFA01BA7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D24716F-C831-4AC2-BB0A-5EC60E4671B3}">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Atlas design</Template>
  <TotalTime>25</TotalTime>
  <Words>858</Words>
  <Application>Microsoft Office PowerPoint</Application>
  <PresentationFormat>Geniş ekran</PresentationFormat>
  <Paragraphs>56</Paragraphs>
  <Slides>11</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11</vt:i4>
      </vt:variant>
    </vt:vector>
  </HeadingPairs>
  <TitlesOfParts>
    <vt:vector size="18" baseType="lpstr">
      <vt:lpstr>Arial</vt:lpstr>
      <vt:lpstr>Calibri</vt:lpstr>
      <vt:lpstr>Calibri Light</vt:lpstr>
      <vt:lpstr>Rockwell</vt:lpstr>
      <vt:lpstr>Times New Roman</vt:lpstr>
      <vt:lpstr>Wingdings</vt:lpstr>
      <vt:lpstr>Atlas</vt:lpstr>
      <vt:lpstr>Uluslararası Ticaret Yapısı</vt:lpstr>
      <vt:lpstr>Giriş: Ticaret Bir Kavşakta</vt:lpstr>
      <vt:lpstr>Ticaret Üzerine Liberal Perspektif</vt:lpstr>
      <vt:lpstr>Ticaret Üzerine Merkantilist Perspektif</vt:lpstr>
      <vt:lpstr>Yapısalcı ve İnşacı Perspektifler</vt:lpstr>
      <vt:lpstr>Savaş Sonrası Ticaret Yapısı: GATT Sistemi</vt:lpstr>
      <vt:lpstr>Dünya Ticaret Örgütü (DTÖ) ve Uruguay Turu</vt:lpstr>
      <vt:lpstr>Doha "Kalkınma" Turu Neden Başarısız Oldu?</vt:lpstr>
      <vt:lpstr>DTÖ Dışında Ticaret Serbestleşmesi: Bölgeselcilik</vt:lpstr>
      <vt:lpstr>Sonuç: Ticaretin Riskleri ve Belirsiz Geleceği</vt:lpstr>
      <vt:lpstr>Kaynak: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MURAT YILMAZ</dc:creator>
  <cp:lastModifiedBy>BAHAR YAYLA</cp:lastModifiedBy>
  <cp:revision>2</cp:revision>
  <dcterms:created xsi:type="dcterms:W3CDTF">2025-10-06T13:02:10Z</dcterms:created>
  <dcterms:modified xsi:type="dcterms:W3CDTF">2025-10-20T08:45:52Z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