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36EC20-B27D-4002-8334-07C85BCC1D10}" v="20" dt="2025-10-09T23:02:17.6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">
      <pc:chgData name="MURAT YILMAZ" userId="ff9b7e86-fc40-44da-9543-0240a64fa5f9" providerId="ADAL" clId="{ACE4CE10-1FD1-4361-9C74-CB9D8C6BC3B6}" dt="2025-10-09T23:03:20.619" v="146" actId="1076"/>
      <pc:docMkLst>
        <pc:docMk/>
      </pc:docMkLst>
      <pc:sldChg chg="modSp mod">
        <pc:chgData name="MURAT YILMAZ" userId="ff9b7e86-fc40-44da-9543-0240a64fa5f9" providerId="ADAL" clId="{ACE4CE10-1FD1-4361-9C74-CB9D8C6BC3B6}" dt="2025-10-06T13:24:29.332" v="78" actId="27636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3:24:21.707" v="76" actId="207"/>
          <ac:spMkLst>
            <pc:docMk/>
            <pc:sldMk cId="2254796973" sldId="257"/>
            <ac:spMk id="2" creationId="{83CC07D1-29E1-4AA8-B207-C6F2C032646E}"/>
          </ac:spMkLst>
        </pc:spChg>
        <pc:spChg chg="mod">
          <ac:chgData name="MURAT YILMAZ" userId="ff9b7e86-fc40-44da-9543-0240a64fa5f9" providerId="ADAL" clId="{ACE4CE10-1FD1-4361-9C74-CB9D8C6BC3B6}" dt="2025-10-06T13:24:29.332" v="78" actId="27636"/>
          <ac:spMkLst>
            <pc:docMk/>
            <pc:sldMk cId="2254796973" sldId="257"/>
            <ac:spMk id="3" creationId="{48D2DA24-C5D0-44B5-9011-43E7FEA59CC9}"/>
          </ac:spMkLst>
        </pc:spChg>
      </pc:sldChg>
      <pc:sldChg chg="addSp delSp modSp mod">
        <pc:chgData name="MURAT YILMAZ" userId="ff9b7e86-fc40-44da-9543-0240a64fa5f9" providerId="ADAL" clId="{ACE4CE10-1FD1-4361-9C74-CB9D8C6BC3B6}" dt="2025-10-09T23:03:20.619" v="146" actId="1076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2:44.709" v="134" actId="20577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03:20.619" v="146" actId="1076"/>
          <ac:spMkLst>
            <pc:docMk/>
            <pc:sldMk cId="1630646507" sldId="259"/>
            <ac:spMk id="5" creationId="{6EA3D0F3-62F7-6981-203D-B6F9980BE881}"/>
          </ac:spMkLst>
        </pc:spChg>
        <pc:spChg chg="del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02:20.849" v="126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02:20.849" v="126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02:20.849" v="126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3:24:53.726" v="82" actId="27636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3:24:44.284" v="80" actId="20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3:24:53.726" v="82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addSp delSp modSp mod">
        <pc:chgData name="MURAT YILMAZ" userId="ff9b7e86-fc40-44da-9543-0240a64fa5f9" providerId="ADAL" clId="{ACE4CE10-1FD1-4361-9C74-CB9D8C6BC3B6}" dt="2025-10-06T13:25:19.225" v="91" actId="20577"/>
        <pc:sldMkLst>
          <pc:docMk/>
          <pc:sldMk cId="4109560258" sldId="261"/>
        </pc:sldMkLst>
        <pc:spChg chg="mod">
          <ac:chgData name="MURAT YILMAZ" userId="ff9b7e86-fc40-44da-9543-0240a64fa5f9" providerId="ADAL" clId="{ACE4CE10-1FD1-4361-9C74-CB9D8C6BC3B6}" dt="2025-10-06T13:25:05.711" v="84" actId="207"/>
          <ac:spMkLst>
            <pc:docMk/>
            <pc:sldMk cId="4109560258" sldId="261"/>
            <ac:spMk id="2" creationId="{5675DBA7-6DF8-E6DE-CD69-AAA5FE3E38DE}"/>
          </ac:spMkLst>
        </pc:spChg>
        <pc:spChg chg="add mod">
          <ac:chgData name="MURAT YILMAZ" userId="ff9b7e86-fc40-44da-9543-0240a64fa5f9" providerId="ADAL" clId="{ACE4CE10-1FD1-4361-9C74-CB9D8C6BC3B6}" dt="2025-10-06T13:25:19.225" v="91" actId="20577"/>
          <ac:spMkLst>
            <pc:docMk/>
            <pc:sldMk cId="4109560258" sldId="261"/>
            <ac:spMk id="9" creationId="{CEE82E50-B6A3-5546-BD9C-6EC668DD5599}"/>
          </ac:spMkLst>
        </pc:spChg>
        <pc:spChg chg="add">
          <ac:chgData name="MURAT YILMAZ" userId="ff9b7e86-fc40-44da-9543-0240a64fa5f9" providerId="ADAL" clId="{ACE4CE10-1FD1-4361-9C74-CB9D8C6BC3B6}" dt="2025-10-06T13:19:10.686" v="36" actId="26606"/>
          <ac:spMkLst>
            <pc:docMk/>
            <pc:sldMk cId="4109560258" sldId="261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19:10.686" v="36" actId="26606"/>
          <ac:spMkLst>
            <pc:docMk/>
            <pc:sldMk cId="4109560258" sldId="261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19:10.686" v="36" actId="26606"/>
          <ac:grpSpMkLst>
            <pc:docMk/>
            <pc:sldMk cId="4109560258" sldId="261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19:10.686" v="36" actId="26606"/>
          <ac:cxnSpMkLst>
            <pc:docMk/>
            <pc:sldMk cId="4109560258" sldId="261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3:25:48.317" v="103" actId="20577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3:25:32.833" v="93" actId="207"/>
          <ac:spMkLst>
            <pc:docMk/>
            <pc:sldMk cId="1663166612" sldId="262"/>
            <ac:spMk id="2" creationId="{0763F28B-8F1D-BCAD-6A09-E58D815DE3E0}"/>
          </ac:spMkLst>
        </pc:spChg>
        <pc:spChg chg="mod">
          <ac:chgData name="MURAT YILMAZ" userId="ff9b7e86-fc40-44da-9543-0240a64fa5f9" providerId="ADAL" clId="{ACE4CE10-1FD1-4361-9C74-CB9D8C6BC3B6}" dt="2025-10-06T13:25:48.317" v="103" actId="20577"/>
          <ac:spMkLst>
            <pc:docMk/>
            <pc:sldMk cId="1663166612" sldId="262"/>
            <ac:spMk id="3" creationId="{6E250391-7691-AB19-A0DB-810A065C0966}"/>
          </ac:spMkLst>
        </pc:spChg>
      </pc:sldChg>
      <pc:sldChg chg="modSp mod">
        <pc:chgData name="MURAT YILMAZ" userId="ff9b7e86-fc40-44da-9543-0240a64fa5f9" providerId="ADAL" clId="{ACE4CE10-1FD1-4361-9C74-CB9D8C6BC3B6}" dt="2025-10-06T13:26:12.490" v="10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3:26:05.003" v="105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3:26:12.490" v="10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3:26:38.029" v="111" actId="5793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3:26:24.023" v="108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3:26:38.029" v="111" actId="5793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3:27:22.012" v="119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3:27:14.992" v="117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3:27:22.012" v="119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3:27:00.530" v="115" actId="27636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3:26:52.475" v="113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3:27:00.530" v="115" actId="27636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3:27:43.696" v="122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3:27:36.377" v="121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3:27:43.696" v="122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23:15.769" v="73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9:28.980" v="123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9:28.980" v="123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</a:t>
            </a: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İLİŞKİLER BÖLÜMÜ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 dirty="0" err="1">
                <a:solidFill>
                  <a:schemeClr val="tx1"/>
                </a:solidFill>
              </a:rPr>
              <a:t>Servet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ve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Güç</a:t>
            </a:r>
            <a:r>
              <a:rPr lang="en-US" sz="7200" dirty="0">
                <a:solidFill>
                  <a:schemeClr val="tx1"/>
                </a:solidFill>
              </a:rPr>
              <a:t>: </a:t>
            </a:r>
            <a:r>
              <a:rPr lang="en-US" sz="7200" dirty="0" err="1">
                <a:solidFill>
                  <a:schemeClr val="tx1"/>
                </a:solidFill>
              </a:rPr>
              <a:t>Merkantilist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Perspektif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A3D0F3-62F7-6981-203D-B6F9980BE881}"/>
              </a:ext>
            </a:extLst>
          </p:cNvPr>
          <p:cNvSpPr txBox="1"/>
          <p:nvPr/>
        </p:nvSpPr>
        <p:spPr>
          <a:xfrm>
            <a:off x="10273593" y="346029"/>
            <a:ext cx="1567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Hafta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Sonuç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Süregelen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Mantık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Merkantilizm</a:t>
            </a:r>
            <a:r>
              <a:rPr lang="en-US" dirty="0"/>
              <a:t> </a:t>
            </a:r>
            <a:r>
              <a:rPr lang="en-US" dirty="0" err="1"/>
              <a:t>evrimleşmiş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da,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mantığı</a:t>
            </a:r>
            <a:r>
              <a:rPr lang="en-US" dirty="0"/>
              <a:t> </a:t>
            </a:r>
            <a:r>
              <a:rPr lang="en-US" dirty="0" err="1"/>
              <a:t>geçerliliğini</a:t>
            </a:r>
            <a:r>
              <a:rPr lang="en-US" dirty="0"/>
              <a:t> </a:t>
            </a:r>
            <a:r>
              <a:rPr lang="en-US" dirty="0" err="1"/>
              <a:t>korumaktadır</a:t>
            </a:r>
            <a:r>
              <a:rPr lang="en-US" dirty="0"/>
              <a:t>.</a:t>
            </a:r>
          </a:p>
          <a:p>
            <a:r>
              <a:rPr lang="en-US" dirty="0" err="1"/>
              <a:t>Küreselleşme</a:t>
            </a:r>
            <a:r>
              <a:rPr lang="en-US" dirty="0"/>
              <a:t>, </a:t>
            </a:r>
            <a:r>
              <a:rPr lang="en-US" dirty="0" err="1"/>
              <a:t>paradoksal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güvensizliklerini</a:t>
            </a:r>
            <a:r>
              <a:rPr lang="en-US" dirty="0"/>
              <a:t> </a:t>
            </a:r>
            <a:r>
              <a:rPr lang="en-US" b="1" dirty="0" err="1"/>
              <a:t>artırmış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korumacı</a:t>
            </a:r>
            <a:r>
              <a:rPr lang="en-US" dirty="0"/>
              <a:t> </a:t>
            </a:r>
            <a:r>
              <a:rPr lang="en-US" dirty="0" err="1"/>
              <a:t>eğilime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açmıştır</a:t>
            </a:r>
            <a:r>
              <a:rPr lang="en-US" dirty="0"/>
              <a:t>.</a:t>
            </a:r>
          </a:p>
          <a:p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çıkarlarına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ettiğinde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piyasaları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grupları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onları</a:t>
            </a:r>
            <a:r>
              <a:rPr lang="en-US" dirty="0"/>
              <a:t> </a:t>
            </a:r>
            <a:r>
              <a:rPr lang="en-US" dirty="0" err="1"/>
              <a:t>düzenlerler</a:t>
            </a:r>
            <a:r>
              <a:rPr lang="en-US" dirty="0"/>
              <a:t>.</a:t>
            </a:r>
          </a:p>
          <a:p>
            <a:r>
              <a:rPr lang="en-US" dirty="0" err="1"/>
              <a:t>Bugün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sektörlerde</a:t>
            </a:r>
            <a:r>
              <a:rPr lang="en-US" dirty="0"/>
              <a:t>, neoliberal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neomerkantilist</a:t>
            </a:r>
            <a:r>
              <a:rPr lang="en-US" dirty="0"/>
              <a:t> </a:t>
            </a:r>
            <a:r>
              <a:rPr lang="en-US" dirty="0" err="1"/>
              <a:t>politikaların</a:t>
            </a:r>
            <a:r>
              <a:rPr lang="en-US" dirty="0"/>
              <a:t> </a:t>
            </a:r>
            <a:r>
              <a:rPr lang="en-US" dirty="0" err="1"/>
              <a:t>yönetilen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karışımını</a:t>
            </a:r>
            <a:r>
              <a:rPr lang="en-US" dirty="0"/>
              <a:t> </a:t>
            </a:r>
            <a:r>
              <a:rPr lang="en-US" dirty="0" err="1"/>
              <a:t>kullanmaktadır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Merkantilizm</a:t>
            </a:r>
            <a:r>
              <a:rPr lang="en-US" sz="4400" dirty="0">
                <a:solidFill>
                  <a:schemeClr val="tx1"/>
                </a:solidFill>
              </a:rPr>
              <a:t> Nedir?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2DA24-C5D0-44B5-9011-43E7FEA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Merkantilizm</a:t>
            </a:r>
            <a:r>
              <a:rPr lang="en-US" dirty="0"/>
              <a:t>, ulus-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servet</a:t>
            </a:r>
            <a:r>
              <a:rPr lang="en-US" dirty="0"/>
              <a:t> </a:t>
            </a:r>
            <a:r>
              <a:rPr lang="en-US" dirty="0" err="1"/>
              <a:t>yaratmak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politikasını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zorunluluğunu</a:t>
            </a:r>
            <a:r>
              <a:rPr lang="en-US" dirty="0"/>
              <a:t> </a:t>
            </a:r>
            <a:r>
              <a:rPr lang="en-US" dirty="0" err="1"/>
              <a:t>açıklayan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UPİ </a:t>
            </a:r>
            <a:r>
              <a:rPr lang="en-US" dirty="0" err="1"/>
              <a:t>perspektifidir</a:t>
            </a:r>
            <a:r>
              <a:rPr lang="en-US" dirty="0"/>
              <a:t>.</a:t>
            </a:r>
          </a:p>
          <a:p>
            <a:r>
              <a:rPr lang="en-US" b="1" dirty="0" err="1"/>
              <a:t>Birincil</a:t>
            </a:r>
            <a:r>
              <a:rPr lang="en-US" b="1" dirty="0"/>
              <a:t> </a:t>
            </a:r>
            <a:r>
              <a:rPr lang="en-US" b="1" dirty="0" err="1"/>
              <a:t>Aktör</a:t>
            </a:r>
            <a:r>
              <a:rPr lang="en-US" b="1" dirty="0"/>
              <a:t>:</a:t>
            </a:r>
            <a:r>
              <a:rPr lang="en-US" dirty="0"/>
              <a:t> Ulus-</a:t>
            </a:r>
            <a:r>
              <a:rPr lang="en-US" dirty="0" err="1"/>
              <a:t>devlet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Hedef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serveti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artırmak</a:t>
            </a:r>
            <a:r>
              <a:rPr lang="en-US" dirty="0"/>
              <a:t>.</a:t>
            </a:r>
          </a:p>
          <a:p>
            <a:r>
              <a:rPr lang="en-US" b="1" dirty="0" err="1"/>
              <a:t>Bakış</a:t>
            </a:r>
            <a:r>
              <a:rPr lang="en-US" b="1" dirty="0"/>
              <a:t> </a:t>
            </a:r>
            <a:r>
              <a:rPr lang="en-US" b="1" dirty="0" err="1"/>
              <a:t>Açısı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İktisadı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kazancının</a:t>
            </a:r>
            <a:r>
              <a:rPr lang="en-US" dirty="0"/>
              <a:t> </a:t>
            </a:r>
            <a:r>
              <a:rPr lang="en-US" dirty="0" err="1"/>
              <a:t>diğerinin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b="1" dirty="0" err="1"/>
              <a:t>sıfır</a:t>
            </a:r>
            <a:r>
              <a:rPr lang="en-US" b="1" dirty="0"/>
              <a:t> </a:t>
            </a:r>
            <a:r>
              <a:rPr lang="en-US" b="1" dirty="0" err="1"/>
              <a:t>toplamlı</a:t>
            </a:r>
            <a:r>
              <a:rPr lang="en-US" b="1" dirty="0"/>
              <a:t> </a:t>
            </a:r>
            <a:r>
              <a:rPr lang="en-US" b="1" dirty="0" err="1"/>
              <a:t>oyun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eğilimindedir</a:t>
            </a:r>
            <a:r>
              <a:rPr lang="en-US" dirty="0"/>
              <a:t>.</a:t>
            </a:r>
          </a:p>
          <a:p>
            <a:r>
              <a:rPr lang="en-US" b="1" dirty="0" err="1"/>
              <a:t>Klasik</a:t>
            </a:r>
            <a:r>
              <a:rPr lang="en-US" b="1" dirty="0"/>
              <a:t> </a:t>
            </a:r>
            <a:r>
              <a:rPr lang="en-US" b="1" dirty="0" err="1"/>
              <a:t>Merkantilizm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İhracatı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ithalatı</a:t>
            </a:r>
            <a:r>
              <a:rPr lang="en-US" dirty="0"/>
              <a:t> </a:t>
            </a:r>
            <a:r>
              <a:rPr lang="en-US" dirty="0" err="1"/>
              <a:t>sınırlayarak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yaratmaya</a:t>
            </a:r>
            <a:r>
              <a:rPr lang="en-US" dirty="0"/>
              <a:t> </a:t>
            </a:r>
            <a:r>
              <a:rPr lang="en-US" dirty="0" err="1"/>
              <a:t>odaklanmıştır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Tarih </a:t>
            </a:r>
            <a:r>
              <a:rPr lang="en-US" sz="4400" dirty="0" err="1">
                <a:solidFill>
                  <a:schemeClr val="tx1"/>
                </a:solidFill>
              </a:rPr>
              <a:t>Olarak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Merkantilizm</a:t>
            </a:r>
            <a:r>
              <a:rPr lang="en-US" sz="4400" dirty="0">
                <a:solidFill>
                  <a:schemeClr val="tx1"/>
                </a:solidFill>
              </a:rPr>
              <a:t>: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Merkantilizm</a:t>
            </a:r>
            <a:r>
              <a:rPr lang="en-US" dirty="0"/>
              <a:t>,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Avrupalı</a:t>
            </a:r>
            <a:r>
              <a:rPr lang="en-US" dirty="0"/>
              <a:t> </a:t>
            </a:r>
            <a:r>
              <a:rPr lang="en-US" dirty="0" err="1"/>
              <a:t>hükümdarların</a:t>
            </a:r>
            <a:r>
              <a:rPr lang="en-US" dirty="0"/>
              <a:t> </a:t>
            </a:r>
            <a:r>
              <a:rPr lang="en-US" dirty="0" err="1"/>
              <a:t>toprakları</a:t>
            </a:r>
            <a:r>
              <a:rPr lang="en-US" dirty="0"/>
              <a:t> ulus-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birleştirmesiyle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çıkmıştır</a:t>
            </a:r>
            <a:r>
              <a:rPr lang="en-US" dirty="0"/>
              <a:t>.</a:t>
            </a:r>
          </a:p>
          <a:p>
            <a:r>
              <a:rPr lang="en-US" b="1" dirty="0" err="1"/>
              <a:t>Birincil</a:t>
            </a:r>
            <a:r>
              <a:rPr lang="en-US" b="1" dirty="0"/>
              <a:t> </a:t>
            </a:r>
            <a:r>
              <a:rPr lang="en-US" b="1" dirty="0" err="1"/>
              <a:t>Motivasyon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Savaşa</a:t>
            </a:r>
            <a:r>
              <a:rPr lang="en-US" dirty="0"/>
              <a:t> </a:t>
            </a:r>
            <a:r>
              <a:rPr lang="en-US" dirty="0" err="1"/>
              <a:t>hazırlanma</a:t>
            </a:r>
            <a:r>
              <a:rPr lang="en-US" dirty="0"/>
              <a:t> </a:t>
            </a:r>
            <a:r>
              <a:rPr lang="en-US" dirty="0" err="1"/>
              <a:t>ihtiyacı</a:t>
            </a:r>
            <a:r>
              <a:rPr lang="en-US" dirty="0"/>
              <a:t>, </a:t>
            </a:r>
            <a:r>
              <a:rPr lang="en-US" dirty="0" err="1"/>
              <a:t>hükümdarları</a:t>
            </a:r>
            <a:r>
              <a:rPr lang="en-US" dirty="0"/>
              <a:t> </a:t>
            </a:r>
            <a:r>
              <a:rPr lang="en-US" dirty="0" err="1"/>
              <a:t>toplumlarını</a:t>
            </a:r>
            <a:r>
              <a:rPr lang="en-US" dirty="0"/>
              <a:t> organize </a:t>
            </a:r>
            <a:r>
              <a:rPr lang="en-US" dirty="0" err="1"/>
              <a:t>etmeye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çıkarmaya</a:t>
            </a:r>
            <a:r>
              <a:rPr lang="en-US" dirty="0"/>
              <a:t> </a:t>
            </a:r>
            <a:r>
              <a:rPr lang="en-US" dirty="0" err="1"/>
              <a:t>yöneltti</a:t>
            </a:r>
            <a:r>
              <a:rPr lang="en-US" dirty="0"/>
              <a:t>.</a:t>
            </a:r>
          </a:p>
          <a:p>
            <a:r>
              <a:rPr lang="en-US" b="1" dirty="0"/>
              <a:t>"Organize </a:t>
            </a:r>
            <a:r>
              <a:rPr lang="en-US" b="1" dirty="0" err="1"/>
              <a:t>suç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savaş</a:t>
            </a:r>
            <a:r>
              <a:rPr lang="en-US" b="1" dirty="0"/>
              <a:t> </a:t>
            </a:r>
            <a:r>
              <a:rPr lang="en-US" b="1" dirty="0" err="1"/>
              <a:t>yapma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devlet</a:t>
            </a:r>
            <a:r>
              <a:rPr lang="en-US" b="1" dirty="0"/>
              <a:t> </a:t>
            </a:r>
            <a:r>
              <a:rPr lang="en-US" b="1" dirty="0" err="1"/>
              <a:t>kurma</a:t>
            </a:r>
            <a:r>
              <a:rPr lang="en-US" b="1" dirty="0"/>
              <a:t>"</a:t>
            </a:r>
            <a:r>
              <a:rPr lang="en-US" dirty="0"/>
              <a:t> (Charles Tilly): </a:t>
            </a:r>
            <a:r>
              <a:rPr lang="en-US" dirty="0" err="1"/>
              <a:t>Hükümdarların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orduları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donanmaları</a:t>
            </a:r>
            <a:r>
              <a:rPr lang="en-US" dirty="0"/>
              <a:t>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</a:t>
            </a:r>
            <a:r>
              <a:rPr lang="en-US" dirty="0" err="1"/>
              <a:t>gerekiyordu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manipülasyonu</a:t>
            </a:r>
            <a:r>
              <a:rPr lang="en-US" dirty="0"/>
              <a:t> </a:t>
            </a:r>
            <a:r>
              <a:rPr lang="en-US" dirty="0" err="1"/>
              <a:t>kilit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stratejisi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getirdi</a:t>
            </a:r>
            <a:r>
              <a:rPr lang="en-US" dirty="0"/>
              <a:t>.</a:t>
            </a:r>
          </a:p>
          <a:p>
            <a:r>
              <a:rPr lang="en-US" dirty="0" err="1"/>
              <a:t>Politikalar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gelirini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düzeye</a:t>
            </a:r>
            <a:r>
              <a:rPr lang="en-US" dirty="0"/>
              <a:t> </a:t>
            </a:r>
            <a:r>
              <a:rPr lang="en-US" dirty="0" err="1"/>
              <a:t>çıkarmak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ithalatı</a:t>
            </a:r>
            <a:r>
              <a:rPr lang="en-US" dirty="0"/>
              <a:t> </a:t>
            </a:r>
            <a:r>
              <a:rPr lang="en-US" dirty="0" err="1"/>
              <a:t>vergilendirmeyi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ihracatı</a:t>
            </a:r>
            <a:r>
              <a:rPr lang="en-US" dirty="0"/>
              <a:t> </a:t>
            </a:r>
            <a:r>
              <a:rPr lang="en-US" dirty="0" err="1"/>
              <a:t>sübvanse</a:t>
            </a:r>
            <a:r>
              <a:rPr lang="en-US" dirty="0"/>
              <a:t> </a:t>
            </a:r>
            <a:r>
              <a:rPr lang="en-US" dirty="0" err="1"/>
              <a:t>etmeyi</a:t>
            </a:r>
            <a:r>
              <a:rPr lang="en-US" dirty="0"/>
              <a:t> </a:t>
            </a:r>
            <a:r>
              <a:rPr lang="en-US" dirty="0" err="1"/>
              <a:t>içeriyordu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511C0-3F97-5AE0-B1C4-E55615AA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5DBA7-6DF8-E6DE-CD69-AAA5FE3E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Sömürgecilik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Merkantilist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Genişleme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CEE82E50-B6A3-5546-BD9C-6EC668DD55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tr-TR" dirty="0"/>
              <a:t>17. </a:t>
            </a:r>
            <a:r>
              <a:rPr lang="en-US" dirty="0" err="1"/>
              <a:t>yüzyıldan</a:t>
            </a:r>
            <a:r>
              <a:rPr lang="en-US" dirty="0"/>
              <a:t> 19. </a:t>
            </a:r>
            <a:r>
              <a:rPr lang="en-US" dirty="0" err="1"/>
              <a:t>yüzyıla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merkantilizm</a:t>
            </a:r>
            <a:r>
              <a:rPr lang="en-US" dirty="0"/>
              <a:t>, </a:t>
            </a:r>
            <a:r>
              <a:rPr lang="en-US" dirty="0" err="1"/>
              <a:t>sömürgecilik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emperyalizm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eş</a:t>
            </a:r>
            <a:r>
              <a:rPr lang="en-US" dirty="0"/>
              <a:t> </a:t>
            </a:r>
            <a:r>
              <a:rPr lang="en-US" dirty="0" err="1"/>
              <a:t>anlamlıydı</a:t>
            </a:r>
            <a:r>
              <a:rPr lang="en-US" dirty="0"/>
              <a:t>.</a:t>
            </a:r>
          </a:p>
          <a:p>
            <a:r>
              <a:rPr lang="en-US" b="1" dirty="0" err="1"/>
              <a:t>Sömürgeler</a:t>
            </a:r>
            <a:r>
              <a:rPr lang="en-US" b="1" dirty="0"/>
              <a:t> </a:t>
            </a:r>
            <a:r>
              <a:rPr lang="en-US" b="1" dirty="0" err="1"/>
              <a:t>iki</a:t>
            </a:r>
            <a:r>
              <a:rPr lang="en-US" b="1" dirty="0"/>
              <a:t> ana </a:t>
            </a:r>
            <a:r>
              <a:rPr lang="en-US" b="1" dirty="0" err="1"/>
              <a:t>amaca</a:t>
            </a:r>
            <a:r>
              <a:rPr lang="en-US" b="1" dirty="0"/>
              <a:t> </a:t>
            </a:r>
            <a:r>
              <a:rPr lang="en-US" b="1" dirty="0" err="1"/>
              <a:t>hizmet</a:t>
            </a:r>
            <a:r>
              <a:rPr lang="en-US" b="1" dirty="0"/>
              <a:t> </a:t>
            </a:r>
            <a:r>
              <a:rPr lang="en-US" b="1" dirty="0" err="1"/>
              <a:t>etti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Anavatanın</a:t>
            </a:r>
            <a:r>
              <a:rPr lang="en-US" dirty="0"/>
              <a:t> </a:t>
            </a:r>
            <a:r>
              <a:rPr lang="en-US" dirty="0" err="1"/>
              <a:t>malları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b="1" dirty="0" err="1"/>
              <a:t>özel</a:t>
            </a:r>
            <a:r>
              <a:rPr lang="en-US" b="1" dirty="0"/>
              <a:t> </a:t>
            </a:r>
            <a:r>
              <a:rPr lang="en-US" b="1" dirty="0" err="1"/>
              <a:t>pazarlar</a:t>
            </a:r>
            <a:r>
              <a:rPr lang="en-US" dirty="0"/>
              <a:t>.</a:t>
            </a:r>
          </a:p>
          <a:p>
            <a:r>
              <a:rPr lang="en-US" b="1" dirty="0" err="1"/>
              <a:t>Ucuz</a:t>
            </a:r>
            <a:r>
              <a:rPr lang="en-US" b="1" dirty="0"/>
              <a:t> </a:t>
            </a:r>
            <a:r>
              <a:rPr lang="en-US" b="1" dirty="0" err="1"/>
              <a:t>işgücü</a:t>
            </a:r>
            <a:r>
              <a:rPr lang="en-US" b="1" dirty="0"/>
              <a:t>, </a:t>
            </a:r>
            <a:r>
              <a:rPr lang="en-US" b="1" dirty="0" err="1"/>
              <a:t>altın</a:t>
            </a:r>
            <a:r>
              <a:rPr lang="en-US" b="1" dirty="0"/>
              <a:t>, </a:t>
            </a:r>
            <a:r>
              <a:rPr lang="en-US" b="1" dirty="0" err="1"/>
              <a:t>gümüş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hammadde</a:t>
            </a:r>
            <a:r>
              <a:rPr lang="en-US" b="1" dirty="0"/>
              <a:t> </a:t>
            </a:r>
            <a:r>
              <a:rPr lang="en-US" b="1" dirty="0" err="1"/>
              <a:t>kaynakları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şiddete</a:t>
            </a:r>
            <a:r>
              <a:rPr lang="en-US" dirty="0"/>
              <a:t>, </a:t>
            </a:r>
            <a:r>
              <a:rPr lang="en-US" dirty="0" err="1"/>
              <a:t>köleliğe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pazarların</a:t>
            </a:r>
            <a:r>
              <a:rPr lang="en-US" dirty="0"/>
              <a:t> </a:t>
            </a:r>
            <a:r>
              <a:rPr lang="en-US" dirty="0" err="1"/>
              <a:t>zorla</a:t>
            </a:r>
            <a:r>
              <a:rPr lang="en-US" dirty="0"/>
              <a:t> </a:t>
            </a:r>
            <a:r>
              <a:rPr lang="en-US" dirty="0" err="1"/>
              <a:t>açılmasına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Çin'deki</a:t>
            </a:r>
            <a:r>
              <a:rPr lang="en-US" dirty="0"/>
              <a:t> </a:t>
            </a:r>
            <a:r>
              <a:rPr lang="en-US" dirty="0" err="1"/>
              <a:t>afyon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) </a:t>
            </a:r>
            <a:r>
              <a:rPr lang="en-US" dirty="0" err="1"/>
              <a:t>dayanıyordu</a:t>
            </a:r>
            <a:r>
              <a:rPr lang="en-US" dirty="0"/>
              <a:t>. "</a:t>
            </a:r>
            <a:r>
              <a:rPr lang="en-US" dirty="0" err="1"/>
              <a:t>Kanlı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görünmez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çalıştı</a:t>
            </a:r>
            <a:r>
              <a:rPr lang="en-US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4109560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54E1-49DE-3AFB-41E2-5AEBAC442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70C0E-599F-ED3B-AC74-AC02D182E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0052B2C-4BA3-275A-5B4F-90D57D508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126827D-3B20-8741-4908-891C5BAF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FC30CA9-11D2-E1B2-8BE7-160B0247BD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816E5B7-347E-5855-C7A4-6C075C4A5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D7A95E-FD12-DA3E-A258-85DBC2ADD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C14486D-7A86-D7AC-A994-089631EF7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E405B861-F4D5-5E63-A918-2A751348B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33AFF074-BC0C-8060-8845-3B287788F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78CC4107-3671-5E21-963A-5652C2978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5343055-CD00-1E2D-7F27-70DC5B9A0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4EE84ECD-6AB5-86A7-DE5E-24B53EB39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FDF84E2A-F093-9D56-93D9-DE74C816E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129E2CE7-704D-1FED-FBA9-55615491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C4E1B0D-1B5B-E2AD-0997-FC0ABC863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C9810E2E-C6C0-4D62-907F-E409B7A1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AAEDF80-238F-0781-5807-34BC137EA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ABB69178-3C51-251E-FC67-EE4EFBC35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E3B8CA7-8C43-0DFE-AAD2-2F2720082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AB41593-D2F5-85D0-1F3E-ADC7FDF83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A26071F-151C-0DA1-8056-70D40BF09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E28677B-4340-3679-8D63-5AD72E33D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FD873307-726B-C86D-D7D8-EF8DEED97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Günümüz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Güçlerinin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Korumacı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Kökenleri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1C5C4B2-078A-6EDA-F63F-B7EDC339D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50391-7691-AB19-A0DB-810A065C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19. </a:t>
            </a:r>
            <a:r>
              <a:rPr lang="en-US" dirty="0" err="1"/>
              <a:t>yüzyılda</a:t>
            </a:r>
            <a:r>
              <a:rPr lang="en-US" dirty="0"/>
              <a:t> Britanya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savunurken</a:t>
            </a:r>
            <a:r>
              <a:rPr lang="en-US" dirty="0"/>
              <a:t>, ABD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Almanya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yükselen</a:t>
            </a:r>
            <a:r>
              <a:rPr lang="en-US" dirty="0"/>
              <a:t> </a:t>
            </a:r>
            <a:r>
              <a:rPr lang="en-US" dirty="0" err="1"/>
              <a:t>güçler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gümrük</a:t>
            </a:r>
            <a:r>
              <a:rPr lang="en-US" dirty="0"/>
              <a:t> </a:t>
            </a:r>
            <a:r>
              <a:rPr lang="en-US" dirty="0" err="1"/>
              <a:t>duvarları</a:t>
            </a:r>
            <a:r>
              <a:rPr lang="en-US" dirty="0"/>
              <a:t> </a:t>
            </a:r>
            <a:r>
              <a:rPr lang="en-US" dirty="0" err="1"/>
              <a:t>arkasında</a:t>
            </a:r>
            <a:r>
              <a:rPr lang="en-US" dirty="0"/>
              <a:t> </a:t>
            </a:r>
            <a:r>
              <a:rPr lang="en-US" dirty="0" err="1"/>
              <a:t>büyüdü</a:t>
            </a:r>
            <a:r>
              <a:rPr lang="en-US" dirty="0"/>
              <a:t>.</a:t>
            </a:r>
          </a:p>
          <a:p>
            <a:r>
              <a:rPr lang="en-US" b="1" dirty="0"/>
              <a:t>Alexander Hamilton (ABD):</a:t>
            </a:r>
            <a:r>
              <a:rPr lang="en-US" dirty="0"/>
              <a:t> Olgun </a:t>
            </a:r>
            <a:r>
              <a:rPr lang="en-US" dirty="0" err="1"/>
              <a:t>İngiliz</a:t>
            </a:r>
            <a:r>
              <a:rPr lang="en-US" dirty="0"/>
              <a:t> </a:t>
            </a:r>
            <a:r>
              <a:rPr lang="en-US" dirty="0" err="1"/>
              <a:t>endüstrileriyle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edebilene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b="1" dirty="0"/>
              <a:t>"</a:t>
            </a:r>
            <a:r>
              <a:rPr lang="en-US" b="1" dirty="0" err="1"/>
              <a:t>bebek</a:t>
            </a:r>
            <a:r>
              <a:rPr lang="en-US" b="1" dirty="0"/>
              <a:t> </a:t>
            </a:r>
            <a:r>
              <a:rPr lang="en-US" b="1" dirty="0" err="1"/>
              <a:t>endüstrilerin</a:t>
            </a:r>
            <a:r>
              <a:rPr lang="en-US" b="1" dirty="0"/>
              <a:t>"</a:t>
            </a:r>
            <a:r>
              <a:rPr lang="en-US" dirty="0"/>
              <a:t> </a:t>
            </a:r>
            <a:r>
              <a:rPr lang="en-US" dirty="0" err="1"/>
              <a:t>gümrük</a:t>
            </a:r>
            <a:r>
              <a:rPr lang="en-US" dirty="0"/>
              <a:t> </a:t>
            </a:r>
            <a:r>
              <a:rPr lang="en-US" dirty="0" err="1"/>
              <a:t>vergileriyle</a:t>
            </a:r>
            <a:r>
              <a:rPr lang="en-US" dirty="0"/>
              <a:t> </a:t>
            </a:r>
            <a:r>
              <a:rPr lang="en-US" dirty="0" err="1"/>
              <a:t>korunmasını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.</a:t>
            </a:r>
          </a:p>
          <a:p>
            <a:r>
              <a:rPr lang="en-US" b="1" dirty="0"/>
              <a:t>Friedrich List (</a:t>
            </a:r>
            <a:r>
              <a:rPr lang="en-US" b="1" dirty="0" err="1"/>
              <a:t>Almanya</a:t>
            </a:r>
            <a:r>
              <a:rPr lang="en-US" b="1" dirty="0"/>
              <a:t>):</a:t>
            </a:r>
            <a:r>
              <a:rPr lang="en-US" dirty="0"/>
              <a:t> "</a:t>
            </a:r>
            <a:r>
              <a:rPr lang="en-US" dirty="0" err="1"/>
              <a:t>Üretme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" (</a:t>
            </a:r>
            <a:r>
              <a:rPr lang="en-US" dirty="0" err="1"/>
              <a:t>imalat</a:t>
            </a:r>
            <a:r>
              <a:rPr lang="en-US" dirty="0"/>
              <a:t> </a:t>
            </a:r>
            <a:r>
              <a:rPr lang="en-US" dirty="0" err="1"/>
              <a:t>kapasitesi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, </a:t>
            </a:r>
            <a:r>
              <a:rPr lang="en-US" dirty="0" err="1"/>
              <a:t>teknoloji</a:t>
            </a:r>
            <a:r>
              <a:rPr lang="en-US" dirty="0"/>
              <a:t>) "</a:t>
            </a:r>
            <a:r>
              <a:rPr lang="en-US" dirty="0" err="1"/>
              <a:t>servetin</a:t>
            </a:r>
            <a:r>
              <a:rPr lang="en-US" dirty="0"/>
              <a:t> </a:t>
            </a:r>
            <a:r>
              <a:rPr lang="en-US" dirty="0" err="1"/>
              <a:t>kendisinden</a:t>
            </a:r>
            <a:r>
              <a:rPr lang="en-US" dirty="0"/>
              <a:t> </a:t>
            </a:r>
            <a:r>
              <a:rPr lang="en-US" dirty="0" err="1"/>
              <a:t>sonsuz</a:t>
            </a:r>
            <a:r>
              <a:rPr lang="en-US" dirty="0"/>
              <a:t> </a:t>
            </a:r>
            <a:r>
              <a:rPr lang="en-US" dirty="0" err="1"/>
              <a:t>derecede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"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Merdiveni</a:t>
            </a:r>
            <a:r>
              <a:rPr lang="en-US" b="1" dirty="0"/>
              <a:t> </a:t>
            </a:r>
            <a:r>
              <a:rPr lang="en-US" b="1" dirty="0" err="1"/>
              <a:t>Tekmelemek</a:t>
            </a:r>
            <a:r>
              <a:rPr lang="en-US" b="1" dirty="0"/>
              <a:t>" (Ha-Joon Chang):</a:t>
            </a:r>
            <a:r>
              <a:rPr lang="en-US" dirty="0"/>
              <a:t> Zengin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korumacılığı</a:t>
            </a:r>
            <a:r>
              <a:rPr lang="en-US" dirty="0"/>
              <a:t> </a:t>
            </a:r>
            <a:r>
              <a:rPr lang="en-US" dirty="0" err="1"/>
              <a:t>kullanan</a:t>
            </a:r>
            <a:r>
              <a:rPr lang="en-US" dirty="0"/>
              <a:t> Britanya, </a:t>
            </a:r>
            <a:r>
              <a:rPr lang="en-US" dirty="0" err="1"/>
              <a:t>şimdi</a:t>
            </a:r>
            <a:r>
              <a:rPr lang="en-US" dirty="0"/>
              <a:t> </a:t>
            </a:r>
            <a:r>
              <a:rPr lang="en-US" dirty="0" err="1"/>
              <a:t>başkalarının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"</a:t>
            </a:r>
            <a:r>
              <a:rPr lang="en-US" dirty="0" err="1"/>
              <a:t>merdiveni</a:t>
            </a:r>
            <a:r>
              <a:rPr lang="en-US" dirty="0"/>
              <a:t>" </a:t>
            </a:r>
            <a:r>
              <a:rPr lang="en-US" dirty="0" err="1"/>
              <a:t>kullanmasını</a:t>
            </a:r>
            <a:r>
              <a:rPr lang="en-US" dirty="0"/>
              <a:t> </a:t>
            </a:r>
            <a:r>
              <a:rPr lang="en-US" dirty="0" err="1"/>
              <a:t>engellemek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savunuyordu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Neomerkantilizmin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Yükselişi</a:t>
            </a:r>
            <a:r>
              <a:rPr lang="en-US" sz="4400" dirty="0">
                <a:solidFill>
                  <a:schemeClr val="tx1"/>
                </a:solidFill>
              </a:rPr>
              <a:t> (1970'ler)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II. Dünya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liberal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döneminin</a:t>
            </a:r>
            <a:r>
              <a:rPr lang="en-US" dirty="0"/>
              <a:t> </a:t>
            </a:r>
            <a:r>
              <a:rPr lang="en-US" dirty="0" err="1"/>
              <a:t>ardından</a:t>
            </a:r>
            <a:r>
              <a:rPr lang="en-US" dirty="0"/>
              <a:t>, 1970'lerde </a:t>
            </a:r>
            <a:r>
              <a:rPr lang="en-US" dirty="0" err="1"/>
              <a:t>merkantilist</a:t>
            </a:r>
            <a:r>
              <a:rPr lang="en-US" dirty="0"/>
              <a:t> </a:t>
            </a:r>
            <a:r>
              <a:rPr lang="en-US" dirty="0" err="1"/>
              <a:t>politikalar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sefer</a:t>
            </a:r>
            <a:r>
              <a:rPr lang="en-US" dirty="0"/>
              <a:t> </a:t>
            </a:r>
            <a:r>
              <a:rPr lang="en-US" b="1" dirty="0" err="1"/>
              <a:t>neomerkantilizm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adlandırıldı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Etkenler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1973 </a:t>
            </a:r>
            <a:r>
              <a:rPr lang="en-US" b="1" dirty="0"/>
              <a:t>OPEC petrol </a:t>
            </a:r>
            <a:r>
              <a:rPr lang="en-US" b="1" dirty="0" err="1"/>
              <a:t>krizi</a:t>
            </a:r>
            <a:r>
              <a:rPr lang="en-US" dirty="0"/>
              <a:t>, </a:t>
            </a:r>
            <a:r>
              <a:rPr lang="en-US" dirty="0" err="1"/>
              <a:t>sanayileşmiş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bağımlılığına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savunmasızlığını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çıkardı</a:t>
            </a:r>
            <a:r>
              <a:rPr lang="en-US" dirty="0"/>
              <a:t>.</a:t>
            </a:r>
          </a:p>
          <a:p>
            <a:r>
              <a:rPr lang="en-US" dirty="0"/>
              <a:t>Artan </a:t>
            </a:r>
            <a:r>
              <a:rPr lang="en-US" b="1" dirty="0" err="1"/>
              <a:t>ekonomik</a:t>
            </a:r>
            <a:r>
              <a:rPr lang="en-US" b="1" dirty="0"/>
              <a:t> </a:t>
            </a:r>
            <a:r>
              <a:rPr lang="en-US" b="1" dirty="0" err="1"/>
              <a:t>karşılıklı</a:t>
            </a:r>
            <a:r>
              <a:rPr lang="en-US" b="1" dirty="0"/>
              <a:t> </a:t>
            </a:r>
            <a:r>
              <a:rPr lang="en-US" b="1" dirty="0" err="1"/>
              <a:t>bağımlılık</a:t>
            </a:r>
            <a:r>
              <a:rPr lang="en-US" dirty="0"/>
              <a:t>, </a:t>
            </a:r>
            <a:r>
              <a:rPr lang="en-US" dirty="0" err="1"/>
              <a:t>devletleri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güvensiz</a:t>
            </a:r>
            <a:r>
              <a:rPr lang="en-US" dirty="0"/>
              <a:t> </a:t>
            </a:r>
            <a:r>
              <a:rPr lang="en-US" dirty="0" err="1"/>
              <a:t>hissettirdi</a:t>
            </a:r>
            <a:r>
              <a:rPr lang="en-US" dirty="0"/>
              <a:t>.</a:t>
            </a:r>
          </a:p>
          <a:p>
            <a:r>
              <a:rPr lang="en-US" dirty="0" err="1"/>
              <a:t>Neomerkantilizm</a:t>
            </a:r>
            <a:r>
              <a:rPr lang="en-US" dirty="0"/>
              <a:t>, </a:t>
            </a:r>
            <a:r>
              <a:rPr lang="en-US" dirty="0" err="1"/>
              <a:t>rekabetçi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toplumları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b="1" dirty="0" err="1"/>
              <a:t>savunmacı</a:t>
            </a:r>
            <a:r>
              <a:rPr lang="en-US" b="1" dirty="0"/>
              <a:t> </a:t>
            </a:r>
            <a:r>
              <a:rPr lang="en-US" b="1" dirty="0" err="1"/>
              <a:t>ekonomi</a:t>
            </a:r>
            <a:r>
              <a:rPr lang="en-US" b="1" dirty="0"/>
              <a:t> </a:t>
            </a:r>
            <a:r>
              <a:rPr lang="en-US" b="1" dirty="0" err="1"/>
              <a:t>politikaları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Neomerkantilizmin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Araçları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sz="1600" dirty="0" err="1"/>
              <a:t>Neomerkantilist</a:t>
            </a:r>
            <a:r>
              <a:rPr lang="en-US" sz="1600" dirty="0"/>
              <a:t> </a:t>
            </a:r>
            <a:r>
              <a:rPr lang="en-US" sz="1600" dirty="0" err="1"/>
              <a:t>politikalar</a:t>
            </a:r>
            <a:r>
              <a:rPr lang="en-US" sz="1600" dirty="0"/>
              <a:t>, </a:t>
            </a:r>
            <a:r>
              <a:rPr lang="en-US" sz="1600" dirty="0" err="1"/>
              <a:t>klasik</a:t>
            </a:r>
            <a:r>
              <a:rPr lang="en-US" sz="1600" dirty="0"/>
              <a:t> </a:t>
            </a:r>
            <a:r>
              <a:rPr lang="en-US" sz="1600" dirty="0" err="1"/>
              <a:t>korumacılığa</a:t>
            </a:r>
            <a:r>
              <a:rPr lang="en-US" sz="1600" dirty="0"/>
              <a:t> tam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başvurmadan</a:t>
            </a:r>
            <a:r>
              <a:rPr lang="en-US" sz="1600" dirty="0"/>
              <a:t> </a:t>
            </a:r>
            <a:r>
              <a:rPr lang="en-US" sz="1600" dirty="0" err="1"/>
              <a:t>yerli</a:t>
            </a:r>
            <a:r>
              <a:rPr lang="en-US" sz="1600" dirty="0"/>
              <a:t> </a:t>
            </a:r>
            <a:r>
              <a:rPr lang="en-US" sz="1600" dirty="0" err="1"/>
              <a:t>sanayileri</a:t>
            </a:r>
            <a:r>
              <a:rPr lang="en-US" sz="1600" dirty="0"/>
              <a:t> </a:t>
            </a:r>
            <a:r>
              <a:rPr lang="en-US" sz="1600" dirty="0" err="1"/>
              <a:t>korumayı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rekabet</a:t>
            </a:r>
            <a:r>
              <a:rPr lang="en-US" sz="1600" dirty="0"/>
              <a:t> </a:t>
            </a:r>
            <a:r>
              <a:rPr lang="en-US" sz="1600" dirty="0" err="1"/>
              <a:t>gücünü</a:t>
            </a:r>
            <a:r>
              <a:rPr lang="en-US" sz="1600" dirty="0"/>
              <a:t> </a:t>
            </a:r>
            <a:r>
              <a:rPr lang="en-US" sz="1600" dirty="0" err="1"/>
              <a:t>artırmayı</a:t>
            </a:r>
            <a:r>
              <a:rPr lang="en-US" sz="1600" dirty="0"/>
              <a:t> </a:t>
            </a:r>
            <a:r>
              <a:rPr lang="en-US" sz="1600" dirty="0" err="1"/>
              <a:t>hedefler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b="1" dirty="0" err="1"/>
              <a:t>Yaygın</a:t>
            </a:r>
            <a:r>
              <a:rPr lang="en-US" sz="1600" b="1" dirty="0"/>
              <a:t> </a:t>
            </a:r>
            <a:r>
              <a:rPr lang="en-US" sz="1600" b="1" dirty="0" err="1"/>
              <a:t>Araçlar</a:t>
            </a:r>
            <a:r>
              <a:rPr lang="en-US" sz="1600" b="1" dirty="0"/>
              <a:t>:</a:t>
            </a:r>
            <a:endParaRPr lang="en-US" sz="1600" dirty="0"/>
          </a:p>
          <a:p>
            <a:r>
              <a:rPr lang="en-US" sz="1600" b="1" dirty="0" err="1"/>
              <a:t>Tarife</a:t>
            </a:r>
            <a:r>
              <a:rPr lang="en-US" sz="1600" b="1" dirty="0"/>
              <a:t> </a:t>
            </a:r>
            <a:r>
              <a:rPr lang="en-US" sz="1600" b="1" dirty="0" err="1"/>
              <a:t>Dışı</a:t>
            </a:r>
            <a:r>
              <a:rPr lang="en-US" sz="1600" b="1" dirty="0"/>
              <a:t> </a:t>
            </a:r>
            <a:r>
              <a:rPr lang="en-US" sz="1600" b="1" dirty="0" err="1"/>
              <a:t>Engeller</a:t>
            </a:r>
            <a:r>
              <a:rPr lang="en-US" sz="1600" b="1" dirty="0"/>
              <a:t> (</a:t>
            </a:r>
            <a:r>
              <a:rPr lang="en-US" sz="1600" b="1" dirty="0" err="1"/>
              <a:t>TDE'ler</a:t>
            </a:r>
            <a:r>
              <a:rPr lang="en-US" sz="1600" b="1" dirty="0"/>
              <a:t>):</a:t>
            </a:r>
            <a:r>
              <a:rPr lang="en-US" sz="1600" dirty="0"/>
              <a:t> </a:t>
            </a:r>
            <a:r>
              <a:rPr lang="en-US" sz="1600" dirty="0" err="1"/>
              <a:t>Sağlık</a:t>
            </a:r>
            <a:r>
              <a:rPr lang="en-US" sz="1600" dirty="0"/>
              <a:t>/</a:t>
            </a:r>
            <a:r>
              <a:rPr lang="en-US" sz="1600" dirty="0" err="1"/>
              <a:t>güvenlik</a:t>
            </a:r>
            <a:r>
              <a:rPr lang="en-US" sz="1600" dirty="0"/>
              <a:t> </a:t>
            </a:r>
            <a:r>
              <a:rPr lang="en-US" sz="1600" dirty="0" err="1"/>
              <a:t>standartları</a:t>
            </a:r>
            <a:r>
              <a:rPr lang="en-US" sz="1600" dirty="0"/>
              <a:t>, </a:t>
            </a:r>
            <a:r>
              <a:rPr lang="en-US" sz="1600" dirty="0" err="1"/>
              <a:t>karmaşık</a:t>
            </a:r>
            <a:r>
              <a:rPr lang="en-US" sz="1600" dirty="0"/>
              <a:t> </a:t>
            </a:r>
            <a:r>
              <a:rPr lang="en-US" sz="1600" dirty="0" err="1"/>
              <a:t>lisanslama</a:t>
            </a:r>
            <a:r>
              <a:rPr lang="en-US" sz="1600" dirty="0"/>
              <a:t> </a:t>
            </a:r>
            <a:r>
              <a:rPr lang="en-US" sz="1600" dirty="0" err="1"/>
              <a:t>gereklilikleri</a:t>
            </a:r>
            <a:r>
              <a:rPr lang="en-US" sz="1600" dirty="0"/>
              <a:t>.</a:t>
            </a:r>
          </a:p>
          <a:p>
            <a:r>
              <a:rPr lang="en-US" sz="1600" b="1" dirty="0"/>
              <a:t>Sanayi </a:t>
            </a:r>
            <a:r>
              <a:rPr lang="en-US" sz="1600" b="1" dirty="0" err="1"/>
              <a:t>Politikaları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Stratejik</a:t>
            </a:r>
            <a:r>
              <a:rPr lang="en-US" sz="1600" dirty="0"/>
              <a:t> </a:t>
            </a:r>
            <a:r>
              <a:rPr lang="en-US" sz="1600" dirty="0" err="1"/>
              <a:t>sektörlerde</a:t>
            </a:r>
            <a:r>
              <a:rPr lang="en-US" sz="1600" dirty="0"/>
              <a:t> </a:t>
            </a:r>
            <a:r>
              <a:rPr lang="en-US" sz="1600" dirty="0" err="1"/>
              <a:t>devlet</a:t>
            </a:r>
            <a:r>
              <a:rPr lang="en-US" sz="1600" dirty="0"/>
              <a:t> </a:t>
            </a:r>
            <a:r>
              <a:rPr lang="en-US" sz="1600" dirty="0" err="1"/>
              <a:t>sübvansiyonları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Ar</a:t>
            </a:r>
            <a:r>
              <a:rPr lang="en-US" sz="1600" dirty="0"/>
              <a:t>-Ge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finansman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İhracat</a:t>
            </a:r>
            <a:r>
              <a:rPr lang="en-US" sz="1600" b="1" dirty="0"/>
              <a:t> </a:t>
            </a:r>
            <a:r>
              <a:rPr lang="en-US" sz="1600" b="1" dirty="0" err="1"/>
              <a:t>Sübvansiyonları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Malların</a:t>
            </a:r>
            <a:r>
              <a:rPr lang="en-US" sz="1600" dirty="0"/>
              <a:t> </a:t>
            </a:r>
            <a:r>
              <a:rPr lang="en-US" sz="1600" dirty="0" err="1"/>
              <a:t>fiyatını</a:t>
            </a:r>
            <a:r>
              <a:rPr lang="en-US" sz="1600" dirty="0"/>
              <a:t> </a:t>
            </a:r>
            <a:r>
              <a:rPr lang="en-US" sz="1600" dirty="0" err="1"/>
              <a:t>düşürerek</a:t>
            </a:r>
            <a:r>
              <a:rPr lang="en-US" sz="1600" dirty="0"/>
              <a:t> </a:t>
            </a:r>
            <a:r>
              <a:rPr lang="en-US" sz="1600" dirty="0" err="1"/>
              <a:t>uluslararası</a:t>
            </a:r>
            <a:r>
              <a:rPr lang="en-US" sz="1600" dirty="0"/>
              <a:t> </a:t>
            </a:r>
            <a:r>
              <a:rPr lang="en-US" sz="1600" dirty="0" err="1"/>
              <a:t>alanda</a:t>
            </a:r>
            <a:r>
              <a:rPr lang="en-US" sz="1600" dirty="0"/>
              <a:t> </a:t>
            </a:r>
            <a:r>
              <a:rPr lang="en-US" sz="1600" dirty="0" err="1"/>
              <a:t>daha</a:t>
            </a:r>
            <a:r>
              <a:rPr lang="en-US" sz="1600" dirty="0"/>
              <a:t> </a:t>
            </a:r>
            <a:r>
              <a:rPr lang="en-US" sz="1600" dirty="0" err="1"/>
              <a:t>rekabetçi</a:t>
            </a:r>
            <a:r>
              <a:rPr lang="en-US" sz="1600" dirty="0"/>
              <a:t> hale </a:t>
            </a:r>
            <a:r>
              <a:rPr lang="en-US" sz="1600" dirty="0" err="1"/>
              <a:t>getirmek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Gönüllü</a:t>
            </a:r>
            <a:r>
              <a:rPr lang="en-US" sz="1600" b="1" dirty="0"/>
              <a:t> </a:t>
            </a:r>
            <a:r>
              <a:rPr lang="en-US" sz="1600" b="1" dirty="0" err="1"/>
              <a:t>İhracat</a:t>
            </a:r>
            <a:r>
              <a:rPr lang="en-US" sz="1600" b="1" dirty="0"/>
              <a:t> </a:t>
            </a:r>
            <a:r>
              <a:rPr lang="en-US" sz="1600" b="1" dirty="0" err="1"/>
              <a:t>Kısıtlamaları</a:t>
            </a:r>
            <a:r>
              <a:rPr lang="en-US" sz="1600" b="1" dirty="0"/>
              <a:t> (</a:t>
            </a:r>
            <a:r>
              <a:rPr lang="en-US" sz="1600" b="1" dirty="0" err="1"/>
              <a:t>GİK'ler</a:t>
            </a:r>
            <a:r>
              <a:rPr lang="en-US" sz="1600" b="1" dirty="0"/>
              <a:t>):</a:t>
            </a:r>
            <a:r>
              <a:rPr lang="en-US" sz="1600" dirty="0"/>
              <a:t> Bir </a:t>
            </a:r>
            <a:r>
              <a:rPr lang="en-US" sz="1600" dirty="0" err="1"/>
              <a:t>ithalatçı</a:t>
            </a:r>
            <a:r>
              <a:rPr lang="en-US" sz="1600" dirty="0"/>
              <a:t>,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ihracatçıyı</a:t>
            </a:r>
            <a:r>
              <a:rPr lang="en-US" sz="1600" dirty="0"/>
              <a:t> </a:t>
            </a:r>
            <a:r>
              <a:rPr lang="en-US" sz="1600" dirty="0" err="1"/>
              <a:t>ihracatı</a:t>
            </a:r>
            <a:r>
              <a:rPr lang="en-US" sz="1600" dirty="0"/>
              <a:t> "</a:t>
            </a:r>
            <a:r>
              <a:rPr lang="en-US" sz="1600" dirty="0" err="1"/>
              <a:t>gönüllü</a:t>
            </a:r>
            <a:r>
              <a:rPr lang="en-US" sz="1600" dirty="0"/>
              <a:t>"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sınırlaması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baskı</a:t>
            </a:r>
            <a:r>
              <a:rPr lang="en-US" sz="1600" dirty="0"/>
              <a:t> </a:t>
            </a:r>
            <a:r>
              <a:rPr lang="en-US" sz="1600" dirty="0" err="1"/>
              <a:t>yapar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İyi </a:t>
            </a:r>
            <a:r>
              <a:rPr lang="en-US" sz="4400" dirty="0" err="1">
                <a:solidFill>
                  <a:schemeClr val="tx1"/>
                </a:solidFill>
              </a:rPr>
              <a:t>Huylu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Kötü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Huylu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Merkantilizm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Robert Gilpin, </a:t>
            </a:r>
            <a:r>
              <a:rPr lang="en-US" dirty="0" err="1"/>
              <a:t>niyete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merkantilizmi</a:t>
            </a:r>
            <a:r>
              <a:rPr lang="en-US" dirty="0"/>
              <a:t> </a:t>
            </a:r>
            <a:r>
              <a:rPr lang="en-US" dirty="0" err="1"/>
              <a:t>birbirinden</a:t>
            </a:r>
            <a:r>
              <a:rPr lang="en-US" dirty="0"/>
              <a:t> </a:t>
            </a:r>
            <a:r>
              <a:rPr lang="en-US" dirty="0" err="1"/>
              <a:t>ayırdı</a:t>
            </a:r>
            <a:r>
              <a:rPr lang="en-US" dirty="0"/>
              <a:t>.</a:t>
            </a:r>
          </a:p>
          <a:p>
            <a:r>
              <a:rPr lang="en-US" b="1" dirty="0"/>
              <a:t>İyi </a:t>
            </a:r>
            <a:r>
              <a:rPr lang="en-US" b="1" dirty="0" err="1"/>
              <a:t>Huylu</a:t>
            </a:r>
            <a:r>
              <a:rPr lang="en-US" b="1" dirty="0"/>
              <a:t> </a:t>
            </a:r>
            <a:r>
              <a:rPr lang="en-US" b="1" dirty="0" err="1"/>
              <a:t>Merkantilizm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İç</a:t>
            </a:r>
            <a:r>
              <a:rPr lang="en-US" dirty="0"/>
              <a:t> </a:t>
            </a:r>
            <a:r>
              <a:rPr lang="en-US" dirty="0" err="1"/>
              <a:t>ekonomiyi</a:t>
            </a:r>
            <a:r>
              <a:rPr lang="en-US" dirty="0"/>
              <a:t> </a:t>
            </a:r>
            <a:r>
              <a:rPr lang="en-US" dirty="0" err="1"/>
              <a:t>zararlı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güçlerden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b="1" dirty="0" err="1"/>
              <a:t>savunmacı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. (Örnek: </a:t>
            </a:r>
            <a:r>
              <a:rPr lang="en-US" dirty="0" err="1"/>
              <a:t>Kanada'nın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endüstrilerini</a:t>
            </a:r>
            <a:r>
              <a:rPr lang="en-US" dirty="0"/>
              <a:t> ABD </a:t>
            </a:r>
            <a:r>
              <a:rPr lang="en-US" dirty="0" err="1"/>
              <a:t>egemenliğinden</a:t>
            </a:r>
            <a:r>
              <a:rPr lang="en-US" dirty="0"/>
              <a:t> </a:t>
            </a:r>
            <a:r>
              <a:rPr lang="en-US" dirty="0" err="1"/>
              <a:t>koruması</a:t>
            </a:r>
            <a:r>
              <a:rPr lang="en-US" dirty="0"/>
              <a:t>).</a:t>
            </a:r>
          </a:p>
          <a:p>
            <a:r>
              <a:rPr lang="en-US" b="1" dirty="0" err="1"/>
              <a:t>Kötü</a:t>
            </a:r>
            <a:r>
              <a:rPr lang="en-US" b="1" dirty="0"/>
              <a:t> </a:t>
            </a:r>
            <a:r>
              <a:rPr lang="en-US" b="1" dirty="0" err="1"/>
              <a:t>Huylu</a:t>
            </a:r>
            <a:r>
              <a:rPr lang="en-US" b="1" dirty="0"/>
              <a:t> </a:t>
            </a:r>
            <a:r>
              <a:rPr lang="en-US" b="1" dirty="0" err="1"/>
              <a:t>Merkantilizm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gücünü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etkisini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ulusların</a:t>
            </a:r>
            <a:r>
              <a:rPr lang="en-US" dirty="0"/>
              <a:t> </a:t>
            </a:r>
            <a:r>
              <a:rPr lang="en-US" dirty="0" err="1"/>
              <a:t>aleyhine</a:t>
            </a:r>
            <a:r>
              <a:rPr lang="en-US" dirty="0"/>
              <a:t> </a:t>
            </a:r>
            <a:r>
              <a:rPr lang="en-US" dirty="0" err="1"/>
              <a:t>genişletmek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b="1" dirty="0" err="1"/>
              <a:t>düşmanca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saldırgan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. (Örnek: </a:t>
            </a:r>
            <a:r>
              <a:rPr lang="en-US" dirty="0" err="1"/>
              <a:t>Çin'in</a:t>
            </a:r>
            <a:r>
              <a:rPr lang="en-US" dirty="0"/>
              <a:t> nadir </a:t>
            </a:r>
            <a:r>
              <a:rPr lang="en-US" dirty="0" err="1"/>
              <a:t>toprak</a:t>
            </a:r>
            <a:r>
              <a:rPr lang="en-US" dirty="0"/>
              <a:t> </a:t>
            </a:r>
            <a:r>
              <a:rPr lang="en-US" dirty="0" err="1"/>
              <a:t>elementleri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kontrolünü</a:t>
            </a:r>
            <a:r>
              <a:rPr lang="en-US" dirty="0"/>
              <a:t> </a:t>
            </a:r>
            <a:r>
              <a:rPr lang="en-US" dirty="0" err="1"/>
              <a:t>Japonya'yı</a:t>
            </a:r>
            <a:r>
              <a:rPr lang="en-US" dirty="0"/>
              <a:t> </a:t>
            </a:r>
            <a:r>
              <a:rPr lang="en-US" dirty="0" err="1"/>
              <a:t>cezalandırmak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kullanması</a:t>
            </a:r>
            <a:r>
              <a:rPr lang="en-US" dirty="0"/>
              <a:t>).</a:t>
            </a:r>
          </a:p>
          <a:p>
            <a:r>
              <a:rPr lang="en-US" b="1" dirty="0" err="1"/>
              <a:t>Sorun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pratikte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zordur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Güncel</a:t>
            </a:r>
            <a:r>
              <a:rPr lang="en-US" sz="4400" dirty="0">
                <a:solidFill>
                  <a:schemeClr val="tx1"/>
                </a:solidFill>
              </a:rPr>
              <a:t> Meseleler: </a:t>
            </a:r>
            <a:r>
              <a:rPr lang="en-US" sz="4400" dirty="0" err="1">
                <a:solidFill>
                  <a:schemeClr val="tx1"/>
                </a:solidFill>
              </a:rPr>
              <a:t>Stratejik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Kaynaklar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Teknoloji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Modern </a:t>
            </a:r>
            <a:r>
              <a:rPr lang="en-US" dirty="0" err="1"/>
              <a:t>neomerkantilizm</a:t>
            </a:r>
            <a:r>
              <a:rPr lang="en-US" dirty="0"/>
              <a:t>,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endüstrilerinde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kaynaklarda</a:t>
            </a:r>
            <a:r>
              <a:rPr lang="en-US" dirty="0"/>
              <a:t> </a:t>
            </a:r>
            <a:r>
              <a:rPr lang="en-US" dirty="0" err="1"/>
              <a:t>avantaj</a:t>
            </a:r>
            <a:r>
              <a:rPr lang="en-US" dirty="0"/>
              <a:t> </a:t>
            </a:r>
            <a:r>
              <a:rPr lang="en-US" dirty="0" err="1"/>
              <a:t>sağlamaya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</a:t>
            </a:r>
          </a:p>
          <a:p>
            <a:r>
              <a:rPr lang="en-US" b="1" dirty="0" err="1"/>
              <a:t>Stratejik</a:t>
            </a:r>
            <a:r>
              <a:rPr lang="en-US" b="1" dirty="0"/>
              <a:t> </a:t>
            </a:r>
            <a:r>
              <a:rPr lang="en-US" b="1" dirty="0" err="1"/>
              <a:t>Kaynaklar</a:t>
            </a:r>
            <a:r>
              <a:rPr lang="en-US" b="1" dirty="0"/>
              <a:t>:</a:t>
            </a:r>
            <a:r>
              <a:rPr lang="en-US" dirty="0"/>
              <a:t> Enerji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kilit</a:t>
            </a:r>
            <a:r>
              <a:rPr lang="en-US" dirty="0"/>
              <a:t> </a:t>
            </a:r>
            <a:r>
              <a:rPr lang="en-US" dirty="0" err="1"/>
              <a:t>minerallere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nadir </a:t>
            </a:r>
            <a:r>
              <a:rPr lang="en-US" dirty="0" err="1"/>
              <a:t>topraklar</a:t>
            </a:r>
            <a:r>
              <a:rPr lang="en-US" dirty="0"/>
              <a:t>, </a:t>
            </a:r>
            <a:r>
              <a:rPr lang="en-US" dirty="0" err="1"/>
              <a:t>koltan</a:t>
            </a:r>
            <a:r>
              <a:rPr lang="en-US" dirty="0"/>
              <a:t>) </a:t>
            </a:r>
            <a:r>
              <a:rPr lang="en-US" dirty="0" err="1"/>
              <a:t>erişim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endişesidir</a:t>
            </a:r>
            <a:r>
              <a:rPr lang="en-US" dirty="0"/>
              <a:t>. 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arzı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ittifaklar</a:t>
            </a:r>
            <a:r>
              <a:rPr lang="en-US" dirty="0"/>
              <a:t>, </a:t>
            </a:r>
            <a:r>
              <a:rPr lang="en-US" dirty="0" err="1"/>
              <a:t>stoklar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firmalar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.</a:t>
            </a:r>
          </a:p>
          <a:p>
            <a:r>
              <a:rPr lang="en-US" b="1" dirty="0"/>
              <a:t>Sanayi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Teknoloji</a:t>
            </a:r>
            <a:r>
              <a:rPr lang="en-US" b="1" dirty="0"/>
              <a:t> </a:t>
            </a:r>
            <a:r>
              <a:rPr lang="en-US" b="1" dirty="0" err="1"/>
              <a:t>Politikası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Hükümetler</a:t>
            </a:r>
            <a:r>
              <a:rPr lang="en-US" dirty="0"/>
              <a:t>, "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şampiyonlar</a:t>
            </a:r>
            <a:r>
              <a:rPr lang="en-US" dirty="0"/>
              <a:t>" (</a:t>
            </a:r>
            <a:r>
              <a:rPr lang="en-US" dirty="0" err="1"/>
              <a:t>örneğin</a:t>
            </a:r>
            <a:r>
              <a:rPr lang="en-US" dirty="0"/>
              <a:t>, Boeing) </a:t>
            </a:r>
            <a:r>
              <a:rPr lang="en-US" dirty="0" err="1"/>
              <a:t>yaratmak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satın</a:t>
            </a:r>
            <a:r>
              <a:rPr lang="en-US" dirty="0"/>
              <a:t> alma </a:t>
            </a:r>
            <a:r>
              <a:rPr lang="en-US" dirty="0" err="1"/>
              <a:t>politikalarını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inovasyonu</a:t>
            </a:r>
            <a:r>
              <a:rPr lang="en-US" dirty="0"/>
              <a:t> </a:t>
            </a:r>
            <a:r>
              <a:rPr lang="en-US" dirty="0" err="1"/>
              <a:t>yönlendirmek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DARPA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kurumları</a:t>
            </a:r>
            <a:r>
              <a:rPr lang="en-US" dirty="0"/>
              <a:t>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Dijital</a:t>
            </a:r>
            <a:r>
              <a:rPr lang="en-US" dirty="0"/>
              <a:t> </a:t>
            </a:r>
            <a:r>
              <a:rPr lang="en-US" dirty="0" err="1"/>
              <a:t>ekonomiyi</a:t>
            </a:r>
            <a:r>
              <a:rPr lang="en-US" dirty="0"/>
              <a:t> </a:t>
            </a:r>
            <a:r>
              <a:rPr lang="en-US" dirty="0" err="1"/>
              <a:t>korumaya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odaklanma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24</TotalTime>
  <Words>792</Words>
  <Application>Microsoft Office PowerPoint</Application>
  <PresentationFormat>Geniş ekran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Calibri Light</vt:lpstr>
      <vt:lpstr>Rockwell</vt:lpstr>
      <vt:lpstr>Times New Roman</vt:lpstr>
      <vt:lpstr>Wingdings</vt:lpstr>
      <vt:lpstr>Atlas</vt:lpstr>
      <vt:lpstr>Servet ve Güç: Merkantilist Perspektif</vt:lpstr>
      <vt:lpstr>Merkantilizm Nedir?</vt:lpstr>
      <vt:lpstr>Tarih Olarak Merkantilizm:</vt:lpstr>
      <vt:lpstr>Sömürgecilik: Merkantilist Genişleme</vt:lpstr>
      <vt:lpstr>Günümüz Güçlerinin Korumacı Kökenleri</vt:lpstr>
      <vt:lpstr>Neomerkantilizmin Yükselişi (1970'ler)</vt:lpstr>
      <vt:lpstr>Neomerkantilizmin Araçları</vt:lpstr>
      <vt:lpstr>İyi Huylu ve Kötü Huylu Merkantilizm</vt:lpstr>
      <vt:lpstr>Güncel Meseleler: Stratejik Kaynaklar ve Teknoloji</vt:lpstr>
      <vt:lpstr>Sonuç: Süregelen Mantık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2025-10-20T09:01:11Z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