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783" r:id="rId5"/>
    <p:sldId id="789" r:id="rId6"/>
    <p:sldId id="790" r:id="rId7"/>
    <p:sldId id="791" r:id="rId8"/>
    <p:sldId id="792" r:id="rId9"/>
    <p:sldId id="793" r:id="rId10"/>
    <p:sldId id="794" r:id="rId11"/>
    <p:sldId id="795" r:id="rId12"/>
    <p:sldId id="796" r:id="rId13"/>
    <p:sldId id="797" r:id="rId14"/>
    <p:sldId id="798" r:id="rId15"/>
    <p:sldId id="799" r:id="rId16"/>
    <p:sldId id="800" r:id="rId17"/>
    <p:sldId id="785" r:id="rId18"/>
    <p:sldId id="801" r:id="rId19"/>
    <p:sldId id="303" r:id="rId20"/>
    <p:sldId id="304" r:id="rId21"/>
    <p:sldId id="294" r:id="rId22"/>
    <p:sldId id="314" r:id="rId23"/>
    <p:sldId id="802" r:id="rId24"/>
    <p:sldId id="784" r:id="rId25"/>
    <p:sldId id="803" r:id="rId26"/>
    <p:sldId id="281" r:id="rId27"/>
    <p:sldId id="276" r:id="rId28"/>
    <p:sldId id="277" r:id="rId29"/>
    <p:sldId id="804" r:id="rId30"/>
    <p:sldId id="301" r:id="rId31"/>
    <p:sldId id="300" r:id="rId32"/>
    <p:sldId id="310" r:id="rId33"/>
    <p:sldId id="278" r:id="rId34"/>
    <p:sldId id="302" r:id="rId35"/>
    <p:sldId id="298" r:id="rId36"/>
    <p:sldId id="307" r:id="rId37"/>
    <p:sldId id="317" r:id="rId38"/>
    <p:sldId id="806" r:id="rId39"/>
    <p:sldId id="265"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4660"/>
  </p:normalViewPr>
  <p:slideViewPr>
    <p:cSldViewPr snapToGrid="0">
      <p:cViewPr varScale="1">
        <p:scale>
          <a:sx n="116" d="100"/>
          <a:sy n="116" d="100"/>
        </p:scale>
        <p:origin x="224"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402201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389633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26730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Google Shape;101;p6"/>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412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153781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98253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6CDEE57-5FC4-4836-9B7D-497A4B913947}" type="datetimeFigureOut">
              <a:rPr lang="tr-TR" smtClean="0"/>
              <a:t>16.07.2025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16971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6CDEE57-5FC4-4836-9B7D-497A4B913947}" type="datetimeFigureOut">
              <a:rPr lang="tr-TR" smtClean="0"/>
              <a:t>16.07.2025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50269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6CDEE57-5FC4-4836-9B7D-497A4B913947}" type="datetimeFigureOut">
              <a:rPr lang="tr-TR" smtClean="0"/>
              <a:t>16.07.2025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17347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6CDEE57-5FC4-4836-9B7D-497A4B913947}" type="datetimeFigureOut">
              <a:rPr lang="tr-TR" smtClean="0"/>
              <a:t>16.07.2025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33593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6CDEE57-5FC4-4836-9B7D-497A4B913947}" type="datetimeFigureOut">
              <a:rPr lang="tr-TR" smtClean="0"/>
              <a:t>16.07.2025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84766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6CDEE57-5FC4-4836-9B7D-497A4B913947}" type="datetimeFigureOut">
              <a:rPr lang="tr-TR" smtClean="0"/>
              <a:t>16.07.2025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77999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DEE57-5FC4-4836-9B7D-497A4B913947}" type="datetimeFigureOut">
              <a:rPr lang="tr-TR" smtClean="0"/>
              <a:t>16.07.2025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CA9EE-C9E4-4282-A1A2-1695ECDC0895}" type="slidenum">
              <a:rPr lang="tr-TR" smtClean="0"/>
              <a:t>‹#›</a:t>
            </a:fld>
            <a:endParaRPr lang="tr-TR"/>
          </a:p>
        </p:txBody>
      </p:sp>
    </p:spTree>
    <p:extLst>
      <p:ext uri="{BB962C8B-B14F-4D97-AF65-F5344CB8AC3E}">
        <p14:creationId xmlns:p14="http://schemas.microsoft.com/office/powerpoint/2010/main" val="84793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0" y="0"/>
            <a:ext cx="1217275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5" name="Metin kutusu 4"/>
          <p:cNvSpPr txBox="1"/>
          <p:nvPr/>
        </p:nvSpPr>
        <p:spPr>
          <a:xfrm>
            <a:off x="3538217" y="3337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7" name="Resim 6"/>
          <p:cNvPicPr>
            <a:picLocks noChangeAspect="1"/>
          </p:cNvPicPr>
          <p:nvPr/>
        </p:nvPicPr>
        <p:blipFill>
          <a:blip r:embed="rId2"/>
          <a:stretch>
            <a:fillRect/>
          </a:stretch>
        </p:blipFill>
        <p:spPr>
          <a:xfrm>
            <a:off x="5629216" y="181724"/>
            <a:ext cx="765277" cy="765722"/>
          </a:xfrm>
          <a:prstGeom prst="rect">
            <a:avLst/>
          </a:prstGeom>
        </p:spPr>
      </p:pic>
      <p:sp>
        <p:nvSpPr>
          <p:cNvPr id="8" name="Metin kutusu 7"/>
          <p:cNvSpPr txBox="1"/>
          <p:nvPr/>
        </p:nvSpPr>
        <p:spPr>
          <a:xfrm>
            <a:off x="4824658" y="6212114"/>
            <a:ext cx="2542684" cy="338554"/>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2" name="Düz Bağlayıcı 11"/>
          <p:cNvCxnSpPr/>
          <p:nvPr/>
        </p:nvCxnSpPr>
        <p:spPr>
          <a:xfrm>
            <a:off x="3106057" y="6072462"/>
            <a:ext cx="6096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4" name="Metin kutusu 13"/>
          <p:cNvSpPr txBox="1"/>
          <p:nvPr/>
        </p:nvSpPr>
        <p:spPr>
          <a:xfrm>
            <a:off x="1528636" y="2536301"/>
            <a:ext cx="9284787" cy="1569660"/>
          </a:xfrm>
          <a:prstGeom prst="rect">
            <a:avLst/>
          </a:prstGeom>
          <a:noFill/>
        </p:spPr>
        <p:txBody>
          <a:bodyPr wrap="square" rtlCol="0">
            <a:spAutoFit/>
          </a:bodyPr>
          <a:lstStyle/>
          <a:p>
            <a:pPr algn="ctr"/>
            <a:r>
              <a:rPr lang="tr-TR" sz="3200" b="1" dirty="0">
                <a:latin typeface="Poppins" pitchFamily="2" charset="0"/>
                <a:cs typeface="Poppins" pitchFamily="2" charset="0"/>
              </a:rPr>
              <a:t>LOJİSTİK PLANLAMA DERSİ</a:t>
            </a:r>
          </a:p>
          <a:p>
            <a:pPr algn="ctr"/>
            <a:endParaRPr lang="tr-TR" sz="3200" b="1" dirty="0">
              <a:latin typeface="Poppins" pitchFamily="2" charset="0"/>
              <a:cs typeface="Poppins" pitchFamily="2" charset="0"/>
            </a:endParaRPr>
          </a:p>
          <a:p>
            <a:pPr algn="ctr"/>
            <a:r>
              <a:rPr lang="tr-TR" sz="3200" b="1" dirty="0">
                <a:latin typeface="Poppins" pitchFamily="2" charset="0"/>
                <a:cs typeface="Poppins" pitchFamily="2" charset="0"/>
              </a:rPr>
              <a:t>TAŞIMA MODELLERİ</a:t>
            </a:r>
          </a:p>
        </p:txBody>
      </p:sp>
      <p:sp>
        <p:nvSpPr>
          <p:cNvPr id="21" name="Metin kutusu 20"/>
          <p:cNvSpPr txBox="1"/>
          <p:nvPr/>
        </p:nvSpPr>
        <p:spPr>
          <a:xfrm>
            <a:off x="3106057" y="5010231"/>
            <a:ext cx="6217031" cy="1015663"/>
          </a:xfrm>
          <a:prstGeom prst="rect">
            <a:avLst/>
          </a:prstGeom>
          <a:noFill/>
        </p:spPr>
        <p:txBody>
          <a:bodyPr wrap="square" rtlCol="0">
            <a:spAutoFit/>
          </a:bodyPr>
          <a:lstStyle/>
          <a:p>
            <a:pPr algn="ctr"/>
            <a:r>
              <a:rPr lang="tr-TR" sz="2000" dirty="0">
                <a:solidFill>
                  <a:srgbClr val="FF0000"/>
                </a:solidFill>
                <a:latin typeface="Poppins" panose="00000500000000000000" pitchFamily="2" charset="-94"/>
                <a:cs typeface="Poppins" panose="00000500000000000000" pitchFamily="2" charset="-94"/>
              </a:rPr>
              <a:t>3.HAFTA</a:t>
            </a:r>
          </a:p>
          <a:p>
            <a:pPr algn="ctr"/>
            <a:r>
              <a:rPr lang="tr-TR" sz="2000" dirty="0">
                <a:solidFill>
                  <a:srgbClr val="FF0000"/>
                </a:solidFill>
                <a:latin typeface="Poppins" panose="00000500000000000000" pitchFamily="2" charset="-94"/>
                <a:cs typeface="Poppins" panose="00000500000000000000" pitchFamily="2" charset="-94"/>
              </a:rPr>
              <a:t>Dr. Öğr. Üyesi Nazlıcan DİNDARİK</a:t>
            </a:r>
          </a:p>
          <a:p>
            <a:pPr algn="ctr"/>
            <a:r>
              <a:rPr lang="tr-TR" sz="2000" dirty="0">
                <a:solidFill>
                  <a:srgbClr val="FF0000"/>
                </a:solidFill>
                <a:latin typeface="Poppins" panose="00000500000000000000" pitchFamily="2" charset="-94"/>
                <a:cs typeface="Poppins" panose="00000500000000000000" pitchFamily="2" charset="-94"/>
              </a:rPr>
              <a:t>ndindarik@kastamonu.edu.tr</a:t>
            </a:r>
          </a:p>
        </p:txBody>
      </p:sp>
    </p:spTree>
    <p:extLst>
      <p:ext uri="{BB962C8B-B14F-4D97-AF65-F5344CB8AC3E}">
        <p14:creationId xmlns:p14="http://schemas.microsoft.com/office/powerpoint/2010/main" val="43763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539F77-876F-2888-C56E-B8B9D76F45D6}"/>
              </a:ext>
            </a:extLst>
          </p:cNvPr>
          <p:cNvSpPr>
            <a:spLocks noGrp="1"/>
          </p:cNvSpPr>
          <p:nvPr>
            <p:ph type="title"/>
          </p:nvPr>
        </p:nvSpPr>
        <p:spPr/>
        <p:txBody>
          <a:bodyPr>
            <a:normAutofit/>
          </a:bodyPr>
          <a:lstStyle/>
          <a:p>
            <a:r>
              <a:rPr lang="tr-TR" sz="3200" dirty="0">
                <a:solidFill>
                  <a:srgbClr val="FF0000"/>
                </a:solidFill>
              </a:rPr>
              <a:t>Havayolu Taşımacılık Hizmetinin Özellikleri </a:t>
            </a:r>
          </a:p>
        </p:txBody>
      </p:sp>
      <p:sp>
        <p:nvSpPr>
          <p:cNvPr id="3" name="İçerik Yer Tutucusu 2">
            <a:extLst>
              <a:ext uri="{FF2B5EF4-FFF2-40B4-BE49-F238E27FC236}">
                <a16:creationId xmlns:a16="http://schemas.microsoft.com/office/drawing/2014/main" id="{8143690E-972F-0501-3333-42A71247F60D}"/>
              </a:ext>
            </a:extLst>
          </p:cNvPr>
          <p:cNvSpPr>
            <a:spLocks noGrp="1"/>
          </p:cNvSpPr>
          <p:nvPr>
            <p:ph idx="1"/>
          </p:nvPr>
        </p:nvSpPr>
        <p:spPr/>
        <p:txBody>
          <a:bodyPr>
            <a:normAutofit/>
          </a:bodyPr>
          <a:lstStyle/>
          <a:p>
            <a:pPr algn="just">
              <a:buFont typeface="Wingdings" panose="05000000000000000000" pitchFamily="2" charset="2"/>
              <a:buChar char="v"/>
            </a:pPr>
            <a:r>
              <a:rPr lang="tr-TR" sz="2400" dirty="0">
                <a:latin typeface="+mn-lt"/>
              </a:rPr>
              <a:t>Havayolu taşımacılığı hizmeti bir süreçtir, aynı anda üretilir ve tüketilir. Mallarda olduğu gibi hizmet sunumunun değiştirilmesi mümkün değildir. Tüketiciler de hizmet sunumu sürecine katılırlar. </a:t>
            </a:r>
          </a:p>
          <a:p>
            <a:pPr algn="just">
              <a:buFont typeface="Wingdings" panose="05000000000000000000" pitchFamily="2" charset="2"/>
              <a:buChar char="v"/>
            </a:pPr>
            <a:r>
              <a:rPr lang="tr-TR" sz="2400" dirty="0">
                <a:latin typeface="+mn-lt"/>
              </a:rPr>
              <a:t>Hizmet sunumunun kalitesi tüketilmeden önce anlaşılamaz.</a:t>
            </a:r>
          </a:p>
          <a:p>
            <a:pPr algn="just">
              <a:buFont typeface="Wingdings" panose="05000000000000000000" pitchFamily="2" charset="2"/>
              <a:buChar char="v"/>
            </a:pPr>
            <a:r>
              <a:rPr lang="tr-TR" sz="2400" dirty="0">
                <a:latin typeface="+mn-lt"/>
              </a:rPr>
              <a:t>Havayolu taşımacılığı hizmetinin sunumu her zaman kesin değildir. Teknik sorunlar ya da meteorolojik olaylar gibi nedenlerle uçuş gerçekleşmeyebilir. </a:t>
            </a:r>
          </a:p>
          <a:p>
            <a:pPr algn="just">
              <a:buFont typeface="Wingdings" panose="05000000000000000000" pitchFamily="2" charset="2"/>
              <a:buChar char="v"/>
            </a:pPr>
            <a:r>
              <a:rPr lang="tr-TR" sz="2400" dirty="0">
                <a:latin typeface="+mn-lt"/>
              </a:rPr>
              <a:t>Havayolu hizmeti genellikle toplu olarak sunulur, tek bir kişi için özel sunum yoktur. </a:t>
            </a:r>
          </a:p>
          <a:p>
            <a:endParaRPr lang="tr-TR" sz="2400" dirty="0">
              <a:latin typeface="+mn-lt"/>
            </a:endParaRPr>
          </a:p>
          <a:p>
            <a:endParaRPr lang="tr-TR" sz="2400" dirty="0">
              <a:latin typeface="+mn-lt"/>
            </a:endParaRPr>
          </a:p>
        </p:txBody>
      </p:sp>
      <p:pic>
        <p:nvPicPr>
          <p:cNvPr id="4" name="Resim 3">
            <a:extLst>
              <a:ext uri="{FF2B5EF4-FFF2-40B4-BE49-F238E27FC236}">
                <a16:creationId xmlns:a16="http://schemas.microsoft.com/office/drawing/2014/main" id="{36FCAD7D-C096-3C62-5EF1-0BA5B105C06D}"/>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52758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E05258-CD19-B69E-6DD6-97213F51DC18}"/>
              </a:ext>
            </a:extLst>
          </p:cNvPr>
          <p:cNvSpPr>
            <a:spLocks noGrp="1"/>
          </p:cNvSpPr>
          <p:nvPr>
            <p:ph type="title"/>
          </p:nvPr>
        </p:nvSpPr>
        <p:spPr/>
        <p:txBody>
          <a:bodyPr>
            <a:normAutofit/>
          </a:bodyPr>
          <a:lstStyle/>
          <a:p>
            <a:r>
              <a:rPr lang="tr-TR" sz="3200" dirty="0">
                <a:solidFill>
                  <a:srgbClr val="FF0000"/>
                </a:solidFill>
              </a:rPr>
              <a:t>Havayolu Taşımacılığı</a:t>
            </a:r>
          </a:p>
        </p:txBody>
      </p:sp>
      <p:sp>
        <p:nvSpPr>
          <p:cNvPr id="3" name="İçerik Yer Tutucusu 2">
            <a:extLst>
              <a:ext uri="{FF2B5EF4-FFF2-40B4-BE49-F238E27FC236}">
                <a16:creationId xmlns:a16="http://schemas.microsoft.com/office/drawing/2014/main" id="{A726EB5E-A831-CA3C-A1BD-D913C4900A11}"/>
              </a:ext>
            </a:extLst>
          </p:cNvPr>
          <p:cNvSpPr>
            <a:spLocks noGrp="1"/>
          </p:cNvSpPr>
          <p:nvPr>
            <p:ph idx="1"/>
          </p:nvPr>
        </p:nvSpPr>
        <p:spPr/>
        <p:txBody>
          <a:bodyPr>
            <a:noAutofit/>
          </a:bodyPr>
          <a:lstStyle/>
          <a:p>
            <a:pPr marL="0" indent="0" algn="just">
              <a:buNone/>
            </a:pPr>
            <a:r>
              <a:rPr lang="tr-TR" sz="2200" dirty="0">
                <a:latin typeface="+mn-lt"/>
              </a:rPr>
              <a:t>Ticari amaçlı hava yolu taşımacılığı ilk olarak posta hizmetleri için geliştirilmiştir. Posta, küçük ve hafif, ayrıca zamana çok duyarlı bir üründür. Daha sonra sektör, ana iş olan yolcu taşımacılığının yan işi olarak yük taşımacılığını içerecek şekilde gelişti. Günümüzde ise hava kargo taşımacılığı kendi alanında önemli bir sektör olarak büyümektedir. </a:t>
            </a:r>
          </a:p>
          <a:p>
            <a:pPr marL="0" indent="0" algn="just">
              <a:buNone/>
            </a:pPr>
            <a:endParaRPr lang="tr-TR" sz="2200" dirty="0">
              <a:latin typeface="+mn-lt"/>
            </a:endParaRPr>
          </a:p>
          <a:p>
            <a:pPr marL="0" indent="0" algn="ctr">
              <a:buNone/>
            </a:pPr>
            <a:r>
              <a:rPr lang="tr-TR" sz="2200" b="1" dirty="0">
                <a:latin typeface="+mn-lt"/>
              </a:rPr>
              <a:t>1918-İlk düzenli hava posta rotası: New York City/Washington DC</a:t>
            </a:r>
          </a:p>
          <a:p>
            <a:pPr marL="0" indent="0" algn="ctr">
              <a:buNone/>
            </a:pPr>
            <a:endParaRPr lang="tr-TR" sz="2200" b="1" dirty="0">
              <a:latin typeface="+mn-lt"/>
            </a:endParaRPr>
          </a:p>
          <a:p>
            <a:pPr marL="0" indent="0" algn="just">
              <a:buNone/>
            </a:pPr>
            <a:r>
              <a:rPr lang="tr-TR" sz="2200" dirty="0">
                <a:latin typeface="+mn-lt"/>
              </a:rPr>
              <a:t>Zaman içinde hava yolu yük taşımacılığı sektörü, hava lojistiği sektörüne dönüştü. Aralarındaki fark, hava yolu yük taşımacılığı sevkiyatın sadece hava yolu taşıması kısmıyla ilgilenirken, hava yolu lojistiği kapıdan kapıya teslimatı içerir ve bunun önemli bir kısmı kara yolu taşımacılığını içerebilir. Aslında, kapıdan kapıya teslimata bakıldığı zaman, işin hava kısmı en basit ve kolay olanıdır.</a:t>
            </a:r>
          </a:p>
          <a:p>
            <a:pPr marL="0" indent="0" algn="ctr">
              <a:buNone/>
            </a:pPr>
            <a:endParaRPr lang="tr-TR" sz="2200" b="1" dirty="0">
              <a:latin typeface="+mn-lt"/>
            </a:endParaRPr>
          </a:p>
          <a:p>
            <a:endParaRPr lang="tr-TR" sz="2200" dirty="0">
              <a:latin typeface="+mn-lt"/>
            </a:endParaRPr>
          </a:p>
        </p:txBody>
      </p:sp>
      <p:pic>
        <p:nvPicPr>
          <p:cNvPr id="4" name="Resim 3">
            <a:extLst>
              <a:ext uri="{FF2B5EF4-FFF2-40B4-BE49-F238E27FC236}">
                <a16:creationId xmlns:a16="http://schemas.microsoft.com/office/drawing/2014/main" id="{2F2D36D3-642D-5764-6EFF-1E03C8AFC200}"/>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66302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D2A83-FA03-2842-1FB3-1648AFA01B17}"/>
              </a:ext>
            </a:extLst>
          </p:cNvPr>
          <p:cNvSpPr>
            <a:spLocks noGrp="1"/>
          </p:cNvSpPr>
          <p:nvPr>
            <p:ph type="title"/>
          </p:nvPr>
        </p:nvSpPr>
        <p:spPr/>
        <p:txBody>
          <a:bodyPr>
            <a:normAutofit/>
          </a:bodyPr>
          <a:lstStyle/>
          <a:p>
            <a:r>
              <a:rPr lang="tr-TR" sz="3200" dirty="0">
                <a:solidFill>
                  <a:srgbClr val="FF0000"/>
                </a:solidFill>
              </a:rPr>
              <a:t>Havayolu Kargo Taşımacılığı</a:t>
            </a:r>
          </a:p>
        </p:txBody>
      </p:sp>
      <p:sp>
        <p:nvSpPr>
          <p:cNvPr id="3" name="İçerik Yer Tutucusu 2">
            <a:extLst>
              <a:ext uri="{FF2B5EF4-FFF2-40B4-BE49-F238E27FC236}">
                <a16:creationId xmlns:a16="http://schemas.microsoft.com/office/drawing/2014/main" id="{DBB90689-2D99-6A0C-6564-58B645829681}"/>
              </a:ext>
            </a:extLst>
          </p:cNvPr>
          <p:cNvSpPr>
            <a:spLocks noGrp="1"/>
          </p:cNvSpPr>
          <p:nvPr>
            <p:ph idx="1"/>
          </p:nvPr>
        </p:nvSpPr>
        <p:spPr/>
        <p:txBody>
          <a:bodyPr>
            <a:normAutofit/>
          </a:bodyPr>
          <a:lstStyle/>
          <a:p>
            <a:pPr algn="just"/>
            <a:r>
              <a:rPr lang="tr-TR" sz="2400" dirty="0">
                <a:latin typeface="+mn-lt"/>
              </a:rPr>
              <a:t>Hava yolu kargo taşımacılığı hiç şüphesiz ki diğer sektörler gibi ekonomik koşullarla yakından ilgilidir, özelliklede hava yolu kargo taşımacılığının maliyetli bir taşımacılık şekli olduğu düşünülürse ekonomik gelişmelerle hava yolu kargo taşımacılığı arasındaki bağ daha da güçlendirilebilir. Hava kargo, dünyadaki ekonomik büyümeden direkt etkilenen dünya ticaretinin bir alt koludur. Ticaret geçtiğimiz yıllarda çok önemli bir büyüme kaydetmiştir ve bu büyüme hava yolu ticaretinin de gelişmesine neden olmuştur.</a:t>
            </a:r>
          </a:p>
          <a:p>
            <a:pPr algn="just"/>
            <a:r>
              <a:rPr lang="tr-TR" sz="2400" dirty="0">
                <a:latin typeface="+mn-lt"/>
              </a:rPr>
              <a:t>Herhangi bir ürünün bir yerden başka bir yere güvenli ve düzenli bir şekilde hava yolu araçları aracılığıyla teslim edilmesi işlemine ‘kargo taşımacılığı’ denir.</a:t>
            </a:r>
          </a:p>
          <a:p>
            <a:pPr algn="just"/>
            <a:endParaRPr lang="tr-TR" sz="2400" dirty="0">
              <a:latin typeface="+mn-lt"/>
            </a:endParaRPr>
          </a:p>
        </p:txBody>
      </p:sp>
      <p:pic>
        <p:nvPicPr>
          <p:cNvPr id="4" name="Resim 3">
            <a:extLst>
              <a:ext uri="{FF2B5EF4-FFF2-40B4-BE49-F238E27FC236}">
                <a16:creationId xmlns:a16="http://schemas.microsoft.com/office/drawing/2014/main" id="{CB2EEEB4-D588-F0EE-56ED-F3D848866F0A}"/>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47964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0C96A3-B343-79EF-5759-6CCCEF1CF57D}"/>
              </a:ext>
            </a:extLst>
          </p:cNvPr>
          <p:cNvSpPr>
            <a:spLocks noGrp="1"/>
          </p:cNvSpPr>
          <p:nvPr>
            <p:ph type="title"/>
          </p:nvPr>
        </p:nvSpPr>
        <p:spPr/>
        <p:txBody>
          <a:bodyPr>
            <a:normAutofit/>
          </a:bodyPr>
          <a:lstStyle/>
          <a:p>
            <a:r>
              <a:rPr lang="tr-TR" sz="3200" dirty="0">
                <a:solidFill>
                  <a:srgbClr val="FF0000"/>
                </a:solidFill>
              </a:rPr>
              <a:t>Havayolu Kargo Taşımacılığı</a:t>
            </a:r>
          </a:p>
        </p:txBody>
      </p:sp>
      <p:sp>
        <p:nvSpPr>
          <p:cNvPr id="3" name="İçerik Yer Tutucusu 2">
            <a:extLst>
              <a:ext uri="{FF2B5EF4-FFF2-40B4-BE49-F238E27FC236}">
                <a16:creationId xmlns:a16="http://schemas.microsoft.com/office/drawing/2014/main" id="{4456FC82-F224-0E39-A830-502BE0B6582A}"/>
              </a:ext>
            </a:extLst>
          </p:cNvPr>
          <p:cNvSpPr>
            <a:spLocks noGrp="1"/>
          </p:cNvSpPr>
          <p:nvPr>
            <p:ph idx="1"/>
          </p:nvPr>
        </p:nvSpPr>
        <p:spPr/>
        <p:txBody>
          <a:bodyPr>
            <a:noAutofit/>
          </a:bodyPr>
          <a:lstStyle/>
          <a:p>
            <a:pPr algn="just"/>
            <a:r>
              <a:rPr lang="tr-TR" sz="2400" dirty="0">
                <a:latin typeface="+mn-lt"/>
              </a:rPr>
              <a:t>Hava yolu kargo taşımacılığı hâlâ en pahalı taşımacılık türü olmasına rağmen, enflasyona bağlı olarak son 30 yıldır hava kargo maliyetleri düşmektedir.</a:t>
            </a:r>
          </a:p>
          <a:p>
            <a:pPr algn="just"/>
            <a:r>
              <a:rPr lang="tr-TR" sz="2400" dirty="0">
                <a:latin typeface="+mn-lt"/>
              </a:rPr>
              <a:t>Düşük taşıma bedelleri hava kargo talebini olumlu etkilemektedir. Gelecekte taşıma bedellerinin daha da düşecek olması yönündeki tahminler, sektöre olumlu şekilde yansımaktadır. Yukarıda sayılan ekonomik değişmeler, şirketlerin izlemek zorunda olduğu stratejiler, küreselleşme ve azalan taşıma bedelleri hava yolu taşımacılık piyasasını olumlu yönde etkileyen faktörlerdir ancak bu piyasa çok hassastır, 2001 yılında ikiz kulelerin saldırıya uğramasında görüldüğü gibi olumsuz şartlar altında her an gerileyebilecek bir piyasadır. Yukarıda saydığımız olumlu etkenlerin yanında birde olumsuz etkenler yani kısıtlamalar vardır.</a:t>
            </a:r>
          </a:p>
          <a:p>
            <a:endParaRPr lang="tr-TR" sz="2400" dirty="0">
              <a:latin typeface="+mn-lt"/>
            </a:endParaRPr>
          </a:p>
        </p:txBody>
      </p:sp>
      <p:pic>
        <p:nvPicPr>
          <p:cNvPr id="4" name="Resim 3">
            <a:extLst>
              <a:ext uri="{FF2B5EF4-FFF2-40B4-BE49-F238E27FC236}">
                <a16:creationId xmlns:a16="http://schemas.microsoft.com/office/drawing/2014/main" id="{6C415910-E169-AFA6-6D8D-0315119E9193}"/>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59385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532B8E-13A5-241F-539C-DF2693742D62}"/>
              </a:ext>
            </a:extLst>
          </p:cNvPr>
          <p:cNvSpPr>
            <a:spLocks noGrp="1"/>
          </p:cNvSpPr>
          <p:nvPr>
            <p:ph type="title"/>
          </p:nvPr>
        </p:nvSpPr>
        <p:spPr/>
        <p:txBody>
          <a:bodyPr>
            <a:normAutofit/>
          </a:bodyPr>
          <a:lstStyle/>
          <a:p>
            <a:r>
              <a:rPr lang="tr-TR" sz="3200" dirty="0">
                <a:solidFill>
                  <a:srgbClr val="FF0000"/>
                </a:solidFill>
              </a:rPr>
              <a:t>Havayolu Kargo Taşımacılığı</a:t>
            </a:r>
          </a:p>
        </p:txBody>
      </p:sp>
      <p:sp>
        <p:nvSpPr>
          <p:cNvPr id="3" name="İçerik Yer Tutucusu 2">
            <a:extLst>
              <a:ext uri="{FF2B5EF4-FFF2-40B4-BE49-F238E27FC236}">
                <a16:creationId xmlns:a16="http://schemas.microsoft.com/office/drawing/2014/main" id="{66A0A1CD-1937-7E08-8A42-2344B1C7898E}"/>
              </a:ext>
            </a:extLst>
          </p:cNvPr>
          <p:cNvSpPr>
            <a:spLocks noGrp="1"/>
          </p:cNvSpPr>
          <p:nvPr>
            <p:ph idx="1"/>
          </p:nvPr>
        </p:nvSpPr>
        <p:spPr/>
        <p:txBody>
          <a:bodyPr>
            <a:normAutofit/>
          </a:bodyPr>
          <a:lstStyle/>
          <a:p>
            <a:pPr algn="just"/>
            <a:r>
              <a:rPr lang="tr-TR" sz="2400" dirty="0">
                <a:latin typeface="+mn-lt"/>
              </a:rPr>
              <a:t>Hava yolu taşımacılığında kullanılan araçların oldukça hızlı olması dolayısıyla kargo taşımacılığının da en kısa sürede yapılması sağlanmaktadır. Bununla birlikte hava yolu taşımacılığı, birim ağırlık başına taşımacılığın en yüksek maliyetle yapıldığı türdür. Fakat günümüzde yaşanan uluslararası rekabet bu türün gelişmesini hızlandırmakta; modern havaalanları, son teknoloji ürünü araçlar, geliştirilmiş kapasiteler, ileri depolama sistemlerinin varlığı hava yolu kargo taşımacılığının yaygın bir biçimde yapılmasına imkân tanımaktadır.</a:t>
            </a:r>
          </a:p>
        </p:txBody>
      </p:sp>
      <p:pic>
        <p:nvPicPr>
          <p:cNvPr id="4" name="Resim 3">
            <a:extLst>
              <a:ext uri="{FF2B5EF4-FFF2-40B4-BE49-F238E27FC236}">
                <a16:creationId xmlns:a16="http://schemas.microsoft.com/office/drawing/2014/main" id="{756ED222-7FFF-7921-85D9-90AA1399555D}"/>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3114835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CA0D9D-1E6F-B140-7EB9-D487EB09F5B7}"/>
              </a:ext>
            </a:extLst>
          </p:cNvPr>
          <p:cNvSpPr>
            <a:spLocks noGrp="1"/>
          </p:cNvSpPr>
          <p:nvPr>
            <p:ph type="title"/>
          </p:nvPr>
        </p:nvSpPr>
        <p:spPr/>
        <p:txBody>
          <a:bodyPr>
            <a:normAutofit/>
          </a:bodyPr>
          <a:lstStyle/>
          <a:p>
            <a:r>
              <a:rPr lang="tr-TR" sz="3200" dirty="0">
                <a:solidFill>
                  <a:srgbClr val="FF0000"/>
                </a:solidFill>
              </a:rPr>
              <a:t>Maliyetinin genel olarak yüksek olmasının yanında çok tercih edilmesinin sebeplerini şu şekilde sıralayabiliriz:</a:t>
            </a:r>
          </a:p>
        </p:txBody>
      </p:sp>
      <p:sp>
        <p:nvSpPr>
          <p:cNvPr id="3" name="İçerik Yer Tutucusu 2">
            <a:extLst>
              <a:ext uri="{FF2B5EF4-FFF2-40B4-BE49-F238E27FC236}">
                <a16:creationId xmlns:a16="http://schemas.microsoft.com/office/drawing/2014/main" id="{80F3D6FE-2016-9732-3A1A-0B5BC409A37E}"/>
              </a:ext>
            </a:extLst>
          </p:cNvPr>
          <p:cNvSpPr>
            <a:spLocks noGrp="1"/>
          </p:cNvSpPr>
          <p:nvPr>
            <p:ph idx="1"/>
          </p:nvPr>
        </p:nvSpPr>
        <p:spPr>
          <a:xfrm>
            <a:off x="838200" y="1650631"/>
            <a:ext cx="10515600" cy="4534757"/>
          </a:xfrm>
        </p:spPr>
        <p:txBody>
          <a:bodyPr>
            <a:normAutofit lnSpcReduction="10000"/>
          </a:bodyPr>
          <a:lstStyle/>
          <a:p>
            <a:pPr algn="just"/>
            <a:r>
              <a:rPr lang="tr-TR" sz="2400" dirty="0">
                <a:latin typeface="+mn-lt"/>
              </a:rPr>
              <a:t>Balık, meyve, sebze, çiçek gibi hızlı bir şekilde bozulabilen kargoların en uzun mesafelerde dahi en kısa zamanda taşınabilmesini sağlar. Bu kargoların uçakla taşınması, diğer taşıma yöntemlerinde ödenen soğutma masraflarını ortadan kaldırır, malın çürümesi veya ezilmesi gibi zarar görmesinden doğacak kayıpları önler.</a:t>
            </a:r>
          </a:p>
          <a:p>
            <a:pPr algn="just"/>
            <a:r>
              <a:rPr lang="tr-TR" sz="2400" dirty="0">
                <a:latin typeface="+mn-lt"/>
              </a:rPr>
              <a:t>Canlı hayvan (atlar, hayvanat bahçesi hayvanları, vb.) taşımacılığının hızlı bir şekilde yapılmasını sağlayarak, taşıma sırasında oluşabilecek tehlikeleri en aza indirir.</a:t>
            </a:r>
          </a:p>
          <a:p>
            <a:pPr algn="just"/>
            <a:r>
              <a:rPr lang="tr-TR" sz="2400" dirty="0">
                <a:latin typeface="+mn-lt"/>
              </a:rPr>
              <a:t>Gazete, dergi, haber fotoğrafları ve televizyon için film belgeleri gibi ancak güncel oldukları zaman bir ticari değere sahip oldukları kabul edilen ve satışları mümkün olan kargoların tam zamanında ulaştırılmasını sağlar.</a:t>
            </a:r>
          </a:p>
          <a:p>
            <a:pPr algn="just"/>
            <a:r>
              <a:rPr lang="tr-TR" sz="2400" dirty="0">
                <a:latin typeface="+mn-lt"/>
              </a:rPr>
              <a:t>Altın, platin, para, değerli evraklar, sanat eserleri, vb. çok yüksek maddi değere sahip materyallerin güvenli bir şekilde taşınmasını sağlar.</a:t>
            </a:r>
          </a:p>
        </p:txBody>
      </p:sp>
      <p:pic>
        <p:nvPicPr>
          <p:cNvPr id="4" name="Resim 3">
            <a:extLst>
              <a:ext uri="{FF2B5EF4-FFF2-40B4-BE49-F238E27FC236}">
                <a16:creationId xmlns:a16="http://schemas.microsoft.com/office/drawing/2014/main" id="{4ABFE577-9941-8987-8911-20358427F9B7}"/>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995801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4310C9-4492-2568-412A-F6BF7529473D}"/>
              </a:ext>
            </a:extLst>
          </p:cNvPr>
          <p:cNvSpPr>
            <a:spLocks noGrp="1"/>
          </p:cNvSpPr>
          <p:nvPr>
            <p:ph type="title"/>
          </p:nvPr>
        </p:nvSpPr>
        <p:spPr/>
        <p:txBody>
          <a:bodyPr>
            <a:normAutofit/>
          </a:bodyPr>
          <a:lstStyle/>
          <a:p>
            <a:r>
              <a:rPr lang="tr-TR" sz="3200" dirty="0">
                <a:solidFill>
                  <a:srgbClr val="FF0000"/>
                </a:solidFill>
              </a:rPr>
              <a:t>Maliyetinin genel olarak yüksek olmasının yanında çok tercih edilmesinin sebeplerini şu şekilde sıralayabiliriz:</a:t>
            </a:r>
          </a:p>
        </p:txBody>
      </p:sp>
      <p:sp>
        <p:nvSpPr>
          <p:cNvPr id="3" name="İçerik Yer Tutucusu 2">
            <a:extLst>
              <a:ext uri="{FF2B5EF4-FFF2-40B4-BE49-F238E27FC236}">
                <a16:creationId xmlns:a16="http://schemas.microsoft.com/office/drawing/2014/main" id="{B3B3966F-891A-FF6F-914C-4361C32833F3}"/>
              </a:ext>
            </a:extLst>
          </p:cNvPr>
          <p:cNvSpPr>
            <a:spLocks noGrp="1"/>
          </p:cNvSpPr>
          <p:nvPr>
            <p:ph idx="1"/>
          </p:nvPr>
        </p:nvSpPr>
        <p:spPr>
          <a:xfrm>
            <a:off x="838200" y="1742704"/>
            <a:ext cx="10515600" cy="4750170"/>
          </a:xfrm>
        </p:spPr>
        <p:txBody>
          <a:bodyPr>
            <a:normAutofit lnSpcReduction="10000"/>
          </a:bodyPr>
          <a:lstStyle/>
          <a:p>
            <a:pPr algn="just"/>
            <a:r>
              <a:rPr lang="tr-TR" sz="2400" dirty="0">
                <a:latin typeface="+mn-lt"/>
              </a:rPr>
              <a:t>Daha iyi ambalajlamaları ve taşıma sigortalarının olması taşıma risklerini azaltacağından bu şekilde yığın maliyetleri düşüktür.</a:t>
            </a:r>
          </a:p>
          <a:p>
            <a:pPr algn="just"/>
            <a:r>
              <a:rPr lang="tr-TR" sz="2400" dirty="0">
                <a:latin typeface="+mn-lt"/>
              </a:rPr>
              <a:t>Kısa sürede ulaşamadıkları takdirde işletmeler açısından ağır ekonomik kayba yol açacak acil kargo (makine yedek parçaları, motorlar, jeneratörler ve diğer enerji ekipmanları vb.) için en hızlı seçenektir.</a:t>
            </a:r>
          </a:p>
          <a:p>
            <a:pPr algn="just"/>
            <a:r>
              <a:rPr lang="tr-TR" sz="2400" dirty="0">
                <a:latin typeface="+mn-lt"/>
              </a:rPr>
              <a:t>Sarsıntı veya çarpma gibi nedenlerle oluşabilecek hasarın en az seviyede bulunmasından dolayı, ölçüm ekipmanları, elektronik ve optik cihazlar gibi çok hassas kargoların taşınmasında güvenli koruma sağlar.</a:t>
            </a:r>
          </a:p>
          <a:p>
            <a:pPr algn="just"/>
            <a:r>
              <a:rPr lang="tr-TR" sz="2400" dirty="0">
                <a:latin typeface="+mn-lt"/>
              </a:rPr>
              <a:t>Özellikle havaalanının büyük ekonomik merkezlerin yakınında bulunması durumunda taşıma öncesi ve sonrası akış maliyetleri azalmaktadır.</a:t>
            </a:r>
          </a:p>
          <a:p>
            <a:pPr algn="just"/>
            <a:r>
              <a:rPr lang="tr-TR" sz="2400" dirty="0">
                <a:latin typeface="+mn-lt"/>
              </a:rPr>
              <a:t>Bu sebeplere bakacak olursak aslında birim maliyeti yüksek olarak algılansa da güvenli hızlı ve yığın hâlinde daha kar sağlayabilen bir taşıma biçimi olması bakımından hava yolu kargo taşımacılığı gün geçtikçe tercih edilir bir yöntem olmaktadır.</a:t>
            </a:r>
          </a:p>
          <a:p>
            <a:pPr marL="0" indent="0" algn="just">
              <a:buNone/>
            </a:pPr>
            <a:endParaRPr lang="tr-TR" sz="2400" dirty="0">
              <a:latin typeface="+mn-lt"/>
            </a:endParaRPr>
          </a:p>
          <a:p>
            <a:pPr algn="just"/>
            <a:endParaRPr lang="tr-TR" sz="2400" dirty="0">
              <a:latin typeface="+mn-lt"/>
            </a:endParaRPr>
          </a:p>
        </p:txBody>
      </p:sp>
      <p:pic>
        <p:nvPicPr>
          <p:cNvPr id="4" name="Resim 3">
            <a:extLst>
              <a:ext uri="{FF2B5EF4-FFF2-40B4-BE49-F238E27FC236}">
                <a16:creationId xmlns:a16="http://schemas.microsoft.com/office/drawing/2014/main" id="{7084CD2C-5F72-C52B-B85E-33D9A0A208D5}"/>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217081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2F3F6D-9212-A461-5FB6-4C747657C821}"/>
              </a:ext>
            </a:extLst>
          </p:cNvPr>
          <p:cNvSpPr>
            <a:spLocks noGrp="1"/>
          </p:cNvSpPr>
          <p:nvPr>
            <p:ph type="title"/>
          </p:nvPr>
        </p:nvSpPr>
        <p:spPr/>
        <p:txBody>
          <a:bodyPr>
            <a:normAutofit/>
          </a:bodyPr>
          <a:lstStyle/>
          <a:p>
            <a:r>
              <a:rPr lang="tr-TR" sz="3200" dirty="0">
                <a:solidFill>
                  <a:srgbClr val="FF0000"/>
                </a:solidFill>
              </a:rPr>
              <a:t>Hava Kargonun Temel Özellikleri</a:t>
            </a:r>
          </a:p>
        </p:txBody>
      </p:sp>
      <p:sp>
        <p:nvSpPr>
          <p:cNvPr id="3" name="İçerik Yer Tutucusu 2">
            <a:extLst>
              <a:ext uri="{FF2B5EF4-FFF2-40B4-BE49-F238E27FC236}">
                <a16:creationId xmlns:a16="http://schemas.microsoft.com/office/drawing/2014/main" id="{C9DB95DB-3222-D007-27FF-1F2436FC3504}"/>
              </a:ext>
            </a:extLst>
          </p:cNvPr>
          <p:cNvSpPr>
            <a:spLocks noGrp="1"/>
          </p:cNvSpPr>
          <p:nvPr>
            <p:ph idx="1"/>
          </p:nvPr>
        </p:nvSpPr>
        <p:spPr/>
        <p:txBody>
          <a:bodyPr numCol="2">
            <a:noAutofit/>
          </a:bodyPr>
          <a:lstStyle/>
          <a:p>
            <a:pPr marL="0" indent="0" algn="just">
              <a:buNone/>
            </a:pPr>
            <a:r>
              <a:rPr lang="tr-TR" sz="2000" b="1" dirty="0">
                <a:latin typeface="+mn-lt"/>
              </a:rPr>
              <a:t>1. Eğer Ürün:</a:t>
            </a:r>
          </a:p>
          <a:p>
            <a:pPr lvl="1" algn="just"/>
            <a:r>
              <a:rPr lang="tr-TR" sz="2000" dirty="0">
                <a:latin typeface="+mn-lt"/>
              </a:rPr>
              <a:t>Dayanıksız, çabuk bozulabilir</a:t>
            </a:r>
          </a:p>
          <a:p>
            <a:pPr lvl="1" algn="just"/>
            <a:r>
              <a:rPr lang="tr-TR" sz="2000" dirty="0">
                <a:latin typeface="+mn-lt"/>
              </a:rPr>
              <a:t>Modası çabuk geçebilir</a:t>
            </a:r>
          </a:p>
          <a:p>
            <a:pPr lvl="1" algn="just"/>
            <a:r>
              <a:rPr lang="tr-TR" sz="2000" dirty="0">
                <a:latin typeface="+mn-lt"/>
              </a:rPr>
              <a:t>Kısa sürede gelmesi istenen, acil</a:t>
            </a:r>
          </a:p>
          <a:p>
            <a:pPr lvl="1" algn="just"/>
            <a:r>
              <a:rPr lang="tr-TR" sz="2000" dirty="0">
                <a:latin typeface="+mn-lt"/>
              </a:rPr>
              <a:t>Ağırlığına göre çok değerli</a:t>
            </a:r>
          </a:p>
          <a:p>
            <a:pPr lvl="1" algn="just"/>
            <a:r>
              <a:rPr lang="tr-TR" sz="2000" dirty="0">
                <a:latin typeface="+mn-lt"/>
              </a:rPr>
              <a:t>Stokta tutma maliyeti yüksek</a:t>
            </a:r>
          </a:p>
          <a:p>
            <a:pPr marL="0" indent="0" algn="just">
              <a:buNone/>
            </a:pPr>
            <a:r>
              <a:rPr lang="tr-TR" sz="2000" b="1" dirty="0">
                <a:latin typeface="+mn-lt"/>
              </a:rPr>
              <a:t>2. Eğer Talep:</a:t>
            </a:r>
          </a:p>
          <a:p>
            <a:pPr lvl="1" algn="just"/>
            <a:r>
              <a:rPr lang="tr-TR" sz="2000" dirty="0">
                <a:latin typeface="+mn-lt"/>
              </a:rPr>
              <a:t>Tahmin edilemez</a:t>
            </a:r>
          </a:p>
          <a:p>
            <a:pPr lvl="1" algn="just"/>
            <a:r>
              <a:rPr lang="tr-TR" sz="2000" dirty="0">
                <a:latin typeface="+mn-lt"/>
              </a:rPr>
              <a:t>Seyrek</a:t>
            </a:r>
          </a:p>
          <a:p>
            <a:pPr lvl="1" algn="just"/>
            <a:r>
              <a:rPr lang="tr-TR" sz="2000" dirty="0">
                <a:latin typeface="+mn-lt"/>
              </a:rPr>
              <a:t>Yerel üreticilerden sağlanamayacak kadar çok</a:t>
            </a:r>
          </a:p>
          <a:p>
            <a:pPr lvl="1" algn="just"/>
            <a:r>
              <a:rPr lang="tr-TR" sz="2000" dirty="0">
                <a:latin typeface="+mn-lt"/>
              </a:rPr>
              <a:t>Mevsimsel</a:t>
            </a:r>
          </a:p>
          <a:p>
            <a:pPr marL="0" indent="0" algn="just">
              <a:buNone/>
            </a:pPr>
            <a:endParaRPr lang="tr-TR" sz="2000" dirty="0">
              <a:latin typeface="+mn-lt"/>
            </a:endParaRPr>
          </a:p>
          <a:p>
            <a:pPr marL="0" indent="0" algn="just">
              <a:buNone/>
            </a:pPr>
            <a:r>
              <a:rPr lang="tr-TR" sz="2000" b="1" dirty="0">
                <a:latin typeface="+mn-lt"/>
              </a:rPr>
              <a:t>3. Eğer Dağıtım Kanalları:</a:t>
            </a:r>
          </a:p>
          <a:p>
            <a:pPr lvl="1" algn="just"/>
            <a:r>
              <a:rPr lang="tr-TR" sz="2000" dirty="0">
                <a:latin typeface="+mn-lt"/>
              </a:rPr>
              <a:t>Çalınma, kırılma, bozulma riski taşıyorsa</a:t>
            </a:r>
          </a:p>
          <a:p>
            <a:pPr lvl="1" algn="just"/>
            <a:r>
              <a:rPr lang="tr-TR" sz="2000" dirty="0">
                <a:latin typeface="+mn-lt"/>
              </a:rPr>
              <a:t>Uzun taşıma süresine dayanan yüksek sigorta bedelleri gerekiyorsa</a:t>
            </a:r>
          </a:p>
          <a:p>
            <a:pPr lvl="1" algn="just"/>
            <a:r>
              <a:rPr lang="tr-TR" sz="2000" dirty="0">
                <a:latin typeface="+mn-lt"/>
              </a:rPr>
              <a:t>Eğer diğer taşımacılık türlerinde pahalı ya da ağır paketleme teknikleri gerekiyorsa</a:t>
            </a:r>
          </a:p>
          <a:p>
            <a:pPr lvl="1" algn="just"/>
            <a:r>
              <a:rPr lang="tr-TR" sz="2000" dirty="0">
                <a:latin typeface="+mn-lt"/>
              </a:rPr>
              <a:t>Özel elleçleme ve dikkat gerektiriyorsa</a:t>
            </a:r>
          </a:p>
          <a:p>
            <a:pPr lvl="1" algn="just"/>
            <a:r>
              <a:rPr lang="tr-TR" sz="2000" dirty="0">
                <a:latin typeface="+mn-lt"/>
              </a:rPr>
              <a:t>Eğer kargo için depo ve stok alanları yetersiz kalıyorsa</a:t>
            </a:r>
          </a:p>
        </p:txBody>
      </p:sp>
      <p:pic>
        <p:nvPicPr>
          <p:cNvPr id="4" name="Resim 3">
            <a:extLst>
              <a:ext uri="{FF2B5EF4-FFF2-40B4-BE49-F238E27FC236}">
                <a16:creationId xmlns:a16="http://schemas.microsoft.com/office/drawing/2014/main" id="{0D4E4258-E448-C49F-EF5E-2FD5D826AA2C}"/>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234559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28173" y="800524"/>
            <a:ext cx="7011200" cy="1021600"/>
          </a:xfrm>
        </p:spPr>
        <p:txBody>
          <a:bodyPr>
            <a:normAutofit fontScale="90000"/>
          </a:bodyPr>
          <a:lstStyle/>
          <a:p>
            <a:pPr algn="ctr"/>
            <a:r>
              <a:rPr lang="tr-TR" b="1" dirty="0">
                <a:solidFill>
                  <a:srgbClr val="FF0000"/>
                </a:solidFill>
              </a:rPr>
              <a:t>Taşıma/Nakliye Modelleri</a:t>
            </a:r>
            <a:br>
              <a:rPr lang="tr-TR" b="1" dirty="0">
                <a:solidFill>
                  <a:srgbClr val="FF0000"/>
                </a:solidFill>
              </a:rPr>
            </a:br>
            <a:endParaRPr lang="tr-TR" b="1" dirty="0">
              <a:solidFill>
                <a:srgbClr val="FF0000"/>
              </a:solidFill>
            </a:endParaRPr>
          </a:p>
        </p:txBody>
      </p:sp>
      <p:sp>
        <p:nvSpPr>
          <p:cNvPr id="3" name="Metin Yer Tutucusu 2"/>
          <p:cNvSpPr>
            <a:spLocks noGrp="1"/>
          </p:cNvSpPr>
          <p:nvPr>
            <p:ph type="body" idx="1"/>
          </p:nvPr>
        </p:nvSpPr>
        <p:spPr>
          <a:xfrm>
            <a:off x="248063" y="3062452"/>
            <a:ext cx="12066641" cy="3632400"/>
          </a:xfrm>
        </p:spPr>
        <p:txBody>
          <a:bodyPr/>
          <a:lstStyle/>
          <a:p>
            <a:pPr marL="0" indent="0">
              <a:buNone/>
            </a:pPr>
            <a:r>
              <a:rPr lang="tr-TR" sz="2133" b="1" dirty="0">
                <a:solidFill>
                  <a:schemeClr val="accent2">
                    <a:lumMod val="75000"/>
                  </a:schemeClr>
                </a:solidFill>
                <a:cs typeface="Times New Roman" panose="02020603050405020304" pitchFamily="18" charset="0"/>
              </a:rPr>
              <a:t>                     Denizyolu Taşımacılığı:</a:t>
            </a:r>
          </a:p>
          <a:p>
            <a:pPr marL="0" indent="0">
              <a:buNone/>
            </a:pPr>
            <a:endParaRPr lang="tr-TR" sz="2133" b="1" dirty="0">
              <a:solidFill>
                <a:schemeClr val="accent2">
                  <a:lumMod val="75000"/>
                </a:schemeClr>
              </a:solidFill>
              <a:cs typeface="Times New Roman" panose="02020603050405020304" pitchFamily="18" charset="0"/>
            </a:endParaRPr>
          </a:p>
          <a:p>
            <a:pPr marL="0" indent="0">
              <a:buNone/>
            </a:pPr>
            <a:r>
              <a:rPr lang="tr-TR" sz="2133" dirty="0">
                <a:solidFill>
                  <a:schemeClr val="tx1">
                    <a:lumMod val="85000"/>
                    <a:lumOff val="15000"/>
                  </a:schemeClr>
                </a:solidFill>
                <a:cs typeface="Times New Roman" panose="02020603050405020304" pitchFamily="18" charset="0"/>
              </a:rPr>
              <a:t>Göl, deniz ve okyanuslar kullanılarak yapılan taşıma biçimidir.</a:t>
            </a:r>
          </a:p>
          <a:p>
            <a:pPr marL="0" indent="0">
              <a:buNone/>
            </a:pPr>
            <a:endParaRPr lang="tr-TR" sz="2133" b="1" dirty="0">
              <a:solidFill>
                <a:schemeClr val="accent2">
                  <a:lumMod val="75000"/>
                </a:schemeClr>
              </a:solidFill>
              <a:cs typeface="Times New Roman" panose="02020603050405020304" pitchFamily="18" charset="0"/>
            </a:endParaRPr>
          </a:p>
          <a:p>
            <a:pPr marL="0" indent="0">
              <a:buNone/>
            </a:pPr>
            <a:r>
              <a:rPr lang="tr-TR" sz="2133" dirty="0">
                <a:solidFill>
                  <a:schemeClr val="accent2">
                    <a:lumMod val="75000"/>
                  </a:schemeClr>
                </a:solidFill>
                <a:cs typeface="Times New Roman" panose="02020603050405020304" pitchFamily="18" charset="0"/>
              </a:rPr>
              <a:t> </a:t>
            </a:r>
            <a:r>
              <a:rPr lang="tr-TR" sz="2133" dirty="0">
                <a:solidFill>
                  <a:schemeClr val="tx1">
                    <a:lumMod val="85000"/>
                    <a:lumOff val="15000"/>
                  </a:schemeClr>
                </a:solidFill>
                <a:cs typeface="Times New Roman" panose="02020603050405020304" pitchFamily="18" charset="0"/>
              </a:rPr>
              <a:t>Gemi, vapur ve benzeri deniz araçlarıyla yapılmakta olan bir taşıma şekli olan denizyolu taşımacılığı genellikle </a:t>
            </a:r>
            <a:r>
              <a:rPr lang="tr-TR" sz="2133" b="1" dirty="0">
                <a:solidFill>
                  <a:schemeClr val="tx1">
                    <a:lumMod val="85000"/>
                    <a:lumOff val="15000"/>
                  </a:schemeClr>
                </a:solidFill>
                <a:cs typeface="Times New Roman" panose="02020603050405020304" pitchFamily="18" charset="0"/>
              </a:rPr>
              <a:t>acil olmayan</a:t>
            </a:r>
            <a:r>
              <a:rPr lang="tr-TR" sz="2133" dirty="0">
                <a:solidFill>
                  <a:schemeClr val="tx1">
                    <a:lumMod val="85000"/>
                    <a:lumOff val="15000"/>
                  </a:schemeClr>
                </a:solidFill>
                <a:cs typeface="Times New Roman" panose="02020603050405020304" pitchFamily="18" charset="0"/>
              </a:rPr>
              <a:t>, </a:t>
            </a:r>
            <a:r>
              <a:rPr lang="tr-TR" sz="2133" b="1" dirty="0">
                <a:solidFill>
                  <a:schemeClr val="tx1">
                    <a:lumMod val="85000"/>
                    <a:lumOff val="15000"/>
                  </a:schemeClr>
                </a:solidFill>
                <a:cs typeface="Times New Roman" panose="02020603050405020304" pitchFamily="18" charset="0"/>
              </a:rPr>
              <a:t>kütlesel</a:t>
            </a:r>
            <a:r>
              <a:rPr lang="tr-TR" sz="2133" dirty="0">
                <a:solidFill>
                  <a:schemeClr val="tx1">
                    <a:lumMod val="85000"/>
                    <a:lumOff val="15000"/>
                  </a:schemeClr>
                </a:solidFill>
                <a:cs typeface="Times New Roman" panose="02020603050405020304" pitchFamily="18" charset="0"/>
              </a:rPr>
              <a:t> veya </a:t>
            </a:r>
            <a:r>
              <a:rPr lang="tr-TR" sz="2133" b="1" dirty="0">
                <a:solidFill>
                  <a:schemeClr val="tx1">
                    <a:lumMod val="85000"/>
                    <a:lumOff val="15000"/>
                  </a:schemeClr>
                </a:solidFill>
                <a:cs typeface="Times New Roman" panose="02020603050405020304" pitchFamily="18" charset="0"/>
              </a:rPr>
              <a:t>hacimsel büyüklüğü </a:t>
            </a:r>
            <a:r>
              <a:rPr lang="tr-TR" sz="2133" dirty="0">
                <a:solidFill>
                  <a:schemeClr val="tx1">
                    <a:lumMod val="85000"/>
                    <a:lumOff val="15000"/>
                  </a:schemeClr>
                </a:solidFill>
                <a:cs typeface="Times New Roman" panose="02020603050405020304" pitchFamily="18" charset="0"/>
              </a:rPr>
              <a:t>olan ürünler için en sık kullanılan taşıma yöntemidir. </a:t>
            </a:r>
          </a:p>
          <a:p>
            <a:pPr marL="0" indent="0">
              <a:buNone/>
            </a:pPr>
            <a:endParaRPr lang="tr-TR" sz="2133" dirty="0">
              <a:solidFill>
                <a:schemeClr val="tx1">
                  <a:lumMod val="85000"/>
                  <a:lumOff val="15000"/>
                </a:schemeClr>
              </a:solidFill>
              <a:cs typeface="Times New Roman" panose="02020603050405020304" pitchFamily="18" charset="0"/>
            </a:endParaRPr>
          </a:p>
          <a:p>
            <a:pPr marL="0" indent="0">
              <a:buNone/>
            </a:pPr>
            <a:endParaRPr lang="tr-TR" sz="2133" dirty="0">
              <a:solidFill>
                <a:schemeClr val="tx1">
                  <a:lumMod val="85000"/>
                  <a:lumOff val="15000"/>
                </a:schemeClr>
              </a:solidFill>
              <a:cs typeface="Times New Roman" panose="02020603050405020304" pitchFamily="18" charset="0"/>
            </a:endParaRPr>
          </a:p>
          <a:p>
            <a:pPr marL="0" indent="0">
              <a:buNone/>
            </a:pPr>
            <a:endParaRPr lang="tr-TR" sz="2133" dirty="0">
              <a:solidFill>
                <a:schemeClr val="tx1">
                  <a:lumMod val="85000"/>
                  <a:lumOff val="15000"/>
                </a:schemeClr>
              </a:solidFill>
              <a:cs typeface="Times New Roman" panose="02020603050405020304" pitchFamily="18" charset="0"/>
            </a:endParaRPr>
          </a:p>
          <a:p>
            <a:pPr marL="0" indent="0">
              <a:buNone/>
            </a:pPr>
            <a:endParaRPr lang="tr-TR" sz="2133" dirty="0">
              <a:solidFill>
                <a:schemeClr val="accent2">
                  <a:lumMod val="75000"/>
                </a:schemeClr>
              </a:solidFill>
              <a:cs typeface="Times New Roman" panose="02020603050405020304" pitchFamily="18" charset="0"/>
            </a:endParaRPr>
          </a:p>
        </p:txBody>
      </p:sp>
      <p:sp>
        <p:nvSpPr>
          <p:cNvPr id="5" name="Slayt Numarası Yer Tutucusu 4"/>
          <p:cNvSpPr>
            <a:spLocks noGrp="1"/>
          </p:cNvSpPr>
          <p:nvPr>
            <p:ph type="sldNum" idx="12"/>
          </p:nvPr>
        </p:nvSpPr>
        <p:spPr/>
        <p:txBody>
          <a:bodyPr/>
          <a:lstStyle/>
          <a:p>
            <a:fld id="{00000000-1234-1234-1234-123412341234}" type="slidenum">
              <a:rPr lang="en" smtClean="0"/>
              <a:pPr/>
              <a:t>18</a:t>
            </a:fld>
            <a:endParaRPr lang="en"/>
          </a:p>
        </p:txBody>
      </p:sp>
      <p:grpSp>
        <p:nvGrpSpPr>
          <p:cNvPr id="6" name="Google Shape;935;p37"/>
          <p:cNvGrpSpPr/>
          <p:nvPr/>
        </p:nvGrpSpPr>
        <p:grpSpPr>
          <a:xfrm>
            <a:off x="627017" y="2499360"/>
            <a:ext cx="1054264" cy="1171209"/>
            <a:chOff x="6643075" y="4309650"/>
            <a:chExt cx="407950" cy="456675"/>
          </a:xfrm>
        </p:grpSpPr>
        <p:sp>
          <p:nvSpPr>
            <p:cNvPr id="7" name="Google Shape;936;p37"/>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121900" tIns="121900" rIns="121900" bIns="121900" anchor="ctr" anchorCtr="0">
              <a:noAutofit/>
            </a:bodyPr>
            <a:lstStyle/>
            <a:p>
              <a:endParaRPr sz="2400"/>
            </a:p>
          </p:txBody>
        </p:sp>
        <p:sp>
          <p:nvSpPr>
            <p:cNvPr id="8" name="Google Shape;937;p37"/>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121900" tIns="121900" rIns="121900" bIns="121900" anchor="ctr" anchorCtr="0">
              <a:noAutofit/>
            </a:bodyPr>
            <a:lstStyle/>
            <a:p>
              <a:endParaRPr sz="2400"/>
            </a:p>
          </p:txBody>
        </p:sp>
        <p:sp>
          <p:nvSpPr>
            <p:cNvPr id="9" name="Google Shape;938;p37"/>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121900" tIns="121900" rIns="121900" bIns="121900" anchor="ctr" anchorCtr="0">
              <a:noAutofit/>
            </a:bodyPr>
            <a:lstStyle/>
            <a:p>
              <a:endParaRPr sz="2400"/>
            </a:p>
          </p:txBody>
        </p:sp>
        <p:sp>
          <p:nvSpPr>
            <p:cNvPr id="10" name="Google Shape;939;p37"/>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121900" tIns="121900" rIns="121900" bIns="121900" anchor="ctr" anchorCtr="0">
              <a:noAutofit/>
            </a:bodyPr>
            <a:lstStyle/>
            <a:p>
              <a:endParaRPr sz="2400"/>
            </a:p>
          </p:txBody>
        </p:sp>
        <p:sp>
          <p:nvSpPr>
            <p:cNvPr id="11" name="Google Shape;940;p37"/>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121900" tIns="121900" rIns="121900" bIns="121900" anchor="ctr" anchorCtr="0">
              <a:noAutofit/>
            </a:bodyPr>
            <a:lstStyle/>
            <a:p>
              <a:endParaRPr sz="2400"/>
            </a:p>
          </p:txBody>
        </p:sp>
        <p:sp>
          <p:nvSpPr>
            <p:cNvPr id="12" name="Google Shape;941;p37"/>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121900" tIns="121900" rIns="121900" bIns="121900" anchor="ctr" anchorCtr="0">
              <a:noAutofit/>
            </a:bodyPr>
            <a:lstStyle/>
            <a:p>
              <a:endParaRPr sz="2400"/>
            </a:p>
          </p:txBody>
        </p:sp>
        <p:sp>
          <p:nvSpPr>
            <p:cNvPr id="13" name="Google Shape;942;p37"/>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121900" tIns="121900" rIns="121900" bIns="121900" anchor="ctr" anchorCtr="0">
              <a:noAutofit/>
            </a:bodyPr>
            <a:lstStyle/>
            <a:p>
              <a:endParaRPr sz="2400"/>
            </a:p>
          </p:txBody>
        </p:sp>
        <p:sp>
          <p:nvSpPr>
            <p:cNvPr id="14" name="Google Shape;943;p37"/>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121900" tIns="121900" rIns="121900" bIns="121900" anchor="ctr" anchorCtr="0">
              <a:noAutofit/>
            </a:bodyPr>
            <a:lstStyle/>
            <a:p>
              <a:endParaRPr sz="2400"/>
            </a:p>
          </p:txBody>
        </p:sp>
        <p:sp>
          <p:nvSpPr>
            <p:cNvPr id="15" name="Google Shape;944;p37"/>
            <p:cNvSpPr/>
            <p:nvPr/>
          </p:nvSpPr>
          <p:spPr>
            <a:xfrm>
              <a:off x="6847025" y="4414975"/>
              <a:ext cx="25" cy="145550"/>
            </a:xfrm>
            <a:custGeom>
              <a:avLst/>
              <a:gdLst/>
              <a:ahLst/>
              <a:cxnLst/>
              <a:rect l="l" t="t" r="r" b="b"/>
              <a:pathLst>
                <a:path w="1" h="5822" fill="none" extrusionOk="0">
                  <a:moveTo>
                    <a:pt x="1" y="1"/>
                  </a:moveTo>
                  <a:lnTo>
                    <a:pt x="1" y="5822"/>
                  </a:lnTo>
                </a:path>
              </a:pathLst>
            </a:cu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121900" tIns="121900" rIns="121900" bIns="121900" anchor="ctr" anchorCtr="0">
              <a:noAutofit/>
            </a:bodyPr>
            <a:lstStyle/>
            <a:p>
              <a:endParaRPr sz="2400"/>
            </a:p>
          </p:txBody>
        </p:sp>
      </p:grpSp>
      <p:pic>
        <p:nvPicPr>
          <p:cNvPr id="4" name="Resim 3">
            <a:extLst>
              <a:ext uri="{FF2B5EF4-FFF2-40B4-BE49-F238E27FC236}">
                <a16:creationId xmlns:a16="http://schemas.microsoft.com/office/drawing/2014/main" id="{4A31964D-F65A-CEAC-0503-B7524E946843}"/>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427676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19</a:t>
            </a:fld>
            <a:endParaRPr lang="tr-TR"/>
          </a:p>
        </p:txBody>
      </p:sp>
      <p:sp>
        <p:nvSpPr>
          <p:cNvPr id="3" name="Metin kutusu 2"/>
          <p:cNvSpPr txBox="1"/>
          <p:nvPr/>
        </p:nvSpPr>
        <p:spPr>
          <a:xfrm>
            <a:off x="387928" y="147781"/>
            <a:ext cx="9818255" cy="5509200"/>
          </a:xfrm>
          <a:prstGeom prst="rect">
            <a:avLst/>
          </a:prstGeom>
          <a:noFill/>
        </p:spPr>
        <p:txBody>
          <a:bodyPr wrap="square" rtlCol="0">
            <a:spAutoFit/>
          </a:bodyPr>
          <a:lstStyle/>
          <a:p>
            <a:r>
              <a:rPr lang="tr-TR" sz="2400" b="1" dirty="0">
                <a:solidFill>
                  <a:srgbClr val="00B050"/>
                </a:solidFill>
              </a:rPr>
              <a:t>Deniz </a:t>
            </a:r>
            <a:r>
              <a:rPr lang="tr-TR" sz="2400" b="1" dirty="0" err="1">
                <a:solidFill>
                  <a:srgbClr val="00B050"/>
                </a:solidFill>
              </a:rPr>
              <a:t>Modunun</a:t>
            </a:r>
            <a:r>
              <a:rPr lang="tr-TR" sz="2400" b="1" dirty="0">
                <a:solidFill>
                  <a:srgbClr val="00B050"/>
                </a:solidFill>
              </a:rPr>
              <a:t> Avantajları</a:t>
            </a:r>
          </a:p>
          <a:p>
            <a:endParaRPr lang="tr-TR" sz="2400" b="1" dirty="0">
              <a:solidFill>
                <a:srgbClr val="00B050"/>
              </a:solidFill>
            </a:endParaRPr>
          </a:p>
          <a:p>
            <a:pPr marL="342900" indent="-342900">
              <a:buFont typeface="Wingdings" panose="05000000000000000000" pitchFamily="2" charset="2"/>
              <a:buChar char="Ø"/>
            </a:pPr>
            <a:r>
              <a:rPr lang="tr-TR" sz="2000" b="1" dirty="0">
                <a:solidFill>
                  <a:schemeClr val="accent2">
                    <a:lumMod val="50000"/>
                  </a:schemeClr>
                </a:solidFill>
                <a:cs typeface="Times New Roman" panose="02020603050405020304" pitchFamily="18" charset="0"/>
              </a:rPr>
              <a:t>En ucuz ve en çok kullanılan </a:t>
            </a:r>
            <a:r>
              <a:rPr lang="tr-TR" sz="2000" dirty="0">
                <a:cs typeface="Times New Roman" panose="02020603050405020304" pitchFamily="18" charset="0"/>
              </a:rPr>
              <a:t>taşıma modelidir. </a:t>
            </a:r>
          </a:p>
          <a:p>
            <a:pPr marL="342900" indent="-342900">
              <a:buFont typeface="Wingdings" panose="05000000000000000000" pitchFamily="2" charset="2"/>
              <a:buChar char="Ø"/>
            </a:pPr>
            <a:endParaRPr lang="tr-TR" sz="2000" b="1" dirty="0">
              <a:solidFill>
                <a:srgbClr val="00B050"/>
              </a:solidFill>
            </a:endParaRPr>
          </a:p>
          <a:p>
            <a:pPr marL="342900" indent="-342900">
              <a:buFont typeface="Wingdings" panose="05000000000000000000" pitchFamily="2" charset="2"/>
              <a:buChar char="Ø"/>
            </a:pPr>
            <a:r>
              <a:rPr lang="tr-TR" sz="2000" b="1" u="sng" dirty="0">
                <a:solidFill>
                  <a:schemeClr val="accent2">
                    <a:lumMod val="50000"/>
                  </a:schemeClr>
                </a:solidFill>
                <a:cs typeface="Times New Roman" panose="02020603050405020304" pitchFamily="18" charset="0"/>
              </a:rPr>
              <a:t>Ücret olarak en düşük, hız olarak ise en yavaş</a:t>
            </a:r>
            <a:r>
              <a:rPr lang="tr-TR" sz="2000" b="1" dirty="0">
                <a:solidFill>
                  <a:schemeClr val="accent2">
                    <a:lumMod val="50000"/>
                  </a:schemeClr>
                </a:solidFill>
                <a:cs typeface="Times New Roman" panose="02020603050405020304" pitchFamily="18" charset="0"/>
              </a:rPr>
              <a:t> </a:t>
            </a:r>
            <a:r>
              <a:rPr lang="tr-TR" sz="2000" dirty="0">
                <a:cs typeface="Times New Roman" panose="02020603050405020304" pitchFamily="18" charset="0"/>
              </a:rPr>
              <a:t>olan taşıma biçimidir. </a:t>
            </a:r>
          </a:p>
          <a:p>
            <a:endParaRPr lang="tr-TR" sz="2000" dirty="0">
              <a:cs typeface="Times New Roman" panose="02020603050405020304" pitchFamily="18" charset="0"/>
            </a:endParaRPr>
          </a:p>
          <a:p>
            <a:r>
              <a:rPr lang="tr-TR" sz="2000" dirty="0">
                <a:cs typeface="Times New Roman" panose="02020603050405020304" pitchFamily="18" charset="0"/>
              </a:rPr>
              <a:t>(</a:t>
            </a:r>
            <a:r>
              <a:rPr lang="tr-TR" sz="2000" dirty="0" err="1">
                <a:cs typeface="Times New Roman" panose="02020603050405020304" pitchFamily="18" charset="0"/>
              </a:rPr>
              <a:t>Tahminsel</a:t>
            </a:r>
            <a:r>
              <a:rPr lang="tr-TR" sz="2000" dirty="0">
                <a:cs typeface="Times New Roman" panose="02020603050405020304" pitchFamily="18" charset="0"/>
              </a:rPr>
              <a:t> bir hesaba göre deniz yolları taşımacılığında bir yükün 1 km. taşınması için gereken tutar, demiryollarına kıyasla 2,5 kez, karayollarına kıyasla ise 6,86 kez daha düşüktür.)</a:t>
            </a:r>
          </a:p>
          <a:p>
            <a:pPr marL="342900" indent="-342900">
              <a:buFont typeface="Wingdings" panose="05000000000000000000" pitchFamily="2" charset="2"/>
              <a:buChar char="Ø"/>
            </a:pPr>
            <a:endParaRPr lang="tr-TR" sz="2000" dirty="0">
              <a:cs typeface="Times New Roman" panose="02020603050405020304" pitchFamily="18" charset="0"/>
            </a:endParaRPr>
          </a:p>
          <a:p>
            <a:pPr marL="342900" indent="-342900">
              <a:buFont typeface="Wingdings" panose="05000000000000000000" pitchFamily="2" charset="2"/>
              <a:buChar char="Ø"/>
            </a:pPr>
            <a:endParaRPr lang="tr-TR" sz="2000" dirty="0">
              <a:cs typeface="Times New Roman" panose="02020603050405020304" pitchFamily="18" charset="0"/>
            </a:endParaRPr>
          </a:p>
          <a:p>
            <a:pPr marL="342900" indent="-342900">
              <a:buFont typeface="Wingdings" panose="05000000000000000000" pitchFamily="2" charset="2"/>
              <a:buChar char="Ø"/>
            </a:pPr>
            <a:r>
              <a:rPr lang="tr-TR" sz="2000" dirty="0">
                <a:cs typeface="Times New Roman" panose="02020603050405020304" pitchFamily="18" charset="0"/>
              </a:rPr>
              <a:t>Taşıma riski bakımından kara yolu taşımacılığından </a:t>
            </a:r>
            <a:r>
              <a:rPr lang="tr-TR" sz="2000" b="1" dirty="0">
                <a:solidFill>
                  <a:schemeClr val="accent2">
                    <a:lumMod val="50000"/>
                  </a:schemeClr>
                </a:solidFill>
                <a:cs typeface="Times New Roman" panose="02020603050405020304" pitchFamily="18" charset="0"/>
              </a:rPr>
              <a:t>daha az risklidir</a:t>
            </a:r>
            <a:r>
              <a:rPr lang="tr-TR" sz="2000" dirty="0">
                <a:cs typeface="Times New Roman" panose="02020603050405020304" pitchFamily="18" charset="0"/>
              </a:rPr>
              <a:t>. </a:t>
            </a:r>
          </a:p>
          <a:p>
            <a:pPr marL="342900" indent="-342900">
              <a:buFont typeface="Wingdings" panose="05000000000000000000" pitchFamily="2" charset="2"/>
              <a:buChar char="Ø"/>
            </a:pPr>
            <a:endParaRPr lang="tr-TR" sz="2000" dirty="0">
              <a:cs typeface="Times New Roman" panose="02020603050405020304" pitchFamily="18" charset="0"/>
            </a:endParaRPr>
          </a:p>
          <a:p>
            <a:pPr marL="342900" indent="-342900">
              <a:buFont typeface="Wingdings" panose="05000000000000000000" pitchFamily="2" charset="2"/>
              <a:buChar char="Ø"/>
            </a:pPr>
            <a:r>
              <a:rPr lang="tr-TR" sz="2000" b="1" u="sng" dirty="0">
                <a:solidFill>
                  <a:schemeClr val="accent2">
                    <a:lumMod val="50000"/>
                  </a:schemeClr>
                </a:solidFill>
                <a:cs typeface="Times New Roman" panose="02020603050405020304" pitchFamily="18" charset="0"/>
              </a:rPr>
              <a:t>Kütlesi büyük ve değeri düşük mamuller</a:t>
            </a:r>
            <a:r>
              <a:rPr lang="tr-TR" sz="2000" b="1" dirty="0">
                <a:solidFill>
                  <a:schemeClr val="accent2">
                    <a:lumMod val="50000"/>
                  </a:schemeClr>
                </a:solidFill>
                <a:cs typeface="Times New Roman" panose="02020603050405020304" pitchFamily="18" charset="0"/>
              </a:rPr>
              <a:t> </a:t>
            </a:r>
            <a:r>
              <a:rPr lang="tr-TR" sz="2000" dirty="0">
                <a:cs typeface="Times New Roman" panose="02020603050405020304" pitchFamily="18" charset="0"/>
              </a:rPr>
              <a:t>taşınmaktadır.</a:t>
            </a:r>
          </a:p>
          <a:p>
            <a:pPr marL="342900" indent="-342900">
              <a:buFont typeface="Wingdings" panose="05000000000000000000" pitchFamily="2" charset="2"/>
              <a:buChar char="Ø"/>
            </a:pPr>
            <a:endParaRPr lang="tr-TR" sz="2000" dirty="0">
              <a:cs typeface="Times New Roman" panose="02020603050405020304" pitchFamily="18" charset="0"/>
            </a:endParaRPr>
          </a:p>
          <a:p>
            <a:pPr marL="342900" indent="-342900">
              <a:buFont typeface="Wingdings" panose="05000000000000000000" pitchFamily="2" charset="2"/>
              <a:buChar char="Ø"/>
            </a:pPr>
            <a:r>
              <a:rPr lang="tr-TR" sz="2000" dirty="0">
                <a:cs typeface="Times New Roman" panose="02020603050405020304" pitchFamily="18" charset="0"/>
              </a:rPr>
              <a:t>Diğer yöntemlere göre </a:t>
            </a:r>
            <a:r>
              <a:rPr lang="tr-TR" sz="2000" b="1" dirty="0">
                <a:solidFill>
                  <a:schemeClr val="accent2">
                    <a:lumMod val="50000"/>
                  </a:schemeClr>
                </a:solidFill>
                <a:cs typeface="Times New Roman" panose="02020603050405020304" pitchFamily="18" charset="0"/>
              </a:rPr>
              <a:t>daha az yatırım </a:t>
            </a:r>
            <a:r>
              <a:rPr lang="tr-TR" sz="2000" dirty="0">
                <a:cs typeface="Times New Roman" panose="02020603050405020304" pitchFamily="18" charset="0"/>
              </a:rPr>
              <a:t>gerektirir.</a:t>
            </a:r>
          </a:p>
          <a:p>
            <a:endParaRPr lang="tr-TR" sz="2400" b="1" dirty="0">
              <a:solidFill>
                <a:srgbClr val="00B050"/>
              </a:solidFill>
            </a:endParaRPr>
          </a:p>
        </p:txBody>
      </p:sp>
      <p:pic>
        <p:nvPicPr>
          <p:cNvPr id="4" name="Picture 2" descr="Sağlık Logistics | Denizyolu Taşımacılığ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902" y="4309819"/>
            <a:ext cx="4530098" cy="2548181"/>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96A17172-5123-0D96-0C56-1683F948292D}"/>
              </a:ext>
            </a:extLst>
          </p:cNvPr>
          <p:cNvPicPr>
            <a:picLocks noChangeAspect="1"/>
          </p:cNvPicPr>
          <p:nvPr/>
        </p:nvPicPr>
        <p:blipFill>
          <a:blip r:embed="rId3"/>
          <a:stretch>
            <a:fillRect/>
          </a:stretch>
        </p:blipFill>
        <p:spPr>
          <a:xfrm>
            <a:off x="11361191" y="98855"/>
            <a:ext cx="765277" cy="765722"/>
          </a:xfrm>
          <a:prstGeom prst="rect">
            <a:avLst/>
          </a:prstGeom>
        </p:spPr>
      </p:pic>
    </p:spTree>
    <p:extLst>
      <p:ext uri="{BB962C8B-B14F-4D97-AF65-F5344CB8AC3E}">
        <p14:creationId xmlns:p14="http://schemas.microsoft.com/office/powerpoint/2010/main" val="291608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Taşıma/Nakliye Modelleri</a:t>
            </a:r>
          </a:p>
        </p:txBody>
      </p:sp>
      <p:sp>
        <p:nvSpPr>
          <p:cNvPr id="4" name="Metin Yer Tutucusu 3"/>
          <p:cNvSpPr>
            <a:spLocks noGrp="1"/>
          </p:cNvSpPr>
          <p:nvPr>
            <p:ph type="body" sz="half" idx="2"/>
          </p:nvPr>
        </p:nvSpPr>
        <p:spPr>
          <a:xfrm>
            <a:off x="1006357" y="2268915"/>
            <a:ext cx="10591962" cy="3858732"/>
          </a:xfrm>
        </p:spPr>
        <p:txBody>
          <a:bodyPr>
            <a:normAutofit/>
          </a:bodyPr>
          <a:lstStyle/>
          <a:p>
            <a:pPr marL="135464" indent="0">
              <a:buNone/>
            </a:pPr>
            <a:r>
              <a:rPr lang="tr-TR" sz="2000" dirty="0"/>
              <a:t>Temel taşıma türleri 5 başlıkta incelenebilir. Bunlar; </a:t>
            </a:r>
          </a:p>
          <a:p>
            <a:pPr algn="ctr">
              <a:buFont typeface="Century Gothic" panose="020B0502020202020204" pitchFamily="34" charset="0"/>
              <a:buChar char="∆"/>
            </a:pPr>
            <a:endParaRPr lang="tr-TR" sz="2000" dirty="0"/>
          </a:p>
          <a:p>
            <a:pPr marL="285750" indent="-285750" algn="just">
              <a:buFont typeface="Arial" panose="020B0604020202020204" pitchFamily="34" charset="0"/>
              <a:buChar char="•"/>
            </a:pPr>
            <a:r>
              <a:rPr lang="tr-TR" sz="2000" dirty="0"/>
              <a:t>Havayolu Taşımacılığı </a:t>
            </a:r>
          </a:p>
          <a:p>
            <a:pPr marL="285750" indent="-285750" algn="just">
              <a:buFont typeface="Arial" panose="020B0604020202020204" pitchFamily="34" charset="0"/>
              <a:buChar char="•"/>
            </a:pPr>
            <a:r>
              <a:rPr lang="tr-TR" sz="2000" dirty="0"/>
              <a:t>Deniz Taşımacılığı</a:t>
            </a:r>
          </a:p>
          <a:p>
            <a:pPr marL="285750" indent="-285750" algn="just">
              <a:buFont typeface="Arial" panose="020B0604020202020204" pitchFamily="34" charset="0"/>
              <a:buChar char="•"/>
            </a:pPr>
            <a:r>
              <a:rPr lang="tr-TR" sz="2000" dirty="0"/>
              <a:t>Karayolu Taşımacılığı </a:t>
            </a:r>
          </a:p>
          <a:p>
            <a:pPr marL="285750" indent="-285750" algn="just">
              <a:buFont typeface="Arial" panose="020B0604020202020204" pitchFamily="34" charset="0"/>
              <a:buChar char="•"/>
            </a:pPr>
            <a:r>
              <a:rPr lang="tr-TR" sz="2000" dirty="0"/>
              <a:t>Demiryolu Taşımacılığı </a:t>
            </a:r>
          </a:p>
          <a:p>
            <a:pPr marL="285750" indent="-285750" algn="just">
              <a:buFont typeface="Arial" panose="020B0604020202020204" pitchFamily="34" charset="0"/>
              <a:buChar char="•"/>
            </a:pPr>
            <a:r>
              <a:rPr lang="tr-TR" sz="2000" dirty="0"/>
              <a:t>Boru Hattı Taşımacılığı</a:t>
            </a:r>
          </a:p>
          <a:p>
            <a:endParaRPr lang="tr-TR" sz="2000" dirty="0"/>
          </a:p>
        </p:txBody>
      </p:sp>
      <p:sp>
        <p:nvSpPr>
          <p:cNvPr id="5" name="Dikdörtgen 4"/>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p:cNvPicPr>
            <a:picLocks noChangeAspect="1"/>
          </p:cNvPicPr>
          <p:nvPr/>
        </p:nvPicPr>
        <p:blipFill>
          <a:blip r:embed="rId2"/>
          <a:stretch>
            <a:fillRect/>
          </a:stretch>
        </p:blipFill>
        <p:spPr>
          <a:xfrm>
            <a:off x="5629216" y="207124"/>
            <a:ext cx="765277" cy="765722"/>
          </a:xfrm>
          <a:prstGeom prst="rect">
            <a:avLst/>
          </a:prstGeom>
        </p:spPr>
      </p:pic>
      <p:sp>
        <p:nvSpPr>
          <p:cNvPr id="9" name="Metin kutusu 8"/>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785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20</a:t>
            </a:fld>
            <a:endParaRPr lang="tr-TR"/>
          </a:p>
        </p:txBody>
      </p:sp>
      <p:sp>
        <p:nvSpPr>
          <p:cNvPr id="3" name="Metin kutusu 2"/>
          <p:cNvSpPr txBox="1"/>
          <p:nvPr/>
        </p:nvSpPr>
        <p:spPr>
          <a:xfrm>
            <a:off x="452581" y="83127"/>
            <a:ext cx="10252364" cy="6247864"/>
          </a:xfrm>
          <a:prstGeom prst="rect">
            <a:avLst/>
          </a:prstGeom>
          <a:noFill/>
        </p:spPr>
        <p:txBody>
          <a:bodyPr wrap="square" rtlCol="0">
            <a:spAutoFit/>
          </a:bodyPr>
          <a:lstStyle/>
          <a:p>
            <a:r>
              <a:rPr lang="tr-TR" sz="2800" b="1" dirty="0">
                <a:solidFill>
                  <a:srgbClr val="00B050"/>
                </a:solidFill>
              </a:rPr>
              <a:t>Dezavantajları</a:t>
            </a:r>
          </a:p>
          <a:p>
            <a:endParaRPr lang="tr-TR" sz="2800" b="1" dirty="0">
              <a:solidFill>
                <a:srgbClr val="00B050"/>
              </a:solidFill>
            </a:endParaRPr>
          </a:p>
          <a:p>
            <a:pPr marL="457200" indent="-457200">
              <a:buFont typeface="Century Gothic" panose="020B0502020202020204" pitchFamily="34" charset="0"/>
              <a:buChar char="×"/>
            </a:pPr>
            <a:r>
              <a:rPr lang="tr-TR" u="sng" dirty="0">
                <a:cs typeface="Times New Roman" panose="02020603050405020304" pitchFamily="18" charset="0"/>
              </a:rPr>
              <a:t>Hız dezavantajı zayıf noktası</a:t>
            </a:r>
            <a:r>
              <a:rPr lang="tr-TR" dirty="0">
                <a:cs typeface="Times New Roman" panose="02020603050405020304" pitchFamily="18" charset="0"/>
              </a:rPr>
              <a:t>dır.</a:t>
            </a:r>
          </a:p>
          <a:p>
            <a:pPr marL="457200" indent="-457200">
              <a:buFont typeface="Century Gothic" panose="020B0502020202020204" pitchFamily="34" charset="0"/>
              <a:buChar char="×"/>
            </a:pPr>
            <a:endParaRPr lang="tr-TR" dirty="0">
              <a:cs typeface="Times New Roman" panose="02020603050405020304" pitchFamily="18" charset="0"/>
            </a:endParaRPr>
          </a:p>
          <a:p>
            <a:pPr marL="457200" indent="-457200">
              <a:buFont typeface="Century Gothic" panose="020B0502020202020204" pitchFamily="34" charset="0"/>
              <a:buChar char="×"/>
            </a:pPr>
            <a:r>
              <a:rPr lang="tr-TR" dirty="0" err="1">
                <a:cs typeface="Times New Roman" panose="02020603050405020304" pitchFamily="18" charset="0"/>
              </a:rPr>
              <a:t>Elleçleme</a:t>
            </a:r>
            <a:r>
              <a:rPr lang="tr-TR" dirty="0">
                <a:cs typeface="Times New Roman" panose="02020603050405020304" pitchFamily="18" charset="0"/>
              </a:rPr>
              <a:t> sayısı fazla ve dış kaynak kontrolündedir.</a:t>
            </a:r>
          </a:p>
          <a:p>
            <a:pPr marL="457200" indent="-457200">
              <a:buFont typeface="Century Gothic" panose="020B0502020202020204" pitchFamily="34" charset="0"/>
              <a:buChar char="×"/>
            </a:pPr>
            <a:endParaRPr lang="tr-TR" dirty="0">
              <a:cs typeface="Times New Roman" panose="02020603050405020304" pitchFamily="18" charset="0"/>
            </a:endParaRPr>
          </a:p>
          <a:p>
            <a:pPr marL="457200" indent="-457200">
              <a:buFont typeface="Century Gothic" panose="020B0502020202020204" pitchFamily="34" charset="0"/>
              <a:buChar char="×"/>
            </a:pPr>
            <a:r>
              <a:rPr lang="tr-TR" dirty="0">
                <a:cs typeface="Times New Roman" panose="02020603050405020304" pitchFamily="18" charset="0"/>
              </a:rPr>
              <a:t>Mal hasar riski yüksektir.</a:t>
            </a:r>
          </a:p>
          <a:p>
            <a:pPr marL="457200" indent="-457200">
              <a:buFont typeface="Century Gothic" panose="020B0502020202020204" pitchFamily="34" charset="0"/>
              <a:buChar char="×"/>
            </a:pPr>
            <a:endParaRPr lang="tr-TR" dirty="0">
              <a:cs typeface="Times New Roman" panose="02020603050405020304" pitchFamily="18" charset="0"/>
            </a:endParaRPr>
          </a:p>
          <a:p>
            <a:pPr marL="457200" indent="-457200">
              <a:buFont typeface="Century Gothic" panose="020B0502020202020204" pitchFamily="34" charset="0"/>
              <a:buChar char="×"/>
            </a:pPr>
            <a:r>
              <a:rPr lang="tr-TR" dirty="0">
                <a:cs typeface="Times New Roman" panose="02020603050405020304" pitchFamily="18" charset="0"/>
              </a:rPr>
              <a:t>Çok yüksek transit zamanları söz konusudur.</a:t>
            </a:r>
          </a:p>
          <a:p>
            <a:pPr marL="457200" indent="-457200">
              <a:buFont typeface="Century Gothic" panose="020B0502020202020204" pitchFamily="34" charset="0"/>
              <a:buChar char="×"/>
            </a:pPr>
            <a:endParaRPr lang="tr-TR" dirty="0">
              <a:cs typeface="Times New Roman" panose="02020603050405020304" pitchFamily="18" charset="0"/>
            </a:endParaRPr>
          </a:p>
          <a:p>
            <a:pPr marL="457200" indent="-457200">
              <a:buFont typeface="Century Gothic" panose="020B0502020202020204" pitchFamily="34" charset="0"/>
              <a:buChar char="×"/>
            </a:pPr>
            <a:r>
              <a:rPr lang="tr-TR" dirty="0">
                <a:cs typeface="Times New Roman" panose="02020603050405020304" pitchFamily="18" charset="0"/>
              </a:rPr>
              <a:t>Hava şartlarından transit zamanı ve mal güvenliği açısından yüksek düzeyde etkilenme yaşanır.</a:t>
            </a:r>
          </a:p>
          <a:p>
            <a:pPr marL="457200" indent="-457200">
              <a:buFont typeface="Century Gothic" panose="020B0502020202020204" pitchFamily="34" charset="0"/>
              <a:buChar char="×"/>
            </a:pPr>
            <a:endParaRPr lang="tr-TR" dirty="0">
              <a:cs typeface="Times New Roman" panose="02020603050405020304" pitchFamily="18" charset="0"/>
            </a:endParaRPr>
          </a:p>
          <a:p>
            <a:pPr marL="457200" indent="-457200">
              <a:buFont typeface="Century Gothic" panose="020B0502020202020204" pitchFamily="34" charset="0"/>
              <a:buChar char="×"/>
            </a:pPr>
            <a:r>
              <a:rPr lang="tr-TR" dirty="0">
                <a:cs typeface="Times New Roman" panose="02020603050405020304" pitchFamily="18" charset="0"/>
              </a:rPr>
              <a:t>Kalkış-varış zaman esnekliği çok düşüktür.</a:t>
            </a:r>
          </a:p>
          <a:p>
            <a:pPr marL="457200" indent="-457200">
              <a:buFont typeface="Century Gothic" panose="020B0502020202020204" pitchFamily="34" charset="0"/>
              <a:buChar char="×"/>
            </a:pPr>
            <a:endParaRPr lang="tr-TR" dirty="0">
              <a:cs typeface="Times New Roman" panose="02020603050405020304" pitchFamily="18" charset="0"/>
            </a:endParaRPr>
          </a:p>
          <a:p>
            <a:pPr marL="457200" indent="-457200">
              <a:buFont typeface="Century Gothic" panose="020B0502020202020204" pitchFamily="34" charset="0"/>
              <a:buChar char="×"/>
            </a:pPr>
            <a:r>
              <a:rPr lang="tr-TR" dirty="0">
                <a:cs typeface="Times New Roman" panose="02020603050405020304" pitchFamily="18" charset="0"/>
              </a:rPr>
              <a:t>Hizmet verilen destinasyonlar liman ve çevreleriyle sınırlıdır.</a:t>
            </a:r>
          </a:p>
          <a:p>
            <a:pPr marL="457200" indent="-457200">
              <a:buFont typeface="Century Gothic" panose="020B0502020202020204" pitchFamily="34" charset="0"/>
              <a:buChar char="×"/>
            </a:pPr>
            <a:endParaRPr lang="tr-TR" dirty="0">
              <a:cs typeface="Times New Roman" panose="02020603050405020304" pitchFamily="18" charset="0"/>
            </a:endParaRPr>
          </a:p>
          <a:p>
            <a:pPr marL="457200" indent="-457200">
              <a:buFont typeface="Century Gothic" panose="020B0502020202020204" pitchFamily="34" charset="0"/>
              <a:buChar char="×"/>
            </a:pPr>
            <a:r>
              <a:rPr lang="tr-TR" dirty="0">
                <a:cs typeface="Times New Roman" panose="02020603050405020304" pitchFamily="18" charset="0"/>
              </a:rPr>
              <a:t>Kapıdan kapıya teslimlerde çok maliyetlidir.</a:t>
            </a:r>
            <a:endParaRPr lang="tr-TR" sz="2400" b="1" dirty="0">
              <a:solidFill>
                <a:srgbClr val="00B050"/>
              </a:solidFill>
            </a:endParaRPr>
          </a:p>
          <a:p>
            <a:endParaRPr lang="tr-TR" sz="2800" b="1" dirty="0">
              <a:solidFill>
                <a:srgbClr val="00B050"/>
              </a:solidFill>
            </a:endParaRPr>
          </a:p>
          <a:p>
            <a:endParaRPr lang="tr-TR" sz="2800" b="1" dirty="0">
              <a:solidFill>
                <a:srgbClr val="00B050"/>
              </a:solidFill>
            </a:endParaRPr>
          </a:p>
        </p:txBody>
      </p:sp>
      <p:pic>
        <p:nvPicPr>
          <p:cNvPr id="1028" name="Picture 4" descr="Uluslararası Denizyolu Taşımacılığı &gt; Uluslararası Taşımacılık &gt; Mavi  Uluslararası Nakliy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150" y="5080000"/>
            <a:ext cx="591185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7190A353-77AD-A6E2-761F-7B2C05414CC2}"/>
              </a:ext>
            </a:extLst>
          </p:cNvPr>
          <p:cNvPicPr>
            <a:picLocks noChangeAspect="1"/>
          </p:cNvPicPr>
          <p:nvPr/>
        </p:nvPicPr>
        <p:blipFill>
          <a:blip r:embed="rId3"/>
          <a:stretch>
            <a:fillRect/>
          </a:stretch>
        </p:blipFill>
        <p:spPr>
          <a:xfrm>
            <a:off x="11361191" y="98855"/>
            <a:ext cx="765277" cy="765722"/>
          </a:xfrm>
          <a:prstGeom prst="rect">
            <a:avLst/>
          </a:prstGeom>
        </p:spPr>
      </p:pic>
    </p:spTree>
    <p:extLst>
      <p:ext uri="{BB962C8B-B14F-4D97-AF65-F5344CB8AC3E}">
        <p14:creationId xmlns:p14="http://schemas.microsoft.com/office/powerpoint/2010/main" val="2228849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5A5A7779-C9A2-4565-8D2A-65D64DF7C96D}" type="slidenum">
              <a:rPr lang="tr-TR" smtClean="0"/>
              <a:t>21</a:t>
            </a:fld>
            <a:endParaRPr lang="tr-TR"/>
          </a:p>
        </p:txBody>
      </p:sp>
      <p:sp>
        <p:nvSpPr>
          <p:cNvPr id="4" name="Dikdörtgen 3"/>
          <p:cNvSpPr/>
          <p:nvPr/>
        </p:nvSpPr>
        <p:spPr>
          <a:xfrm>
            <a:off x="621914" y="2544937"/>
            <a:ext cx="9827491" cy="923330"/>
          </a:xfrm>
          <a:prstGeom prst="rect">
            <a:avLst/>
          </a:prstGeom>
        </p:spPr>
        <p:txBody>
          <a:bodyPr wrap="square">
            <a:spAutoFit/>
          </a:bodyPr>
          <a:lstStyle/>
          <a:p>
            <a:pPr marL="285750" indent="-285750" algn="just">
              <a:buFont typeface="Arial" panose="020B0604020202020204" pitchFamily="34" charset="0"/>
              <a:buChar char="•"/>
            </a:pPr>
            <a:r>
              <a:rPr lang="tr-TR" dirty="0">
                <a:solidFill>
                  <a:schemeClr val="bg2">
                    <a:lumMod val="25000"/>
                  </a:schemeClr>
                </a:solidFill>
              </a:rPr>
              <a:t>Deniz taşıtları da dökme yük (kömür vb.), sıvı yük (petrol vb.),gaz ve kuru yük, tır veya kamyonlar ile içindeki mallar (Ro-Ro), insan, karma yük ve konteyner olmak üzere taşıdıkları yük türüne göre farklılıklar göstermektedir.</a:t>
            </a:r>
          </a:p>
        </p:txBody>
      </p:sp>
      <p:pic>
        <p:nvPicPr>
          <p:cNvPr id="5" name="Picture 6" descr="UN Ro-Ro filosuna yeni ge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13" y="3977538"/>
            <a:ext cx="3959588" cy="22339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ainty, iki dökme yük gemisini suya indir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964" y="3623818"/>
            <a:ext cx="4317655" cy="2904605"/>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DBD887E-1535-B870-A1A3-61E6C730E3E6}"/>
              </a:ext>
            </a:extLst>
          </p:cNvPr>
          <p:cNvPicPr>
            <a:picLocks noChangeAspect="1"/>
          </p:cNvPicPr>
          <p:nvPr/>
        </p:nvPicPr>
        <p:blipFill>
          <a:blip r:embed="rId4"/>
          <a:stretch>
            <a:fillRect/>
          </a:stretch>
        </p:blipFill>
        <p:spPr>
          <a:xfrm>
            <a:off x="11361191" y="98855"/>
            <a:ext cx="765277" cy="765722"/>
          </a:xfrm>
          <a:prstGeom prst="rect">
            <a:avLst/>
          </a:prstGeom>
        </p:spPr>
      </p:pic>
    </p:spTree>
    <p:extLst>
      <p:ext uri="{BB962C8B-B14F-4D97-AF65-F5344CB8AC3E}">
        <p14:creationId xmlns:p14="http://schemas.microsoft.com/office/powerpoint/2010/main" val="3281075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22</a:t>
            </a:fld>
            <a:endParaRPr lang="tr-TR"/>
          </a:p>
        </p:txBody>
      </p:sp>
      <p:pic>
        <p:nvPicPr>
          <p:cNvPr id="3" name="Resim 2"/>
          <p:cNvPicPr>
            <a:picLocks noChangeAspect="1"/>
          </p:cNvPicPr>
          <p:nvPr/>
        </p:nvPicPr>
        <p:blipFill rotWithShape="1">
          <a:blip r:embed="rId2"/>
          <a:srcRect l="19472" t="30478" r="14392" b="7501"/>
          <a:stretch/>
        </p:blipFill>
        <p:spPr>
          <a:xfrm>
            <a:off x="868148" y="1063416"/>
            <a:ext cx="10048389" cy="5300439"/>
          </a:xfrm>
          <a:prstGeom prst="rect">
            <a:avLst/>
          </a:prstGeom>
        </p:spPr>
      </p:pic>
      <p:pic>
        <p:nvPicPr>
          <p:cNvPr id="4" name="Resim 3">
            <a:extLst>
              <a:ext uri="{FF2B5EF4-FFF2-40B4-BE49-F238E27FC236}">
                <a16:creationId xmlns:a16="http://schemas.microsoft.com/office/drawing/2014/main" id="{F64D8676-7C71-D597-87FB-69F680D9EDF1}"/>
              </a:ext>
            </a:extLst>
          </p:cNvPr>
          <p:cNvPicPr>
            <a:picLocks noChangeAspect="1"/>
          </p:cNvPicPr>
          <p:nvPr/>
        </p:nvPicPr>
        <p:blipFill>
          <a:blip r:embed="rId3"/>
          <a:stretch>
            <a:fillRect/>
          </a:stretch>
        </p:blipFill>
        <p:spPr>
          <a:xfrm>
            <a:off x="11361191" y="98855"/>
            <a:ext cx="765277" cy="765722"/>
          </a:xfrm>
          <a:prstGeom prst="rect">
            <a:avLst/>
          </a:prstGeom>
        </p:spPr>
      </p:pic>
    </p:spTree>
    <p:extLst>
      <p:ext uri="{BB962C8B-B14F-4D97-AF65-F5344CB8AC3E}">
        <p14:creationId xmlns:p14="http://schemas.microsoft.com/office/powerpoint/2010/main" val="68748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C2E5BD-C8B6-8385-1915-2AD6C38A733B}"/>
              </a:ext>
            </a:extLst>
          </p:cNvPr>
          <p:cNvSpPr>
            <a:spLocks noGrp="1"/>
          </p:cNvSpPr>
          <p:nvPr>
            <p:ph type="title"/>
          </p:nvPr>
        </p:nvSpPr>
        <p:spPr>
          <a:xfrm>
            <a:off x="838200" y="377482"/>
            <a:ext cx="10515600" cy="1325563"/>
          </a:xfrm>
        </p:spPr>
        <p:txBody>
          <a:bodyPr>
            <a:normAutofit/>
          </a:bodyPr>
          <a:lstStyle/>
          <a:p>
            <a:r>
              <a:rPr lang="tr-TR" sz="3200" dirty="0">
                <a:solidFill>
                  <a:srgbClr val="FF0000"/>
                </a:solidFill>
              </a:rPr>
              <a:t>Denizyolu Taşımacılığında Temel Gemi Tipleri</a:t>
            </a:r>
          </a:p>
        </p:txBody>
      </p:sp>
      <p:sp>
        <p:nvSpPr>
          <p:cNvPr id="3" name="İçerik Yer Tutucusu 2">
            <a:extLst>
              <a:ext uri="{FF2B5EF4-FFF2-40B4-BE49-F238E27FC236}">
                <a16:creationId xmlns:a16="http://schemas.microsoft.com/office/drawing/2014/main" id="{9CC4902C-4701-D159-0906-4D9C0041C0E4}"/>
              </a:ext>
            </a:extLst>
          </p:cNvPr>
          <p:cNvSpPr>
            <a:spLocks noGrp="1"/>
          </p:cNvSpPr>
          <p:nvPr>
            <p:ph idx="1"/>
          </p:nvPr>
        </p:nvSpPr>
        <p:spPr/>
        <p:txBody>
          <a:bodyPr>
            <a:normAutofit/>
          </a:bodyPr>
          <a:lstStyle/>
          <a:p>
            <a:pPr algn="just"/>
            <a:r>
              <a:rPr lang="tr-TR" sz="2400" dirty="0">
                <a:solidFill>
                  <a:srgbClr val="FF0000"/>
                </a:solidFill>
                <a:latin typeface="+mn-lt"/>
              </a:rPr>
              <a:t>Konteyner Gemisi: </a:t>
            </a:r>
            <a:r>
              <a:rPr lang="tr-TR" sz="2400" dirty="0">
                <a:latin typeface="+mn-lt"/>
              </a:rPr>
              <a:t>Büyük konteyner gemileri 7.000 adete kadar konteyner taşıyabilir. Büyük küçük çok sayıda müşterinin konteyneri birlikte taşınabilmektedir. Bir gemi, büyük bir şirket için yüzlerce konteyner taşıyabileceği gibi denizaşırı taşınan bir kişinin ev eşyalarının bulunduğu tek bir konteyneri de taşıyabilir.</a:t>
            </a:r>
          </a:p>
          <a:p>
            <a:pPr algn="just"/>
            <a:r>
              <a:rPr lang="tr-TR" sz="2400" dirty="0">
                <a:solidFill>
                  <a:srgbClr val="FF0000"/>
                </a:solidFill>
                <a:latin typeface="+mn-lt"/>
              </a:rPr>
              <a:t>Dökme Yük Gemisi: </a:t>
            </a:r>
            <a:r>
              <a:rPr lang="tr-TR" sz="2400" dirty="0">
                <a:latin typeface="+mn-lt"/>
              </a:rPr>
              <a:t>Bu gruptaki gemilerin ortak noktası yükün içine döküldüğü büyük bir kaseye benzetilmeleri ve yükün dökülebilme özelliğidir. Dökülen yük buğday gibi kuru yük olabilir.</a:t>
            </a:r>
          </a:p>
          <a:p>
            <a:pPr algn="just"/>
            <a:r>
              <a:rPr lang="tr-TR" sz="2400" dirty="0">
                <a:solidFill>
                  <a:srgbClr val="FF0000"/>
                </a:solidFill>
                <a:latin typeface="+mn-lt"/>
              </a:rPr>
              <a:t>Tanker: </a:t>
            </a:r>
            <a:r>
              <a:rPr lang="tr-TR" sz="2400" dirty="0">
                <a:latin typeface="+mn-lt"/>
              </a:rPr>
              <a:t>Çoğunlukla petrol tankerleridir. </a:t>
            </a:r>
          </a:p>
          <a:p>
            <a:pPr algn="just"/>
            <a:r>
              <a:rPr lang="tr-TR" sz="2400" dirty="0">
                <a:solidFill>
                  <a:srgbClr val="FF0000"/>
                </a:solidFill>
                <a:latin typeface="+mn-lt"/>
              </a:rPr>
              <a:t>Kuru Yük Gemisi: </a:t>
            </a:r>
            <a:r>
              <a:rPr lang="tr-TR" sz="2400" dirty="0">
                <a:latin typeface="+mn-lt"/>
              </a:rPr>
              <a:t>Geminin güvertesinde hareket ettirilebilen büyük kapaklar vardır, yükler bu kapaklar açılarak yüklenir ve boşaltılır. </a:t>
            </a:r>
          </a:p>
        </p:txBody>
      </p:sp>
      <p:pic>
        <p:nvPicPr>
          <p:cNvPr id="4" name="Resim 3">
            <a:extLst>
              <a:ext uri="{FF2B5EF4-FFF2-40B4-BE49-F238E27FC236}">
                <a16:creationId xmlns:a16="http://schemas.microsoft.com/office/drawing/2014/main" id="{4EEA4916-B38A-B082-0053-34B2A0C02038}"/>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3569635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F0C214-5A1A-4C15-A298-822FF8213FAF}"/>
              </a:ext>
            </a:extLst>
          </p:cNvPr>
          <p:cNvSpPr>
            <a:spLocks noGrp="1"/>
          </p:cNvSpPr>
          <p:nvPr>
            <p:ph type="title"/>
          </p:nvPr>
        </p:nvSpPr>
        <p:spPr/>
        <p:txBody>
          <a:bodyPr>
            <a:normAutofit/>
          </a:bodyPr>
          <a:lstStyle/>
          <a:p>
            <a:r>
              <a:rPr lang="tr-TR" sz="3200" dirty="0">
                <a:solidFill>
                  <a:srgbClr val="FF0000"/>
                </a:solidFill>
              </a:rPr>
              <a:t>Denizyolu Taşımacılığında Temel Gemi Tipleri</a:t>
            </a:r>
          </a:p>
        </p:txBody>
      </p:sp>
      <p:sp>
        <p:nvSpPr>
          <p:cNvPr id="3" name="İçerik Yer Tutucusu 2">
            <a:extLst>
              <a:ext uri="{FF2B5EF4-FFF2-40B4-BE49-F238E27FC236}">
                <a16:creationId xmlns:a16="http://schemas.microsoft.com/office/drawing/2014/main" id="{905C5817-E0BD-41DB-AB23-E595B249F9B3}"/>
              </a:ext>
            </a:extLst>
          </p:cNvPr>
          <p:cNvSpPr>
            <a:spLocks noGrp="1"/>
          </p:cNvSpPr>
          <p:nvPr>
            <p:ph idx="1"/>
          </p:nvPr>
        </p:nvSpPr>
        <p:spPr/>
        <p:txBody>
          <a:bodyPr>
            <a:normAutofit/>
          </a:bodyPr>
          <a:lstStyle/>
          <a:p>
            <a:pPr algn="just"/>
            <a:r>
              <a:rPr lang="tr-TR" sz="2400" dirty="0">
                <a:solidFill>
                  <a:srgbClr val="FF0000"/>
                </a:solidFill>
                <a:latin typeface="+mn-lt"/>
              </a:rPr>
              <a:t>RO-RO Gemisi: </a:t>
            </a:r>
            <a:r>
              <a:rPr lang="tr-TR" sz="2400" dirty="0">
                <a:latin typeface="+mn-lt"/>
              </a:rPr>
              <a:t>Teknik olarak yükler tekerlekler üzerinde hareket ettirilerek gemiye konulmakta ve gemiden boşaltılmaktadır. Bu yükler, araba, tır, makine ve bazen de konteyner olabilir. Makine ve konteynerler tekerlekli bir taşıyıcıya konur, gemiye yüklenir ve gemiden boşaltılır. </a:t>
            </a:r>
          </a:p>
          <a:p>
            <a:pPr algn="just"/>
            <a:r>
              <a:rPr lang="tr-TR" sz="2400" dirty="0">
                <a:solidFill>
                  <a:srgbClr val="FF0000"/>
                </a:solidFill>
                <a:latin typeface="+mn-lt"/>
              </a:rPr>
              <a:t>Genel Yük Gemisi</a:t>
            </a:r>
          </a:p>
          <a:p>
            <a:pPr algn="just"/>
            <a:r>
              <a:rPr lang="tr-TR" sz="2400" dirty="0">
                <a:solidFill>
                  <a:srgbClr val="FF0000"/>
                </a:solidFill>
                <a:latin typeface="+mn-lt"/>
              </a:rPr>
              <a:t>Soğutmalı Gemi</a:t>
            </a:r>
          </a:p>
        </p:txBody>
      </p:sp>
      <p:pic>
        <p:nvPicPr>
          <p:cNvPr id="4" name="Resim 3">
            <a:extLst>
              <a:ext uri="{FF2B5EF4-FFF2-40B4-BE49-F238E27FC236}">
                <a16:creationId xmlns:a16="http://schemas.microsoft.com/office/drawing/2014/main" id="{CF03C24E-493B-4A66-48E9-A3AF50B6A51B}"/>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2464624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18376" y="877673"/>
            <a:ext cx="7011200" cy="1021600"/>
          </a:xfrm>
        </p:spPr>
        <p:txBody>
          <a:bodyPr>
            <a:normAutofit fontScale="90000"/>
          </a:bodyPr>
          <a:lstStyle/>
          <a:p>
            <a:pPr algn="ctr"/>
            <a:r>
              <a:rPr lang="tr-TR" sz="3200" b="1" dirty="0">
                <a:solidFill>
                  <a:srgbClr val="FF0000"/>
                </a:solidFill>
              </a:rPr>
              <a:t>Taşıma/Nakliye Modelleri</a:t>
            </a:r>
            <a:br>
              <a:rPr lang="tr-TR" sz="3200" b="1" dirty="0">
                <a:solidFill>
                  <a:srgbClr val="FF0000"/>
                </a:solidFill>
              </a:rPr>
            </a:br>
            <a:r>
              <a:rPr lang="tr-TR" sz="3200" b="1" dirty="0">
                <a:solidFill>
                  <a:srgbClr val="FF0000"/>
                </a:solidFill>
                <a:cs typeface="Times New Roman" panose="02020603050405020304" pitchFamily="18" charset="0"/>
              </a:rPr>
              <a:t> </a:t>
            </a:r>
            <a:br>
              <a:rPr lang="tr-TR" sz="3200" b="1" dirty="0">
                <a:solidFill>
                  <a:srgbClr val="FF0000"/>
                </a:solidFill>
                <a:cs typeface="Times New Roman" panose="02020603050405020304" pitchFamily="18" charset="0"/>
              </a:rPr>
            </a:br>
            <a:endParaRPr lang="tr-TR" sz="3200" b="1" dirty="0">
              <a:solidFill>
                <a:srgbClr val="FF0000"/>
              </a:solidFill>
            </a:endParaRPr>
          </a:p>
        </p:txBody>
      </p:sp>
      <p:sp>
        <p:nvSpPr>
          <p:cNvPr id="3" name="Metin Yer Tutucusu 2"/>
          <p:cNvSpPr>
            <a:spLocks noGrp="1"/>
          </p:cNvSpPr>
          <p:nvPr>
            <p:ph type="body" idx="1"/>
          </p:nvPr>
        </p:nvSpPr>
        <p:spPr>
          <a:xfrm>
            <a:off x="569757" y="1962858"/>
            <a:ext cx="11108438" cy="3632400"/>
          </a:xfrm>
        </p:spPr>
        <p:txBody>
          <a:bodyPr>
            <a:normAutofit/>
          </a:bodyPr>
          <a:lstStyle/>
          <a:p>
            <a:pPr marL="0" indent="0">
              <a:buNone/>
            </a:pPr>
            <a:r>
              <a:rPr lang="tr-TR" sz="2000" b="1" dirty="0">
                <a:solidFill>
                  <a:schemeClr val="accent2">
                    <a:lumMod val="75000"/>
                  </a:schemeClr>
                </a:solidFill>
                <a:cs typeface="Times New Roman" panose="02020603050405020304" pitchFamily="18" charset="0"/>
              </a:rPr>
              <a:t>        Kara Yolu Taşımacılığı:</a:t>
            </a:r>
          </a:p>
          <a:p>
            <a:pPr marL="0" indent="0">
              <a:buNone/>
            </a:pPr>
            <a:endParaRPr lang="tr-TR" sz="1800" b="1" dirty="0"/>
          </a:p>
          <a:p>
            <a:pPr algn="just">
              <a:buFont typeface="Arial" charset="0"/>
              <a:buChar char="•"/>
            </a:pPr>
            <a:r>
              <a:rPr lang="tr-TR" sz="1800" b="1" dirty="0"/>
              <a:t>Karayolu taşımacılığı, </a:t>
            </a:r>
            <a:r>
              <a:rPr lang="tr-TR" sz="1800" dirty="0"/>
              <a:t>insanların araca bindiği veya eşyanın yüklendiği noktadan varış noktasına kadar karayolu altyapısı kullanılarak yapılan taşıma biçimi olarak tanımlanmaktadır.</a:t>
            </a:r>
          </a:p>
          <a:p>
            <a:pPr algn="just">
              <a:buFont typeface="Arial" charset="0"/>
              <a:buChar char="•"/>
            </a:pPr>
            <a:r>
              <a:rPr lang="tr-TR" sz="1800" dirty="0"/>
              <a:t>Karayolu taşımacılığında kullanılan taşıma, </a:t>
            </a:r>
            <a:r>
              <a:rPr lang="tr-TR" sz="1800" b="1" dirty="0"/>
              <a:t>treyler</a:t>
            </a:r>
            <a:r>
              <a:rPr lang="tr-TR" sz="1800" dirty="0"/>
              <a:t> ya da </a:t>
            </a:r>
            <a:r>
              <a:rPr lang="tr-TR" sz="1800" b="1" dirty="0"/>
              <a:t>römork</a:t>
            </a:r>
            <a:r>
              <a:rPr lang="tr-TR" sz="1800" dirty="0"/>
              <a:t> (</a:t>
            </a:r>
            <a:r>
              <a:rPr lang="tr-TR" sz="1800" dirty="0" err="1"/>
              <a:t>trailer</a:t>
            </a:r>
            <a:r>
              <a:rPr lang="tr-TR" sz="1800" dirty="0"/>
              <a:t>) olarak adlandırılan, bir çekici (</a:t>
            </a:r>
            <a:r>
              <a:rPr lang="tr-TR" sz="1800" dirty="0" err="1"/>
              <a:t>tractor</a:t>
            </a:r>
            <a:r>
              <a:rPr lang="tr-TR" sz="1800" dirty="0"/>
              <a:t>) ile çekilen araçlar yardımıyla ya da bir kamyonun üzerine konan </a:t>
            </a:r>
            <a:r>
              <a:rPr lang="tr-TR" sz="1800" b="1" dirty="0"/>
              <a:t>konteyner</a:t>
            </a:r>
            <a:r>
              <a:rPr lang="tr-TR" sz="1800" dirty="0"/>
              <a:t> (</a:t>
            </a:r>
            <a:r>
              <a:rPr lang="tr-TR" sz="1800" dirty="0" err="1"/>
              <a:t>container</a:t>
            </a:r>
            <a:r>
              <a:rPr lang="tr-TR" sz="1800" dirty="0"/>
              <a:t>) yardımıyla yapılmaktadır. </a:t>
            </a:r>
          </a:p>
          <a:p>
            <a:pPr>
              <a:buFont typeface="Arial" charset="0"/>
              <a:buChar char="•"/>
            </a:pPr>
            <a:endParaRPr lang="tr-TR" sz="1800" dirty="0">
              <a:cs typeface="Times New Roman" panose="02020603050405020304" pitchFamily="18" charset="0"/>
            </a:endParaRPr>
          </a:p>
          <a:p>
            <a:endParaRPr lang="tr-TR" sz="1800" dirty="0"/>
          </a:p>
        </p:txBody>
      </p:sp>
      <p:sp>
        <p:nvSpPr>
          <p:cNvPr id="5" name="Slayt Numarası Yer Tutucusu 4"/>
          <p:cNvSpPr>
            <a:spLocks noGrp="1"/>
          </p:cNvSpPr>
          <p:nvPr>
            <p:ph type="sldNum" idx="12"/>
          </p:nvPr>
        </p:nvSpPr>
        <p:spPr/>
        <p:txBody>
          <a:bodyPr/>
          <a:lstStyle/>
          <a:p>
            <a:fld id="{00000000-1234-1234-1234-123412341234}" type="slidenum">
              <a:rPr lang="en" smtClean="0"/>
              <a:pPr/>
              <a:t>25</a:t>
            </a:fld>
            <a:endParaRPr lang="en"/>
          </a:p>
        </p:txBody>
      </p:sp>
      <p:pic>
        <p:nvPicPr>
          <p:cNvPr id="3074" name="Picture 2" descr="Koluman Otomotiv Endüstri A.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313" y="4879570"/>
            <a:ext cx="3420370" cy="1944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PO AMAÇLI MİLLİ KONTEYNER SATIŞ VE KİRAL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239" y="4229594"/>
            <a:ext cx="2593975" cy="2593976"/>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D5BFC27F-DACF-1850-4B8B-2A9D7B85DFDB}"/>
              </a:ext>
            </a:extLst>
          </p:cNvPr>
          <p:cNvPicPr>
            <a:picLocks noChangeAspect="1"/>
          </p:cNvPicPr>
          <p:nvPr/>
        </p:nvPicPr>
        <p:blipFill>
          <a:blip r:embed="rId4"/>
          <a:stretch>
            <a:fillRect/>
          </a:stretch>
        </p:blipFill>
        <p:spPr>
          <a:xfrm>
            <a:off x="11361191" y="98855"/>
            <a:ext cx="765277" cy="765722"/>
          </a:xfrm>
          <a:prstGeom prst="rect">
            <a:avLst/>
          </a:prstGeom>
        </p:spPr>
      </p:pic>
    </p:spTree>
    <p:extLst>
      <p:ext uri="{BB962C8B-B14F-4D97-AF65-F5344CB8AC3E}">
        <p14:creationId xmlns:p14="http://schemas.microsoft.com/office/powerpoint/2010/main" val="3684625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26</a:t>
            </a:fld>
            <a:endParaRPr lang="tr-TR"/>
          </a:p>
        </p:txBody>
      </p:sp>
      <p:sp>
        <p:nvSpPr>
          <p:cNvPr id="3" name="Dikdörtgen 2"/>
          <p:cNvSpPr/>
          <p:nvPr/>
        </p:nvSpPr>
        <p:spPr>
          <a:xfrm>
            <a:off x="505097" y="1293283"/>
            <a:ext cx="10981509" cy="3200876"/>
          </a:xfrm>
          <a:prstGeom prst="rect">
            <a:avLst/>
          </a:prstGeom>
        </p:spPr>
        <p:txBody>
          <a:bodyPr wrap="square">
            <a:spAutoFit/>
          </a:bodyPr>
          <a:lstStyle/>
          <a:p>
            <a:r>
              <a:rPr lang="tr-TR" dirty="0"/>
              <a:t>Herkes tarafından (yanlış) bilinen anlamı ile, </a:t>
            </a:r>
            <a:r>
              <a:rPr lang="tr-TR" b="1" dirty="0"/>
              <a:t>TIR</a:t>
            </a:r>
            <a:r>
              <a:rPr lang="tr-TR" dirty="0"/>
              <a:t>; şehirlerarası veya uluslararası yük taşımacılığında, karayolu üzerinde taşıma yapan uzun ve geniş araçlardır. </a:t>
            </a:r>
          </a:p>
          <a:p>
            <a:endParaRPr lang="tr-TR" dirty="0"/>
          </a:p>
          <a:p>
            <a:r>
              <a:rPr lang="tr-TR" dirty="0"/>
              <a:t>Fakat aslında </a:t>
            </a:r>
            <a:r>
              <a:rPr lang="tr-TR" b="1" dirty="0">
                <a:solidFill>
                  <a:schemeClr val="accent2">
                    <a:lumMod val="75000"/>
                  </a:schemeClr>
                </a:solidFill>
              </a:rPr>
              <a:t>TIR, kamyon, otobüs, tren gibi bir araç ismi değildir. </a:t>
            </a:r>
          </a:p>
          <a:p>
            <a:endParaRPr lang="tr-TR" b="1" dirty="0">
              <a:solidFill>
                <a:schemeClr val="accent2">
                  <a:lumMod val="75000"/>
                </a:schemeClr>
              </a:solidFill>
            </a:endParaRPr>
          </a:p>
          <a:p>
            <a:endParaRPr lang="tr-TR" b="1" dirty="0">
              <a:solidFill>
                <a:schemeClr val="accent2">
                  <a:lumMod val="75000"/>
                </a:schemeClr>
              </a:solidFill>
            </a:endParaRPr>
          </a:p>
          <a:p>
            <a:pPr algn="just"/>
            <a:r>
              <a:rPr lang="tr-TR" dirty="0"/>
              <a:t>Fransızca </a:t>
            </a:r>
            <a:r>
              <a:rPr lang="tr-TR" b="1" dirty="0"/>
              <a:t>"Uluslararası Karayolu Taşımacılığı" </a:t>
            </a:r>
            <a:r>
              <a:rPr lang="tr-TR" dirty="0"/>
              <a:t>anlamına gelen </a:t>
            </a:r>
            <a:r>
              <a:rPr lang="tr-TR" sz="2000" b="1" dirty="0" err="1">
                <a:solidFill>
                  <a:schemeClr val="accent2">
                    <a:lumMod val="75000"/>
                  </a:schemeClr>
                </a:solidFill>
              </a:rPr>
              <a:t>Transports</a:t>
            </a:r>
            <a:r>
              <a:rPr lang="tr-TR" sz="2000" b="1" dirty="0">
                <a:solidFill>
                  <a:schemeClr val="accent2">
                    <a:lumMod val="75000"/>
                  </a:schemeClr>
                </a:solidFill>
              </a:rPr>
              <a:t> </a:t>
            </a:r>
            <a:r>
              <a:rPr lang="tr-TR" sz="2000" b="1" dirty="0" err="1">
                <a:solidFill>
                  <a:schemeClr val="accent2">
                    <a:lumMod val="75000"/>
                  </a:schemeClr>
                </a:solidFill>
              </a:rPr>
              <a:t>Internationaux</a:t>
            </a:r>
            <a:r>
              <a:rPr lang="tr-TR" sz="2000" b="1" dirty="0">
                <a:solidFill>
                  <a:schemeClr val="accent2">
                    <a:lumMod val="75000"/>
                  </a:schemeClr>
                </a:solidFill>
              </a:rPr>
              <a:t> </a:t>
            </a:r>
            <a:r>
              <a:rPr lang="tr-TR" sz="2000" b="1" dirty="0" err="1">
                <a:solidFill>
                  <a:schemeClr val="accent2">
                    <a:lumMod val="75000"/>
                  </a:schemeClr>
                </a:solidFill>
              </a:rPr>
              <a:t>Routiers'in</a:t>
            </a:r>
            <a:r>
              <a:rPr lang="tr-TR" sz="2000" b="1" dirty="0">
                <a:solidFill>
                  <a:schemeClr val="accent2">
                    <a:lumMod val="75000"/>
                  </a:schemeClr>
                </a:solidFill>
              </a:rPr>
              <a:t> </a:t>
            </a:r>
            <a:r>
              <a:rPr lang="tr-TR" dirty="0"/>
              <a:t>baş harflerinden oluşturulan bir kısaltmadır. </a:t>
            </a:r>
          </a:p>
          <a:p>
            <a:pPr algn="just"/>
            <a:endParaRPr lang="tr-TR" dirty="0"/>
          </a:p>
          <a:p>
            <a:pPr algn="just"/>
            <a:r>
              <a:rPr lang="tr-TR" dirty="0"/>
              <a:t>Zamanla TIR plakası taşıyan bütün araçlar için ortak bir isim olarak da kullanılmaya başlanan TIR, bugün artık treyleri olan uzun nakliye araçlarının tek ismi gibi kullanılmaktadır.</a:t>
            </a:r>
          </a:p>
        </p:txBody>
      </p:sp>
      <p:sp>
        <p:nvSpPr>
          <p:cNvPr id="4" name="5-Nokta Yıldız 3"/>
          <p:cNvSpPr/>
          <p:nvPr/>
        </p:nvSpPr>
        <p:spPr>
          <a:xfrm>
            <a:off x="304801" y="27096"/>
            <a:ext cx="1158240" cy="1036320"/>
          </a:xfrm>
          <a:prstGeom prst="star5">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pic>
        <p:nvPicPr>
          <p:cNvPr id="4098" name="Picture 2" descr="Bundesverband Güterkraftverkehr Logistik und Entsorgung (BGL) 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7195" y="4535870"/>
            <a:ext cx="2070689" cy="23221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ır şoförlerine düzensiz göçmen uyarıs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359" y="4588872"/>
            <a:ext cx="4049487" cy="227783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DF316CAE-FAD3-1FB7-254B-60DEE4AA59E6}"/>
              </a:ext>
            </a:extLst>
          </p:cNvPr>
          <p:cNvPicPr>
            <a:picLocks noChangeAspect="1"/>
          </p:cNvPicPr>
          <p:nvPr/>
        </p:nvPicPr>
        <p:blipFill>
          <a:blip r:embed="rId4"/>
          <a:stretch>
            <a:fillRect/>
          </a:stretch>
        </p:blipFill>
        <p:spPr>
          <a:xfrm>
            <a:off x="11361191" y="98855"/>
            <a:ext cx="765277" cy="765722"/>
          </a:xfrm>
          <a:prstGeom prst="rect">
            <a:avLst/>
          </a:prstGeom>
        </p:spPr>
      </p:pic>
    </p:spTree>
    <p:extLst>
      <p:ext uri="{BB962C8B-B14F-4D97-AF65-F5344CB8AC3E}">
        <p14:creationId xmlns:p14="http://schemas.microsoft.com/office/powerpoint/2010/main" val="1562373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27</a:t>
            </a:fld>
            <a:endParaRPr lang="tr-TR"/>
          </a:p>
        </p:txBody>
      </p:sp>
      <p:pic>
        <p:nvPicPr>
          <p:cNvPr id="3" name="Picture 2" descr="AB'ye kara taşımacılığında engel y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572" y="128687"/>
            <a:ext cx="4485968" cy="269158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Yer Tutucusu 2"/>
          <p:cNvSpPr txBox="1">
            <a:spLocks/>
          </p:cNvSpPr>
          <p:nvPr/>
        </p:nvSpPr>
        <p:spPr>
          <a:xfrm>
            <a:off x="635995" y="1993997"/>
            <a:ext cx="11108438" cy="4189748"/>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endParaRPr lang="tr-TR" sz="2133" dirty="0">
              <a:cs typeface="Times New Roman" panose="02020603050405020304" pitchFamily="18" charset="0"/>
            </a:endParaRPr>
          </a:p>
          <a:p>
            <a:pPr marL="0" indent="0">
              <a:buNone/>
            </a:pPr>
            <a:r>
              <a:rPr lang="tr-TR" sz="2900" b="1" dirty="0">
                <a:solidFill>
                  <a:schemeClr val="accent2">
                    <a:lumMod val="75000"/>
                  </a:schemeClr>
                </a:solidFill>
                <a:cs typeface="Times New Roman" panose="02020603050405020304" pitchFamily="18" charset="0"/>
              </a:rPr>
              <a:t>KARA YOLU AVANTAJLARI</a:t>
            </a:r>
          </a:p>
          <a:p>
            <a:pPr marL="0" indent="0">
              <a:buNone/>
            </a:pPr>
            <a:endParaRPr lang="tr-TR" sz="2900" b="1" dirty="0">
              <a:solidFill>
                <a:schemeClr val="accent2">
                  <a:lumMod val="75000"/>
                </a:schemeClr>
              </a:solidFill>
              <a:cs typeface="Times New Roman" panose="02020603050405020304" pitchFamily="18" charset="0"/>
            </a:endParaRPr>
          </a:p>
          <a:p>
            <a:pPr>
              <a:buFont typeface="Century Gothic" panose="020B0502020202020204" pitchFamily="34" charset="0"/>
              <a:buChar char="+"/>
            </a:pPr>
            <a:r>
              <a:rPr lang="tr-TR" sz="2133" dirty="0">
                <a:cs typeface="Times New Roman" panose="02020603050405020304" pitchFamily="18" charset="0"/>
              </a:rPr>
              <a:t>Deniz yoluna oranla mamuller çok daha hızlı bir şekilde sevk edilirken, maliyet bakımından deniz ve hava taşımacılığının ortasında bulunmaktadır. </a:t>
            </a:r>
          </a:p>
          <a:p>
            <a:pPr>
              <a:buFont typeface="Century Gothic" panose="020B0502020202020204" pitchFamily="34" charset="0"/>
              <a:buChar char="+"/>
            </a:pPr>
            <a:r>
              <a:rPr lang="tr-TR" sz="2133" dirty="0">
                <a:cs typeface="Times New Roman" panose="02020603050405020304" pitchFamily="18" charset="0"/>
              </a:rPr>
              <a:t>Günümüzün rekabetçi ortamında </a:t>
            </a:r>
            <a:r>
              <a:rPr lang="tr-TR" sz="2133" b="1" dirty="0">
                <a:solidFill>
                  <a:srgbClr val="00B050"/>
                </a:solidFill>
                <a:cs typeface="Times New Roman" panose="02020603050405020304" pitchFamily="18" charset="0"/>
              </a:rPr>
              <a:t>zaman avantajı </a:t>
            </a:r>
            <a:r>
              <a:rPr lang="tr-TR" sz="2133" dirty="0">
                <a:cs typeface="Times New Roman" panose="02020603050405020304" pitchFamily="18" charset="0"/>
              </a:rPr>
              <a:t>nedeniyle kendine </a:t>
            </a:r>
            <a:r>
              <a:rPr lang="tr-TR" sz="2133" b="1" dirty="0">
                <a:cs typeface="Times New Roman" panose="02020603050405020304" pitchFamily="18" charset="0"/>
              </a:rPr>
              <a:t>yaygın kullanım</a:t>
            </a:r>
            <a:r>
              <a:rPr lang="tr-TR" sz="2133" dirty="0">
                <a:cs typeface="Times New Roman" panose="02020603050405020304" pitchFamily="18" charset="0"/>
              </a:rPr>
              <a:t> alanı bulmaktadır. </a:t>
            </a:r>
          </a:p>
          <a:p>
            <a:pPr>
              <a:buFont typeface="Century Gothic" panose="020B0502020202020204" pitchFamily="34" charset="0"/>
              <a:buChar char="+"/>
            </a:pPr>
            <a:r>
              <a:rPr lang="tr-TR" sz="2133" dirty="0">
                <a:cs typeface="Times New Roman" panose="02020603050405020304" pitchFamily="18" charset="0"/>
              </a:rPr>
              <a:t>En büyük üstünlüğü </a:t>
            </a:r>
            <a:r>
              <a:rPr lang="tr-TR" sz="2133" b="1" dirty="0">
                <a:solidFill>
                  <a:srgbClr val="00B050"/>
                </a:solidFill>
                <a:cs typeface="Times New Roman" panose="02020603050405020304" pitchFamily="18" charset="0"/>
              </a:rPr>
              <a:t>esneklik ve kapıdan kapıya </a:t>
            </a:r>
            <a:r>
              <a:rPr lang="tr-TR" sz="2133" dirty="0">
                <a:cs typeface="Times New Roman" panose="02020603050405020304" pitchFamily="18" charset="0"/>
              </a:rPr>
              <a:t>hizmettir. </a:t>
            </a:r>
          </a:p>
          <a:p>
            <a:pPr>
              <a:buFont typeface="Century Gothic" panose="020B0502020202020204" pitchFamily="34" charset="0"/>
              <a:buChar char="+"/>
            </a:pPr>
            <a:r>
              <a:rPr lang="tr-TR" sz="2133" dirty="0">
                <a:cs typeface="Times New Roman" panose="02020603050405020304" pitchFamily="18" charset="0"/>
              </a:rPr>
              <a:t>Genelde </a:t>
            </a:r>
            <a:r>
              <a:rPr lang="tr-TR" sz="2133" b="1" dirty="0">
                <a:solidFill>
                  <a:srgbClr val="00B050"/>
                </a:solidFill>
                <a:cs typeface="Times New Roman" panose="02020603050405020304" pitchFamily="18" charset="0"/>
              </a:rPr>
              <a:t>mamul ve yarı mamuller ile tüketim mallarının </a:t>
            </a:r>
            <a:r>
              <a:rPr lang="tr-TR" sz="2133" dirty="0">
                <a:cs typeface="Times New Roman" panose="02020603050405020304" pitchFamily="18" charset="0"/>
              </a:rPr>
              <a:t>nakliyesinde sıklıkla kullanılmaktadır.</a:t>
            </a:r>
          </a:p>
          <a:p>
            <a:pPr>
              <a:buFont typeface="Century Gothic" panose="020B0502020202020204" pitchFamily="34" charset="0"/>
              <a:buChar char="+"/>
            </a:pPr>
            <a:r>
              <a:rPr lang="tr-TR" sz="2133" b="1" dirty="0">
                <a:solidFill>
                  <a:srgbClr val="00B050"/>
                </a:solidFill>
                <a:cs typeface="Times New Roman" panose="02020603050405020304" pitchFamily="18" charset="0"/>
              </a:rPr>
              <a:t>Sık sefer uygulaması</a:t>
            </a:r>
            <a:r>
              <a:rPr lang="tr-TR" sz="2133" b="1" dirty="0">
                <a:cs typeface="Times New Roman" panose="02020603050405020304" pitchFamily="18" charset="0"/>
              </a:rPr>
              <a:t>, </a:t>
            </a:r>
            <a:r>
              <a:rPr lang="tr-TR" sz="2133" b="1" dirty="0">
                <a:solidFill>
                  <a:srgbClr val="00B050"/>
                </a:solidFill>
                <a:cs typeface="Times New Roman" panose="02020603050405020304" pitchFamily="18" charset="0"/>
              </a:rPr>
              <a:t>araç takibinin </a:t>
            </a:r>
            <a:r>
              <a:rPr lang="tr-TR" sz="2133" dirty="0">
                <a:cs typeface="Times New Roman" panose="02020603050405020304" pitchFamily="18" charset="0"/>
              </a:rPr>
              <a:t>yapılabilmesi,</a:t>
            </a:r>
          </a:p>
          <a:p>
            <a:pPr>
              <a:buFont typeface="Century Gothic" panose="020B0502020202020204" pitchFamily="34" charset="0"/>
              <a:buChar char="+"/>
            </a:pPr>
            <a:r>
              <a:rPr lang="tr-TR" sz="2133" dirty="0">
                <a:cs typeface="Times New Roman" panose="02020603050405020304" pitchFamily="18" charset="0"/>
              </a:rPr>
              <a:t>Küçük yüklerde havayolu, daha büyük yüklerde ise denizyolu ve demiryolu ile rekabet edebilmesi,</a:t>
            </a:r>
          </a:p>
          <a:p>
            <a:pPr>
              <a:buFont typeface="Century Gothic" panose="020B0502020202020204" pitchFamily="34" charset="0"/>
              <a:buChar char="+"/>
            </a:pPr>
            <a:r>
              <a:rPr lang="tr-TR" sz="2133" b="1" dirty="0">
                <a:cs typeface="Times New Roman" panose="02020603050405020304" pitchFamily="18" charset="0"/>
              </a:rPr>
              <a:t>7 gün 24 saat </a:t>
            </a:r>
            <a:r>
              <a:rPr lang="tr-TR" sz="2133" b="1" dirty="0">
                <a:solidFill>
                  <a:srgbClr val="00B050"/>
                </a:solidFill>
                <a:cs typeface="Times New Roman" panose="02020603050405020304" pitchFamily="18" charset="0"/>
              </a:rPr>
              <a:t>yükleme-boşaltma-sefer</a:t>
            </a:r>
            <a:r>
              <a:rPr lang="tr-TR" sz="2133" dirty="0">
                <a:cs typeface="Times New Roman" panose="02020603050405020304" pitchFamily="18" charset="0"/>
              </a:rPr>
              <a:t> yapılabilme imkanının olması,</a:t>
            </a:r>
          </a:p>
          <a:p>
            <a:pPr>
              <a:buFont typeface="Century Gothic" panose="020B0502020202020204" pitchFamily="34" charset="0"/>
              <a:buChar char="+"/>
            </a:pPr>
            <a:r>
              <a:rPr lang="tr-TR" sz="2133" dirty="0">
                <a:cs typeface="Times New Roman" panose="02020603050405020304" pitchFamily="18" charset="0"/>
              </a:rPr>
              <a:t>Uygun coğrafik koşullar altında </a:t>
            </a:r>
            <a:r>
              <a:rPr lang="tr-TR" sz="2133" b="1" dirty="0">
                <a:solidFill>
                  <a:srgbClr val="00B050"/>
                </a:solidFill>
                <a:cs typeface="Times New Roman" panose="02020603050405020304" pitchFamily="18" charset="0"/>
              </a:rPr>
              <a:t>ulaşım ağı neredeyse sınırsızdır</a:t>
            </a:r>
            <a:r>
              <a:rPr lang="tr-TR" sz="2133" dirty="0">
                <a:cs typeface="Times New Roman" panose="02020603050405020304" pitchFamily="18" charset="0"/>
              </a:rPr>
              <a:t>.</a:t>
            </a:r>
          </a:p>
          <a:p>
            <a:pPr marL="0" indent="0">
              <a:buFont typeface="Wingdings 3" charset="2"/>
              <a:buNone/>
            </a:pPr>
            <a:endParaRPr lang="tr-TR" sz="2133" dirty="0">
              <a:cs typeface="Times New Roman" panose="02020603050405020304" pitchFamily="18" charset="0"/>
            </a:endParaRPr>
          </a:p>
        </p:txBody>
      </p:sp>
      <p:pic>
        <p:nvPicPr>
          <p:cNvPr id="5" name="Resim 4">
            <a:extLst>
              <a:ext uri="{FF2B5EF4-FFF2-40B4-BE49-F238E27FC236}">
                <a16:creationId xmlns:a16="http://schemas.microsoft.com/office/drawing/2014/main" id="{BAC6D0EE-01C1-7665-A934-1AC50DDF94D8}"/>
              </a:ext>
            </a:extLst>
          </p:cNvPr>
          <p:cNvPicPr>
            <a:picLocks noChangeAspect="1"/>
          </p:cNvPicPr>
          <p:nvPr/>
        </p:nvPicPr>
        <p:blipFill>
          <a:blip r:embed="rId3"/>
          <a:stretch>
            <a:fillRect/>
          </a:stretch>
        </p:blipFill>
        <p:spPr>
          <a:xfrm>
            <a:off x="11361191" y="98855"/>
            <a:ext cx="765277" cy="765722"/>
          </a:xfrm>
          <a:prstGeom prst="rect">
            <a:avLst/>
          </a:prstGeom>
        </p:spPr>
      </p:pic>
    </p:spTree>
    <p:extLst>
      <p:ext uri="{BB962C8B-B14F-4D97-AF65-F5344CB8AC3E}">
        <p14:creationId xmlns:p14="http://schemas.microsoft.com/office/powerpoint/2010/main" val="3625240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28</a:t>
            </a:fld>
            <a:endParaRPr lang="tr-TR"/>
          </a:p>
        </p:txBody>
      </p:sp>
      <p:sp>
        <p:nvSpPr>
          <p:cNvPr id="3" name="Metin Yer Tutucusu 2"/>
          <p:cNvSpPr txBox="1">
            <a:spLocks/>
          </p:cNvSpPr>
          <p:nvPr/>
        </p:nvSpPr>
        <p:spPr>
          <a:xfrm>
            <a:off x="543631" y="2668252"/>
            <a:ext cx="11108438" cy="36324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endParaRPr lang="tr-TR" sz="2133" dirty="0">
              <a:cs typeface="Times New Roman" panose="02020603050405020304" pitchFamily="18" charset="0"/>
            </a:endParaRPr>
          </a:p>
          <a:p>
            <a:endParaRPr lang="tr-TR" sz="2133" dirty="0">
              <a:cs typeface="Times New Roman" panose="02020603050405020304" pitchFamily="18" charset="0"/>
            </a:endParaRPr>
          </a:p>
        </p:txBody>
      </p:sp>
      <p:sp>
        <p:nvSpPr>
          <p:cNvPr id="4" name="Metin Yer Tutucusu 2"/>
          <p:cNvSpPr txBox="1">
            <a:spLocks/>
          </p:cNvSpPr>
          <p:nvPr/>
        </p:nvSpPr>
        <p:spPr>
          <a:xfrm>
            <a:off x="543631" y="2364138"/>
            <a:ext cx="11108438" cy="3632400"/>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Font typeface="Wingdings 3" charset="2"/>
              <a:buNone/>
            </a:pPr>
            <a:endParaRPr lang="tr-TR" sz="2133" dirty="0">
              <a:cs typeface="Times New Roman" panose="02020603050405020304" pitchFamily="18" charset="0"/>
            </a:endParaRPr>
          </a:p>
          <a:p>
            <a:pPr marL="0" indent="0" algn="just">
              <a:buNone/>
            </a:pPr>
            <a:r>
              <a:rPr lang="tr-TR" sz="2133" b="1" dirty="0">
                <a:solidFill>
                  <a:srgbClr val="00B050"/>
                </a:solidFill>
                <a:cs typeface="Times New Roman" panose="02020603050405020304" pitchFamily="18" charset="0"/>
              </a:rPr>
              <a:t>Kara Yolu Dezavantajları</a:t>
            </a:r>
          </a:p>
          <a:p>
            <a:pPr algn="just">
              <a:buFont typeface="Century Gothic" panose="020B0502020202020204" pitchFamily="34" charset="0"/>
              <a:buChar char="―"/>
            </a:pPr>
            <a:r>
              <a:rPr lang="tr-TR" sz="2133" dirty="0">
                <a:cs typeface="Times New Roman" panose="02020603050405020304" pitchFamily="18" charset="0"/>
              </a:rPr>
              <a:t>Aşırı trafik yoğunluğu sebebiyle </a:t>
            </a:r>
            <a:r>
              <a:rPr lang="tr-TR" sz="2133" b="1" dirty="0">
                <a:solidFill>
                  <a:schemeClr val="accent4">
                    <a:lumMod val="50000"/>
                  </a:schemeClr>
                </a:solidFill>
                <a:cs typeface="Times New Roman" panose="02020603050405020304" pitchFamily="18" charset="0"/>
              </a:rPr>
              <a:t>trafik kazalarına neden olması,</a:t>
            </a:r>
          </a:p>
          <a:p>
            <a:pPr algn="just">
              <a:buFont typeface="Century Gothic" panose="020B0502020202020204" pitchFamily="34" charset="0"/>
              <a:buChar char="―"/>
            </a:pPr>
            <a:r>
              <a:rPr lang="tr-TR" sz="2133" b="1" dirty="0">
                <a:solidFill>
                  <a:schemeClr val="accent4">
                    <a:lumMod val="50000"/>
                  </a:schemeClr>
                </a:solidFill>
                <a:cs typeface="Times New Roman" panose="02020603050405020304" pitchFamily="18" charset="0"/>
              </a:rPr>
              <a:t>Çevre kirliliği </a:t>
            </a:r>
            <a:r>
              <a:rPr lang="tr-TR" sz="2133" dirty="0">
                <a:cs typeface="Times New Roman" panose="02020603050405020304" pitchFamily="18" charset="0"/>
              </a:rPr>
              <a:t>yaratması,</a:t>
            </a:r>
          </a:p>
          <a:p>
            <a:pPr algn="just">
              <a:buFont typeface="Century Gothic" panose="020B0502020202020204" pitchFamily="34" charset="0"/>
              <a:buChar char="―"/>
            </a:pPr>
            <a:r>
              <a:rPr lang="tr-TR" sz="2133" dirty="0">
                <a:cs typeface="Times New Roman" panose="02020603050405020304" pitchFamily="18" charset="0"/>
              </a:rPr>
              <a:t>Motor yakıtlarına talebi artırmakta ve </a:t>
            </a:r>
            <a:r>
              <a:rPr lang="tr-TR" sz="2133" b="1" dirty="0">
                <a:solidFill>
                  <a:schemeClr val="accent4">
                    <a:lumMod val="50000"/>
                  </a:schemeClr>
                </a:solidFill>
                <a:cs typeface="Times New Roman" panose="02020603050405020304" pitchFamily="18" charset="0"/>
              </a:rPr>
              <a:t>hava ve gürültü kirliliğine neden olmaktadır,</a:t>
            </a:r>
          </a:p>
          <a:p>
            <a:pPr algn="just">
              <a:buFont typeface="Century Gothic" panose="020B0502020202020204" pitchFamily="34" charset="0"/>
              <a:buChar char="―"/>
            </a:pPr>
            <a:r>
              <a:rPr lang="tr-TR" sz="2133" dirty="0">
                <a:cs typeface="Times New Roman" panose="02020603050405020304" pitchFamily="18" charset="0"/>
              </a:rPr>
              <a:t>Tehlikeli maddelerin taşınması sırasında oluşabilecek kazalardan dolayı </a:t>
            </a:r>
            <a:r>
              <a:rPr lang="tr-TR" sz="2133" b="1" dirty="0">
                <a:solidFill>
                  <a:schemeClr val="accent4">
                    <a:lumMod val="50000"/>
                  </a:schemeClr>
                </a:solidFill>
                <a:cs typeface="Times New Roman" panose="02020603050405020304" pitchFamily="18" charset="0"/>
              </a:rPr>
              <a:t>sağlık riskine neden olmaktadır,</a:t>
            </a:r>
          </a:p>
          <a:p>
            <a:pPr algn="just">
              <a:buFont typeface="Century Gothic" panose="020B0502020202020204" pitchFamily="34" charset="0"/>
              <a:buChar char="―"/>
            </a:pPr>
            <a:r>
              <a:rPr lang="tr-TR" sz="2133" b="1" dirty="0">
                <a:solidFill>
                  <a:schemeClr val="accent4">
                    <a:lumMod val="50000"/>
                  </a:schemeClr>
                </a:solidFill>
                <a:cs typeface="Times New Roman" panose="02020603050405020304" pitchFamily="18" charset="0"/>
              </a:rPr>
              <a:t>Düşük sabit, yüksek değişken maliyetlere </a:t>
            </a:r>
            <a:r>
              <a:rPr lang="tr-TR" sz="2133" dirty="0">
                <a:cs typeface="Times New Roman" panose="02020603050405020304" pitchFamily="18" charset="0"/>
              </a:rPr>
              <a:t>sahiptir,</a:t>
            </a:r>
          </a:p>
          <a:p>
            <a:pPr algn="just">
              <a:buFont typeface="Century Gothic" panose="020B0502020202020204" pitchFamily="34" charset="0"/>
              <a:buChar char="―"/>
            </a:pPr>
            <a:r>
              <a:rPr lang="tr-TR" sz="2133" b="1" dirty="0">
                <a:solidFill>
                  <a:schemeClr val="accent4">
                    <a:lumMod val="50000"/>
                  </a:schemeClr>
                </a:solidFill>
                <a:cs typeface="Times New Roman" panose="02020603050405020304" pitchFamily="18" charset="0"/>
              </a:rPr>
              <a:t>Kötü hava koşullarından </a:t>
            </a:r>
            <a:r>
              <a:rPr lang="tr-TR" sz="2133" dirty="0">
                <a:cs typeface="Times New Roman" panose="02020603050405020304" pitchFamily="18" charset="0"/>
              </a:rPr>
              <a:t>etkilenir.</a:t>
            </a:r>
          </a:p>
          <a:p>
            <a:pPr algn="just">
              <a:buFont typeface="Century Gothic" panose="020B0502020202020204" pitchFamily="34" charset="0"/>
              <a:buChar char="―"/>
            </a:pPr>
            <a:endParaRPr lang="tr-TR" sz="2133" dirty="0">
              <a:cs typeface="Times New Roman" panose="02020603050405020304" pitchFamily="18" charset="0"/>
            </a:endParaRPr>
          </a:p>
        </p:txBody>
      </p:sp>
      <p:pic>
        <p:nvPicPr>
          <p:cNvPr id="2050" name="Picture 2" descr="Karayolu Taşımacılığı : MNS Lojist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948" y="71900"/>
            <a:ext cx="4211592" cy="280913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47EBA55B-7381-158C-44A9-E67EB04F81B1}"/>
              </a:ext>
            </a:extLst>
          </p:cNvPr>
          <p:cNvPicPr>
            <a:picLocks noChangeAspect="1"/>
          </p:cNvPicPr>
          <p:nvPr/>
        </p:nvPicPr>
        <p:blipFill>
          <a:blip r:embed="rId3"/>
          <a:stretch>
            <a:fillRect/>
          </a:stretch>
        </p:blipFill>
        <p:spPr>
          <a:xfrm>
            <a:off x="11361191" y="98855"/>
            <a:ext cx="765277" cy="765722"/>
          </a:xfrm>
          <a:prstGeom prst="rect">
            <a:avLst/>
          </a:prstGeom>
        </p:spPr>
      </p:pic>
    </p:spTree>
    <p:extLst>
      <p:ext uri="{BB962C8B-B14F-4D97-AF65-F5344CB8AC3E}">
        <p14:creationId xmlns:p14="http://schemas.microsoft.com/office/powerpoint/2010/main" val="185288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00695" y="552468"/>
            <a:ext cx="7011200" cy="1021600"/>
          </a:xfrm>
        </p:spPr>
        <p:txBody>
          <a:bodyPr/>
          <a:lstStyle/>
          <a:p>
            <a:pPr algn="ctr"/>
            <a:r>
              <a:rPr lang="tr-TR" b="1" dirty="0">
                <a:solidFill>
                  <a:srgbClr val="FF0000"/>
                </a:solidFill>
                <a:cs typeface="Times New Roman" panose="02020603050405020304" pitchFamily="18" charset="0"/>
              </a:rPr>
              <a:t>Taşıma/Nakliye Modelleri</a:t>
            </a:r>
            <a:endParaRPr lang="tr-TR" b="1" dirty="0">
              <a:solidFill>
                <a:srgbClr val="FF0000"/>
              </a:solidFill>
            </a:endParaRPr>
          </a:p>
        </p:txBody>
      </p:sp>
      <p:sp>
        <p:nvSpPr>
          <p:cNvPr id="3" name="Metin Yer Tutucusu 2"/>
          <p:cNvSpPr>
            <a:spLocks noGrp="1"/>
          </p:cNvSpPr>
          <p:nvPr>
            <p:ph type="body" idx="1"/>
          </p:nvPr>
        </p:nvSpPr>
        <p:spPr>
          <a:xfrm>
            <a:off x="396899" y="2549600"/>
            <a:ext cx="10224655" cy="3632400"/>
          </a:xfrm>
        </p:spPr>
        <p:txBody>
          <a:bodyPr>
            <a:normAutofit/>
          </a:bodyPr>
          <a:lstStyle/>
          <a:p>
            <a:pPr marL="0" indent="0" algn="just">
              <a:buNone/>
            </a:pPr>
            <a:r>
              <a:rPr lang="tr-TR" sz="2400" b="1" dirty="0">
                <a:solidFill>
                  <a:schemeClr val="accent2">
                    <a:lumMod val="75000"/>
                  </a:schemeClr>
                </a:solidFill>
                <a:cs typeface="Times New Roman" panose="02020603050405020304" pitchFamily="18" charset="0"/>
              </a:rPr>
              <a:t>Demir Yolu Taşımacılığı:</a:t>
            </a:r>
            <a:r>
              <a:rPr lang="tr-TR" sz="2400" dirty="0">
                <a:solidFill>
                  <a:schemeClr val="accent2">
                    <a:lumMod val="75000"/>
                  </a:schemeClr>
                </a:solidFill>
                <a:cs typeface="Times New Roman" panose="02020603050405020304" pitchFamily="18" charset="0"/>
              </a:rPr>
              <a:t> </a:t>
            </a:r>
          </a:p>
          <a:p>
            <a:pPr marL="0" indent="0" algn="just">
              <a:buNone/>
            </a:pPr>
            <a:endParaRPr lang="tr-TR" sz="1867" dirty="0">
              <a:cs typeface="Times New Roman" panose="02020603050405020304" pitchFamily="18" charset="0"/>
            </a:endParaRPr>
          </a:p>
          <a:p>
            <a:pPr marL="0" indent="0" algn="just">
              <a:buNone/>
            </a:pPr>
            <a:r>
              <a:rPr lang="tr-TR" sz="1867" dirty="0">
                <a:cs typeface="Times New Roman" panose="02020603050405020304" pitchFamily="18" charset="0"/>
              </a:rPr>
              <a:t>Bir yerden bir yere madeni bir yol üzerinde, mekanik bir güçle hareket ettirilen araçlar içerisinde, insan ve eşya taşınmasını temin eden tesislerin hepsine </a:t>
            </a:r>
            <a:r>
              <a:rPr lang="tr-TR" sz="1867" b="1" dirty="0">
                <a:solidFill>
                  <a:schemeClr val="accent2">
                    <a:lumMod val="75000"/>
                  </a:schemeClr>
                </a:solidFill>
                <a:cs typeface="Times New Roman" panose="02020603050405020304" pitchFamily="18" charset="0"/>
              </a:rPr>
              <a:t>demiryolu</a:t>
            </a:r>
            <a:r>
              <a:rPr lang="tr-TR" sz="1867" dirty="0">
                <a:cs typeface="Times New Roman" panose="02020603050405020304" pitchFamily="18" charset="0"/>
              </a:rPr>
              <a:t> denir.</a:t>
            </a:r>
          </a:p>
          <a:p>
            <a:pPr marL="0" indent="0" algn="just">
              <a:buNone/>
            </a:pPr>
            <a:endParaRPr lang="tr-TR" sz="1867" dirty="0">
              <a:cs typeface="Times New Roman" panose="02020603050405020304" pitchFamily="18" charset="0"/>
            </a:endParaRPr>
          </a:p>
          <a:p>
            <a:pPr marL="0" indent="0" algn="just">
              <a:buNone/>
            </a:pPr>
            <a:r>
              <a:rPr lang="tr-TR" sz="1867" dirty="0">
                <a:cs typeface="Times New Roman" panose="02020603050405020304" pitchFamily="18" charset="0"/>
              </a:rPr>
              <a:t>Kara </a:t>
            </a:r>
            <a:r>
              <a:rPr lang="tr-TR" sz="1867" dirty="0" err="1">
                <a:cs typeface="Times New Roman" panose="02020603050405020304" pitchFamily="18" charset="0"/>
              </a:rPr>
              <a:t>modu</a:t>
            </a:r>
            <a:r>
              <a:rPr lang="tr-TR" sz="1867" dirty="0">
                <a:cs typeface="Times New Roman" panose="02020603050405020304" pitchFamily="18" charset="0"/>
              </a:rPr>
              <a:t> kapsamında karayolundan sonra en çok kullanılan ulaştırma biçimidir.</a:t>
            </a:r>
          </a:p>
          <a:p>
            <a:pPr marL="0" indent="0" algn="just">
              <a:buNone/>
            </a:pPr>
            <a:endParaRPr lang="tr-TR" sz="1867" dirty="0">
              <a:cs typeface="Times New Roman" panose="02020603050405020304" pitchFamily="18" charset="0"/>
            </a:endParaRPr>
          </a:p>
          <a:p>
            <a:pPr marL="0" indent="0" algn="just">
              <a:buNone/>
            </a:pPr>
            <a:r>
              <a:rPr lang="tr-TR" sz="1867" dirty="0">
                <a:cs typeface="Times New Roman" panose="02020603050405020304" pitchFamily="18" charset="0"/>
              </a:rPr>
              <a:t>1830’da </a:t>
            </a:r>
            <a:r>
              <a:rPr lang="tr-TR" sz="1867" u="sng" dirty="0">
                <a:cs typeface="Times New Roman" panose="02020603050405020304" pitchFamily="18" charset="0"/>
              </a:rPr>
              <a:t>Liverpool – Manchester </a:t>
            </a:r>
            <a:r>
              <a:rPr lang="tr-TR" sz="1867" dirty="0">
                <a:cs typeface="Times New Roman" panose="02020603050405020304" pitchFamily="18" charset="0"/>
              </a:rPr>
              <a:t>arasında ilk demir yolu yapılmıştır.</a:t>
            </a:r>
          </a:p>
        </p:txBody>
      </p:sp>
      <p:sp>
        <p:nvSpPr>
          <p:cNvPr id="5" name="Slayt Numarası Yer Tutucusu 4"/>
          <p:cNvSpPr>
            <a:spLocks noGrp="1"/>
          </p:cNvSpPr>
          <p:nvPr>
            <p:ph type="sldNum" idx="12"/>
          </p:nvPr>
        </p:nvSpPr>
        <p:spPr/>
        <p:txBody>
          <a:bodyPr/>
          <a:lstStyle/>
          <a:p>
            <a:fld id="{00000000-1234-1234-1234-123412341234}" type="slidenum">
              <a:rPr lang="en" smtClean="0"/>
              <a:pPr/>
              <a:t>29</a:t>
            </a:fld>
            <a:endParaRPr lang="en"/>
          </a:p>
        </p:txBody>
      </p:sp>
      <p:pic>
        <p:nvPicPr>
          <p:cNvPr id="4" name="Resim 3">
            <a:extLst>
              <a:ext uri="{FF2B5EF4-FFF2-40B4-BE49-F238E27FC236}">
                <a16:creationId xmlns:a16="http://schemas.microsoft.com/office/drawing/2014/main" id="{858561CB-1001-12C0-DC49-7D37F08C65C2}"/>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2431540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8531A-BC9F-4E12-AD63-16294DB0AF03}"/>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01E2B11F-9CD5-A791-FBE8-BF3AFE427105}"/>
              </a:ext>
            </a:extLst>
          </p:cNvPr>
          <p:cNvSpPr>
            <a:spLocks noGrp="1"/>
          </p:cNvSpPr>
          <p:nvPr>
            <p:ph type="body" sz="half" idx="2"/>
          </p:nvPr>
        </p:nvSpPr>
        <p:spPr>
          <a:xfrm>
            <a:off x="901699" y="2184400"/>
            <a:ext cx="10591962" cy="3858732"/>
          </a:xfrm>
        </p:spPr>
        <p:txBody>
          <a:bodyPr>
            <a:normAutofit/>
          </a:bodyPr>
          <a:lstStyle/>
          <a:p>
            <a:pPr algn="ctr"/>
            <a:r>
              <a:rPr lang="tr-TR" sz="4400" i="1" dirty="0">
                <a:solidFill>
                  <a:schemeClr val="tx1"/>
                </a:solidFill>
              </a:rPr>
              <a:t>İnsanoğlunun en eski tutkularından birisi olan uçmak arzusu kuşlara özentisinden kaynaklanmıştır. </a:t>
            </a:r>
            <a:endParaRPr lang="tr-TR" sz="4400" dirty="0">
              <a:solidFill>
                <a:schemeClr val="tx1"/>
              </a:solidFill>
            </a:endParaRPr>
          </a:p>
          <a:p>
            <a:pPr algn="ctr"/>
            <a:endParaRPr lang="tr-TR" sz="4400" dirty="0"/>
          </a:p>
        </p:txBody>
      </p:sp>
      <p:sp>
        <p:nvSpPr>
          <p:cNvPr id="5" name="Dikdörtgen 4">
            <a:extLst>
              <a:ext uri="{FF2B5EF4-FFF2-40B4-BE49-F238E27FC236}">
                <a16:creationId xmlns:a16="http://schemas.microsoft.com/office/drawing/2014/main" id="{167C086E-F56B-606E-01CC-0BDD99EEB533}"/>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78857E9C-03B4-22E5-F188-952F761395FF}"/>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F9632176-3C1C-D4CF-5A4B-4A3872D74B04}"/>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D59C27F-B35B-1AC7-5ED7-B29804210CBE}"/>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3526BA1E-999D-BEB0-6A45-188834D1024E}"/>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251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30</a:t>
            </a:fld>
            <a:endParaRPr lang="tr-TR"/>
          </a:p>
        </p:txBody>
      </p:sp>
      <p:pic>
        <p:nvPicPr>
          <p:cNvPr id="3" name="Resim 2"/>
          <p:cNvPicPr>
            <a:picLocks noChangeAspect="1"/>
          </p:cNvPicPr>
          <p:nvPr/>
        </p:nvPicPr>
        <p:blipFill>
          <a:blip r:embed="rId2"/>
          <a:stretch>
            <a:fillRect/>
          </a:stretch>
        </p:blipFill>
        <p:spPr>
          <a:xfrm>
            <a:off x="789613" y="236249"/>
            <a:ext cx="10200865" cy="6385502"/>
          </a:xfrm>
          <a:prstGeom prst="rect">
            <a:avLst/>
          </a:prstGeom>
        </p:spPr>
      </p:pic>
      <p:pic>
        <p:nvPicPr>
          <p:cNvPr id="4" name="Resim 3">
            <a:extLst>
              <a:ext uri="{FF2B5EF4-FFF2-40B4-BE49-F238E27FC236}">
                <a16:creationId xmlns:a16="http://schemas.microsoft.com/office/drawing/2014/main" id="{46305B35-6C05-21C2-20FD-AAAB3B7AAEC3}"/>
              </a:ext>
            </a:extLst>
          </p:cNvPr>
          <p:cNvPicPr>
            <a:picLocks noChangeAspect="1"/>
          </p:cNvPicPr>
          <p:nvPr/>
        </p:nvPicPr>
        <p:blipFill>
          <a:blip r:embed="rId3"/>
          <a:stretch>
            <a:fillRect/>
          </a:stretch>
        </p:blipFill>
        <p:spPr>
          <a:xfrm>
            <a:off x="11361191" y="98855"/>
            <a:ext cx="765277" cy="765722"/>
          </a:xfrm>
          <a:prstGeom prst="rect">
            <a:avLst/>
          </a:prstGeom>
        </p:spPr>
      </p:pic>
    </p:spTree>
    <p:extLst>
      <p:ext uri="{BB962C8B-B14F-4D97-AF65-F5344CB8AC3E}">
        <p14:creationId xmlns:p14="http://schemas.microsoft.com/office/powerpoint/2010/main" val="3055304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31</a:t>
            </a:fld>
            <a:endParaRPr lang="tr-TR"/>
          </a:p>
        </p:txBody>
      </p:sp>
      <p:sp>
        <p:nvSpPr>
          <p:cNvPr id="3" name="Dikdörtgen 2"/>
          <p:cNvSpPr/>
          <p:nvPr/>
        </p:nvSpPr>
        <p:spPr>
          <a:xfrm>
            <a:off x="600363" y="180808"/>
            <a:ext cx="7487301" cy="6647974"/>
          </a:xfrm>
          <a:prstGeom prst="rect">
            <a:avLst/>
          </a:prstGeom>
        </p:spPr>
        <p:txBody>
          <a:bodyPr wrap="square">
            <a:spAutoFit/>
          </a:bodyPr>
          <a:lstStyle/>
          <a:p>
            <a:pPr algn="just"/>
            <a:r>
              <a:rPr lang="tr-TR" sz="2400" b="1" u="sng" dirty="0">
                <a:solidFill>
                  <a:srgbClr val="00B050"/>
                </a:solidFill>
                <a:cs typeface="Times New Roman" panose="02020603050405020304" pitchFamily="18" charset="0"/>
              </a:rPr>
              <a:t>Demiryolu Avantajları</a:t>
            </a:r>
          </a:p>
          <a:p>
            <a:pPr algn="just"/>
            <a:endParaRPr lang="tr-TR" b="1" dirty="0">
              <a:solidFill>
                <a:schemeClr val="accent2">
                  <a:lumMod val="75000"/>
                </a:schemeClr>
              </a:solidFill>
              <a:cs typeface="Times New Roman" panose="02020603050405020304" pitchFamily="18" charset="0"/>
            </a:endParaRPr>
          </a:p>
          <a:p>
            <a:pPr marL="285750" indent="-285750" algn="just">
              <a:buFont typeface="Century Gothic" panose="020B0502020202020204" pitchFamily="34" charset="0"/>
              <a:buChar char="+"/>
            </a:pPr>
            <a:r>
              <a:rPr lang="tr-TR" b="1" dirty="0">
                <a:solidFill>
                  <a:schemeClr val="accent2">
                    <a:lumMod val="75000"/>
                  </a:schemeClr>
                </a:solidFill>
                <a:cs typeface="Times New Roman" panose="02020603050405020304" pitchFamily="18" charset="0"/>
              </a:rPr>
              <a:t>Çevreye duyarlı </a:t>
            </a:r>
            <a:r>
              <a:rPr lang="tr-TR" dirty="0">
                <a:cs typeface="Times New Roman" panose="02020603050405020304" pitchFamily="18" charset="0"/>
              </a:rPr>
              <a:t>bir sistem,</a:t>
            </a:r>
          </a:p>
          <a:p>
            <a:pPr marL="285750" indent="-285750" algn="just">
              <a:buFont typeface="Century Gothic" panose="020B0502020202020204" pitchFamily="34" charset="0"/>
              <a:buChar char="+"/>
            </a:pPr>
            <a:r>
              <a:rPr lang="tr-TR" dirty="0">
                <a:cs typeface="Times New Roman" panose="02020603050405020304" pitchFamily="18" charset="0"/>
              </a:rPr>
              <a:t>Diğer taşıma şekillerine göre daha güvenli bir sistem,</a:t>
            </a:r>
          </a:p>
          <a:p>
            <a:pPr marL="285750" indent="-285750" algn="just">
              <a:buFont typeface="Century Gothic" panose="020B0502020202020204" pitchFamily="34" charset="0"/>
              <a:buChar char="+"/>
            </a:pPr>
            <a:r>
              <a:rPr lang="tr-TR" dirty="0">
                <a:cs typeface="Times New Roman" panose="02020603050405020304" pitchFamily="18" charset="0"/>
              </a:rPr>
              <a:t>Hava koşullarından ve trafik kısıtlamalarından min. etkilenme,</a:t>
            </a:r>
          </a:p>
          <a:p>
            <a:pPr marL="285750" indent="-285750" algn="just">
              <a:buFont typeface="Century Gothic" panose="020B0502020202020204" pitchFamily="34" charset="0"/>
              <a:buChar char="+"/>
            </a:pPr>
            <a:r>
              <a:rPr lang="tr-TR" b="1" dirty="0">
                <a:solidFill>
                  <a:schemeClr val="accent2">
                    <a:lumMod val="75000"/>
                  </a:schemeClr>
                </a:solidFill>
                <a:cs typeface="Times New Roman" panose="02020603050405020304" pitchFamily="18" charset="0"/>
              </a:rPr>
              <a:t>Ülke geçişlerinde </a:t>
            </a:r>
            <a:r>
              <a:rPr lang="tr-TR" dirty="0">
                <a:cs typeface="Times New Roman" panose="02020603050405020304" pitchFamily="18" charset="0"/>
              </a:rPr>
              <a:t>karayoluna oranla </a:t>
            </a:r>
            <a:r>
              <a:rPr lang="tr-TR" b="1" dirty="0">
                <a:solidFill>
                  <a:schemeClr val="accent2">
                    <a:lumMod val="75000"/>
                  </a:schemeClr>
                </a:solidFill>
                <a:cs typeface="Times New Roman" panose="02020603050405020304" pitchFamily="18" charset="0"/>
              </a:rPr>
              <a:t>geçiş kolaylıkları</a:t>
            </a:r>
            <a:r>
              <a:rPr lang="tr-TR" dirty="0">
                <a:cs typeface="Times New Roman" panose="02020603050405020304" pitchFamily="18" charset="0"/>
              </a:rPr>
              <a:t>,</a:t>
            </a:r>
          </a:p>
          <a:p>
            <a:pPr marL="285750" indent="-285750" algn="just">
              <a:buFont typeface="Century Gothic" panose="020B0502020202020204" pitchFamily="34" charset="0"/>
              <a:buChar char="+"/>
            </a:pPr>
            <a:r>
              <a:rPr lang="tr-TR" b="1" dirty="0">
                <a:solidFill>
                  <a:schemeClr val="accent2">
                    <a:lumMod val="75000"/>
                  </a:schemeClr>
                </a:solidFill>
                <a:cs typeface="Times New Roman" panose="02020603050405020304" pitchFamily="18" charset="0"/>
              </a:rPr>
              <a:t>Ağır tonajlı yük taşıma </a:t>
            </a:r>
            <a:r>
              <a:rPr lang="tr-TR" dirty="0">
                <a:cs typeface="Times New Roman" panose="02020603050405020304" pitchFamily="18" charset="0"/>
              </a:rPr>
              <a:t>imkanı,</a:t>
            </a:r>
          </a:p>
          <a:p>
            <a:pPr marL="285750" indent="-285750" algn="just">
              <a:buFont typeface="Century Gothic" panose="020B0502020202020204" pitchFamily="34" charset="0"/>
              <a:buChar char="+"/>
            </a:pPr>
            <a:r>
              <a:rPr lang="tr-TR" dirty="0">
                <a:cs typeface="Times New Roman" panose="02020603050405020304" pitchFamily="18" charset="0"/>
              </a:rPr>
              <a:t>Yüksek </a:t>
            </a:r>
            <a:r>
              <a:rPr lang="tr-TR" b="1" dirty="0">
                <a:cs typeface="Times New Roman" panose="02020603050405020304" pitchFamily="18" charset="0"/>
              </a:rPr>
              <a:t>hacimli/planlı sevkiyatlarda </a:t>
            </a:r>
            <a:r>
              <a:rPr lang="tr-TR" b="1" dirty="0">
                <a:solidFill>
                  <a:schemeClr val="accent2">
                    <a:lumMod val="75000"/>
                  </a:schemeClr>
                </a:solidFill>
                <a:cs typeface="Times New Roman" panose="02020603050405020304" pitchFamily="18" charset="0"/>
              </a:rPr>
              <a:t>maliyet ve ekipman </a:t>
            </a:r>
            <a:r>
              <a:rPr lang="tr-TR" b="1" dirty="0" err="1">
                <a:solidFill>
                  <a:schemeClr val="accent2">
                    <a:lumMod val="75000"/>
                  </a:schemeClr>
                </a:solidFill>
                <a:cs typeface="Times New Roman" panose="02020603050405020304" pitchFamily="18" charset="0"/>
              </a:rPr>
              <a:t>tedariği</a:t>
            </a:r>
            <a:r>
              <a:rPr lang="tr-TR" b="1" dirty="0">
                <a:solidFill>
                  <a:schemeClr val="accent2">
                    <a:lumMod val="75000"/>
                  </a:schemeClr>
                </a:solidFill>
                <a:cs typeface="Times New Roman" panose="02020603050405020304" pitchFamily="18" charset="0"/>
              </a:rPr>
              <a:t> avantajı, </a:t>
            </a:r>
            <a:r>
              <a:rPr lang="tr-TR" dirty="0">
                <a:cs typeface="Times New Roman" panose="02020603050405020304" pitchFamily="18" charset="0"/>
              </a:rPr>
              <a:t>(Konteyner taşımacılığına uygun olması ve 50 tona varan vagon taşıma kapasiteleri ile çok düşük taşıma ücreti olanakları sağlaması tercih edilme nedenleridir.)</a:t>
            </a:r>
          </a:p>
          <a:p>
            <a:pPr marL="285750" indent="-285750" algn="just">
              <a:buFont typeface="Century Gothic" panose="020B0502020202020204" pitchFamily="34" charset="0"/>
              <a:buChar char="+"/>
            </a:pPr>
            <a:r>
              <a:rPr lang="tr-TR" dirty="0">
                <a:cs typeface="Times New Roman" panose="02020603050405020304" pitchFamily="18" charset="0"/>
              </a:rPr>
              <a:t>Genellikle </a:t>
            </a:r>
            <a:r>
              <a:rPr lang="tr-TR" b="1" dirty="0">
                <a:solidFill>
                  <a:schemeClr val="accent2">
                    <a:lumMod val="75000"/>
                  </a:schemeClr>
                </a:solidFill>
                <a:cs typeface="Times New Roman" panose="02020603050405020304" pitchFamily="18" charset="0"/>
              </a:rPr>
              <a:t>hammaddelerin</a:t>
            </a:r>
            <a:r>
              <a:rPr lang="tr-TR" dirty="0">
                <a:cs typeface="Times New Roman" panose="02020603050405020304" pitchFamily="18" charset="0"/>
              </a:rPr>
              <a:t> taşımasında kullanılmaktadır. </a:t>
            </a:r>
          </a:p>
          <a:p>
            <a:pPr algn="just"/>
            <a:endParaRPr lang="tr-TR" dirty="0">
              <a:cs typeface="Times New Roman" panose="02020603050405020304" pitchFamily="18" charset="0"/>
            </a:endParaRPr>
          </a:p>
          <a:p>
            <a:pPr algn="just"/>
            <a:r>
              <a:rPr lang="tr-TR" sz="2400" b="1" u="sng" dirty="0">
                <a:solidFill>
                  <a:srgbClr val="00B050"/>
                </a:solidFill>
                <a:cs typeface="Times New Roman" panose="02020603050405020304" pitchFamily="18" charset="0"/>
              </a:rPr>
              <a:t>Dezavantajları</a:t>
            </a:r>
          </a:p>
          <a:p>
            <a:pPr algn="just"/>
            <a:endParaRPr lang="tr-TR" dirty="0">
              <a:cs typeface="Times New Roman" panose="02020603050405020304" pitchFamily="18" charset="0"/>
            </a:endParaRPr>
          </a:p>
          <a:p>
            <a:pPr marL="285750" indent="-285750" algn="just">
              <a:buFont typeface="Century Gothic" panose="020B0502020202020204" pitchFamily="34" charset="0"/>
              <a:buChar char="―"/>
            </a:pPr>
            <a:r>
              <a:rPr lang="tr-TR" dirty="0">
                <a:cs typeface="Times New Roman" panose="02020603050405020304" pitchFamily="18" charset="0"/>
              </a:rPr>
              <a:t>Ücret olarak kara yolundan ucuz, </a:t>
            </a:r>
            <a:r>
              <a:rPr lang="tr-TR" b="1" dirty="0">
                <a:solidFill>
                  <a:schemeClr val="accent3">
                    <a:lumMod val="75000"/>
                  </a:schemeClr>
                </a:solidFill>
                <a:cs typeface="Times New Roman" panose="02020603050405020304" pitchFamily="18" charset="0"/>
              </a:rPr>
              <a:t>deniz yolundan pahalıdır</a:t>
            </a:r>
            <a:r>
              <a:rPr lang="tr-TR" dirty="0">
                <a:cs typeface="Times New Roman" panose="02020603050405020304" pitchFamily="18" charset="0"/>
              </a:rPr>
              <a:t>. </a:t>
            </a:r>
          </a:p>
          <a:p>
            <a:pPr marL="285750" indent="-285750" algn="just">
              <a:buFont typeface="Century Gothic" panose="020B0502020202020204" pitchFamily="34" charset="0"/>
              <a:buChar char="―"/>
            </a:pPr>
            <a:r>
              <a:rPr lang="tr-TR" dirty="0">
                <a:cs typeface="Times New Roman" panose="02020603050405020304" pitchFamily="18" charset="0"/>
              </a:rPr>
              <a:t>Ancak </a:t>
            </a:r>
            <a:r>
              <a:rPr lang="tr-TR" b="1" dirty="0">
                <a:solidFill>
                  <a:schemeClr val="accent3">
                    <a:lumMod val="75000"/>
                  </a:schemeClr>
                </a:solidFill>
                <a:cs typeface="Times New Roman" panose="02020603050405020304" pitchFamily="18" charset="0"/>
              </a:rPr>
              <a:t>altyapısının kısıtlı olması</a:t>
            </a:r>
            <a:r>
              <a:rPr lang="tr-TR" dirty="0">
                <a:cs typeface="Times New Roman" panose="02020603050405020304" pitchFamily="18" charset="0"/>
              </a:rPr>
              <a:t>, </a:t>
            </a:r>
          </a:p>
          <a:p>
            <a:pPr marL="285750" indent="-285750" algn="just">
              <a:buFont typeface="Century Gothic" panose="020B0502020202020204" pitchFamily="34" charset="0"/>
              <a:buChar char="―"/>
            </a:pPr>
            <a:r>
              <a:rPr lang="tr-TR" dirty="0">
                <a:cs typeface="Times New Roman" panose="02020603050405020304" pitchFamily="18" charset="0"/>
              </a:rPr>
              <a:t>yeterince </a:t>
            </a:r>
            <a:r>
              <a:rPr lang="tr-TR" b="1" dirty="0">
                <a:solidFill>
                  <a:schemeClr val="accent3">
                    <a:lumMod val="75000"/>
                  </a:schemeClr>
                </a:solidFill>
                <a:cs typeface="Times New Roman" panose="02020603050405020304" pitchFamily="18" charset="0"/>
              </a:rPr>
              <a:t>esnek çalışma sağlayamaması </a:t>
            </a:r>
            <a:r>
              <a:rPr lang="tr-TR" dirty="0">
                <a:cs typeface="Times New Roman" panose="02020603050405020304" pitchFamily="18" charset="0"/>
              </a:rPr>
              <a:t>ve </a:t>
            </a:r>
          </a:p>
          <a:p>
            <a:pPr marL="285750" indent="-285750" algn="just">
              <a:buFont typeface="Century Gothic" panose="020B0502020202020204" pitchFamily="34" charset="0"/>
              <a:buChar char="―"/>
            </a:pPr>
            <a:r>
              <a:rPr lang="tr-TR" b="1" dirty="0">
                <a:solidFill>
                  <a:schemeClr val="accent3">
                    <a:lumMod val="75000"/>
                  </a:schemeClr>
                </a:solidFill>
                <a:cs typeface="Times New Roman" panose="02020603050405020304" pitchFamily="18" charset="0"/>
              </a:rPr>
              <a:t>hızının düşük </a:t>
            </a:r>
            <a:r>
              <a:rPr lang="tr-TR" dirty="0">
                <a:cs typeface="Times New Roman" panose="02020603050405020304" pitchFamily="18" charset="0"/>
              </a:rPr>
              <a:t>olması bu taşıma türünün dezavantajıdır.</a:t>
            </a:r>
          </a:p>
          <a:p>
            <a:pPr marL="285750" indent="-285750" algn="just">
              <a:buFont typeface="Century Gothic" panose="020B0502020202020204" pitchFamily="34" charset="0"/>
              <a:buChar char="―"/>
            </a:pPr>
            <a:r>
              <a:rPr lang="tr-TR" dirty="0">
                <a:cs typeface="Times New Roman" panose="02020603050405020304" pitchFamily="18" charset="0"/>
              </a:rPr>
              <a:t>Demiryolu ağının ulaşamadığı noktalarda yüksek iç taşıma maliyetleri,</a:t>
            </a:r>
          </a:p>
          <a:p>
            <a:pPr marL="285750" indent="-285750" algn="just">
              <a:buFont typeface="Century Gothic" panose="020B0502020202020204" pitchFamily="34" charset="0"/>
              <a:buChar char="―"/>
            </a:pPr>
            <a:r>
              <a:rPr lang="tr-TR" dirty="0">
                <a:cs typeface="Times New Roman" panose="02020603050405020304" pitchFamily="18" charset="0"/>
              </a:rPr>
              <a:t>Ray döşeme ile ilgili eğim problemi (%8 eğim aşılamaz).</a:t>
            </a:r>
          </a:p>
          <a:p>
            <a:pPr algn="just">
              <a:buFont typeface="Arial" charset="0"/>
              <a:buChar char="•"/>
            </a:pPr>
            <a:endParaRPr lang="tr-TR" dirty="0">
              <a:cs typeface="Times New Roman" panose="02020603050405020304" pitchFamily="18" charset="0"/>
            </a:endParaRPr>
          </a:p>
        </p:txBody>
      </p:sp>
      <p:pic>
        <p:nvPicPr>
          <p:cNvPr id="4" name="Picture 2" descr="DEMİRYOLU TAŞIMACILIĞI - Universal Yurt Dışı Taşımacılık ve Lojist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664" y="1276465"/>
            <a:ext cx="3976622" cy="275103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19EAAA51-BFE4-B5C3-FA90-9BD00C9332EE}"/>
              </a:ext>
            </a:extLst>
          </p:cNvPr>
          <p:cNvPicPr>
            <a:picLocks noChangeAspect="1"/>
          </p:cNvPicPr>
          <p:nvPr/>
        </p:nvPicPr>
        <p:blipFill>
          <a:blip r:embed="rId3"/>
          <a:stretch>
            <a:fillRect/>
          </a:stretch>
        </p:blipFill>
        <p:spPr>
          <a:xfrm>
            <a:off x="11361191" y="98855"/>
            <a:ext cx="765277" cy="765722"/>
          </a:xfrm>
          <a:prstGeom prst="rect">
            <a:avLst/>
          </a:prstGeom>
        </p:spPr>
      </p:pic>
    </p:spTree>
    <p:extLst>
      <p:ext uri="{BB962C8B-B14F-4D97-AF65-F5344CB8AC3E}">
        <p14:creationId xmlns:p14="http://schemas.microsoft.com/office/powerpoint/2010/main" val="4111857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32</a:t>
            </a:fld>
            <a:endParaRPr lang="tr-TR"/>
          </a:p>
        </p:txBody>
      </p:sp>
      <p:pic>
        <p:nvPicPr>
          <p:cNvPr id="3" name="Resim 2"/>
          <p:cNvPicPr>
            <a:picLocks noChangeAspect="1"/>
          </p:cNvPicPr>
          <p:nvPr/>
        </p:nvPicPr>
        <p:blipFill rotWithShape="1">
          <a:blip r:embed="rId2"/>
          <a:srcRect l="30531" t="18980" r="26998" b="14606"/>
          <a:stretch/>
        </p:blipFill>
        <p:spPr>
          <a:xfrm>
            <a:off x="-1772" y="175492"/>
            <a:ext cx="6190136" cy="5444836"/>
          </a:xfrm>
          <a:prstGeom prst="rect">
            <a:avLst/>
          </a:prstGeom>
        </p:spPr>
      </p:pic>
      <p:pic>
        <p:nvPicPr>
          <p:cNvPr id="4" name="Resim 3"/>
          <p:cNvPicPr>
            <a:picLocks noChangeAspect="1"/>
          </p:cNvPicPr>
          <p:nvPr/>
        </p:nvPicPr>
        <p:blipFill rotWithShape="1">
          <a:blip r:embed="rId3"/>
          <a:srcRect l="28677" t="22221" r="34050" b="5253"/>
          <a:stretch/>
        </p:blipFill>
        <p:spPr>
          <a:xfrm>
            <a:off x="6188364" y="-39255"/>
            <a:ext cx="6337535" cy="6936509"/>
          </a:xfrm>
          <a:prstGeom prst="rect">
            <a:avLst/>
          </a:prstGeom>
        </p:spPr>
      </p:pic>
    </p:spTree>
    <p:extLst>
      <p:ext uri="{BB962C8B-B14F-4D97-AF65-F5344CB8AC3E}">
        <p14:creationId xmlns:p14="http://schemas.microsoft.com/office/powerpoint/2010/main" val="916413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43840" y="2050650"/>
            <a:ext cx="7320640" cy="4807349"/>
          </a:xfrm>
        </p:spPr>
        <p:txBody>
          <a:bodyPr>
            <a:normAutofit/>
          </a:bodyPr>
          <a:lstStyle/>
          <a:p>
            <a:pPr marL="0" indent="0">
              <a:buNone/>
            </a:pPr>
            <a:r>
              <a:rPr lang="tr-TR" sz="2800" b="1" dirty="0">
                <a:solidFill>
                  <a:schemeClr val="accent2">
                    <a:lumMod val="75000"/>
                  </a:schemeClr>
                </a:solidFill>
                <a:cs typeface="Times New Roman" panose="02020603050405020304" pitchFamily="18" charset="0"/>
              </a:rPr>
              <a:t>Boru Hattı Taşımacılığı:</a:t>
            </a:r>
            <a:r>
              <a:rPr lang="tr-TR" sz="2800" dirty="0">
                <a:solidFill>
                  <a:schemeClr val="accent2">
                    <a:lumMod val="75000"/>
                  </a:schemeClr>
                </a:solidFill>
                <a:cs typeface="Times New Roman" panose="02020603050405020304" pitchFamily="18" charset="0"/>
              </a:rPr>
              <a:t> </a:t>
            </a:r>
          </a:p>
          <a:p>
            <a:pPr marL="0" indent="0">
              <a:buNone/>
            </a:pPr>
            <a:endParaRPr lang="tr-TR" sz="2800" dirty="0">
              <a:cs typeface="Times New Roman" panose="02020603050405020304" pitchFamily="18" charset="0"/>
            </a:endParaRPr>
          </a:p>
          <a:p>
            <a:pPr marL="0" indent="0" algn="just">
              <a:buNone/>
            </a:pPr>
            <a:r>
              <a:rPr lang="tr-TR" sz="2000" dirty="0">
                <a:cs typeface="Times New Roman" panose="02020603050405020304" pitchFamily="18" charset="0"/>
              </a:rPr>
              <a:t>Boru Hattı taşımacılığı malı borular yardımı ile nakletme işidir.</a:t>
            </a:r>
          </a:p>
          <a:p>
            <a:pPr marL="0" indent="0" algn="just">
              <a:buNone/>
            </a:pPr>
            <a:r>
              <a:rPr lang="tr-TR" sz="2000" dirty="0">
                <a:cs typeface="Times New Roman" panose="02020603050405020304" pitchFamily="18" charset="0"/>
              </a:rPr>
              <a:t>Genellikle sıvı ve gaz maddeler taşınır fakat </a:t>
            </a:r>
            <a:r>
              <a:rPr lang="tr-TR" sz="2000" dirty="0" err="1">
                <a:cs typeface="Times New Roman" panose="02020603050405020304" pitchFamily="18" charset="0"/>
              </a:rPr>
              <a:t>pnömatik</a:t>
            </a:r>
            <a:r>
              <a:rPr lang="tr-TR" sz="2000" dirty="0">
                <a:cs typeface="Times New Roman" panose="02020603050405020304" pitchFamily="18" charset="0"/>
              </a:rPr>
              <a:t> borularda kapsüllere konulan katı maddeler hava basıncı kullanılarak da taşıma yapılır.</a:t>
            </a:r>
          </a:p>
          <a:p>
            <a:pPr marL="0" indent="0" algn="just">
              <a:buNone/>
            </a:pPr>
            <a:endParaRPr lang="tr-TR" sz="2000" dirty="0">
              <a:cs typeface="Times New Roman" panose="02020603050405020304" pitchFamily="18" charset="0"/>
            </a:endParaRPr>
          </a:p>
          <a:p>
            <a:pPr marL="0" indent="0" algn="just">
              <a:buNone/>
            </a:pPr>
            <a:r>
              <a:rPr lang="tr-TR" sz="2000" b="1" dirty="0">
                <a:cs typeface="Times New Roman" panose="02020603050405020304" pitchFamily="18" charset="0"/>
              </a:rPr>
              <a:t>Boru Hattı İle Taşınan Ürünler:</a:t>
            </a:r>
          </a:p>
          <a:p>
            <a:pPr marL="0" indent="0" algn="just">
              <a:buNone/>
            </a:pPr>
            <a:r>
              <a:rPr lang="tr-TR" sz="2000" dirty="0">
                <a:cs typeface="Times New Roman" panose="02020603050405020304" pitchFamily="18" charset="0"/>
              </a:rPr>
              <a:t>Petrol, Doğalgaz, Çamurlaştırılmış Katılar, Su, Hidrojen, </a:t>
            </a:r>
          </a:p>
          <a:p>
            <a:pPr marL="0" indent="0" algn="just">
              <a:buNone/>
            </a:pPr>
            <a:r>
              <a:rPr lang="tr-TR" sz="2000" dirty="0" err="1">
                <a:cs typeface="Times New Roman" panose="02020603050405020304" pitchFamily="18" charset="0"/>
              </a:rPr>
              <a:t>Bio</a:t>
            </a:r>
            <a:r>
              <a:rPr lang="tr-TR" sz="2000" dirty="0">
                <a:cs typeface="Times New Roman" panose="02020603050405020304" pitchFamily="18" charset="0"/>
              </a:rPr>
              <a:t>-yakıt, İçecek.</a:t>
            </a:r>
          </a:p>
          <a:p>
            <a:pPr marL="0" indent="0" algn="just">
              <a:buNone/>
            </a:pPr>
            <a:endParaRPr lang="tr-TR" sz="2000" dirty="0">
              <a:cs typeface="Times New Roman" panose="02020603050405020304" pitchFamily="18" charset="0"/>
            </a:endParaRPr>
          </a:p>
          <a:p>
            <a:pPr>
              <a:buFont typeface="Arial" charset="0"/>
              <a:buChar char="•"/>
            </a:pPr>
            <a:endParaRPr lang="tr-TR" sz="2800" dirty="0"/>
          </a:p>
          <a:p>
            <a:endParaRPr lang="tr-TR" dirty="0"/>
          </a:p>
        </p:txBody>
      </p:sp>
      <p:sp>
        <p:nvSpPr>
          <p:cNvPr id="5" name="Slayt Numarası Yer Tutucusu 4"/>
          <p:cNvSpPr>
            <a:spLocks noGrp="1"/>
          </p:cNvSpPr>
          <p:nvPr>
            <p:ph type="sldNum" idx="12"/>
          </p:nvPr>
        </p:nvSpPr>
        <p:spPr/>
        <p:txBody>
          <a:bodyPr/>
          <a:lstStyle/>
          <a:p>
            <a:fld id="{00000000-1234-1234-1234-123412341234}" type="slidenum">
              <a:rPr lang="en" smtClean="0"/>
              <a:pPr/>
              <a:t>33</a:t>
            </a:fld>
            <a:endParaRPr lang="en"/>
          </a:p>
        </p:txBody>
      </p:sp>
      <p:pic>
        <p:nvPicPr>
          <p:cNvPr id="6" name="Picture 6" descr="Dünyadaki En Önemli Boru Hatları | Tarihi Olay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4480" y="2498832"/>
            <a:ext cx="4576053" cy="2535380"/>
          </a:xfrm>
          <a:prstGeom prst="rect">
            <a:avLst/>
          </a:prstGeom>
          <a:noFill/>
          <a:extLst>
            <a:ext uri="{909E8E84-426E-40DD-AFC4-6F175D3DCCD1}">
              <a14:hiddenFill xmlns:a14="http://schemas.microsoft.com/office/drawing/2010/main">
                <a:solidFill>
                  <a:srgbClr val="FFFFFF"/>
                </a:solidFill>
              </a14:hiddenFill>
            </a:ext>
          </a:extLst>
        </p:spPr>
      </p:pic>
      <p:sp>
        <p:nvSpPr>
          <p:cNvPr id="7" name="Unvan 1"/>
          <p:cNvSpPr txBox="1">
            <a:spLocks/>
          </p:cNvSpPr>
          <p:nvPr/>
        </p:nvSpPr>
        <p:spPr bwMode="gray">
          <a:xfrm>
            <a:off x="2400695" y="552468"/>
            <a:ext cx="7011200" cy="1021600"/>
          </a:xfrm>
          <a:prstGeom prst="rect">
            <a:avLst/>
          </a:prstGeom>
        </p:spPr>
        <p:txBody>
          <a:bodyPr spcFirstLastPara="1" vert="horz" wrap="square" lIns="91425" tIns="91425" rIns="91425" bIns="91425" rtlCol="0" anchor="ctr" anchorCtr="0">
            <a:noAutofit/>
          </a:bodyPr>
          <a:lstStyle>
            <a:lvl1pPr lvl="0" algn="l" defTabSz="457200" rtl="0" eaLnBrk="1" latinLnBrk="0" hangingPunct="1">
              <a:spcBef>
                <a:spcPts val="0"/>
              </a:spcBef>
              <a:spcAft>
                <a:spcPts val="0"/>
              </a:spcAft>
              <a:buSzPts val="2000"/>
              <a:buNone/>
              <a:defRPr sz="3600" b="0" i="0" kern="1200">
                <a:solidFill>
                  <a:schemeClr val="bg2"/>
                </a:solidFill>
                <a:latin typeface="+mj-lt"/>
                <a:ea typeface="+mj-ea"/>
                <a:cs typeface="+mj-cs"/>
              </a:defRPr>
            </a:lvl1pPr>
            <a:lvl2pPr lvl="1" eaLnBrk="1" hangingPunct="1">
              <a:spcBef>
                <a:spcPts val="0"/>
              </a:spcBef>
              <a:spcAft>
                <a:spcPts val="0"/>
              </a:spcAft>
              <a:buSzPts val="2000"/>
              <a:buNone/>
              <a:defRPr>
                <a:solidFill>
                  <a:schemeClr val="tx2"/>
                </a:solidFill>
              </a:defRPr>
            </a:lvl2pPr>
            <a:lvl3pPr lvl="2" eaLnBrk="1" hangingPunct="1">
              <a:spcBef>
                <a:spcPts val="0"/>
              </a:spcBef>
              <a:spcAft>
                <a:spcPts val="0"/>
              </a:spcAft>
              <a:buSzPts val="2000"/>
              <a:buNone/>
              <a:defRPr>
                <a:solidFill>
                  <a:schemeClr val="tx2"/>
                </a:solidFill>
              </a:defRPr>
            </a:lvl3pPr>
            <a:lvl4pPr lvl="3" eaLnBrk="1" hangingPunct="1">
              <a:spcBef>
                <a:spcPts val="0"/>
              </a:spcBef>
              <a:spcAft>
                <a:spcPts val="0"/>
              </a:spcAft>
              <a:buSzPts val="2000"/>
              <a:buNone/>
              <a:defRPr>
                <a:solidFill>
                  <a:schemeClr val="tx2"/>
                </a:solidFill>
              </a:defRPr>
            </a:lvl4pPr>
            <a:lvl5pPr lvl="4" eaLnBrk="1" hangingPunct="1">
              <a:spcBef>
                <a:spcPts val="0"/>
              </a:spcBef>
              <a:spcAft>
                <a:spcPts val="0"/>
              </a:spcAft>
              <a:buSzPts val="2000"/>
              <a:buNone/>
              <a:defRPr>
                <a:solidFill>
                  <a:schemeClr val="tx2"/>
                </a:solidFill>
              </a:defRPr>
            </a:lvl5pPr>
            <a:lvl6pPr lvl="5" eaLnBrk="1" hangingPunct="1">
              <a:spcBef>
                <a:spcPts val="0"/>
              </a:spcBef>
              <a:spcAft>
                <a:spcPts val="0"/>
              </a:spcAft>
              <a:buSzPts val="2000"/>
              <a:buNone/>
              <a:defRPr>
                <a:solidFill>
                  <a:schemeClr val="tx2"/>
                </a:solidFill>
              </a:defRPr>
            </a:lvl6pPr>
            <a:lvl7pPr lvl="6" eaLnBrk="1" hangingPunct="1">
              <a:spcBef>
                <a:spcPts val="0"/>
              </a:spcBef>
              <a:spcAft>
                <a:spcPts val="0"/>
              </a:spcAft>
              <a:buSzPts val="2000"/>
              <a:buNone/>
              <a:defRPr>
                <a:solidFill>
                  <a:schemeClr val="tx2"/>
                </a:solidFill>
              </a:defRPr>
            </a:lvl7pPr>
            <a:lvl8pPr lvl="7" eaLnBrk="1" hangingPunct="1">
              <a:spcBef>
                <a:spcPts val="0"/>
              </a:spcBef>
              <a:spcAft>
                <a:spcPts val="0"/>
              </a:spcAft>
              <a:buSzPts val="2000"/>
              <a:buNone/>
              <a:defRPr>
                <a:solidFill>
                  <a:schemeClr val="tx2"/>
                </a:solidFill>
              </a:defRPr>
            </a:lvl8pPr>
            <a:lvl9pPr lvl="8" eaLnBrk="1" hangingPunct="1">
              <a:spcBef>
                <a:spcPts val="0"/>
              </a:spcBef>
              <a:spcAft>
                <a:spcPts val="0"/>
              </a:spcAft>
              <a:buSzPts val="2000"/>
              <a:buNone/>
              <a:defRPr>
                <a:solidFill>
                  <a:schemeClr val="tx2"/>
                </a:solidFill>
              </a:defRPr>
            </a:lvl9pPr>
          </a:lstStyle>
          <a:p>
            <a:pPr algn="ctr"/>
            <a:r>
              <a:rPr lang="tr-TR" b="1" dirty="0">
                <a:solidFill>
                  <a:srgbClr val="FF0000"/>
                </a:solidFill>
                <a:cs typeface="Times New Roman" panose="02020603050405020304" pitchFamily="18" charset="0"/>
              </a:rPr>
              <a:t>Taşıma/Nakliye Modelleri</a:t>
            </a:r>
            <a:endParaRPr lang="tr-TR" b="1" dirty="0">
              <a:solidFill>
                <a:srgbClr val="FF0000"/>
              </a:solidFill>
            </a:endParaRPr>
          </a:p>
        </p:txBody>
      </p:sp>
      <p:pic>
        <p:nvPicPr>
          <p:cNvPr id="2" name="Resim 1">
            <a:extLst>
              <a:ext uri="{FF2B5EF4-FFF2-40B4-BE49-F238E27FC236}">
                <a16:creationId xmlns:a16="http://schemas.microsoft.com/office/drawing/2014/main" id="{E9F2777A-D9FA-C792-EC57-53ACFB9F67A8}"/>
              </a:ext>
            </a:extLst>
          </p:cNvPr>
          <p:cNvPicPr>
            <a:picLocks noChangeAspect="1"/>
          </p:cNvPicPr>
          <p:nvPr/>
        </p:nvPicPr>
        <p:blipFill>
          <a:blip r:embed="rId3"/>
          <a:stretch>
            <a:fillRect/>
          </a:stretch>
        </p:blipFill>
        <p:spPr>
          <a:xfrm>
            <a:off x="11361191" y="98855"/>
            <a:ext cx="765277" cy="765722"/>
          </a:xfrm>
          <a:prstGeom prst="rect">
            <a:avLst/>
          </a:prstGeom>
        </p:spPr>
      </p:pic>
    </p:spTree>
    <p:extLst>
      <p:ext uri="{BB962C8B-B14F-4D97-AF65-F5344CB8AC3E}">
        <p14:creationId xmlns:p14="http://schemas.microsoft.com/office/powerpoint/2010/main" val="1539470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34</a:t>
            </a:fld>
            <a:endParaRPr lang="tr-TR"/>
          </a:p>
        </p:txBody>
      </p:sp>
      <p:sp>
        <p:nvSpPr>
          <p:cNvPr id="3" name="Dikdörtgen 2"/>
          <p:cNvSpPr/>
          <p:nvPr/>
        </p:nvSpPr>
        <p:spPr>
          <a:xfrm>
            <a:off x="1246908" y="926421"/>
            <a:ext cx="9273309" cy="4893647"/>
          </a:xfrm>
          <a:prstGeom prst="rect">
            <a:avLst/>
          </a:prstGeom>
        </p:spPr>
        <p:txBody>
          <a:bodyPr wrap="square">
            <a:spAutoFit/>
          </a:bodyPr>
          <a:lstStyle/>
          <a:p>
            <a:pPr algn="just"/>
            <a:r>
              <a:rPr lang="tr-TR" sz="2400" b="1" dirty="0">
                <a:solidFill>
                  <a:srgbClr val="00B050"/>
                </a:solidFill>
                <a:cs typeface="Times New Roman" panose="02020603050405020304" pitchFamily="18" charset="0"/>
              </a:rPr>
              <a:t>AVANTAJLARI</a:t>
            </a:r>
          </a:p>
          <a:p>
            <a:pPr marL="342900" indent="-342900" algn="just">
              <a:buFont typeface="Wingdings" panose="05000000000000000000" pitchFamily="2" charset="2"/>
              <a:buChar char="§"/>
            </a:pPr>
            <a:endParaRPr lang="tr-TR" b="1" dirty="0">
              <a:cs typeface="Times New Roman" panose="02020603050405020304" pitchFamily="18" charset="0"/>
            </a:endParaRPr>
          </a:p>
          <a:p>
            <a:pPr marL="285750" indent="-285750" algn="just">
              <a:buFont typeface="Wingdings" panose="05000000000000000000" pitchFamily="2" charset="2"/>
              <a:buChar char="§"/>
            </a:pPr>
            <a:r>
              <a:rPr lang="tr-TR" b="1" dirty="0">
                <a:solidFill>
                  <a:schemeClr val="accent6">
                    <a:lumMod val="75000"/>
                  </a:schemeClr>
                </a:solidFill>
                <a:cs typeface="Times New Roman" panose="02020603050405020304" pitchFamily="18" charset="0"/>
              </a:rPr>
              <a:t>Çok yüksek miktardaki ürünün </a:t>
            </a:r>
            <a:r>
              <a:rPr lang="tr-TR" dirty="0">
                <a:cs typeface="Times New Roman" panose="02020603050405020304" pitchFamily="18" charset="0"/>
              </a:rPr>
              <a:t>taşınmasında en ekonomik yol olması,</a:t>
            </a:r>
          </a:p>
          <a:p>
            <a:pPr marL="285750" indent="-285750" algn="just">
              <a:buFont typeface="Wingdings" panose="05000000000000000000" pitchFamily="2" charset="2"/>
              <a:buChar char="§"/>
            </a:pPr>
            <a:endParaRPr lang="tr-TR" dirty="0">
              <a:cs typeface="Times New Roman" panose="02020603050405020304" pitchFamily="18" charset="0"/>
            </a:endParaRPr>
          </a:p>
          <a:p>
            <a:pPr marL="285750" indent="-285750" algn="just">
              <a:buFont typeface="Wingdings" panose="05000000000000000000" pitchFamily="2" charset="2"/>
              <a:buChar char="§"/>
            </a:pPr>
            <a:r>
              <a:rPr lang="tr-TR" b="1" dirty="0">
                <a:solidFill>
                  <a:schemeClr val="accent6">
                    <a:lumMod val="75000"/>
                  </a:schemeClr>
                </a:solidFill>
                <a:cs typeface="Times New Roman" panose="02020603050405020304" pitchFamily="18" charset="0"/>
              </a:rPr>
              <a:t>Teslimat süresine </a:t>
            </a:r>
            <a:r>
              <a:rPr lang="tr-TR" dirty="0">
                <a:cs typeface="Times New Roman" panose="02020603050405020304" pitchFamily="18" charset="0"/>
              </a:rPr>
              <a:t>bakıldığında </a:t>
            </a:r>
            <a:r>
              <a:rPr lang="tr-TR" b="1" dirty="0">
                <a:solidFill>
                  <a:schemeClr val="accent6">
                    <a:lumMod val="75000"/>
                  </a:schemeClr>
                </a:solidFill>
                <a:cs typeface="Times New Roman" panose="02020603050405020304" pitchFamily="18" charset="0"/>
              </a:rPr>
              <a:t>en güvenilir taşıma tipi olması</a:t>
            </a:r>
            <a:r>
              <a:rPr lang="tr-TR" dirty="0">
                <a:cs typeface="Times New Roman" panose="02020603050405020304" pitchFamily="18" charset="0"/>
              </a:rPr>
              <a:t>,</a:t>
            </a:r>
          </a:p>
          <a:p>
            <a:pPr marL="285750" indent="-285750" algn="just">
              <a:buFont typeface="Wingdings" panose="05000000000000000000" pitchFamily="2" charset="2"/>
              <a:buChar char="§"/>
            </a:pPr>
            <a:endParaRPr lang="tr-TR" dirty="0">
              <a:cs typeface="Times New Roman" panose="02020603050405020304" pitchFamily="18" charset="0"/>
            </a:endParaRPr>
          </a:p>
          <a:p>
            <a:pPr marL="285750" indent="-285750" algn="just">
              <a:buFont typeface="Wingdings" panose="05000000000000000000" pitchFamily="2" charset="2"/>
              <a:buChar char="§"/>
            </a:pPr>
            <a:r>
              <a:rPr lang="tr-TR" b="1" dirty="0">
                <a:solidFill>
                  <a:schemeClr val="accent6">
                    <a:lumMod val="75000"/>
                  </a:schemeClr>
                </a:solidFill>
                <a:cs typeface="Times New Roman" panose="02020603050405020304" pitchFamily="18" charset="0"/>
              </a:rPr>
              <a:t>Sürekli taşıma </a:t>
            </a:r>
            <a:r>
              <a:rPr lang="tr-TR" dirty="0">
                <a:cs typeface="Times New Roman" panose="02020603050405020304" pitchFamily="18" charset="0"/>
              </a:rPr>
              <a:t>sağlaması,</a:t>
            </a:r>
          </a:p>
          <a:p>
            <a:pPr marL="285750" indent="-285750" algn="just">
              <a:buFont typeface="Wingdings" panose="05000000000000000000" pitchFamily="2" charset="2"/>
              <a:buChar char="§"/>
            </a:pPr>
            <a:endParaRPr lang="tr-TR" dirty="0">
              <a:cs typeface="Times New Roman" panose="02020603050405020304" pitchFamily="18" charset="0"/>
            </a:endParaRPr>
          </a:p>
          <a:p>
            <a:pPr marL="457200" indent="-457200" algn="just">
              <a:buFont typeface="Wingdings" panose="05000000000000000000" pitchFamily="2" charset="2"/>
              <a:buChar char="§"/>
            </a:pPr>
            <a:r>
              <a:rPr lang="tr-TR" dirty="0">
                <a:cs typeface="Times New Roman" panose="02020603050405020304" pitchFamily="18" charset="0"/>
              </a:rPr>
              <a:t>Boru hattı taşımacılığı ile </a:t>
            </a:r>
            <a:r>
              <a:rPr lang="tr-TR" b="1" dirty="0">
                <a:solidFill>
                  <a:schemeClr val="accent6">
                    <a:lumMod val="75000"/>
                  </a:schemeClr>
                </a:solidFill>
                <a:cs typeface="Times New Roman" panose="02020603050405020304" pitchFamily="18" charset="0"/>
              </a:rPr>
              <a:t>uzak mesafelere enerji kaynakları </a:t>
            </a:r>
            <a:r>
              <a:rPr lang="tr-TR" dirty="0">
                <a:cs typeface="Times New Roman" panose="02020603050405020304" pitchFamily="18" charset="0"/>
              </a:rPr>
              <a:t>taşınabilmektedir.</a:t>
            </a:r>
          </a:p>
          <a:p>
            <a:pPr marL="457200" indent="-457200" algn="just">
              <a:buFont typeface="Wingdings" panose="05000000000000000000" pitchFamily="2" charset="2"/>
              <a:buChar char="§"/>
            </a:pPr>
            <a:endParaRPr lang="tr-TR" dirty="0">
              <a:cs typeface="Times New Roman" panose="02020603050405020304" pitchFamily="18" charset="0"/>
            </a:endParaRPr>
          </a:p>
          <a:p>
            <a:pPr marL="457200" indent="-457200" algn="just">
              <a:buFont typeface="Wingdings" panose="05000000000000000000" pitchFamily="2" charset="2"/>
              <a:buChar char="§"/>
            </a:pPr>
            <a:r>
              <a:rPr lang="tr-TR" b="1" dirty="0">
                <a:solidFill>
                  <a:schemeClr val="accent6">
                    <a:lumMod val="75000"/>
                  </a:schemeClr>
                </a:solidFill>
                <a:cs typeface="Times New Roman" panose="02020603050405020304" pitchFamily="18" charset="0"/>
              </a:rPr>
              <a:t>Hava şartlarından etkilenmez </a:t>
            </a:r>
            <a:r>
              <a:rPr lang="tr-TR" dirty="0">
                <a:cs typeface="Times New Roman" panose="02020603050405020304" pitchFamily="18" charset="0"/>
              </a:rPr>
              <a:t>ve ürün hasarı veya kaybı min. seviyededir.</a:t>
            </a:r>
          </a:p>
          <a:p>
            <a:pPr marL="457200" indent="-457200" algn="just">
              <a:buFont typeface="Wingdings" panose="05000000000000000000" pitchFamily="2" charset="2"/>
              <a:buChar char="§"/>
            </a:pPr>
            <a:endParaRPr lang="tr-TR" dirty="0">
              <a:cs typeface="Times New Roman" panose="02020603050405020304" pitchFamily="18" charset="0"/>
            </a:endParaRPr>
          </a:p>
          <a:p>
            <a:pPr marL="457200" indent="-457200" algn="just">
              <a:buFont typeface="Wingdings" panose="05000000000000000000" pitchFamily="2" charset="2"/>
              <a:buChar char="§"/>
            </a:pPr>
            <a:r>
              <a:rPr lang="tr-TR" dirty="0">
                <a:cs typeface="Times New Roman" panose="02020603050405020304" pitchFamily="18" charset="0"/>
              </a:rPr>
              <a:t>Az personelle idame ettirilebilmesi önemli avantajlarındandır.</a:t>
            </a:r>
          </a:p>
          <a:p>
            <a:pPr marL="457200" indent="-457200" algn="just">
              <a:buFont typeface="Wingdings" panose="05000000000000000000" pitchFamily="2" charset="2"/>
              <a:buChar char="§"/>
            </a:pPr>
            <a:endParaRPr lang="tr-TR" dirty="0">
              <a:cs typeface="Times New Roman" panose="02020603050405020304" pitchFamily="18" charset="0"/>
            </a:endParaRPr>
          </a:p>
          <a:p>
            <a:pPr marL="457200" indent="-457200" algn="just">
              <a:buFont typeface="Wingdings" panose="05000000000000000000" pitchFamily="2" charset="2"/>
              <a:buChar char="§"/>
            </a:pPr>
            <a:r>
              <a:rPr lang="tr-TR" dirty="0">
                <a:cs typeface="Times New Roman" panose="02020603050405020304" pitchFamily="18" charset="0"/>
              </a:rPr>
              <a:t>Maliyet kıyaslaması yapıldığında petrol ürünlerinin boru hattı ile taşınması demiryolu taşımacılığına göre daha ucuzdur. Fakat denizyolu taşımacılığına göre daha yüksektir.</a:t>
            </a:r>
          </a:p>
        </p:txBody>
      </p:sp>
      <p:pic>
        <p:nvPicPr>
          <p:cNvPr id="4" name="Resim 3">
            <a:extLst>
              <a:ext uri="{FF2B5EF4-FFF2-40B4-BE49-F238E27FC236}">
                <a16:creationId xmlns:a16="http://schemas.microsoft.com/office/drawing/2014/main" id="{A94F924F-8B10-772A-3D13-F8004B3C62AF}"/>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1113168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35</a:t>
            </a:fld>
            <a:endParaRPr lang="tr-TR"/>
          </a:p>
        </p:txBody>
      </p:sp>
      <p:sp>
        <p:nvSpPr>
          <p:cNvPr id="3" name="Dikdörtgen 2"/>
          <p:cNvSpPr/>
          <p:nvPr/>
        </p:nvSpPr>
        <p:spPr>
          <a:xfrm>
            <a:off x="868219" y="988290"/>
            <a:ext cx="10667999" cy="3785652"/>
          </a:xfrm>
          <a:prstGeom prst="rect">
            <a:avLst/>
          </a:prstGeom>
        </p:spPr>
        <p:txBody>
          <a:bodyPr wrap="square">
            <a:spAutoFit/>
          </a:bodyPr>
          <a:lstStyle/>
          <a:p>
            <a:pPr algn="just"/>
            <a:r>
              <a:rPr lang="tr-TR" sz="2400" b="1" dirty="0">
                <a:solidFill>
                  <a:srgbClr val="00B050"/>
                </a:solidFill>
                <a:cs typeface="Times New Roman" panose="02020603050405020304" pitchFamily="18" charset="0"/>
              </a:rPr>
              <a:t>DEZAVANTAJLARI</a:t>
            </a:r>
          </a:p>
          <a:p>
            <a:pPr algn="just"/>
            <a:endParaRPr lang="tr-TR" b="1" dirty="0">
              <a:cs typeface="Times New Roman" panose="02020603050405020304" pitchFamily="18" charset="0"/>
            </a:endParaRPr>
          </a:p>
          <a:p>
            <a:pPr marL="457200" indent="-457200" algn="just">
              <a:buFont typeface="Wingdings" panose="05000000000000000000" pitchFamily="2" charset="2"/>
              <a:buChar char="§"/>
            </a:pPr>
            <a:r>
              <a:rPr lang="tr-TR" dirty="0">
                <a:cs typeface="Times New Roman" panose="02020603050405020304" pitchFamily="18" charset="0"/>
              </a:rPr>
              <a:t>Bu taşıma türünde </a:t>
            </a:r>
            <a:r>
              <a:rPr lang="tr-TR" b="1" dirty="0">
                <a:cs typeface="Times New Roman" panose="02020603050405020304" pitchFamily="18" charset="0"/>
              </a:rPr>
              <a:t>ilk sabit yatırım maliyeti </a:t>
            </a:r>
            <a:r>
              <a:rPr lang="tr-TR" dirty="0">
                <a:cs typeface="Times New Roman" panose="02020603050405020304" pitchFamily="18" charset="0"/>
              </a:rPr>
              <a:t>yüksektir fakat işletiminin ve bakım maliyetleri düşüktür.</a:t>
            </a:r>
          </a:p>
          <a:p>
            <a:pPr algn="just"/>
            <a:endParaRPr lang="tr-TR" dirty="0">
              <a:cs typeface="Times New Roman" panose="02020603050405020304" pitchFamily="18" charset="0"/>
            </a:endParaRPr>
          </a:p>
          <a:p>
            <a:pPr marL="457200" indent="-457200" algn="just">
              <a:buFont typeface="Wingdings" panose="05000000000000000000" pitchFamily="2" charset="2"/>
              <a:buChar char="§"/>
            </a:pPr>
            <a:r>
              <a:rPr lang="tr-TR" dirty="0">
                <a:cs typeface="Times New Roman" panose="02020603050405020304" pitchFamily="18" charset="0"/>
              </a:rPr>
              <a:t>Sabotaj tehlikesi yüksektir.</a:t>
            </a:r>
          </a:p>
          <a:p>
            <a:pPr marL="457200" indent="-457200" algn="just">
              <a:buFont typeface="Wingdings" panose="05000000000000000000" pitchFamily="2" charset="2"/>
              <a:buChar char="§"/>
            </a:pPr>
            <a:endParaRPr lang="tr-TR" dirty="0">
              <a:cs typeface="Times New Roman" panose="02020603050405020304" pitchFamily="18" charset="0"/>
            </a:endParaRPr>
          </a:p>
          <a:p>
            <a:pPr marL="457200" indent="-457200" algn="just">
              <a:buFont typeface="Wingdings" panose="05000000000000000000" pitchFamily="2" charset="2"/>
              <a:buChar char="§"/>
            </a:pPr>
            <a:r>
              <a:rPr lang="tr-TR" dirty="0">
                <a:cs typeface="Times New Roman" panose="02020603050405020304" pitchFamily="18" charset="0"/>
              </a:rPr>
              <a:t>Uzmanlık istemesi, </a:t>
            </a:r>
          </a:p>
          <a:p>
            <a:pPr marL="457200" indent="-457200" algn="just">
              <a:buFont typeface="Wingdings" panose="05000000000000000000" pitchFamily="2" charset="2"/>
              <a:buChar char="§"/>
            </a:pPr>
            <a:endParaRPr lang="tr-TR" dirty="0">
              <a:cs typeface="Times New Roman" panose="02020603050405020304" pitchFamily="18" charset="0"/>
            </a:endParaRPr>
          </a:p>
          <a:p>
            <a:pPr marL="457200" indent="-457200" algn="just">
              <a:buFont typeface="Wingdings" panose="05000000000000000000" pitchFamily="2" charset="2"/>
              <a:buChar char="§"/>
            </a:pPr>
            <a:r>
              <a:rPr lang="tr-TR" dirty="0">
                <a:cs typeface="Times New Roman" panose="02020603050405020304" pitchFamily="18" charset="0"/>
              </a:rPr>
              <a:t>Esnekliğin düşük olması.</a:t>
            </a:r>
          </a:p>
          <a:p>
            <a:pPr marL="457200" indent="-457200" algn="just">
              <a:buFont typeface="Wingdings" panose="05000000000000000000" pitchFamily="2" charset="2"/>
              <a:buChar char="§"/>
            </a:pPr>
            <a:endParaRPr lang="tr-TR" dirty="0">
              <a:cs typeface="Times New Roman" panose="02020603050405020304" pitchFamily="18" charset="0"/>
            </a:endParaRPr>
          </a:p>
          <a:p>
            <a:pPr algn="just"/>
            <a:r>
              <a:rPr lang="tr-TR" b="1" dirty="0">
                <a:solidFill>
                  <a:schemeClr val="accent2">
                    <a:lumMod val="75000"/>
                  </a:schemeClr>
                </a:solidFill>
                <a:cs typeface="Times New Roman" panose="02020603050405020304" pitchFamily="18" charset="0"/>
              </a:rPr>
              <a:t>Türkiye’de boru hattı Bakü-Tiflis-Ceyhan Boru hattı ile Hazar Havzası’nda üretilen petrol ve doğalgaz ülke üzerinden uluslararası pazarlara gönderilmektedir.</a:t>
            </a:r>
          </a:p>
        </p:txBody>
      </p:sp>
      <p:pic>
        <p:nvPicPr>
          <p:cNvPr id="4" name="Resim 3">
            <a:extLst>
              <a:ext uri="{FF2B5EF4-FFF2-40B4-BE49-F238E27FC236}">
                <a16:creationId xmlns:a16="http://schemas.microsoft.com/office/drawing/2014/main" id="{EE32B1E2-E148-6F5B-1BFB-B12345B0974B}"/>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1688241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5A5A7779-C9A2-4565-8D2A-65D64DF7C96D}" type="slidenum">
              <a:rPr lang="tr-TR" smtClean="0"/>
              <a:t>36</a:t>
            </a:fld>
            <a:endParaRPr lang="tr-TR"/>
          </a:p>
        </p:txBody>
      </p:sp>
      <p:graphicFrame>
        <p:nvGraphicFramePr>
          <p:cNvPr id="3" name="Tablo 2"/>
          <p:cNvGraphicFramePr>
            <a:graphicFrameLocks noGrp="1"/>
          </p:cNvGraphicFramePr>
          <p:nvPr/>
        </p:nvGraphicFramePr>
        <p:xfrm>
          <a:off x="914402" y="295728"/>
          <a:ext cx="9144000" cy="5036816"/>
        </p:xfrm>
        <a:graphic>
          <a:graphicData uri="http://schemas.openxmlformats.org/drawingml/2006/table">
            <a:tbl>
              <a:tblPr firstRow="1" bandRow="1">
                <a:tableStyleId>{21E4AEA4-8DFA-4A89-87EB-49C32662AFE0}</a:tableStyleId>
              </a:tblPr>
              <a:tblGrid>
                <a:gridCol w="2078180">
                  <a:extLst>
                    <a:ext uri="{9D8B030D-6E8A-4147-A177-3AD203B41FA5}">
                      <a16:colId xmlns:a16="http://schemas.microsoft.com/office/drawing/2014/main" val="3003822242"/>
                    </a:ext>
                  </a:extLst>
                </a:gridCol>
                <a:gridCol w="1302327">
                  <a:extLst>
                    <a:ext uri="{9D8B030D-6E8A-4147-A177-3AD203B41FA5}">
                      <a16:colId xmlns:a16="http://schemas.microsoft.com/office/drawing/2014/main" val="3863249448"/>
                    </a:ext>
                  </a:extLst>
                </a:gridCol>
                <a:gridCol w="1302327">
                  <a:extLst>
                    <a:ext uri="{9D8B030D-6E8A-4147-A177-3AD203B41FA5}">
                      <a16:colId xmlns:a16="http://schemas.microsoft.com/office/drawing/2014/main" val="1759579756"/>
                    </a:ext>
                  </a:extLst>
                </a:gridCol>
                <a:gridCol w="1413166">
                  <a:extLst>
                    <a:ext uri="{9D8B030D-6E8A-4147-A177-3AD203B41FA5}">
                      <a16:colId xmlns:a16="http://schemas.microsoft.com/office/drawing/2014/main" val="206454995"/>
                    </a:ext>
                  </a:extLst>
                </a:gridCol>
                <a:gridCol w="1524000">
                  <a:extLst>
                    <a:ext uri="{9D8B030D-6E8A-4147-A177-3AD203B41FA5}">
                      <a16:colId xmlns:a16="http://schemas.microsoft.com/office/drawing/2014/main" val="1474781006"/>
                    </a:ext>
                  </a:extLst>
                </a:gridCol>
                <a:gridCol w="1524000">
                  <a:extLst>
                    <a:ext uri="{9D8B030D-6E8A-4147-A177-3AD203B41FA5}">
                      <a16:colId xmlns:a16="http://schemas.microsoft.com/office/drawing/2014/main" val="3222692043"/>
                    </a:ext>
                  </a:extLst>
                </a:gridCol>
              </a:tblGrid>
              <a:tr h="420607">
                <a:tc>
                  <a:txBody>
                    <a:bodyPr/>
                    <a:lstStyle/>
                    <a:p>
                      <a:pPr algn="ctr"/>
                      <a:endParaRPr lang="tr-TR" b="1" dirty="0"/>
                    </a:p>
                  </a:txBody>
                  <a:tcPr/>
                </a:tc>
                <a:tc>
                  <a:txBody>
                    <a:bodyPr/>
                    <a:lstStyle/>
                    <a:p>
                      <a:pPr algn="ctr"/>
                      <a:r>
                        <a:rPr lang="tr-TR" dirty="0"/>
                        <a:t>I</a:t>
                      </a:r>
                    </a:p>
                  </a:txBody>
                  <a:tcPr/>
                </a:tc>
                <a:tc>
                  <a:txBody>
                    <a:bodyPr/>
                    <a:lstStyle/>
                    <a:p>
                      <a:pPr algn="ctr"/>
                      <a:r>
                        <a:rPr lang="tr-TR" dirty="0"/>
                        <a:t>II</a:t>
                      </a:r>
                    </a:p>
                  </a:txBody>
                  <a:tcPr/>
                </a:tc>
                <a:tc>
                  <a:txBody>
                    <a:bodyPr/>
                    <a:lstStyle/>
                    <a:p>
                      <a:pPr algn="ctr"/>
                      <a:r>
                        <a:rPr lang="tr-TR" dirty="0"/>
                        <a:t>III</a:t>
                      </a:r>
                    </a:p>
                  </a:txBody>
                  <a:tcPr/>
                </a:tc>
                <a:tc>
                  <a:txBody>
                    <a:bodyPr/>
                    <a:lstStyle/>
                    <a:p>
                      <a:pPr algn="ctr"/>
                      <a:r>
                        <a:rPr lang="tr-TR" dirty="0"/>
                        <a:t>IV</a:t>
                      </a:r>
                    </a:p>
                  </a:txBody>
                  <a:tcPr/>
                </a:tc>
                <a:tc>
                  <a:txBody>
                    <a:bodyPr/>
                    <a:lstStyle/>
                    <a:p>
                      <a:pPr algn="ctr"/>
                      <a:r>
                        <a:rPr lang="tr-TR" dirty="0"/>
                        <a:t>V</a:t>
                      </a:r>
                    </a:p>
                  </a:txBody>
                  <a:tcPr/>
                </a:tc>
                <a:extLst>
                  <a:ext uri="{0D108BD9-81ED-4DB2-BD59-A6C34878D82A}">
                    <a16:rowId xmlns:a16="http://schemas.microsoft.com/office/drawing/2014/main" val="3063511474"/>
                  </a:ext>
                </a:extLst>
              </a:tr>
              <a:tr h="420607">
                <a:tc>
                  <a:txBody>
                    <a:bodyPr/>
                    <a:lstStyle/>
                    <a:p>
                      <a:pPr algn="ctr"/>
                      <a:r>
                        <a:rPr lang="tr-TR" b="1" dirty="0"/>
                        <a:t>Sürat</a:t>
                      </a:r>
                    </a:p>
                  </a:txBody>
                  <a:tcPr/>
                </a:tc>
                <a:tc>
                  <a:txBody>
                    <a:bodyPr/>
                    <a:lstStyle/>
                    <a:p>
                      <a:pPr algn="ctr"/>
                      <a:r>
                        <a:rPr lang="tr-TR" dirty="0"/>
                        <a:t>Havayolu</a:t>
                      </a:r>
                    </a:p>
                  </a:txBody>
                  <a:tcPr/>
                </a:tc>
                <a:tc>
                  <a:txBody>
                    <a:bodyPr/>
                    <a:lstStyle/>
                    <a:p>
                      <a:pPr algn="ctr"/>
                      <a:r>
                        <a:rPr lang="tr-TR" dirty="0"/>
                        <a:t>Karayolu</a:t>
                      </a:r>
                    </a:p>
                  </a:txBody>
                  <a:tcPr/>
                </a:tc>
                <a:tc>
                  <a:txBody>
                    <a:bodyPr/>
                    <a:lstStyle/>
                    <a:p>
                      <a:pPr algn="ctr"/>
                      <a:r>
                        <a:rPr lang="tr-TR" dirty="0"/>
                        <a:t>Demiryolu</a:t>
                      </a:r>
                    </a:p>
                  </a:txBody>
                  <a:tcPr/>
                </a:tc>
                <a:tc>
                  <a:txBody>
                    <a:bodyPr/>
                    <a:lstStyle/>
                    <a:p>
                      <a:pPr algn="ctr"/>
                      <a:r>
                        <a:rPr lang="tr-TR" dirty="0"/>
                        <a:t>Denizyolu</a:t>
                      </a:r>
                    </a:p>
                  </a:txBody>
                  <a:tcPr/>
                </a:tc>
                <a:tc>
                  <a:txBody>
                    <a:bodyPr/>
                    <a:lstStyle/>
                    <a:p>
                      <a:pPr algn="ctr"/>
                      <a:r>
                        <a:rPr lang="tr-TR" dirty="0"/>
                        <a:t>Boru hattı</a:t>
                      </a:r>
                    </a:p>
                  </a:txBody>
                  <a:tcPr/>
                </a:tc>
                <a:extLst>
                  <a:ext uri="{0D108BD9-81ED-4DB2-BD59-A6C34878D82A}">
                    <a16:rowId xmlns:a16="http://schemas.microsoft.com/office/drawing/2014/main" val="1224627677"/>
                  </a:ext>
                </a:extLst>
              </a:tr>
              <a:tr h="420607">
                <a:tc>
                  <a:txBody>
                    <a:bodyPr/>
                    <a:lstStyle/>
                    <a:p>
                      <a:pPr algn="ctr"/>
                      <a:r>
                        <a:rPr lang="tr-TR" b="1" dirty="0"/>
                        <a:t>Elastikiyet</a:t>
                      </a:r>
                    </a:p>
                  </a:txBody>
                  <a:tcPr/>
                </a:tc>
                <a:tc>
                  <a:txBody>
                    <a:bodyPr/>
                    <a:lstStyle/>
                    <a:p>
                      <a:pPr algn="ctr"/>
                      <a:r>
                        <a:rPr lang="tr-TR" dirty="0"/>
                        <a:t>Karayolu</a:t>
                      </a:r>
                    </a:p>
                  </a:txBody>
                  <a:tcPr/>
                </a:tc>
                <a:tc>
                  <a:txBody>
                    <a:bodyPr/>
                    <a:lstStyle/>
                    <a:p>
                      <a:pPr algn="ctr"/>
                      <a:r>
                        <a:rPr lang="tr-TR" dirty="0"/>
                        <a:t>Demiryolu</a:t>
                      </a:r>
                    </a:p>
                  </a:txBody>
                  <a:tcPr/>
                </a:tc>
                <a:tc>
                  <a:txBody>
                    <a:bodyPr/>
                    <a:lstStyle/>
                    <a:p>
                      <a:pPr algn="ctr"/>
                      <a:r>
                        <a:rPr lang="tr-TR" dirty="0"/>
                        <a:t>Havayolu</a:t>
                      </a:r>
                    </a:p>
                  </a:txBody>
                  <a:tcPr/>
                </a:tc>
                <a:tc>
                  <a:txBody>
                    <a:bodyPr/>
                    <a:lstStyle/>
                    <a:p>
                      <a:pPr algn="ctr"/>
                      <a:r>
                        <a:rPr lang="tr-TR" dirty="0"/>
                        <a:t>Denizyolu</a:t>
                      </a:r>
                    </a:p>
                  </a:txBody>
                  <a:tcPr/>
                </a:tc>
                <a:tc>
                  <a:txBody>
                    <a:bodyPr/>
                    <a:lstStyle/>
                    <a:p>
                      <a:pPr algn="ctr"/>
                      <a:r>
                        <a:rPr lang="tr-TR" dirty="0"/>
                        <a:t>Boru</a:t>
                      </a:r>
                      <a:r>
                        <a:rPr lang="tr-TR" baseline="0" dirty="0"/>
                        <a:t> hattı</a:t>
                      </a:r>
                      <a:endParaRPr lang="tr-TR" dirty="0"/>
                    </a:p>
                  </a:txBody>
                  <a:tcPr/>
                </a:tc>
                <a:extLst>
                  <a:ext uri="{0D108BD9-81ED-4DB2-BD59-A6C34878D82A}">
                    <a16:rowId xmlns:a16="http://schemas.microsoft.com/office/drawing/2014/main" val="1175774410"/>
                  </a:ext>
                </a:extLst>
              </a:tr>
              <a:tr h="420607">
                <a:tc>
                  <a:txBody>
                    <a:bodyPr/>
                    <a:lstStyle/>
                    <a:p>
                      <a:pPr algn="ctr"/>
                      <a:r>
                        <a:rPr lang="tr-TR" b="1" dirty="0"/>
                        <a:t>Kapasite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dirty="0"/>
                        <a:t>Denizyolu</a:t>
                      </a:r>
                    </a:p>
                  </a:txBody>
                  <a:tcPr/>
                </a:tc>
                <a:tc>
                  <a:txBody>
                    <a:bodyPr/>
                    <a:lstStyle/>
                    <a:p>
                      <a:pPr algn="ctr"/>
                      <a:r>
                        <a:rPr lang="tr-TR" dirty="0"/>
                        <a:t>Demiryolu</a:t>
                      </a:r>
                    </a:p>
                  </a:txBody>
                  <a:tcPr/>
                </a:tc>
                <a:tc>
                  <a:txBody>
                    <a:bodyPr/>
                    <a:lstStyle/>
                    <a:p>
                      <a:pPr algn="ctr"/>
                      <a:r>
                        <a:rPr lang="tr-TR" dirty="0" err="1"/>
                        <a:t>Boruhattı</a:t>
                      </a:r>
                      <a:endParaRPr lang="tr-TR" dirty="0"/>
                    </a:p>
                  </a:txBody>
                  <a:tcPr/>
                </a:tc>
                <a:tc>
                  <a:txBody>
                    <a:bodyPr/>
                    <a:lstStyle/>
                    <a:p>
                      <a:pPr algn="ctr"/>
                      <a:r>
                        <a:rPr lang="tr-TR" dirty="0"/>
                        <a:t>Karayolu</a:t>
                      </a:r>
                    </a:p>
                  </a:txBody>
                  <a:tcPr/>
                </a:tc>
                <a:tc>
                  <a:txBody>
                    <a:bodyPr/>
                    <a:lstStyle/>
                    <a:p>
                      <a:pPr algn="ctr"/>
                      <a:r>
                        <a:rPr lang="tr-TR" dirty="0"/>
                        <a:t>Havayolu</a:t>
                      </a:r>
                    </a:p>
                  </a:txBody>
                  <a:tcPr/>
                </a:tc>
                <a:extLst>
                  <a:ext uri="{0D108BD9-81ED-4DB2-BD59-A6C34878D82A}">
                    <a16:rowId xmlns:a16="http://schemas.microsoft.com/office/drawing/2014/main" val="1523984678"/>
                  </a:ext>
                </a:extLst>
              </a:tr>
              <a:tr h="358644">
                <a:tc>
                  <a:txBody>
                    <a:bodyPr/>
                    <a:lstStyle/>
                    <a:p>
                      <a:pPr algn="ctr"/>
                      <a:r>
                        <a:rPr lang="tr-TR" b="1" dirty="0"/>
                        <a:t>Birim Taşıma Maliyeti</a:t>
                      </a:r>
                    </a:p>
                  </a:txBody>
                  <a:tcPr/>
                </a:tc>
                <a:tc>
                  <a:txBody>
                    <a:bodyPr/>
                    <a:lstStyle/>
                    <a:p>
                      <a:pPr algn="ctr"/>
                      <a:r>
                        <a:rPr lang="tr-TR" dirty="0" err="1"/>
                        <a:t>Boruhattı</a:t>
                      </a:r>
                      <a:endParaRPr lang="tr-TR" dirty="0"/>
                    </a:p>
                  </a:txBody>
                  <a:tcPr/>
                </a:tc>
                <a:tc>
                  <a:txBody>
                    <a:bodyPr/>
                    <a:lstStyle/>
                    <a:p>
                      <a:pPr algn="ctr"/>
                      <a:r>
                        <a:rPr lang="tr-TR" dirty="0"/>
                        <a:t>Denizyolu</a:t>
                      </a:r>
                    </a:p>
                  </a:txBody>
                  <a:tcPr/>
                </a:tc>
                <a:tc>
                  <a:txBody>
                    <a:bodyPr/>
                    <a:lstStyle/>
                    <a:p>
                      <a:pPr algn="ctr"/>
                      <a:r>
                        <a:rPr lang="tr-TR" dirty="0"/>
                        <a:t>Demiryolu</a:t>
                      </a:r>
                    </a:p>
                  </a:txBody>
                  <a:tcPr/>
                </a:tc>
                <a:tc>
                  <a:txBody>
                    <a:bodyPr/>
                    <a:lstStyle/>
                    <a:p>
                      <a:pPr algn="ctr"/>
                      <a:r>
                        <a:rPr lang="tr-TR" dirty="0"/>
                        <a:t>Karayolu</a:t>
                      </a:r>
                    </a:p>
                  </a:txBody>
                  <a:tcPr/>
                </a:tc>
                <a:tc>
                  <a:txBody>
                    <a:bodyPr/>
                    <a:lstStyle/>
                    <a:p>
                      <a:pPr algn="ctr"/>
                      <a:r>
                        <a:rPr lang="tr-TR" dirty="0"/>
                        <a:t>Havayolu</a:t>
                      </a:r>
                    </a:p>
                  </a:txBody>
                  <a:tcPr/>
                </a:tc>
                <a:extLst>
                  <a:ext uri="{0D108BD9-81ED-4DB2-BD59-A6C34878D82A}">
                    <a16:rowId xmlns:a16="http://schemas.microsoft.com/office/drawing/2014/main" val="2463304662"/>
                  </a:ext>
                </a:extLst>
              </a:tr>
              <a:tr h="725980">
                <a:tc>
                  <a:txBody>
                    <a:bodyPr/>
                    <a:lstStyle/>
                    <a:p>
                      <a:pPr algn="ctr"/>
                      <a:r>
                        <a:rPr lang="tr-TR" b="1" dirty="0"/>
                        <a:t>Enerji Etkinliği</a:t>
                      </a:r>
                    </a:p>
                  </a:txBody>
                  <a:tcPr/>
                </a:tc>
                <a:tc>
                  <a:txBody>
                    <a:bodyPr/>
                    <a:lstStyle/>
                    <a:p>
                      <a:pPr algn="ctr"/>
                      <a:r>
                        <a:rPr lang="tr-TR" dirty="0" err="1"/>
                        <a:t>Boruhattı</a:t>
                      </a:r>
                      <a:endParaRPr lang="tr-TR" dirty="0"/>
                    </a:p>
                  </a:txBody>
                  <a:tcPr/>
                </a:tc>
                <a:tc>
                  <a:txBody>
                    <a:bodyPr/>
                    <a:lstStyle/>
                    <a:p>
                      <a:pPr algn="ctr"/>
                      <a:r>
                        <a:rPr lang="tr-TR" dirty="0"/>
                        <a:t>Denizyolu</a:t>
                      </a:r>
                    </a:p>
                  </a:txBody>
                  <a:tcPr/>
                </a:tc>
                <a:tc>
                  <a:txBody>
                    <a:bodyPr/>
                    <a:lstStyle/>
                    <a:p>
                      <a:pPr algn="ctr"/>
                      <a:r>
                        <a:rPr lang="tr-TR" dirty="0"/>
                        <a:t>Demiryolu</a:t>
                      </a:r>
                    </a:p>
                  </a:txBody>
                  <a:tcPr/>
                </a:tc>
                <a:tc>
                  <a:txBody>
                    <a:bodyPr/>
                    <a:lstStyle/>
                    <a:p>
                      <a:pPr algn="ctr"/>
                      <a:r>
                        <a:rPr lang="tr-TR" dirty="0"/>
                        <a:t>Karayolu</a:t>
                      </a:r>
                    </a:p>
                  </a:txBody>
                  <a:tcPr/>
                </a:tc>
                <a:tc>
                  <a:txBody>
                    <a:bodyPr/>
                    <a:lstStyle/>
                    <a:p>
                      <a:pPr algn="ctr"/>
                      <a:r>
                        <a:rPr lang="tr-TR" dirty="0"/>
                        <a:t>Havayolu</a:t>
                      </a:r>
                    </a:p>
                  </a:txBody>
                  <a:tcPr/>
                </a:tc>
                <a:extLst>
                  <a:ext uri="{0D108BD9-81ED-4DB2-BD59-A6C34878D82A}">
                    <a16:rowId xmlns:a16="http://schemas.microsoft.com/office/drawing/2014/main" val="2372536042"/>
                  </a:ext>
                </a:extLst>
              </a:tr>
              <a:tr h="479639">
                <a:tc>
                  <a:txBody>
                    <a:bodyPr/>
                    <a:lstStyle/>
                    <a:p>
                      <a:pPr algn="ctr"/>
                      <a:r>
                        <a:rPr lang="tr-TR" b="1" dirty="0"/>
                        <a:t>Çeşitli Malları Kullanma Becerisi</a:t>
                      </a:r>
                    </a:p>
                  </a:txBody>
                  <a:tcPr/>
                </a:tc>
                <a:tc>
                  <a:txBody>
                    <a:bodyPr/>
                    <a:lstStyle/>
                    <a:p>
                      <a:pPr algn="ctr"/>
                      <a:r>
                        <a:rPr lang="tr-TR" dirty="0"/>
                        <a:t>Denizyolu</a:t>
                      </a:r>
                    </a:p>
                  </a:txBody>
                  <a:tcPr/>
                </a:tc>
                <a:tc gridSpan="2">
                  <a:txBody>
                    <a:bodyPr/>
                    <a:lstStyle/>
                    <a:p>
                      <a:pPr algn="ctr"/>
                      <a:r>
                        <a:rPr lang="tr-TR" dirty="0"/>
                        <a:t>Karayolu- Demiryolu</a:t>
                      </a:r>
                    </a:p>
                  </a:txBody>
                  <a:tcPr/>
                </a:tc>
                <a:tc hMerge="1">
                  <a:txBody>
                    <a:bodyPr/>
                    <a:lstStyle/>
                    <a:p>
                      <a:endParaRPr lang="tr-TR" dirty="0"/>
                    </a:p>
                  </a:txBody>
                  <a:tcPr/>
                </a:tc>
                <a:tc>
                  <a:txBody>
                    <a:bodyPr/>
                    <a:lstStyle/>
                    <a:p>
                      <a:pPr algn="ctr"/>
                      <a:r>
                        <a:rPr lang="tr-TR" dirty="0"/>
                        <a:t>Havayolu</a:t>
                      </a:r>
                    </a:p>
                  </a:txBody>
                  <a:tcPr/>
                </a:tc>
                <a:tc>
                  <a:txBody>
                    <a:bodyPr/>
                    <a:lstStyle/>
                    <a:p>
                      <a:pPr algn="ctr"/>
                      <a:r>
                        <a:rPr lang="tr-TR" dirty="0" err="1"/>
                        <a:t>Boruhattı</a:t>
                      </a:r>
                      <a:endParaRPr lang="tr-TR" dirty="0"/>
                    </a:p>
                  </a:txBody>
                  <a:tcPr/>
                </a:tc>
                <a:extLst>
                  <a:ext uri="{0D108BD9-81ED-4DB2-BD59-A6C34878D82A}">
                    <a16:rowId xmlns:a16="http://schemas.microsoft.com/office/drawing/2014/main" val="1398722468"/>
                  </a:ext>
                </a:extLst>
              </a:tr>
              <a:tr h="1348248">
                <a:tc>
                  <a:txBody>
                    <a:bodyPr/>
                    <a:lstStyle/>
                    <a:p>
                      <a:pPr algn="ctr"/>
                      <a:r>
                        <a:rPr lang="tr-TR" b="1" dirty="0"/>
                        <a:t>Hizmet Verilen</a:t>
                      </a:r>
                      <a:r>
                        <a:rPr lang="tr-TR" b="1" baseline="0" dirty="0"/>
                        <a:t> Yerlerin Sayısı</a:t>
                      </a:r>
                      <a:endParaRPr lang="tr-TR" b="1" dirty="0"/>
                    </a:p>
                  </a:txBody>
                  <a:tcPr/>
                </a:tc>
                <a:tc>
                  <a:txBody>
                    <a:bodyPr/>
                    <a:lstStyle/>
                    <a:p>
                      <a:pPr algn="ctr"/>
                      <a:r>
                        <a:rPr lang="tr-TR" dirty="0"/>
                        <a:t>Karayolu</a:t>
                      </a:r>
                    </a:p>
                  </a:txBody>
                  <a:tcPr/>
                </a:tc>
                <a:tc>
                  <a:txBody>
                    <a:bodyPr/>
                    <a:lstStyle/>
                    <a:p>
                      <a:pPr algn="ctr"/>
                      <a:r>
                        <a:rPr lang="tr-TR" dirty="0"/>
                        <a:t>Havayolu</a:t>
                      </a:r>
                    </a:p>
                  </a:txBody>
                  <a:tcPr/>
                </a:tc>
                <a:tc gridSpan="2">
                  <a:txBody>
                    <a:bodyPr/>
                    <a:lstStyle/>
                    <a:p>
                      <a:pPr algn="ctr"/>
                      <a:r>
                        <a:rPr lang="tr-TR" dirty="0"/>
                        <a:t>Denizyolu-Demiryolu </a:t>
                      </a:r>
                    </a:p>
                  </a:txBody>
                  <a:tcPr/>
                </a:tc>
                <a:tc hMerge="1">
                  <a:txBody>
                    <a:bodyPr/>
                    <a:lstStyle/>
                    <a:p>
                      <a:endParaRPr lang="tr-TR" dirty="0"/>
                    </a:p>
                  </a:txBody>
                  <a:tcPr/>
                </a:tc>
                <a:tc>
                  <a:txBody>
                    <a:bodyPr/>
                    <a:lstStyle/>
                    <a:p>
                      <a:pPr algn="ctr"/>
                      <a:r>
                        <a:rPr lang="tr-TR" dirty="0" err="1"/>
                        <a:t>Boruhattı</a:t>
                      </a:r>
                      <a:endParaRPr lang="tr-TR" dirty="0"/>
                    </a:p>
                  </a:txBody>
                  <a:tcPr/>
                </a:tc>
                <a:extLst>
                  <a:ext uri="{0D108BD9-81ED-4DB2-BD59-A6C34878D82A}">
                    <a16:rowId xmlns:a16="http://schemas.microsoft.com/office/drawing/2014/main" val="2282958157"/>
                  </a:ext>
                </a:extLst>
              </a:tr>
            </a:tbl>
          </a:graphicData>
        </a:graphic>
      </p:graphicFrame>
      <p:sp>
        <p:nvSpPr>
          <p:cNvPr id="4" name="Metin kutusu 3"/>
          <p:cNvSpPr txBox="1"/>
          <p:nvPr/>
        </p:nvSpPr>
        <p:spPr>
          <a:xfrm>
            <a:off x="2697017" y="5791591"/>
            <a:ext cx="5366327" cy="830997"/>
          </a:xfrm>
          <a:prstGeom prst="rect">
            <a:avLst/>
          </a:prstGeom>
          <a:noFill/>
        </p:spPr>
        <p:txBody>
          <a:bodyPr wrap="square" rtlCol="0">
            <a:spAutoFit/>
          </a:bodyPr>
          <a:lstStyle/>
          <a:p>
            <a:pPr algn="ctr"/>
            <a:r>
              <a:rPr lang="tr-TR" sz="2400" b="1" dirty="0">
                <a:solidFill>
                  <a:srgbClr val="00B050"/>
                </a:solidFill>
              </a:rPr>
              <a:t>En uygun ulaştırma biçiminin seçilmesinde etkili bazı unsurlar</a:t>
            </a:r>
          </a:p>
        </p:txBody>
      </p:sp>
      <p:pic>
        <p:nvPicPr>
          <p:cNvPr id="5" name="Resim 4">
            <a:extLst>
              <a:ext uri="{FF2B5EF4-FFF2-40B4-BE49-F238E27FC236}">
                <a16:creationId xmlns:a16="http://schemas.microsoft.com/office/drawing/2014/main" id="{2B89322C-D226-8621-04CC-D9AC1054F39B}"/>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3648160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ÇALIŞMA SORULARI</a:t>
            </a:r>
          </a:p>
        </p:txBody>
      </p:sp>
      <p:sp>
        <p:nvSpPr>
          <p:cNvPr id="3" name="İçerik Yer Tutucusu 2"/>
          <p:cNvSpPr>
            <a:spLocks noGrp="1"/>
          </p:cNvSpPr>
          <p:nvPr>
            <p:ph idx="1"/>
          </p:nvPr>
        </p:nvSpPr>
        <p:spPr>
          <a:xfrm>
            <a:off x="939114" y="2075935"/>
            <a:ext cx="10384668" cy="4491119"/>
          </a:xfrm>
        </p:spPr>
        <p:txBody>
          <a:bodyPr>
            <a:normAutofit/>
          </a:bodyPr>
          <a:lstStyle/>
          <a:p>
            <a:pPr marL="0" indent="0" algn="just">
              <a:buNone/>
            </a:pPr>
            <a:r>
              <a:rPr lang="tr-TR" sz="2400" dirty="0"/>
              <a:t>Ankara- İstanbul (450 km.) arasında taşınması planlanan 500 ton ahşap levhaya ilişkin;</a:t>
            </a:r>
          </a:p>
          <a:p>
            <a:pPr marL="0" indent="0" algn="just">
              <a:buNone/>
            </a:pPr>
            <a:r>
              <a:rPr lang="tr-TR" sz="2400" dirty="0"/>
              <a:t>i. Karayolunun ve</a:t>
            </a:r>
          </a:p>
          <a:p>
            <a:pPr marL="0" indent="0" algn="just">
              <a:buNone/>
            </a:pPr>
            <a:r>
              <a:rPr lang="tr-TR" sz="2400" dirty="0"/>
              <a:t>ii. Demiryolunun (Hızlı tren değildir.) kullanılma seçenekleri mevcuttur.  </a:t>
            </a:r>
          </a:p>
          <a:p>
            <a:pPr marL="0" indent="0" algn="just">
              <a:buNone/>
            </a:pPr>
            <a:endParaRPr lang="tr-TR" sz="2400" dirty="0"/>
          </a:p>
          <a:p>
            <a:pPr marL="0" indent="0" algn="just">
              <a:buNone/>
            </a:pPr>
            <a:r>
              <a:rPr lang="tr-TR" sz="2400" dirty="0"/>
              <a:t>Bu doğrultuda;</a:t>
            </a:r>
          </a:p>
          <a:p>
            <a:pPr marL="0" indent="0" algn="just">
              <a:buNone/>
            </a:pPr>
            <a:r>
              <a:rPr lang="tr-TR" sz="2400" dirty="0"/>
              <a:t>A. En uygun ulaştırma biçiminin seçilmesinde etkili olan unsurları yazınız ve açıklayınız.</a:t>
            </a:r>
          </a:p>
          <a:p>
            <a:pPr marL="0" indent="0" algn="just">
              <a:buNone/>
            </a:pPr>
            <a:r>
              <a:rPr lang="tr-TR" sz="2400" dirty="0"/>
              <a:t>B. Bu unsurlar kapsamında hangi taşıma şeklinin uygun olduğunu gerekçeleri ile açıklayınız.</a:t>
            </a:r>
          </a:p>
          <a:p>
            <a:pPr algn="just"/>
            <a:endParaRPr lang="tr-TR" sz="2400" dirty="0"/>
          </a:p>
        </p:txBody>
      </p:sp>
      <p:sp>
        <p:nvSpPr>
          <p:cNvPr id="4" name="Slayt Numarası Yer Tutucusu 3"/>
          <p:cNvSpPr>
            <a:spLocks noGrp="1"/>
          </p:cNvSpPr>
          <p:nvPr>
            <p:ph type="sldNum" sz="quarter" idx="12"/>
          </p:nvPr>
        </p:nvSpPr>
        <p:spPr/>
        <p:txBody>
          <a:bodyPr/>
          <a:lstStyle/>
          <a:p>
            <a:fld id="{5A5A7779-C9A2-4565-8D2A-65D64DF7C96D}" type="slidenum">
              <a:rPr lang="tr-TR" smtClean="0"/>
              <a:t>37</a:t>
            </a:fld>
            <a:endParaRPr lang="tr-TR"/>
          </a:p>
        </p:txBody>
      </p:sp>
      <p:pic>
        <p:nvPicPr>
          <p:cNvPr id="5" name="Resim 4">
            <a:extLst>
              <a:ext uri="{FF2B5EF4-FFF2-40B4-BE49-F238E27FC236}">
                <a16:creationId xmlns:a16="http://schemas.microsoft.com/office/drawing/2014/main" id="{E36DDC26-9B2F-DF85-DAE5-8BD274398B23}"/>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1655600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13890-1F4C-72A1-A51A-00F9EBD2C7F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95B1B89-4435-C241-22BE-130751DE9BE0}"/>
              </a:ext>
            </a:extLst>
          </p:cNvPr>
          <p:cNvSpPr>
            <a:spLocks noGrp="1"/>
          </p:cNvSpPr>
          <p:nvPr>
            <p:ph type="title"/>
          </p:nvPr>
        </p:nvSpPr>
        <p:spPr/>
        <p:txBody>
          <a:bodyPr/>
          <a:lstStyle/>
          <a:p>
            <a:pPr algn="ctr"/>
            <a:r>
              <a:rPr lang="tr-TR" b="1" dirty="0">
                <a:solidFill>
                  <a:srgbClr val="FF0000"/>
                </a:solidFill>
              </a:rPr>
              <a:t>KAYNAKÇA</a:t>
            </a:r>
          </a:p>
        </p:txBody>
      </p:sp>
      <p:sp>
        <p:nvSpPr>
          <p:cNvPr id="3" name="İçerik Yer Tutucusu 2">
            <a:extLst>
              <a:ext uri="{FF2B5EF4-FFF2-40B4-BE49-F238E27FC236}">
                <a16:creationId xmlns:a16="http://schemas.microsoft.com/office/drawing/2014/main" id="{CF9C674D-8D83-55D7-3E68-93B5CAFC588E}"/>
              </a:ext>
            </a:extLst>
          </p:cNvPr>
          <p:cNvSpPr>
            <a:spLocks noGrp="1"/>
          </p:cNvSpPr>
          <p:nvPr>
            <p:ph idx="1"/>
          </p:nvPr>
        </p:nvSpPr>
        <p:spPr>
          <a:xfrm>
            <a:off x="939114" y="2075935"/>
            <a:ext cx="10384668" cy="4491119"/>
          </a:xfrm>
        </p:spPr>
        <p:txBody>
          <a:bodyPr>
            <a:normAutofit/>
          </a:bodyPr>
          <a:lstStyle/>
          <a:p>
            <a:pPr algn="just"/>
            <a:r>
              <a:rPr lang="tr-TR" sz="2000" dirty="0"/>
              <a:t>Tarhan, N. (2022). </a:t>
            </a:r>
            <a:r>
              <a:rPr lang="tr-TR" sz="2000" i="1" dirty="0"/>
              <a:t>Türkiye'de taşımacılık sistemi içerisinde </a:t>
            </a:r>
            <a:r>
              <a:rPr lang="tr-TR" sz="2000" i="1" dirty="0" err="1"/>
              <a:t>modlararası</a:t>
            </a:r>
            <a:r>
              <a:rPr lang="tr-TR" sz="2000" i="1" dirty="0"/>
              <a:t> ilişkilerin analizi</a:t>
            </a:r>
            <a:r>
              <a:rPr lang="tr-TR" sz="2000" dirty="0"/>
              <a:t> [Yüksek lisans tezi, Maltepe Üniversitesi, Lisansüstü Eğitim Enstitüsü]. Yükseköğretim Kurulu Ulusal Tez Merkezi.</a:t>
            </a:r>
          </a:p>
          <a:p>
            <a:pPr algn="just"/>
            <a:endParaRPr lang="tr-TR" sz="2000" dirty="0"/>
          </a:p>
          <a:p>
            <a:pPr algn="just"/>
            <a:r>
              <a:rPr lang="tr-TR" sz="2000" dirty="0"/>
              <a:t>Görgün, M. R. (2021). </a:t>
            </a:r>
            <a:r>
              <a:rPr lang="tr-TR" sz="2000" i="1" dirty="0"/>
              <a:t>Türk lojistik sektörünün analizi ve alternatif taşıma modelleri</a:t>
            </a:r>
            <a:r>
              <a:rPr lang="tr-TR" sz="2000" dirty="0"/>
              <a:t>. Akademisyen Kitabevi.</a:t>
            </a:r>
          </a:p>
        </p:txBody>
      </p:sp>
      <p:sp>
        <p:nvSpPr>
          <p:cNvPr id="4" name="Slayt Numarası Yer Tutucusu 3">
            <a:extLst>
              <a:ext uri="{FF2B5EF4-FFF2-40B4-BE49-F238E27FC236}">
                <a16:creationId xmlns:a16="http://schemas.microsoft.com/office/drawing/2014/main" id="{CA099804-EAF3-BD3A-AC18-9441C2C2299D}"/>
              </a:ext>
            </a:extLst>
          </p:cNvPr>
          <p:cNvSpPr>
            <a:spLocks noGrp="1"/>
          </p:cNvSpPr>
          <p:nvPr>
            <p:ph type="sldNum" sz="quarter" idx="12"/>
          </p:nvPr>
        </p:nvSpPr>
        <p:spPr/>
        <p:txBody>
          <a:bodyPr/>
          <a:lstStyle/>
          <a:p>
            <a:fld id="{5A5A7779-C9A2-4565-8D2A-65D64DF7C96D}" type="slidenum">
              <a:rPr lang="tr-TR" smtClean="0"/>
              <a:t>38</a:t>
            </a:fld>
            <a:endParaRPr lang="tr-TR"/>
          </a:p>
        </p:txBody>
      </p:sp>
      <p:pic>
        <p:nvPicPr>
          <p:cNvPr id="5" name="Resim 4">
            <a:extLst>
              <a:ext uri="{FF2B5EF4-FFF2-40B4-BE49-F238E27FC236}">
                <a16:creationId xmlns:a16="http://schemas.microsoft.com/office/drawing/2014/main" id="{80443A46-7CC0-DA43-F33E-E2650B8DB982}"/>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2036813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CEDA-7276-4EC5-94A7-E89605C97BD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213A49C-9372-0414-D1BE-65900C2A352F}"/>
              </a:ext>
            </a:extLst>
          </p:cNvPr>
          <p:cNvSpPr>
            <a:spLocks noGrp="1"/>
          </p:cNvSpPr>
          <p:nvPr>
            <p:ph type="title"/>
          </p:nvPr>
        </p:nvSpPr>
        <p:spPr>
          <a:xfrm>
            <a:off x="2249343" y="3137955"/>
            <a:ext cx="7505700" cy="530225"/>
          </a:xfrm>
        </p:spPr>
        <p:txBody>
          <a:bodyPr>
            <a:noAutofit/>
          </a:bodyPr>
          <a:lstStyle/>
          <a:p>
            <a:pPr algn="ctr"/>
            <a:r>
              <a:rPr lang="tr-TR" sz="3600" b="1" dirty="0">
                <a:solidFill>
                  <a:srgbClr val="FF0000"/>
                </a:solidFill>
              </a:rPr>
              <a:t>Teşekkürler…</a:t>
            </a:r>
          </a:p>
        </p:txBody>
      </p:sp>
      <p:sp>
        <p:nvSpPr>
          <p:cNvPr id="5" name="Dikdörtgen 4">
            <a:extLst>
              <a:ext uri="{FF2B5EF4-FFF2-40B4-BE49-F238E27FC236}">
                <a16:creationId xmlns:a16="http://schemas.microsoft.com/office/drawing/2014/main" id="{E0ACD7D9-FA28-D6C2-0C1F-F13F862C2A15}"/>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01CA9987-C0F7-0CEA-186C-6D964F48BA80}"/>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E70DA21B-4053-1E5D-99AC-9D0CC2129477}"/>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85407D51-7302-4085-98B5-546E8D4C36D0}"/>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11E6817B-E3E2-76C9-3027-139BE9953942}"/>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34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ACD04BB-6CC1-4173-8DD5-01D4258CD608}"/>
              </a:ext>
            </a:extLst>
          </p:cNvPr>
          <p:cNvSpPr>
            <a:spLocks noGrp="1"/>
          </p:cNvSpPr>
          <p:nvPr>
            <p:ph type="title"/>
          </p:nvPr>
        </p:nvSpPr>
        <p:spPr/>
        <p:txBody>
          <a:bodyPr>
            <a:normAutofit/>
          </a:bodyPr>
          <a:lstStyle/>
          <a:p>
            <a:r>
              <a:rPr lang="tr-TR" sz="3200" dirty="0">
                <a:solidFill>
                  <a:srgbClr val="FF0000"/>
                </a:solidFill>
              </a:rPr>
              <a:t>Havayolu Taşımacılığı</a:t>
            </a:r>
          </a:p>
        </p:txBody>
      </p:sp>
      <p:sp>
        <p:nvSpPr>
          <p:cNvPr id="3" name="İçerik Yer Tutucusu 2">
            <a:extLst>
              <a:ext uri="{FF2B5EF4-FFF2-40B4-BE49-F238E27FC236}">
                <a16:creationId xmlns:a16="http://schemas.microsoft.com/office/drawing/2014/main" id="{B3CD5870-A36B-4352-AC97-3205138596BD}"/>
              </a:ext>
            </a:extLst>
          </p:cNvPr>
          <p:cNvSpPr>
            <a:spLocks noGrp="1"/>
          </p:cNvSpPr>
          <p:nvPr>
            <p:ph idx="1"/>
          </p:nvPr>
        </p:nvSpPr>
        <p:spPr/>
        <p:txBody>
          <a:bodyPr>
            <a:normAutofit/>
          </a:bodyPr>
          <a:lstStyle/>
          <a:p>
            <a:pPr marL="384048" marR="0" lvl="0" indent="-384048"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400" b="1" i="1" u="none" strike="noStrike" kern="1200" cap="none" spc="0" normalizeH="0" baseline="0" noProof="0" dirty="0">
                <a:ln>
                  <a:noFill/>
                </a:ln>
                <a:solidFill>
                  <a:srgbClr val="C00000"/>
                </a:solidFill>
                <a:effectLst/>
                <a:uLnTx/>
                <a:uFillTx/>
                <a:latin typeface="+mn-lt"/>
              </a:rPr>
              <a:t>Havayolu taşımacılığı; </a:t>
            </a:r>
            <a:r>
              <a:rPr kumimoji="0" lang="tr-TR" sz="2400" b="0" i="0" u="none" strike="noStrike" kern="1200" cap="none" spc="0" normalizeH="0" baseline="0" noProof="0" dirty="0">
                <a:ln>
                  <a:noFill/>
                </a:ln>
                <a:solidFill>
                  <a:prstClr val="black">
                    <a:lumMod val="95000"/>
                    <a:lumOff val="5000"/>
                  </a:prstClr>
                </a:solidFill>
                <a:effectLst/>
                <a:uLnTx/>
                <a:uFillTx/>
                <a:latin typeface="+mn-lt"/>
              </a:rPr>
              <a:t>Süre olarak diğer ulaşım araçlarından daha hızlı olan ve diğer ulaşım araçlarına göre birim maliyetinin daha fazla olduğu ulaşım türüdür.</a:t>
            </a:r>
          </a:p>
          <a:p>
            <a:pPr marL="384048" marR="0" lvl="0" indent="-384048"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400" b="1" i="1" u="none" strike="noStrike" kern="1200" cap="none" spc="0" normalizeH="0" baseline="0" noProof="0" dirty="0">
                <a:ln>
                  <a:noFill/>
                </a:ln>
                <a:solidFill>
                  <a:srgbClr val="C00000"/>
                </a:solidFill>
                <a:effectLst/>
                <a:uLnTx/>
                <a:uFillTx/>
                <a:latin typeface="+mn-lt"/>
              </a:rPr>
              <a:t>Havayolu taşımacılığı, </a:t>
            </a:r>
            <a:r>
              <a:rPr kumimoji="0" lang="tr-TR" sz="2400" b="0" i="0" u="none" strike="noStrike" kern="1200" cap="none" spc="0" normalizeH="0" baseline="0" noProof="0" dirty="0">
                <a:ln>
                  <a:noFill/>
                </a:ln>
                <a:solidFill>
                  <a:prstClr val="black">
                    <a:lumMod val="95000"/>
                    <a:lumOff val="5000"/>
                  </a:prstClr>
                </a:solidFill>
                <a:effectLst/>
                <a:uLnTx/>
                <a:uFillTx/>
                <a:latin typeface="+mn-lt"/>
              </a:rPr>
              <a:t>uzun mesafeler için ve değerli eşyaların, çabuk bozulabilecek maddelerin nakil edilmesinin en ideal yollarından biridir. Bu yüzden yoğun bir şekilde ihracat ve ithalatta tercih edilmektedir.</a:t>
            </a:r>
          </a:p>
          <a:p>
            <a:pPr marL="384048" marR="0" lvl="0" indent="-384048"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tr-TR" sz="2400" b="0" i="0" u="none" strike="noStrike" kern="1200" cap="none" spc="0" normalizeH="0" baseline="0" noProof="0" dirty="0">
                <a:ln>
                  <a:noFill/>
                </a:ln>
                <a:solidFill>
                  <a:prstClr val="black">
                    <a:lumMod val="95000"/>
                    <a:lumOff val="5000"/>
                  </a:prstClr>
                </a:solidFill>
                <a:effectLst/>
                <a:uLnTx/>
                <a:uFillTx/>
                <a:latin typeface="+mn-lt"/>
              </a:rPr>
              <a:t>ABD </a:t>
            </a:r>
            <a:r>
              <a:rPr kumimoji="0" lang="tr-TR" sz="2400" b="0" i="0" u="none" strike="noStrike" kern="1200" cap="none" spc="0" normalizeH="0" baseline="0" noProof="0" dirty="0" err="1">
                <a:ln>
                  <a:noFill/>
                </a:ln>
                <a:solidFill>
                  <a:prstClr val="black">
                    <a:lumMod val="95000"/>
                    <a:lumOff val="5000"/>
                  </a:prstClr>
                </a:solidFill>
                <a:effectLst/>
                <a:uLnTx/>
                <a:uFillTx/>
                <a:latin typeface="+mn-lt"/>
              </a:rPr>
              <a:t>Kanunları‘nda</a:t>
            </a:r>
            <a:r>
              <a:rPr kumimoji="0" lang="tr-TR" sz="2400" b="0" i="0" u="none" strike="noStrike" kern="1200" cap="none" spc="0" normalizeH="0" baseline="0" noProof="0" dirty="0">
                <a:ln>
                  <a:noFill/>
                </a:ln>
                <a:solidFill>
                  <a:prstClr val="black">
                    <a:lumMod val="95000"/>
                    <a:lumOff val="5000"/>
                  </a:prstClr>
                </a:solidFill>
                <a:effectLst/>
                <a:uLnTx/>
                <a:uFillTx/>
                <a:latin typeface="+mn-lt"/>
              </a:rPr>
              <a:t> havayolu taşımacılığı için uygun bir tanım yapılmıştır: </a:t>
            </a:r>
            <a:r>
              <a:rPr kumimoji="0" lang="tr-TR" sz="2400" b="1" i="1" u="none" strike="noStrike" kern="1200" cap="none" spc="0" normalizeH="0" baseline="0" noProof="0" dirty="0">
                <a:ln>
                  <a:noFill/>
                </a:ln>
                <a:solidFill>
                  <a:srgbClr val="C00000"/>
                </a:solidFill>
                <a:effectLst/>
                <a:uLnTx/>
                <a:uFillTx/>
                <a:latin typeface="+mn-lt"/>
              </a:rPr>
              <a:t>Havayolu taşımacılığı, </a:t>
            </a:r>
            <a:r>
              <a:rPr kumimoji="0" lang="tr-TR" sz="2400" b="0" i="0" u="none" strike="noStrike" kern="1200" cap="none" spc="0" normalizeH="0" baseline="0" noProof="0" dirty="0">
                <a:ln>
                  <a:noFill/>
                </a:ln>
                <a:solidFill>
                  <a:prstClr val="black">
                    <a:lumMod val="95000"/>
                    <a:lumOff val="5000"/>
                  </a:prstClr>
                </a:solidFill>
                <a:effectLst/>
                <a:uLnTx/>
                <a:uFillTx/>
                <a:latin typeface="+mn-lt"/>
              </a:rPr>
              <a:t>ticari bir amaç güdülerek, ücreti karşılığında ya da kira ile </a:t>
            </a:r>
            <a:r>
              <a:rPr kumimoji="0" lang="tr-TR" sz="2400" b="0" i="0" u="none" strike="noStrike" kern="1200" cap="none" spc="0" normalizeH="0" baseline="0" noProof="0" dirty="0">
                <a:ln>
                  <a:noFill/>
                </a:ln>
                <a:solidFill>
                  <a:srgbClr val="0070C0"/>
                </a:solidFill>
                <a:effectLst/>
                <a:uLnTx/>
                <a:uFillTx/>
                <a:latin typeface="+mn-lt"/>
              </a:rPr>
              <a:t>insanların, malların</a:t>
            </a:r>
            <a:r>
              <a:rPr kumimoji="0" lang="tr-TR" sz="2400" b="0" i="0" u="none" strike="noStrike" kern="1200" cap="none" spc="0" normalizeH="0" baseline="0" noProof="0" dirty="0">
                <a:ln>
                  <a:noFill/>
                </a:ln>
                <a:solidFill>
                  <a:prstClr val="black">
                    <a:lumMod val="95000"/>
                    <a:lumOff val="5000"/>
                  </a:prstClr>
                </a:solidFill>
                <a:effectLst/>
                <a:uLnTx/>
                <a:uFillTx/>
                <a:latin typeface="+mn-lt"/>
              </a:rPr>
              <a:t> ya da </a:t>
            </a:r>
            <a:r>
              <a:rPr kumimoji="0" lang="tr-TR" sz="2400" b="0" i="0" u="none" strike="noStrike" kern="1200" cap="none" spc="0" normalizeH="0" baseline="0" noProof="0" dirty="0">
                <a:ln>
                  <a:noFill/>
                </a:ln>
                <a:solidFill>
                  <a:srgbClr val="0070C0"/>
                </a:solidFill>
                <a:effectLst/>
                <a:uLnTx/>
                <a:uFillTx/>
                <a:latin typeface="+mn-lt"/>
              </a:rPr>
              <a:t>postanın</a:t>
            </a:r>
            <a:r>
              <a:rPr kumimoji="0" lang="tr-TR" sz="2400" b="0" i="0" u="none" strike="noStrike" kern="1200" cap="none" spc="0" normalizeH="0" baseline="0" noProof="0" dirty="0">
                <a:ln>
                  <a:noFill/>
                </a:ln>
                <a:solidFill>
                  <a:prstClr val="black">
                    <a:lumMod val="95000"/>
                    <a:lumOff val="5000"/>
                  </a:prstClr>
                </a:solidFill>
                <a:effectLst/>
                <a:uLnTx/>
                <a:uFillTx/>
                <a:latin typeface="+mn-lt"/>
              </a:rPr>
              <a:t> (taşıma işinin bir bölümü diğer taşımacılık türleri ile yapılsa bile) bir hava aracı ile kamuya açık bir hava taşıyıcısı tarafından taşınmasıdır.</a:t>
            </a:r>
          </a:p>
        </p:txBody>
      </p:sp>
      <p:pic>
        <p:nvPicPr>
          <p:cNvPr id="5" name="Resim 4">
            <a:extLst>
              <a:ext uri="{FF2B5EF4-FFF2-40B4-BE49-F238E27FC236}">
                <a16:creationId xmlns:a16="http://schemas.microsoft.com/office/drawing/2014/main" id="{6FE0157D-D77D-EFA0-E397-F0C96510C98C}"/>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42045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956776-8074-BC66-C4A7-943043A5A9DC}"/>
              </a:ext>
            </a:extLst>
          </p:cNvPr>
          <p:cNvSpPr>
            <a:spLocks noGrp="1"/>
          </p:cNvSpPr>
          <p:nvPr>
            <p:ph idx="1"/>
          </p:nvPr>
        </p:nvSpPr>
        <p:spPr>
          <a:xfrm>
            <a:off x="758687" y="2237040"/>
            <a:ext cx="10515600" cy="2891552"/>
          </a:xfrm>
        </p:spPr>
        <p:txBody>
          <a:bodyPr>
            <a:normAutofit/>
          </a:bodyPr>
          <a:lstStyle/>
          <a:p>
            <a:pPr marL="0" indent="0" algn="ctr">
              <a:buNone/>
            </a:pPr>
            <a:r>
              <a:rPr lang="tr-TR" sz="2400" b="1" i="1" dirty="0">
                <a:solidFill>
                  <a:schemeClr val="tx1">
                    <a:lumMod val="95000"/>
                    <a:lumOff val="5000"/>
                  </a:schemeClr>
                </a:solidFill>
                <a:latin typeface="+mn-lt"/>
              </a:rPr>
              <a:t>Modern toplumların gelişimlerine </a:t>
            </a:r>
            <a:r>
              <a:rPr lang="tr-TR" sz="2400" b="1" i="1" dirty="0">
                <a:solidFill>
                  <a:srgbClr val="C00000"/>
                </a:solidFill>
                <a:latin typeface="+mn-lt"/>
              </a:rPr>
              <a:t>en çok katkıda bulunan </a:t>
            </a:r>
            <a:r>
              <a:rPr lang="tr-TR" sz="2400" b="1" i="1" dirty="0">
                <a:solidFill>
                  <a:schemeClr val="tx1">
                    <a:lumMod val="95000"/>
                    <a:lumOff val="5000"/>
                  </a:schemeClr>
                </a:solidFill>
                <a:latin typeface="+mn-lt"/>
              </a:rPr>
              <a:t>faktörlerden birisi olan havayolu taşımacılığı, dünyayı gittikçe küçülterek ülkeleri ve insanları her açıdan birbirine yakınlaştırmakta, ülkeler arasındaki etkileşimi ve uluslararası ekonomik faaliyetleri kolaylaştırarak dünya ekonomisinin gelişmesine katkıda bulunmaktadır. </a:t>
            </a:r>
          </a:p>
          <a:p>
            <a:pPr algn="ctr"/>
            <a:endParaRPr lang="tr-TR" sz="2400" dirty="0">
              <a:latin typeface="+mn-lt"/>
            </a:endParaRPr>
          </a:p>
          <a:p>
            <a:endParaRPr lang="tr-TR" sz="2400" dirty="0">
              <a:latin typeface="+mn-lt"/>
            </a:endParaRPr>
          </a:p>
        </p:txBody>
      </p:sp>
      <p:pic>
        <p:nvPicPr>
          <p:cNvPr id="2" name="Resim 1">
            <a:extLst>
              <a:ext uri="{FF2B5EF4-FFF2-40B4-BE49-F238E27FC236}">
                <a16:creationId xmlns:a16="http://schemas.microsoft.com/office/drawing/2014/main" id="{3702DFDA-F014-202E-878A-C285FEF9E2D0}"/>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31874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758884-C5FB-5088-8238-13DB4BA17714}"/>
              </a:ext>
            </a:extLst>
          </p:cNvPr>
          <p:cNvSpPr>
            <a:spLocks noGrp="1"/>
          </p:cNvSpPr>
          <p:nvPr>
            <p:ph type="title"/>
          </p:nvPr>
        </p:nvSpPr>
        <p:spPr/>
        <p:txBody>
          <a:bodyPr>
            <a:normAutofit/>
          </a:bodyPr>
          <a:lstStyle/>
          <a:p>
            <a:r>
              <a:rPr lang="tr-TR" sz="3200" dirty="0">
                <a:solidFill>
                  <a:srgbClr val="FF0000"/>
                </a:solidFill>
              </a:rPr>
              <a:t>Havayolu Taşımacılığı</a:t>
            </a:r>
          </a:p>
        </p:txBody>
      </p:sp>
      <p:sp>
        <p:nvSpPr>
          <p:cNvPr id="3" name="İçerik Yer Tutucusu 2">
            <a:extLst>
              <a:ext uri="{FF2B5EF4-FFF2-40B4-BE49-F238E27FC236}">
                <a16:creationId xmlns:a16="http://schemas.microsoft.com/office/drawing/2014/main" id="{1531FF9E-0A52-FE7E-7A05-689280CAC3A8}"/>
              </a:ext>
            </a:extLst>
          </p:cNvPr>
          <p:cNvSpPr>
            <a:spLocks noGrp="1"/>
          </p:cNvSpPr>
          <p:nvPr>
            <p:ph idx="1"/>
          </p:nvPr>
        </p:nvSpPr>
        <p:spPr/>
        <p:txBody>
          <a:bodyPr>
            <a:normAutofit/>
          </a:bodyPr>
          <a:lstStyle/>
          <a:p>
            <a:pPr algn="just"/>
            <a:r>
              <a:rPr lang="tr-TR" sz="2400" dirty="0">
                <a:latin typeface="+mn-lt"/>
              </a:rPr>
              <a:t>Havayolu taşımacılığının asıl önemi, giderek daha hızlı bir biçimde büyüyen küresel ekonominin en önemli girdisini oluşturmasından kaynaklanır. Günümüzde bir olgu haline gelen küreselleşme havayolu taşımacılığı sektörünü, havayolu işletmesini ve çevresini önemli ölçüde etkilemektedir. Bunların bir sonucu olarak, havayolu işletmelerinin küresel havayolu olma gerekleri giderek artmaktadır.</a:t>
            </a:r>
          </a:p>
          <a:p>
            <a:pPr algn="just"/>
            <a:r>
              <a:rPr lang="tr-TR" sz="2400" dirty="0">
                <a:latin typeface="+mn-lt"/>
              </a:rPr>
              <a:t>Örneğin, dünyanın en çok istihdam yaratan alanlarından birisi olan turizme en önemli katkıyı sağlayan sektörlerin başında havayolu taşımacılığı gelmektedir. </a:t>
            </a:r>
          </a:p>
          <a:p>
            <a:pPr algn="just"/>
            <a:r>
              <a:rPr lang="tr-TR" sz="2400" dirty="0">
                <a:latin typeface="+mn-lt"/>
              </a:rPr>
              <a:t>Havayolu taşımacılığı hizmetinin artması, Yeni Ekonomi sektörlerinde gelişme ve büyümeleri de beraberinde getirmektedir. Diğer yandan, Yeni Ekonomi kapsamındaki sektörlerin önemli bir bölümünü hizmet sektörünün oluşturduğu görülmektedir.  </a:t>
            </a:r>
          </a:p>
        </p:txBody>
      </p:sp>
      <p:pic>
        <p:nvPicPr>
          <p:cNvPr id="4" name="Resim 3">
            <a:extLst>
              <a:ext uri="{FF2B5EF4-FFF2-40B4-BE49-F238E27FC236}">
                <a16:creationId xmlns:a16="http://schemas.microsoft.com/office/drawing/2014/main" id="{7367E56D-E54B-82AD-3A62-4C7300774D2A}"/>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309374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654085-607C-5D55-EAFD-846DBDE7B782}"/>
              </a:ext>
            </a:extLst>
          </p:cNvPr>
          <p:cNvSpPr>
            <a:spLocks noGrp="1"/>
          </p:cNvSpPr>
          <p:nvPr>
            <p:ph type="title"/>
          </p:nvPr>
        </p:nvSpPr>
        <p:spPr/>
        <p:txBody>
          <a:bodyPr>
            <a:normAutofit/>
          </a:bodyPr>
          <a:lstStyle/>
          <a:p>
            <a:r>
              <a:rPr lang="tr-TR" sz="3200" dirty="0">
                <a:solidFill>
                  <a:srgbClr val="FF0000"/>
                </a:solidFill>
              </a:rPr>
              <a:t>Havayolu Taşımacılığı</a:t>
            </a:r>
          </a:p>
        </p:txBody>
      </p:sp>
      <p:sp>
        <p:nvSpPr>
          <p:cNvPr id="3" name="İçerik Yer Tutucusu 2">
            <a:extLst>
              <a:ext uri="{FF2B5EF4-FFF2-40B4-BE49-F238E27FC236}">
                <a16:creationId xmlns:a16="http://schemas.microsoft.com/office/drawing/2014/main" id="{E4177ED1-83B8-F8EC-9E40-A5916D4C2221}"/>
              </a:ext>
            </a:extLst>
          </p:cNvPr>
          <p:cNvSpPr>
            <a:spLocks noGrp="1"/>
          </p:cNvSpPr>
          <p:nvPr>
            <p:ph idx="1"/>
          </p:nvPr>
        </p:nvSpPr>
        <p:spPr/>
        <p:txBody>
          <a:bodyPr>
            <a:normAutofit/>
          </a:bodyPr>
          <a:lstStyle/>
          <a:p>
            <a:pPr algn="just"/>
            <a:r>
              <a:rPr lang="tr-TR" sz="2400" dirty="0">
                <a:solidFill>
                  <a:schemeClr val="tx1">
                    <a:lumMod val="95000"/>
                    <a:lumOff val="5000"/>
                  </a:schemeClr>
                </a:solidFill>
                <a:latin typeface="+mn-lt"/>
              </a:rPr>
              <a:t>Havayolu taşımacılığının en önemli faydalarından birisi ekonomik katalizör işlevi görmesidir. Havayolu taşımacılığı, mal ve hizmetlerin dünya çapında daha uzak mesafelere daha hızlı bir biçimde dağıtılmasını ve ticaret maliyetlerinin azaltılmasını sağlar. Böylece yeni pazar imkanları yaratılmış olur. </a:t>
            </a:r>
            <a:r>
              <a:rPr lang="tr-TR" sz="2400" dirty="0">
                <a:latin typeface="+mn-lt"/>
              </a:rPr>
              <a:t>Diğer yandan havayolu taşımacılığı sayesinde personel, araç-gereç ve stoklar dünyanın hemen her yerine 24 saat içinde ulaştırılabilmekte, bu da ekonomide etkinliği sağlamaktadır. </a:t>
            </a:r>
            <a:endParaRPr lang="tr-TR" sz="2400" dirty="0">
              <a:solidFill>
                <a:schemeClr val="tx1">
                  <a:lumMod val="95000"/>
                  <a:lumOff val="5000"/>
                </a:schemeClr>
              </a:solidFill>
              <a:latin typeface="+mn-lt"/>
            </a:endParaRPr>
          </a:p>
          <a:p>
            <a:pPr algn="just"/>
            <a:endParaRPr lang="tr-TR" sz="2400" dirty="0">
              <a:latin typeface="+mn-lt"/>
            </a:endParaRPr>
          </a:p>
          <a:p>
            <a:endParaRPr lang="tr-TR" sz="2400" dirty="0">
              <a:latin typeface="+mn-lt"/>
            </a:endParaRPr>
          </a:p>
        </p:txBody>
      </p:sp>
      <p:pic>
        <p:nvPicPr>
          <p:cNvPr id="4" name="Resim 3">
            <a:extLst>
              <a:ext uri="{FF2B5EF4-FFF2-40B4-BE49-F238E27FC236}">
                <a16:creationId xmlns:a16="http://schemas.microsoft.com/office/drawing/2014/main" id="{096CB22C-744D-8DBE-F42E-0F1688C0BF07}"/>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104298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0F593C-41B3-D160-73EC-5A6DE2A26782}"/>
              </a:ext>
            </a:extLst>
          </p:cNvPr>
          <p:cNvSpPr>
            <a:spLocks noGrp="1"/>
          </p:cNvSpPr>
          <p:nvPr>
            <p:ph type="title"/>
          </p:nvPr>
        </p:nvSpPr>
        <p:spPr/>
        <p:txBody>
          <a:bodyPr>
            <a:normAutofit/>
          </a:bodyPr>
          <a:lstStyle/>
          <a:p>
            <a:r>
              <a:rPr lang="tr-TR" sz="3200" dirty="0">
                <a:solidFill>
                  <a:srgbClr val="FF0000"/>
                </a:solidFill>
              </a:rPr>
              <a:t>Neden hızlı bir şekilde artmaktadır?</a:t>
            </a:r>
          </a:p>
        </p:txBody>
      </p:sp>
      <p:sp>
        <p:nvSpPr>
          <p:cNvPr id="3" name="İçerik Yer Tutucusu 2">
            <a:extLst>
              <a:ext uri="{FF2B5EF4-FFF2-40B4-BE49-F238E27FC236}">
                <a16:creationId xmlns:a16="http://schemas.microsoft.com/office/drawing/2014/main" id="{785CB439-0C28-82D1-1706-B91C5D3A4B3E}"/>
              </a:ext>
            </a:extLst>
          </p:cNvPr>
          <p:cNvSpPr>
            <a:spLocks noGrp="1"/>
          </p:cNvSpPr>
          <p:nvPr>
            <p:ph idx="1"/>
          </p:nvPr>
        </p:nvSpPr>
        <p:spPr/>
        <p:txBody>
          <a:bodyPr>
            <a:normAutofit lnSpcReduction="10000"/>
          </a:bodyPr>
          <a:lstStyle/>
          <a:p>
            <a:pPr algn="just"/>
            <a:r>
              <a:rPr lang="tr-TR" sz="2400" dirty="0">
                <a:solidFill>
                  <a:schemeClr val="tx1">
                    <a:lumMod val="95000"/>
                    <a:lumOff val="5000"/>
                  </a:schemeClr>
                </a:solidFill>
                <a:latin typeface="+mn-lt"/>
              </a:rPr>
              <a:t>Kara ve tren yolu taşımacılığın uzun sürmesi gibi nedenler ve havayolu taşımacılığı havaalanlarının yaygınlaşması, uçak filolarının sayısının artması ithalat ve ihracat konusunda daha fazla tercih edilmesini sağlamaktadır.</a:t>
            </a:r>
          </a:p>
          <a:p>
            <a:pPr algn="just"/>
            <a:r>
              <a:rPr lang="tr-TR" sz="2400" dirty="0">
                <a:solidFill>
                  <a:schemeClr val="tx1">
                    <a:lumMod val="95000"/>
                    <a:lumOff val="5000"/>
                  </a:schemeClr>
                </a:solidFill>
                <a:latin typeface="+mn-lt"/>
              </a:rPr>
              <a:t>Uluslararası taşımacılıkta iki ülke arasında mesafenin uzun olması, denizyolu taşımacılığının yetersiz kaldığı, karayolu ulaşımın uzadığı durumlarda uluslararası kargo hizmeti veren firmalar havayolu taşımacılığını tercih etmektedir.</a:t>
            </a:r>
          </a:p>
          <a:p>
            <a:pPr algn="just"/>
            <a:r>
              <a:rPr lang="tr-TR" sz="2400" dirty="0">
                <a:solidFill>
                  <a:schemeClr val="tx1">
                    <a:lumMod val="95000"/>
                    <a:lumOff val="5000"/>
                  </a:schemeClr>
                </a:solidFill>
                <a:latin typeface="+mn-lt"/>
              </a:rPr>
              <a:t>Havayolu taşımacılığı hizmeti bir toplumdaki ekonomik ve </a:t>
            </a:r>
            <a:r>
              <a:rPr lang="tr-TR" sz="2400" dirty="0" err="1">
                <a:solidFill>
                  <a:schemeClr val="tx1">
                    <a:lumMod val="95000"/>
                    <a:lumOff val="5000"/>
                  </a:schemeClr>
                </a:solidFill>
                <a:latin typeface="+mn-lt"/>
              </a:rPr>
              <a:t>sosyo</a:t>
            </a:r>
            <a:r>
              <a:rPr lang="tr-TR" sz="2400" dirty="0">
                <a:solidFill>
                  <a:schemeClr val="tx1">
                    <a:lumMod val="95000"/>
                    <a:lumOff val="5000"/>
                  </a:schemeClr>
                </a:solidFill>
                <a:latin typeface="+mn-lt"/>
              </a:rPr>
              <a:t>-kültürel yapının temelini oluşturmakta, o toplumdaki tüm ekonomik faaliyetlerin etkinliğini ve kişilerin yaşam kalitelerini etkilemektedir.</a:t>
            </a:r>
          </a:p>
          <a:p>
            <a:pPr algn="just"/>
            <a:r>
              <a:rPr lang="tr-TR" sz="2400" dirty="0">
                <a:latin typeface="+mn-lt"/>
              </a:rPr>
              <a:t>İnternet olanaklarının gelişmesi ile gittikçe yaygınlaşan elektronik ticaretin başarısında havayolu taşımacılığının güvenirliği ve hızı önemli bir rol oynamaktadır. </a:t>
            </a:r>
            <a:r>
              <a:rPr lang="tr-TR" sz="2400" dirty="0">
                <a:solidFill>
                  <a:schemeClr val="tx1">
                    <a:lumMod val="95000"/>
                    <a:lumOff val="5000"/>
                  </a:schemeClr>
                </a:solidFill>
                <a:latin typeface="+mn-lt"/>
              </a:rPr>
              <a:t> </a:t>
            </a:r>
          </a:p>
          <a:p>
            <a:endParaRPr lang="tr-TR" sz="2400" dirty="0">
              <a:latin typeface="+mn-lt"/>
            </a:endParaRPr>
          </a:p>
          <a:p>
            <a:endParaRPr lang="tr-TR" sz="2400" dirty="0">
              <a:latin typeface="+mn-lt"/>
            </a:endParaRPr>
          </a:p>
        </p:txBody>
      </p:sp>
      <p:pic>
        <p:nvPicPr>
          <p:cNvPr id="4" name="Resim 3">
            <a:extLst>
              <a:ext uri="{FF2B5EF4-FFF2-40B4-BE49-F238E27FC236}">
                <a16:creationId xmlns:a16="http://schemas.microsoft.com/office/drawing/2014/main" id="{65430205-A725-465E-DE8A-9037D937F49D}"/>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170101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E69D32-BA1A-B6B1-7C2B-5BDFC4CDE3C0}"/>
              </a:ext>
            </a:extLst>
          </p:cNvPr>
          <p:cNvSpPr>
            <a:spLocks noGrp="1"/>
          </p:cNvSpPr>
          <p:nvPr>
            <p:ph type="title"/>
          </p:nvPr>
        </p:nvSpPr>
        <p:spPr/>
        <p:txBody>
          <a:bodyPr>
            <a:normAutofit/>
          </a:bodyPr>
          <a:lstStyle/>
          <a:p>
            <a:r>
              <a:rPr lang="tr-TR" sz="3200" dirty="0">
                <a:solidFill>
                  <a:srgbClr val="FF0000"/>
                </a:solidFill>
              </a:rPr>
              <a:t>Havayolu Taşımacılık Hizmetinin Özellikleri </a:t>
            </a:r>
          </a:p>
        </p:txBody>
      </p:sp>
      <p:sp>
        <p:nvSpPr>
          <p:cNvPr id="3" name="İçerik Yer Tutucusu 2">
            <a:extLst>
              <a:ext uri="{FF2B5EF4-FFF2-40B4-BE49-F238E27FC236}">
                <a16:creationId xmlns:a16="http://schemas.microsoft.com/office/drawing/2014/main" id="{04E6AD79-B68F-C5DC-32B6-377C5CB1A807}"/>
              </a:ext>
            </a:extLst>
          </p:cNvPr>
          <p:cNvSpPr>
            <a:spLocks noGrp="1"/>
          </p:cNvSpPr>
          <p:nvPr>
            <p:ph idx="1"/>
          </p:nvPr>
        </p:nvSpPr>
        <p:spPr/>
        <p:txBody>
          <a:bodyPr>
            <a:normAutofit/>
          </a:bodyPr>
          <a:lstStyle/>
          <a:p>
            <a:pPr algn="just"/>
            <a:r>
              <a:rPr lang="tr-TR" sz="2400" dirty="0">
                <a:solidFill>
                  <a:schemeClr val="tx1">
                    <a:lumMod val="95000"/>
                    <a:lumOff val="5000"/>
                  </a:schemeClr>
                </a:solidFill>
                <a:latin typeface="+mn-lt"/>
              </a:rPr>
              <a:t>Havayolu taşımacılığı, daha önce de belirtildiği gibi, insanların ve malların üretim ve tüketim merkezleri arasında transfer edilmesini sağlayarak diğer sektörlere girdi verir. Bu nedenle, havayolu taşımacılık hizmeti kendi başına bir son el ürünü değildir. Başka bir ifade ile, bu hizmet sunumu, bir iş gezisi gibi, diğer ürün veya hizmetlerin bir parçasıdır.</a:t>
            </a:r>
          </a:p>
          <a:p>
            <a:pPr algn="just"/>
            <a:r>
              <a:rPr lang="tr-TR" sz="2400" dirty="0">
                <a:latin typeface="+mn-lt"/>
              </a:rPr>
              <a:t>Havayolu taşımacılık hizmetinin, diğer hizmet türlerinde olduğu gibi bazı kendine has özellikleri vardır. Bunlar aşağıda sıralanmaktadır: </a:t>
            </a:r>
          </a:p>
          <a:p>
            <a:pPr algn="just">
              <a:buFont typeface="Wingdings" panose="05000000000000000000" pitchFamily="2" charset="2"/>
              <a:buChar char="v"/>
            </a:pPr>
            <a:r>
              <a:rPr lang="tr-TR" sz="2400" dirty="0">
                <a:latin typeface="+mn-lt"/>
              </a:rPr>
              <a:t>Havayolu taşımacılık hizmeti, talep dalgalanmalarına karşı, daha sonra sunulmak üzere depolanamaz. </a:t>
            </a:r>
          </a:p>
          <a:p>
            <a:pPr algn="just">
              <a:buFont typeface="Wingdings" panose="05000000000000000000" pitchFamily="2" charset="2"/>
              <a:buChar char="v"/>
            </a:pPr>
            <a:r>
              <a:rPr lang="tr-TR" sz="2400" dirty="0">
                <a:latin typeface="+mn-lt"/>
              </a:rPr>
              <a:t>Hizmet kişiseldir, sunulan hizmet her yolcu tarafından farklı bir biçimde algılanabilir. </a:t>
            </a:r>
          </a:p>
          <a:p>
            <a:endParaRPr lang="tr-TR" sz="2400" dirty="0">
              <a:latin typeface="+mn-lt"/>
            </a:endParaRPr>
          </a:p>
          <a:p>
            <a:pPr algn="just"/>
            <a:endParaRPr lang="tr-TR" sz="2400" dirty="0">
              <a:latin typeface="+mn-lt"/>
            </a:endParaRPr>
          </a:p>
        </p:txBody>
      </p:sp>
      <p:pic>
        <p:nvPicPr>
          <p:cNvPr id="4" name="Resim 3">
            <a:extLst>
              <a:ext uri="{FF2B5EF4-FFF2-40B4-BE49-F238E27FC236}">
                <a16:creationId xmlns:a16="http://schemas.microsoft.com/office/drawing/2014/main" id="{F82E2F82-502C-DC8C-34A7-51B0D5D56B9D}"/>
              </a:ext>
            </a:extLst>
          </p:cNvPr>
          <p:cNvPicPr>
            <a:picLocks noChangeAspect="1"/>
          </p:cNvPicPr>
          <p:nvPr/>
        </p:nvPicPr>
        <p:blipFill>
          <a:blip r:embed="rId2"/>
          <a:stretch>
            <a:fillRect/>
          </a:stretch>
        </p:blipFill>
        <p:spPr>
          <a:xfrm>
            <a:off x="11361191" y="98855"/>
            <a:ext cx="765277" cy="765722"/>
          </a:xfrm>
          <a:prstGeom prst="rect">
            <a:avLst/>
          </a:prstGeom>
        </p:spPr>
      </p:pic>
    </p:spTree>
    <p:extLst>
      <p:ext uri="{BB962C8B-B14F-4D97-AF65-F5344CB8AC3E}">
        <p14:creationId xmlns:p14="http://schemas.microsoft.com/office/powerpoint/2010/main" val="107002611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2772</Words>
  <Application>Microsoft Macintosh PowerPoint</Application>
  <PresentationFormat>Geniş ekran</PresentationFormat>
  <Paragraphs>314</Paragraphs>
  <Slides>39</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39</vt:i4>
      </vt:variant>
    </vt:vector>
  </HeadingPairs>
  <TitlesOfParts>
    <vt:vector size="49" baseType="lpstr">
      <vt:lpstr>Arial</vt:lpstr>
      <vt:lpstr>Calibri</vt:lpstr>
      <vt:lpstr>Calibri Light</vt:lpstr>
      <vt:lpstr>Century Gothic</vt:lpstr>
      <vt:lpstr>Franklin Gothic Book</vt:lpstr>
      <vt:lpstr>Poppins</vt:lpstr>
      <vt:lpstr>Times New Roman</vt:lpstr>
      <vt:lpstr>Wingdings</vt:lpstr>
      <vt:lpstr>Wingdings 3</vt:lpstr>
      <vt:lpstr>Office Teması</vt:lpstr>
      <vt:lpstr>PowerPoint Sunusu</vt:lpstr>
      <vt:lpstr>Taşıma/Nakliye Modelleri</vt:lpstr>
      <vt:lpstr>PowerPoint Sunusu</vt:lpstr>
      <vt:lpstr>Havayolu Taşımacılığı</vt:lpstr>
      <vt:lpstr>PowerPoint Sunusu</vt:lpstr>
      <vt:lpstr>Havayolu Taşımacılığı</vt:lpstr>
      <vt:lpstr>Havayolu Taşımacılığı</vt:lpstr>
      <vt:lpstr>Neden hızlı bir şekilde artmaktadır?</vt:lpstr>
      <vt:lpstr>Havayolu Taşımacılık Hizmetinin Özellikleri </vt:lpstr>
      <vt:lpstr>Havayolu Taşımacılık Hizmetinin Özellikleri </vt:lpstr>
      <vt:lpstr>Havayolu Taşımacılığı</vt:lpstr>
      <vt:lpstr>Havayolu Kargo Taşımacılığı</vt:lpstr>
      <vt:lpstr>Havayolu Kargo Taşımacılığı</vt:lpstr>
      <vt:lpstr>Havayolu Kargo Taşımacılığı</vt:lpstr>
      <vt:lpstr>Maliyetinin genel olarak yüksek olmasının yanında çok tercih edilmesinin sebeplerini şu şekilde sıralayabiliriz:</vt:lpstr>
      <vt:lpstr>Maliyetinin genel olarak yüksek olmasının yanında çok tercih edilmesinin sebeplerini şu şekilde sıralayabiliriz:</vt:lpstr>
      <vt:lpstr>Hava Kargonun Temel Özellikleri</vt:lpstr>
      <vt:lpstr>Taşıma/Nakliye Modelleri </vt:lpstr>
      <vt:lpstr>PowerPoint Sunusu</vt:lpstr>
      <vt:lpstr>PowerPoint Sunusu</vt:lpstr>
      <vt:lpstr>PowerPoint Sunusu</vt:lpstr>
      <vt:lpstr>PowerPoint Sunusu</vt:lpstr>
      <vt:lpstr>Denizyolu Taşımacılığında Temel Gemi Tipleri</vt:lpstr>
      <vt:lpstr>Denizyolu Taşımacılığında Temel Gemi Tipleri</vt:lpstr>
      <vt:lpstr>Taşıma/Nakliye Modelleri   </vt:lpstr>
      <vt:lpstr>PowerPoint Sunusu</vt:lpstr>
      <vt:lpstr>PowerPoint Sunusu</vt:lpstr>
      <vt:lpstr>PowerPoint Sunusu</vt:lpstr>
      <vt:lpstr>Taşıma/Nakliye Modelleri</vt:lpstr>
      <vt:lpstr>PowerPoint Sunusu</vt:lpstr>
      <vt:lpstr>PowerPoint Sunusu</vt:lpstr>
      <vt:lpstr>PowerPoint Sunusu</vt:lpstr>
      <vt:lpstr>PowerPoint Sunusu</vt:lpstr>
      <vt:lpstr>PowerPoint Sunusu</vt:lpstr>
      <vt:lpstr>PowerPoint Sunusu</vt:lpstr>
      <vt:lpstr>PowerPoint Sunusu</vt:lpstr>
      <vt:lpstr>ÇALIŞMA SORULARI</vt:lpstr>
      <vt:lpstr>KAYNAKÇA</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MEFA</dc:creator>
  <cp:lastModifiedBy>Nazlıcan Dindarik</cp:lastModifiedBy>
  <cp:revision>16</cp:revision>
  <dcterms:created xsi:type="dcterms:W3CDTF">2021-02-07T11:29:55Z</dcterms:created>
  <dcterms:modified xsi:type="dcterms:W3CDTF">2025-07-16T13:32:04Z</dcterms:modified>
</cp:coreProperties>
</file>