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01" r:id="rId5"/>
    <p:sldId id="333" r:id="rId6"/>
    <p:sldId id="303" r:id="rId7"/>
    <p:sldId id="334" r:id="rId8"/>
    <p:sldId id="329" r:id="rId9"/>
    <p:sldId id="330" r:id="rId10"/>
    <p:sldId id="331" r:id="rId11"/>
    <p:sldId id="332" r:id="rId12"/>
    <p:sldId id="306" r:id="rId13"/>
    <p:sldId id="307" r:id="rId14"/>
    <p:sldId id="308" r:id="rId15"/>
    <p:sldId id="309" r:id="rId16"/>
    <p:sldId id="311" r:id="rId17"/>
    <p:sldId id="325" r:id="rId18"/>
    <p:sldId id="326" r:id="rId19"/>
    <p:sldId id="313" r:id="rId20"/>
    <p:sldId id="314" r:id="rId21"/>
    <p:sldId id="315" r:id="rId22"/>
    <p:sldId id="310" r:id="rId23"/>
    <p:sldId id="316" r:id="rId24"/>
    <p:sldId id="318" r:id="rId25"/>
    <p:sldId id="319" r:id="rId26"/>
    <p:sldId id="320" r:id="rId27"/>
    <p:sldId id="321" r:id="rId28"/>
    <p:sldId id="323" r:id="rId29"/>
    <p:sldId id="324" r:id="rId30"/>
    <p:sldId id="322" r:id="rId31"/>
    <p:sldId id="327" r:id="rId32"/>
    <p:sldId id="328" r:id="rId33"/>
    <p:sldId id="302" r:id="rId34"/>
    <p:sldId id="287" r:id="rId35"/>
    <p:sldId id="259"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2" autoAdjust="0"/>
    <p:restoredTop sz="94660"/>
  </p:normalViewPr>
  <p:slideViewPr>
    <p:cSldViewPr snapToGrid="0">
      <p:cViewPr varScale="1">
        <p:scale>
          <a:sx n="69" d="100"/>
          <a:sy n="69" d="100"/>
        </p:scale>
        <p:origin x="7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011B46C8-399E-4C4D-A3FA-EC8E165E9CF2}"/>
    <pc:docChg chg="modSld">
      <pc:chgData name="GULER DEMIR" userId="fd11c474-b5f6-4369-b88b-5b53ab0cabe3" providerId="ADAL" clId="{011B46C8-399E-4C4D-A3FA-EC8E165E9CF2}" dt="2026-05-14T15:09:07.658" v="22" actId="1076"/>
      <pc:docMkLst>
        <pc:docMk/>
      </pc:docMkLst>
      <pc:sldChg chg="modSp mod">
        <pc:chgData name="GULER DEMIR" userId="fd11c474-b5f6-4369-b88b-5b53ab0cabe3" providerId="ADAL" clId="{011B46C8-399E-4C4D-A3FA-EC8E165E9CF2}" dt="2026-05-14T15:09:07.658" v="22" actId="1076"/>
        <pc:sldMkLst>
          <pc:docMk/>
          <pc:sldMk cId="951358384" sldId="256"/>
        </pc:sldMkLst>
        <pc:spChg chg="mod">
          <ac:chgData name="GULER DEMIR" userId="fd11c474-b5f6-4369-b88b-5b53ab0cabe3" providerId="ADAL" clId="{011B46C8-399E-4C4D-A3FA-EC8E165E9CF2}" dt="2026-05-14T15:09:07.658" v="22" actId="1076"/>
          <ac:spMkLst>
            <pc:docMk/>
            <pc:sldMk cId="951358384" sldId="256"/>
            <ac:spMk id="2" creationId="{00000000-0000-0000-0000-000000000000}"/>
          </ac:spMkLst>
        </pc:spChg>
      </pc:sldChg>
      <pc:sldChg chg="modSp mod">
        <pc:chgData name="GULER DEMIR" userId="fd11c474-b5f6-4369-b88b-5b53ab0cabe3" providerId="ADAL" clId="{011B46C8-399E-4C4D-A3FA-EC8E165E9CF2}" dt="2026-05-14T14:49:54.607" v="7" actId="6549"/>
        <pc:sldMkLst>
          <pc:docMk/>
          <pc:sldMk cId="2332626225" sldId="301"/>
        </pc:sldMkLst>
        <pc:spChg chg="mod">
          <ac:chgData name="GULER DEMIR" userId="fd11c474-b5f6-4369-b88b-5b53ab0cabe3" providerId="ADAL" clId="{011B46C8-399E-4C4D-A3FA-EC8E165E9CF2}" dt="2026-05-14T14:49:54.607" v="7" actId="6549"/>
          <ac:spMkLst>
            <pc:docMk/>
            <pc:sldMk cId="2332626225" sldId="301"/>
            <ac:spMk id="3" creationId="{AAFDF6B6-CDA1-901C-C332-14BC3A3157D6}"/>
          </ac:spMkLst>
        </pc:spChg>
      </pc:sldChg>
      <pc:sldChg chg="modSp mod">
        <pc:chgData name="GULER DEMIR" userId="fd11c474-b5f6-4369-b88b-5b53ab0cabe3" providerId="ADAL" clId="{011B46C8-399E-4C4D-A3FA-EC8E165E9CF2}" dt="2026-05-14T14:54:01.672" v="20" actId="14100"/>
        <pc:sldMkLst>
          <pc:docMk/>
          <pc:sldMk cId="320979250" sldId="302"/>
        </pc:sldMkLst>
        <pc:spChg chg="mod">
          <ac:chgData name="GULER DEMIR" userId="fd11c474-b5f6-4369-b88b-5b53ab0cabe3" providerId="ADAL" clId="{011B46C8-399E-4C4D-A3FA-EC8E165E9CF2}" dt="2026-05-14T14:54:01.672" v="20" actId="14100"/>
          <ac:spMkLst>
            <pc:docMk/>
            <pc:sldMk cId="320979250" sldId="302"/>
            <ac:spMk id="3" creationId="{315EC6FC-A7CC-F770-8B6A-8844477A2EE5}"/>
          </ac:spMkLst>
        </pc:spChg>
      </pc:sldChg>
      <pc:sldChg chg="modSp mod">
        <pc:chgData name="GULER DEMIR" userId="fd11c474-b5f6-4369-b88b-5b53ab0cabe3" providerId="ADAL" clId="{011B46C8-399E-4C4D-A3FA-EC8E165E9CF2}" dt="2026-05-14T14:51:40.955" v="12" actId="12"/>
        <pc:sldMkLst>
          <pc:docMk/>
          <pc:sldMk cId="3625018635" sldId="308"/>
        </pc:sldMkLst>
        <pc:spChg chg="mod">
          <ac:chgData name="GULER DEMIR" userId="fd11c474-b5f6-4369-b88b-5b53ab0cabe3" providerId="ADAL" clId="{011B46C8-399E-4C4D-A3FA-EC8E165E9CF2}" dt="2026-05-14T14:51:40.955" v="12" actId="12"/>
          <ac:spMkLst>
            <pc:docMk/>
            <pc:sldMk cId="3625018635" sldId="308"/>
            <ac:spMk id="3" creationId="{25A4213E-913A-03AF-3CBE-8461ABB83F4B}"/>
          </ac:spMkLst>
        </pc:spChg>
      </pc:sldChg>
      <pc:sldChg chg="modSp mod">
        <pc:chgData name="GULER DEMIR" userId="fd11c474-b5f6-4369-b88b-5b53ab0cabe3" providerId="ADAL" clId="{011B46C8-399E-4C4D-A3FA-EC8E165E9CF2}" dt="2026-05-14T14:52:24.085" v="19" actId="6549"/>
        <pc:sldMkLst>
          <pc:docMk/>
          <pc:sldMk cId="2207006512" sldId="311"/>
        </pc:sldMkLst>
        <pc:spChg chg="mod">
          <ac:chgData name="GULER DEMIR" userId="fd11c474-b5f6-4369-b88b-5b53ab0cabe3" providerId="ADAL" clId="{011B46C8-399E-4C4D-A3FA-EC8E165E9CF2}" dt="2026-05-14T14:52:24.085" v="19" actId="6549"/>
          <ac:spMkLst>
            <pc:docMk/>
            <pc:sldMk cId="2207006512" sldId="311"/>
            <ac:spMk id="3" creationId="{5C422855-DDF1-BF99-0FB7-A36D0B0F760B}"/>
          </ac:spMkLst>
        </pc:spChg>
      </pc:sldChg>
      <pc:sldChg chg="modSp mod">
        <pc:chgData name="GULER DEMIR" userId="fd11c474-b5f6-4369-b88b-5b53ab0cabe3" providerId="ADAL" clId="{011B46C8-399E-4C4D-A3FA-EC8E165E9CF2}" dt="2026-05-14T14:50:14.676" v="8" actId="6549"/>
        <pc:sldMkLst>
          <pc:docMk/>
          <pc:sldMk cId="2594987400" sldId="329"/>
        </pc:sldMkLst>
        <pc:spChg chg="mod">
          <ac:chgData name="GULER DEMIR" userId="fd11c474-b5f6-4369-b88b-5b53ab0cabe3" providerId="ADAL" clId="{011B46C8-399E-4C4D-A3FA-EC8E165E9CF2}" dt="2026-05-14T14:50:14.676" v="8" actId="6549"/>
          <ac:spMkLst>
            <pc:docMk/>
            <pc:sldMk cId="2594987400" sldId="329"/>
            <ac:spMk id="3" creationId="{D9427856-56C3-314C-CC2E-90FF2D46416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r.wikipedia.org/wiki/Modern_Zamanlar"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doi.org/10.21733/ibad.665130" TargetMode="External"/><Relationship Id="rId2" Type="http://schemas.openxmlformats.org/officeDocument/2006/relationships/hyperlink" Target="https://dergipark.org.tr/tr/pub/iusskd/issue/921/10411" TargetMode="External"/><Relationship Id="rId1" Type="http://schemas.openxmlformats.org/officeDocument/2006/relationships/slideLayout" Target="../slideLayouts/slideLayout2.xml"/><Relationship Id="rId5" Type="http://schemas.openxmlformats.org/officeDocument/2006/relationships/hyperlink" Target="https://doi.org/10.1633/JISTaP.2015.3.2.5" TargetMode="External"/><Relationship Id="rId4" Type="http://schemas.openxmlformats.org/officeDocument/2006/relationships/hyperlink" Target="https://dergipark.org.tr/tr/pub/verimlilik/issue/30736/332177"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31347" y="886691"/>
            <a:ext cx="8144665" cy="2542309"/>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3. HAFTA</a:t>
            </a:r>
            <a:br>
              <a:rPr lang="tr-TR" sz="2800" b="1" dirty="0">
                <a:solidFill>
                  <a:schemeClr val="tx1"/>
                </a:solidFill>
              </a:rPr>
            </a:br>
            <a:br>
              <a:rPr lang="tr-TR" sz="2800" b="1" dirty="0">
                <a:solidFill>
                  <a:schemeClr val="tx1"/>
                </a:solidFill>
              </a:rPr>
            </a:br>
            <a:r>
              <a:rPr lang="tr-TR" sz="2800" b="1" dirty="0">
                <a:solidFill>
                  <a:schemeClr val="tx1"/>
                </a:solidFill>
              </a:rPr>
              <a:t>Yönetim Düşünce Okulları ve Kuramları Analizi: </a:t>
            </a:r>
            <a:br>
              <a:rPr lang="tr-TR" sz="2800" b="1" dirty="0">
                <a:solidFill>
                  <a:schemeClr val="tx1"/>
                </a:solidFill>
              </a:rPr>
            </a:br>
            <a:r>
              <a:rPr lang="tr-TR" sz="2800" b="1" dirty="0">
                <a:solidFill>
                  <a:schemeClr val="tx1"/>
                </a:solidFill>
              </a:rPr>
              <a:t>Klasik Yönetim Okulları (1880-1930)</a:t>
            </a:r>
            <a:endParaRPr lang="en-US" sz="28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775-2E6D-768B-698C-C520D687F0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B1521-5B10-1B96-6FB6-DD71907003F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sp>
        <p:nvSpPr>
          <p:cNvPr id="3" name="İçerik Yer Tutucusu 2">
            <a:extLst>
              <a:ext uri="{FF2B5EF4-FFF2-40B4-BE49-F238E27FC236}">
                <a16:creationId xmlns:a16="http://schemas.microsoft.com/office/drawing/2014/main" id="{D9427856-56C3-314C-CC2E-90FF2D46416E}"/>
              </a:ext>
            </a:extLst>
          </p:cNvPr>
          <p:cNvSpPr>
            <a:spLocks noGrp="1"/>
          </p:cNvSpPr>
          <p:nvPr>
            <p:ph idx="1"/>
          </p:nvPr>
        </p:nvSpPr>
        <p:spPr>
          <a:xfrm>
            <a:off x="820928" y="750405"/>
            <a:ext cx="9438005" cy="5331740"/>
          </a:xfrm>
        </p:spPr>
        <p:txBody>
          <a:bodyPr>
            <a:noAutofit/>
          </a:bodyPr>
          <a:lstStyle/>
          <a:p>
            <a:pPr marL="0" indent="0" algn="ctr">
              <a:spcBef>
                <a:spcPts val="600"/>
              </a:spcBef>
              <a:buNone/>
            </a:pPr>
            <a:r>
              <a:rPr lang="tr-TR" sz="1600" b="1" u="sng" dirty="0"/>
              <a:t>Modern Yaklaşım (1950-1970)  </a:t>
            </a:r>
          </a:p>
          <a:p>
            <a:pPr marL="0" indent="0" algn="just">
              <a:spcBef>
                <a:spcPts val="600"/>
              </a:spcBef>
              <a:buNone/>
            </a:pPr>
            <a:r>
              <a:rPr lang="tr-TR" sz="1600" b="1" dirty="0"/>
              <a:t>Bu dönemde, daha sistematik ve bütünsel yaklaşımlar öne çıkar.  </a:t>
            </a:r>
          </a:p>
          <a:p>
            <a:pPr algn="just">
              <a:spcBef>
                <a:spcPts val="600"/>
              </a:spcBef>
            </a:pPr>
            <a:r>
              <a:rPr lang="tr-TR" sz="1600" b="1" u="sng" dirty="0"/>
              <a:t>Sistem Yaklaşımı</a:t>
            </a:r>
            <a:r>
              <a:rPr lang="tr-TR" sz="1600" b="1" dirty="0"/>
              <a:t>: örgütler, birbirleriyle ilişkili parçalar gibi düşünülür.  </a:t>
            </a:r>
          </a:p>
          <a:p>
            <a:pPr algn="just">
              <a:spcBef>
                <a:spcPts val="600"/>
              </a:spcBef>
            </a:pPr>
            <a:r>
              <a:rPr lang="tr-TR" sz="1600" b="1" u="sng" dirty="0"/>
              <a:t>Durumsallık Yaklaşımı</a:t>
            </a:r>
            <a:r>
              <a:rPr lang="tr-TR" sz="1600" b="1" dirty="0"/>
              <a:t>: En iyi yönetim tarzı, duruma göre değişir. Yani, her örgüt ve koşul farklıdır; tek bir yöntem tüm durumlar için geçerli değildir.  </a:t>
            </a:r>
          </a:p>
          <a:p>
            <a:pPr algn="just">
              <a:spcBef>
                <a:spcPts val="600"/>
              </a:spcBef>
            </a:pPr>
            <a:r>
              <a:rPr lang="tr-TR" sz="1600" b="1" u="sng" dirty="0"/>
              <a:t>Kalite ve Süreç İyileştirme</a:t>
            </a:r>
            <a:r>
              <a:rPr lang="tr-TR" sz="1600" b="1" dirty="0"/>
              <a:t>: Toplam Kalite Yönetimi (TKY), müşteri odaklılık ve sürekli iyileştirme ön plana çıkar. </a:t>
            </a:r>
          </a:p>
          <a:p>
            <a:pPr marL="0" indent="0" algn="ctr">
              <a:spcBef>
                <a:spcPts val="600"/>
              </a:spcBef>
              <a:buNone/>
            </a:pPr>
            <a:r>
              <a:rPr lang="tr-TR" sz="1600" b="1" u="sng" dirty="0"/>
              <a:t>Çağdaş (</a:t>
            </a:r>
            <a:r>
              <a:rPr lang="tr-TR" sz="1600" b="1" u="sng" dirty="0" err="1"/>
              <a:t>Postmodern</a:t>
            </a:r>
            <a:r>
              <a:rPr lang="tr-TR" sz="1600" b="1" u="sng" dirty="0"/>
              <a:t>) Yaklaşım (1970’den günümüze)  </a:t>
            </a:r>
          </a:p>
          <a:p>
            <a:pPr marL="0" indent="0" algn="just">
              <a:spcBef>
                <a:spcPts val="600"/>
              </a:spcBef>
              <a:buNone/>
            </a:pPr>
            <a:r>
              <a:rPr lang="tr-TR" sz="1600" b="1" dirty="0"/>
              <a:t>Gelişen teknolojiler ve küreselleşme ile birlikte, yönetim anlayışında yeni trendler ortaya çıkar. Bu yaklaşımlar, örgütleri daha esnek, yenilikçi ve katılımcı hale getirir.  </a:t>
            </a:r>
          </a:p>
          <a:p>
            <a:pPr algn="just">
              <a:spcBef>
                <a:spcPts val="600"/>
              </a:spcBef>
            </a:pPr>
            <a:r>
              <a:rPr lang="tr-TR" sz="1600" b="1" u="sng" dirty="0"/>
              <a:t>Ağ Organizasyonlar (Network</a:t>
            </a:r>
            <a:r>
              <a:rPr lang="tr-TR" sz="1600" b="1" dirty="0"/>
              <a:t>): Örgütler, bağımsız ama ilişkili parçalardan oluşur.  </a:t>
            </a:r>
          </a:p>
          <a:p>
            <a:pPr algn="just">
              <a:spcBef>
                <a:spcPts val="600"/>
              </a:spcBef>
            </a:pPr>
            <a:r>
              <a:rPr lang="tr-TR" sz="1600" b="1" u="sng" dirty="0"/>
              <a:t>Değişim ve Yenilikçilik</a:t>
            </a:r>
            <a:r>
              <a:rPr lang="tr-TR" sz="1600" b="1" dirty="0"/>
              <a:t>: İş süreçleri yeniden yapılandırılır, esnek ve hızlı hareket eden yapılar kurulur.  </a:t>
            </a:r>
          </a:p>
          <a:p>
            <a:pPr algn="just">
              <a:spcBef>
                <a:spcPts val="600"/>
              </a:spcBef>
            </a:pPr>
            <a:r>
              <a:rPr lang="tr-TR" sz="1600" b="1" u="sng" dirty="0"/>
              <a:t>Küçülme ve Öğrenen Organizasyonlar</a:t>
            </a:r>
            <a:r>
              <a:rPr lang="tr-TR" sz="1600" b="1" dirty="0"/>
              <a:t>: Gereksiz katmanlar kaldırılır, çalışanlar karar alma süreçlerine katılır.  </a:t>
            </a:r>
          </a:p>
          <a:p>
            <a:pPr algn="just">
              <a:spcBef>
                <a:spcPts val="600"/>
              </a:spcBef>
            </a:pPr>
            <a:r>
              <a:rPr lang="tr-TR" sz="1600" b="1" u="sng" dirty="0"/>
              <a:t>Bilgi ve Teknoloji Entegrasyonu</a:t>
            </a:r>
            <a:r>
              <a:rPr lang="tr-TR" sz="1600" b="1" dirty="0"/>
              <a:t>: Dijital ve sanal sistemler kullanılır, bilgi akışı hızlanır.  </a:t>
            </a:r>
          </a:p>
          <a:p>
            <a:pPr algn="just">
              <a:spcBef>
                <a:spcPts val="600"/>
              </a:spcBef>
            </a:pPr>
            <a:r>
              <a:rPr lang="tr-TR" sz="1600" b="1" dirty="0"/>
              <a:t>Bu yaklaşımda, örgütler sadece verimlilik değil, aynı zamanda yenilikçilik, katılım ve sürekli öğrenme gibi değerleri benimser </a:t>
            </a:r>
            <a:r>
              <a:rPr lang="tr-TR" sz="1500" b="1" dirty="0"/>
              <a:t>(</a:t>
            </a:r>
            <a:r>
              <a:rPr lang="tr-TR" sz="1500" b="1" dirty="0" err="1"/>
              <a:t>Kurulgan</a:t>
            </a:r>
            <a:r>
              <a:rPr lang="tr-TR" sz="1500" b="1" dirty="0"/>
              <a:t>, 2015).</a:t>
            </a:r>
          </a:p>
        </p:txBody>
      </p:sp>
    </p:spTree>
    <p:extLst>
      <p:ext uri="{BB962C8B-B14F-4D97-AF65-F5344CB8AC3E}">
        <p14:creationId xmlns:p14="http://schemas.microsoft.com/office/powerpoint/2010/main" val="1795464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775-2E6D-768B-698C-C520D687F0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B1521-5B10-1B96-6FB6-DD71907003F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sp>
        <p:nvSpPr>
          <p:cNvPr id="3" name="İçerik Yer Tutucusu 2">
            <a:extLst>
              <a:ext uri="{FF2B5EF4-FFF2-40B4-BE49-F238E27FC236}">
                <a16:creationId xmlns:a16="http://schemas.microsoft.com/office/drawing/2014/main" id="{D9427856-56C3-314C-CC2E-90FF2D46416E}"/>
              </a:ext>
            </a:extLst>
          </p:cNvPr>
          <p:cNvSpPr>
            <a:spLocks noGrp="1"/>
          </p:cNvSpPr>
          <p:nvPr>
            <p:ph idx="1"/>
          </p:nvPr>
        </p:nvSpPr>
        <p:spPr>
          <a:xfrm>
            <a:off x="820928" y="750405"/>
            <a:ext cx="9438005" cy="5331740"/>
          </a:xfrm>
        </p:spPr>
        <p:txBody>
          <a:bodyPr>
            <a:noAutofit/>
          </a:bodyPr>
          <a:lstStyle/>
          <a:p>
            <a:pPr marL="0" indent="0" algn="just">
              <a:spcBef>
                <a:spcPts val="600"/>
              </a:spcBef>
              <a:buNone/>
            </a:pPr>
            <a:r>
              <a:rPr lang="tr-TR" sz="2000" b="1" dirty="0"/>
              <a:t>Ayrıntılı açıklamalardan önce tarihsel dönüşümleri de yansıtan bu aşamalar aşağıdaki gibi özetlenebilir:</a:t>
            </a:r>
          </a:p>
          <a:p>
            <a:pPr algn="just">
              <a:spcBef>
                <a:spcPts val="600"/>
              </a:spcBef>
            </a:pPr>
            <a:r>
              <a:rPr lang="tr-TR" sz="2000" b="1" dirty="0"/>
              <a:t>İlk aşamada örgütler mekanik ve kurallara dayalı, insanı göz ardı eden bir yapıyla kurulmuştur.  </a:t>
            </a:r>
          </a:p>
          <a:p>
            <a:pPr algn="just">
              <a:spcBef>
                <a:spcPts val="600"/>
              </a:spcBef>
            </a:pPr>
            <a:r>
              <a:rPr lang="tr-TR" sz="2000" b="1" dirty="0"/>
              <a:t>Sonra, insanlar ve onların motivasyonları önem kazanmış, örgütler insanlar odaklı hale gelmiştir.  </a:t>
            </a:r>
          </a:p>
          <a:p>
            <a:pPr algn="just">
              <a:spcBef>
                <a:spcPts val="600"/>
              </a:spcBef>
            </a:pPr>
            <a:r>
              <a:rPr lang="tr-TR" sz="2000" b="1" dirty="0"/>
              <a:t>Daha sonra, sistematik ve bütünsel yaklaşımlar ortaya çıkmış, örgütler duruma göre yönetilmeye başlamıştır.  </a:t>
            </a:r>
          </a:p>
          <a:p>
            <a:pPr algn="just">
              <a:spcBef>
                <a:spcPts val="600"/>
              </a:spcBef>
            </a:pPr>
            <a:r>
              <a:rPr lang="tr-TR" sz="2000" b="1" dirty="0"/>
              <a:t>Günümüzde ise, hızla değişen dünya koşullarına uyum sağlamak için, örgütler esnek, yenilikçi ve katılımcı biçimde yapılandırılmaktadır.</a:t>
            </a:r>
          </a:p>
          <a:p>
            <a:pPr marL="0" indent="0" algn="just">
              <a:spcBef>
                <a:spcPts val="600"/>
              </a:spcBef>
              <a:buNone/>
            </a:pPr>
            <a:r>
              <a:rPr lang="tr-TR" sz="2000" b="1" dirty="0"/>
              <a:t>Bu süreç, yönetim anlayışının sürekli geliştiğini ve her dönemde insanların ve teknolojinin gereksinimlerine göre şekillendiğini gösterir. Önemli olan, bu gelişimlerin yönetim bilimine ve uygulamalarına nasıl yansıdığını ve örgütlerin nasıl daha verimli, daha uyumlu ve daha esnek hale geldiğini anlamaktır.</a:t>
            </a:r>
            <a:endParaRPr lang="tr-TR" sz="1500" b="1" dirty="0"/>
          </a:p>
        </p:txBody>
      </p:sp>
    </p:spTree>
    <p:extLst>
      <p:ext uri="{BB962C8B-B14F-4D97-AF65-F5344CB8AC3E}">
        <p14:creationId xmlns:p14="http://schemas.microsoft.com/office/powerpoint/2010/main" val="99178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9B27D-A796-74A0-71E4-E3BD584BE1E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1C7988D-D9C1-7EB3-696E-608797706575}"/>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Bilimsel Yönetim (Frederick W. Taylor)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D6A03A78-7BEC-A0E9-35E8-DC174C9DE849}"/>
              </a:ext>
            </a:extLst>
          </p:cNvPr>
          <p:cNvSpPr>
            <a:spLocks noGrp="1"/>
          </p:cNvSpPr>
          <p:nvPr>
            <p:ph idx="1"/>
          </p:nvPr>
        </p:nvSpPr>
        <p:spPr>
          <a:xfrm>
            <a:off x="820928" y="750405"/>
            <a:ext cx="9438005" cy="4991634"/>
          </a:xfrm>
        </p:spPr>
        <p:txBody>
          <a:bodyPr>
            <a:noAutofit/>
          </a:bodyPr>
          <a:lstStyle/>
          <a:p>
            <a:pPr algn="just"/>
            <a:r>
              <a:rPr lang="tr-TR" sz="1450" b="1" dirty="0"/>
              <a:t>On dokuzuncu yüzyılın ilk yarısında, örgütleri yönetmek için klasik yaklaşım olarak adlandırılan üç yönetim kuramı ortaya çıktı. Bunlar:</a:t>
            </a:r>
          </a:p>
          <a:p>
            <a:pPr lvl="1" algn="just">
              <a:buFont typeface="Wingdings" panose="05000000000000000000" pitchFamily="2" charset="2"/>
              <a:buChar char="v"/>
            </a:pPr>
            <a:r>
              <a:rPr lang="tr-TR" sz="1450" b="1" dirty="0" err="1"/>
              <a:t>Fredrick</a:t>
            </a:r>
            <a:r>
              <a:rPr lang="tr-TR" sz="1450" b="1" dirty="0"/>
              <a:t> </a:t>
            </a:r>
            <a:r>
              <a:rPr lang="tr-TR" sz="1450" b="1" dirty="0" err="1"/>
              <a:t>Winslow</a:t>
            </a:r>
            <a:r>
              <a:rPr lang="tr-TR" sz="1450" b="1" dirty="0"/>
              <a:t> Taylor (1856-1915) tarafından geliştirilen </a:t>
            </a:r>
            <a:r>
              <a:rPr lang="tr-TR" sz="1450" b="1" i="1" u="sng" dirty="0"/>
              <a:t>Bilimsel Yönetim Kuramı</a:t>
            </a:r>
            <a:r>
              <a:rPr lang="tr-TR" sz="1450" b="1" i="1" dirty="0"/>
              <a:t> </a:t>
            </a:r>
            <a:r>
              <a:rPr lang="tr-TR" sz="1450" b="1" dirty="0"/>
              <a:t>(SMT, </a:t>
            </a:r>
            <a:r>
              <a:rPr lang="tr-TR" sz="1450" b="1" dirty="0" err="1"/>
              <a:t>Scientific</a:t>
            </a:r>
            <a:r>
              <a:rPr lang="tr-TR" sz="1450" b="1" dirty="0"/>
              <a:t> Management </a:t>
            </a:r>
            <a:r>
              <a:rPr lang="tr-TR" sz="1450" b="1" dirty="0" err="1"/>
              <a:t>Theory</a:t>
            </a:r>
            <a:r>
              <a:rPr lang="tr-TR" sz="1450" b="1" dirty="0"/>
              <a:t>) </a:t>
            </a:r>
          </a:p>
          <a:p>
            <a:pPr lvl="1" algn="just">
              <a:buFont typeface="Wingdings" panose="05000000000000000000" pitchFamily="2" charset="2"/>
              <a:buChar char="v"/>
            </a:pPr>
            <a:r>
              <a:rPr lang="tr-TR" sz="1450" b="1" dirty="0"/>
              <a:t>Mühendis Henri Fayol (1841-1925) tarafından geliştirilen </a:t>
            </a:r>
            <a:r>
              <a:rPr lang="tr-TR" sz="1450" b="1" i="1" u="sng" dirty="0"/>
              <a:t>İdari Yönetim Teorisi</a:t>
            </a:r>
            <a:r>
              <a:rPr lang="tr-TR" sz="1450" b="1" i="1" dirty="0"/>
              <a:t> </a:t>
            </a:r>
            <a:r>
              <a:rPr lang="tr-TR" sz="1450" b="1" dirty="0"/>
              <a:t>(AMT, </a:t>
            </a:r>
            <a:r>
              <a:rPr lang="tr-TR" sz="1450" b="1" dirty="0" err="1"/>
              <a:t>Administrative</a:t>
            </a:r>
            <a:r>
              <a:rPr lang="tr-TR" sz="1450" b="1" dirty="0"/>
              <a:t> Management </a:t>
            </a:r>
            <a:r>
              <a:rPr lang="tr-TR" sz="1450" b="1" dirty="0" err="1"/>
              <a:t>Theory</a:t>
            </a:r>
            <a:r>
              <a:rPr lang="tr-TR" sz="1450" b="1" dirty="0"/>
              <a:t>) </a:t>
            </a:r>
          </a:p>
          <a:p>
            <a:pPr lvl="1" algn="just">
              <a:buFont typeface="Wingdings" panose="05000000000000000000" pitchFamily="2" charset="2"/>
              <a:buChar char="v"/>
            </a:pPr>
            <a:r>
              <a:rPr lang="tr-TR" sz="1450" b="1" dirty="0"/>
              <a:t>Bilim insanı </a:t>
            </a:r>
            <a:r>
              <a:rPr lang="tr-TR" sz="1450" b="1" dirty="0" err="1"/>
              <a:t>Max</a:t>
            </a:r>
            <a:r>
              <a:rPr lang="tr-TR" sz="1450" b="1" dirty="0"/>
              <a:t> Weber (1864-1920) tarafından geliştirilen </a:t>
            </a:r>
            <a:r>
              <a:rPr lang="tr-TR" sz="1450" b="1" i="1" u="sng" dirty="0"/>
              <a:t>Bürokratik Yönetim Kuramı</a:t>
            </a:r>
            <a:r>
              <a:rPr lang="tr-TR" sz="1450" b="1" i="1" dirty="0"/>
              <a:t> </a:t>
            </a:r>
            <a:r>
              <a:rPr lang="tr-TR" sz="1450" b="1" dirty="0"/>
              <a:t>(BMT, </a:t>
            </a:r>
            <a:r>
              <a:rPr lang="tr-TR" sz="1450" b="1" dirty="0" err="1"/>
              <a:t>Bureaucratic</a:t>
            </a:r>
            <a:r>
              <a:rPr lang="tr-TR" sz="1450" b="1" dirty="0"/>
              <a:t> Management </a:t>
            </a:r>
            <a:r>
              <a:rPr lang="tr-TR" sz="1450" b="1" dirty="0" err="1"/>
              <a:t>Theory</a:t>
            </a:r>
            <a:r>
              <a:rPr lang="tr-TR" sz="1450" b="1" dirty="0"/>
              <a:t>) </a:t>
            </a:r>
            <a:r>
              <a:rPr lang="tr-TR" sz="1200" b="1" dirty="0"/>
              <a:t>(</a:t>
            </a:r>
            <a:r>
              <a:rPr lang="en-US" sz="1200" b="1" dirty="0"/>
              <a:t>Sulieman, 2019</a:t>
            </a:r>
            <a:r>
              <a:rPr lang="tr-TR" sz="1200" b="1" dirty="0"/>
              <a:t>, </a:t>
            </a:r>
            <a:r>
              <a:rPr lang="tr-TR" sz="1200" b="1" dirty="0" err="1"/>
              <a:t>ss</a:t>
            </a:r>
            <a:r>
              <a:rPr lang="tr-TR" sz="1200" b="1" dirty="0"/>
              <a:t>. 10-12</a:t>
            </a:r>
            <a:r>
              <a:rPr lang="en-US" sz="1200" b="1" dirty="0"/>
              <a:t>). </a:t>
            </a:r>
            <a:endParaRPr lang="tr-TR" sz="1200" b="1" dirty="0"/>
          </a:p>
          <a:p>
            <a:pPr algn="just"/>
            <a:r>
              <a:rPr lang="tr-TR" sz="1450" b="1" dirty="0"/>
              <a:t>Bunlara ek olarak;  «İnsan İlişkileri» veya «Davranışsal Yaklaşımlar» ise, klasik yönetim anlayışına alternatif veya tamamlayıcı olarak 1950'lerden sonra ortaya çıkmış ve yönetim düşüncesine önemli katkılarda bulunmuşlardır.</a:t>
            </a:r>
          </a:p>
          <a:p>
            <a:pPr algn="just"/>
            <a:r>
              <a:rPr lang="tr-TR" sz="1450" b="1" dirty="0"/>
              <a:t>Bu nedenle, bazı kaynaklar, klasik yönetim okullarıyla birlikte "İnsan İlişkileri Okulu" veya "Davranışsal Yaklaşımlar" gibi yeni yaklaşımları da ekleyerek toplamda 4 okuldan söz ederler. Ancak, klasik anlamda ve temel yönetim tarihi literatüründe, özellikle ilk üç okul "klasik yönetim okulları" olarak kabul edilir.</a:t>
            </a:r>
          </a:p>
          <a:p>
            <a:pPr algn="just"/>
            <a:r>
              <a:rPr lang="tr-TR" sz="1450" b="1" dirty="0"/>
              <a:t>Temel ve geleneksel yönetim kuramlarının tarihinden söz edildiğinde «3 klasik okul" (Bilimsel, İdari, Bürokrasi) en doğru ve yaygın kabul gören yapıdır. </a:t>
            </a:r>
          </a:p>
          <a:p>
            <a:pPr algn="just"/>
            <a:r>
              <a:rPr lang="tr-TR" sz="1450" b="1" dirty="0"/>
              <a:t>Yönetim düşüncesinin evrimi ve modern yaklaşımlarla birlikte düşünülüyorsa, "İnsan İlişkileri" ve diğer davranışsal yaklaşımlar eklenerek toplamda 4 veya daha fazla okuldan söz edilebilir.</a:t>
            </a:r>
          </a:p>
        </p:txBody>
      </p:sp>
    </p:spTree>
    <p:extLst>
      <p:ext uri="{BB962C8B-B14F-4D97-AF65-F5344CB8AC3E}">
        <p14:creationId xmlns:p14="http://schemas.microsoft.com/office/powerpoint/2010/main" val="3047424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53481-4BEB-E842-2941-CA133341898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94DB48-2DCF-A8F8-4ABF-551CA876E221}"/>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Bilimsel Yönetim (Frederick W. Taylor)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9F5672CA-6D3A-048A-0410-98BBB4607E83}"/>
              </a:ext>
            </a:extLst>
          </p:cNvPr>
          <p:cNvSpPr>
            <a:spLocks noGrp="1"/>
          </p:cNvSpPr>
          <p:nvPr>
            <p:ph idx="1"/>
          </p:nvPr>
        </p:nvSpPr>
        <p:spPr>
          <a:xfrm>
            <a:off x="820928" y="750405"/>
            <a:ext cx="9438005" cy="4708286"/>
          </a:xfrm>
        </p:spPr>
        <p:txBody>
          <a:bodyPr>
            <a:noAutofit/>
          </a:bodyPr>
          <a:lstStyle/>
          <a:p>
            <a:pPr algn="just"/>
            <a:r>
              <a:rPr lang="tr-TR" sz="1800" b="1" dirty="0"/>
              <a:t>Bu klasik kuramlar, örgütlerin yönetimi için sistematik bir temel ve rasyonellik sağlama çabasıyla 1885-1940 yılları arasında ortaya çıkmıştır ve iki temel dayanağı vardır: bilimsel yönetim ve genel idari yönetim. </a:t>
            </a:r>
          </a:p>
          <a:p>
            <a:pPr algn="just"/>
            <a:r>
              <a:rPr lang="tr-TR" sz="1800" b="1" dirty="0"/>
              <a:t>Bilimsel yönetim, çalışan verimliliğinin nasıl artırılacağına odaklanır. İdari yönetim ise, örgütleri bütünsel varlıklar olarak ele alır ve onları daha güçlü ve verimli duruma getirmenin yollarına odaklanır </a:t>
            </a:r>
            <a:r>
              <a:rPr lang="tr-TR" sz="1500" b="1" dirty="0"/>
              <a:t>(</a:t>
            </a:r>
            <a:r>
              <a:rPr lang="tr-TR" sz="1500" b="1" dirty="0" err="1"/>
              <a:t>Sulieman</a:t>
            </a:r>
            <a:r>
              <a:rPr lang="tr-TR" sz="1500" b="1" dirty="0"/>
              <a:t>, 2019, s. 11). </a:t>
            </a:r>
          </a:p>
          <a:p>
            <a:pPr algn="just"/>
            <a:r>
              <a:rPr lang="tr-TR" sz="1800" b="1" dirty="0"/>
              <a:t>Geleneksel yönetim kuramı da denilen bu düşünce ekolünün (klasik yönetim perspektifi) ilki, Frederick W. Taylor'ın "işleri yapmanın en iyi yolu" (</a:t>
            </a:r>
            <a:r>
              <a:rPr lang="en-US" sz="1800" b="1" dirty="0"/>
              <a:t>one best way to do things</a:t>
            </a:r>
            <a:r>
              <a:rPr lang="tr-TR" sz="1800" b="1" dirty="0"/>
              <a:t>) veya bilimsel yönetim/Taylorizm önerisiyle "bilimsel yönetimin babası" (</a:t>
            </a:r>
            <a:r>
              <a:rPr lang="tr-TR" sz="1800" b="1" dirty="0" err="1"/>
              <a:t>father</a:t>
            </a:r>
            <a:r>
              <a:rPr lang="tr-TR" sz="1800" b="1" dirty="0"/>
              <a:t> of </a:t>
            </a:r>
            <a:r>
              <a:rPr lang="tr-TR" sz="1800" b="1" dirty="0" err="1"/>
              <a:t>scientific</a:t>
            </a:r>
            <a:r>
              <a:rPr lang="tr-TR" sz="1800" b="1" dirty="0"/>
              <a:t> </a:t>
            </a:r>
            <a:r>
              <a:rPr lang="tr-TR" sz="1800" b="1" dirty="0" err="1"/>
              <a:t>management</a:t>
            </a:r>
            <a:r>
              <a:rPr lang="tr-TR" sz="1800" b="1" dirty="0"/>
              <a:t>) olarak bilindiği "bilimsel yönetim perspektifidir". </a:t>
            </a:r>
          </a:p>
          <a:p>
            <a:pPr algn="just"/>
            <a:r>
              <a:rPr lang="tr-TR" sz="1800" b="1" u="sng" dirty="0"/>
              <a:t>Temel analizi</a:t>
            </a:r>
            <a:r>
              <a:rPr lang="tr-TR" sz="1800" b="1" dirty="0"/>
              <a:t>: Time </a:t>
            </a:r>
            <a:r>
              <a:rPr lang="tr-TR" sz="1800" b="1" dirty="0" err="1"/>
              <a:t>and</a:t>
            </a:r>
            <a:r>
              <a:rPr lang="tr-TR" sz="1800" b="1" dirty="0"/>
              <a:t> </a:t>
            </a:r>
            <a:r>
              <a:rPr lang="tr-TR" sz="1800" b="1" dirty="0" err="1"/>
              <a:t>motion</a:t>
            </a:r>
            <a:r>
              <a:rPr lang="tr-TR" sz="1800" b="1" dirty="0"/>
              <a:t> </a:t>
            </a:r>
            <a:r>
              <a:rPr lang="tr-TR" sz="1800" b="1" dirty="0" err="1"/>
              <a:t>studies</a:t>
            </a:r>
            <a:r>
              <a:rPr lang="tr-TR" sz="1800" b="1" dirty="0"/>
              <a:t>" (zaman ve hareket çalışmaları), bir görevi en etkin ve verimli biçimde yapabilmek için, görevi yapan kişinin hareketlerini ve bu hareketlerin ne kadar sürdüğünü bilimsel olarak incelemek anlamına gelir.</a:t>
            </a:r>
          </a:p>
        </p:txBody>
      </p:sp>
    </p:spTree>
    <p:extLst>
      <p:ext uri="{BB962C8B-B14F-4D97-AF65-F5344CB8AC3E}">
        <p14:creationId xmlns:p14="http://schemas.microsoft.com/office/powerpoint/2010/main" val="3858678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B0E58-FE55-2003-226B-90F305A9BB2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7290DB6-F8CA-9BFD-332B-2377F642888D}"/>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Bilimsel Yönetim (Frederick W. Taylor)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25A4213E-913A-03AF-3CBE-8461ABB83F4B}"/>
              </a:ext>
            </a:extLst>
          </p:cNvPr>
          <p:cNvSpPr>
            <a:spLocks noGrp="1"/>
          </p:cNvSpPr>
          <p:nvPr>
            <p:ph idx="1"/>
          </p:nvPr>
        </p:nvSpPr>
        <p:spPr>
          <a:xfrm>
            <a:off x="820928" y="750405"/>
            <a:ext cx="9438005" cy="5065376"/>
          </a:xfrm>
        </p:spPr>
        <p:txBody>
          <a:bodyPr>
            <a:noAutofit/>
          </a:bodyPr>
          <a:lstStyle/>
          <a:p>
            <a:pPr marL="0" indent="0" algn="ctr">
              <a:buNone/>
            </a:pPr>
            <a:r>
              <a:rPr lang="tr-TR" sz="1800" b="1" u="sng" dirty="0"/>
              <a:t>Eleştiriler</a:t>
            </a:r>
            <a:endParaRPr lang="tr-TR" sz="1800" b="1" dirty="0"/>
          </a:p>
          <a:p>
            <a:pPr marL="0" indent="0" algn="just">
              <a:buNone/>
            </a:pPr>
            <a:r>
              <a:rPr lang="tr-TR" b="1" dirty="0"/>
              <a:t>Taylorizm (Frederick W. Taylor'un bilimsel yönetim ilkeleri), birçok açıdan eleştirilmiştir:</a:t>
            </a:r>
          </a:p>
          <a:p>
            <a:pPr algn="just"/>
            <a:r>
              <a:rPr lang="tr-TR" b="1" u="sng" dirty="0"/>
              <a:t>İnsanları Makine Gibi Görme</a:t>
            </a:r>
            <a:r>
              <a:rPr lang="tr-TR" b="1" dirty="0"/>
              <a:t>:  Taylorizm, çalışanları sadece verimlilik ve üretim açısından değerlendirir. Bu yaklaşımda, çalışanların duyguları, motivasyonları ve gereksinimleri ikinci plana itilir. Bu durum, çalışanlarda motivasyon kaybına ve iş tatmininin azalmasına yol açar.</a:t>
            </a:r>
          </a:p>
          <a:p>
            <a:pPr algn="just"/>
            <a:r>
              <a:rPr lang="tr-TR" b="1" u="sng" dirty="0"/>
              <a:t>İşçilerin Tekdüze ve Monoton İşlere Mahkum Edilmesi</a:t>
            </a:r>
            <a:r>
              <a:rPr lang="tr-TR" b="1" dirty="0"/>
              <a:t>: Verimlilik için işleri küçük parçalara ayırıp, her çalışan sadece belirli basit görevleri yapar duruma getirir. Bu da işin monotonlaşmasına ve çalışanların sıkılmasına neden olur.</a:t>
            </a:r>
          </a:p>
          <a:p>
            <a:pPr algn="just"/>
            <a:r>
              <a:rPr lang="tr-TR" b="1" u="sng" dirty="0"/>
              <a:t>İş Güvencesi ve Hakların Göz Ardı Edilmesi</a:t>
            </a:r>
            <a:r>
              <a:rPr lang="tr-TR" b="1" dirty="0"/>
              <a:t>:  Taylorizm, maliyetleri azaltmak ve verimliliği artırmak adına çalışanların haklarını ve güvenliğini yeterince gözetmeyebilir. Bu da işçilerin kötü şartlarda çalışmasına sebep olabilir.</a:t>
            </a:r>
          </a:p>
          <a:p>
            <a:pPr algn="just"/>
            <a:r>
              <a:rPr lang="tr-TR" b="1" u="sng" dirty="0"/>
              <a:t>İnsan Faktörünü Göz Ardı Etme</a:t>
            </a:r>
            <a:r>
              <a:rPr lang="tr-TR" b="1" dirty="0"/>
              <a:t>: İnsanlar sadece ekonomik bir araç olarak görülür. Bu yaklaşım, çalışanların gereksinimlerini, motivasyonlarını ve gelişimlerini dikkate almaz.</a:t>
            </a:r>
            <a:endParaRPr lang="tr-TR" sz="1800" b="1" dirty="0"/>
          </a:p>
        </p:txBody>
      </p:sp>
    </p:spTree>
    <p:extLst>
      <p:ext uri="{BB962C8B-B14F-4D97-AF65-F5344CB8AC3E}">
        <p14:creationId xmlns:p14="http://schemas.microsoft.com/office/powerpoint/2010/main" val="3625018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75A89-6EE8-A769-99B9-DBEDC2761E6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3CA8C89-4DD6-E694-5F08-E44F47CEA255}"/>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Bilimsel Yönetim (Frederick W. Taylor)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4B4B8F87-B301-003B-FFD9-A6F6C3ED0FAF}"/>
              </a:ext>
            </a:extLst>
          </p:cNvPr>
          <p:cNvSpPr>
            <a:spLocks noGrp="1"/>
          </p:cNvSpPr>
          <p:nvPr>
            <p:ph idx="1"/>
          </p:nvPr>
        </p:nvSpPr>
        <p:spPr>
          <a:xfrm>
            <a:off x="820928" y="750404"/>
            <a:ext cx="9438005" cy="5179341"/>
          </a:xfrm>
        </p:spPr>
        <p:txBody>
          <a:bodyPr>
            <a:noAutofit/>
          </a:bodyPr>
          <a:lstStyle/>
          <a:p>
            <a:pPr algn="just"/>
            <a:r>
              <a:rPr lang="tr-TR" sz="1600" b="1" u="sng" dirty="0"/>
              <a:t>Aşırı Denetim ve Disiplin</a:t>
            </a:r>
            <a:r>
              <a:rPr lang="tr-TR" sz="1600" b="1" dirty="0"/>
              <a:t>: İş yerinde sıkı denetim ve disiplin uygulamaları, çalışanlarda stres ve baskı yaratabilir. Bu da iş ortamını olumsuz etkiler.</a:t>
            </a:r>
          </a:p>
          <a:p>
            <a:pPr algn="just"/>
            <a:r>
              <a:rPr lang="tr-TR" sz="1600" b="1" u="sng" dirty="0"/>
              <a:t>Yaratıcılık ve Esneklik Eksikliği</a:t>
            </a:r>
            <a:r>
              <a:rPr lang="tr-TR" sz="1600" b="1" dirty="0"/>
              <a:t>: Taylorizm, standartlaştırılmış ve katı kurallara dayalı olduğundan, çalışanların yaratıcılık ve esneklik göstermesini engeller.</a:t>
            </a:r>
          </a:p>
          <a:p>
            <a:pPr marL="0" indent="0" algn="just">
              <a:buNone/>
            </a:pPr>
            <a:r>
              <a:rPr lang="tr-TR" sz="1600" b="1" u="sng" dirty="0" err="1"/>
              <a:t>Kürekleme</a:t>
            </a:r>
            <a:endParaRPr lang="tr-TR" sz="1600" b="1" u="sng" dirty="0"/>
          </a:p>
          <a:p>
            <a:pPr algn="just"/>
            <a:r>
              <a:rPr lang="tr-TR" sz="1600" b="1" dirty="0"/>
              <a:t>Bu yönetim anlayışında, insanlara makine gibi davranılırken, görevlerin çalışanlar üzerindeki moral bozucu ve insanlık dışı etkileri göz ardı edilmektedir. Taylor, işçilerin kaldırabileceği optimum ağırlığı belirlemek için "</a:t>
            </a:r>
            <a:r>
              <a:rPr lang="tr-TR" sz="1600" b="1" dirty="0" err="1"/>
              <a:t>kürekleme</a:t>
            </a:r>
            <a:r>
              <a:rPr lang="tr-TR" sz="1600" b="1" dirty="0"/>
              <a:t> bilimi» (</a:t>
            </a:r>
            <a:r>
              <a:rPr lang="tr-TR" sz="1600" b="1" dirty="0" err="1"/>
              <a:t>science</a:t>
            </a:r>
            <a:r>
              <a:rPr lang="tr-TR" sz="1600" b="1" dirty="0"/>
              <a:t> of </a:t>
            </a:r>
            <a:r>
              <a:rPr lang="tr-TR" sz="1600" b="1" dirty="0" err="1"/>
              <a:t>shovelling</a:t>
            </a:r>
            <a:r>
              <a:rPr lang="tr-TR" sz="1600" b="1" dirty="0"/>
              <a:t>) adlı başka bir çalışma da başlatmıştır. Böylece, üretkenliği artırmak için en uygun kürekler tanıtılmış ve motivasyon kaynağı olarak ücret artışı yapılmıştır </a:t>
            </a:r>
            <a:r>
              <a:rPr lang="tr-TR" sz="1500" b="1" dirty="0"/>
              <a:t>(Hussain, </a:t>
            </a:r>
            <a:r>
              <a:rPr lang="tr-TR" sz="1500" b="1" dirty="0" err="1"/>
              <a:t>Haque</a:t>
            </a:r>
            <a:r>
              <a:rPr lang="tr-TR" sz="1500" b="1" dirty="0"/>
              <a:t> ve </a:t>
            </a:r>
            <a:r>
              <a:rPr lang="tr-TR" sz="1500" b="1" dirty="0" err="1"/>
              <a:t>Baloch</a:t>
            </a:r>
            <a:r>
              <a:rPr lang="tr-TR" sz="1500" b="1" dirty="0"/>
              <a:t>, 2019, s. 157). </a:t>
            </a:r>
          </a:p>
          <a:p>
            <a:pPr algn="just"/>
            <a:r>
              <a:rPr lang="tr-TR" sz="1600" b="1" dirty="0"/>
              <a:t>Taylor, işçilerin daha hızlı ve verimli çalışabilmesi için, kürekle maden cevheri veya diğer maddeleri taşırken, ne kadar ağırlıkla çalışmaları gerektiğini ölçmüştür. Kronometre kullanarak, en iyi performansı gösterebilecek işçinin, kürekle en fazla ve en kısa sürede ne kadar madde taşıyabildiğini incelemiş, böylece, en uygun kürek ağırlığını ve çalışma hızını belirlemiştir. </a:t>
            </a:r>
          </a:p>
          <a:p>
            <a:pPr algn="just"/>
            <a:r>
              <a:rPr lang="tr-TR" sz="1600" b="1" dirty="0"/>
              <a:t>Sonuç olarak, işçilerin daha verimli olması için, küreklerin ve çalışma şeklinin en uygun duruma getirilmesini sağlamıştır. Amaç, hem işçilik maliyetlerini düşürmek hem de üretimi artmaktır </a:t>
            </a:r>
            <a:r>
              <a:rPr lang="tr-TR" sz="1500" b="1" dirty="0"/>
              <a:t>(Kiriş, 2004, </a:t>
            </a:r>
            <a:r>
              <a:rPr lang="tr-TR" sz="1500" b="1" dirty="0" err="1"/>
              <a:t>ss</a:t>
            </a:r>
            <a:r>
              <a:rPr lang="tr-TR" sz="1500" b="1" dirty="0"/>
              <a:t>. 141-144).</a:t>
            </a:r>
          </a:p>
        </p:txBody>
      </p:sp>
    </p:spTree>
    <p:extLst>
      <p:ext uri="{BB962C8B-B14F-4D97-AF65-F5344CB8AC3E}">
        <p14:creationId xmlns:p14="http://schemas.microsoft.com/office/powerpoint/2010/main" val="173094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EBFD8-F917-7CED-2DE4-65C436B4C86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0826EEF-08CA-B0DA-D73F-038FF4808D88}"/>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Bilimsel Yönetim (Frederick W. Taylor)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5C422855-DDF1-BF99-0FB7-A36D0B0F760B}"/>
              </a:ext>
            </a:extLst>
          </p:cNvPr>
          <p:cNvSpPr>
            <a:spLocks noGrp="1"/>
          </p:cNvSpPr>
          <p:nvPr>
            <p:ph idx="1"/>
          </p:nvPr>
        </p:nvSpPr>
        <p:spPr>
          <a:xfrm>
            <a:off x="801264" y="735655"/>
            <a:ext cx="9438005" cy="5611067"/>
          </a:xfrm>
        </p:spPr>
        <p:txBody>
          <a:bodyPr>
            <a:noAutofit/>
          </a:bodyPr>
          <a:lstStyle/>
          <a:p>
            <a:pPr marL="0" indent="0" algn="just">
              <a:buNone/>
            </a:pPr>
            <a:r>
              <a:rPr lang="tr-TR" sz="1700" b="1" u="sng" dirty="0"/>
              <a:t>Özetle,</a:t>
            </a:r>
          </a:p>
          <a:p>
            <a:pPr algn="just"/>
            <a:r>
              <a:rPr lang="tr-TR" sz="1700" b="1" dirty="0"/>
              <a:t>Taylorizm, özellikle endüstri devriminden sonra üretim verimliliğini artırmak için önemli bir adım olsa da, insan ögesini yeterince dikkate almaması ve çalışanların motivasyonunu olumsuz etkilemesi nedeniyle modern yönetim yaklaşımları tarafından eleştirilmiştir. Günümüzde, insan odaklı yönetim anlayışları ve motivasyon kuramları, Taylorizm'in bu eksikliklerini telafi etmeye çalışır.</a:t>
            </a:r>
          </a:p>
          <a:p>
            <a:pPr marL="0" indent="0" algn="just">
              <a:buNone/>
            </a:pPr>
            <a:r>
              <a:rPr lang="tr-TR" sz="1700" b="1" u="sng" dirty="0"/>
              <a:t>Amaç: </a:t>
            </a:r>
          </a:p>
          <a:p>
            <a:pPr algn="just"/>
            <a:r>
              <a:rPr lang="tr-TR" sz="1700" b="1" dirty="0"/>
              <a:t>İşlerin en iyi ve en hızlı şekilde yapılmasını sağlamak, maliyetleri azaltmak ve üretkenliği artırmak</a:t>
            </a:r>
          </a:p>
          <a:p>
            <a:pPr marL="0" indent="0" algn="just">
              <a:buNone/>
            </a:pPr>
            <a:r>
              <a:rPr lang="tr-TR" sz="1700" b="1" u="sng" dirty="0"/>
              <a:t>Temel İlkeler:</a:t>
            </a:r>
          </a:p>
          <a:p>
            <a:pPr algn="just"/>
            <a:r>
              <a:rPr lang="tr-TR" sz="1700" b="1" dirty="0"/>
              <a:t> İş ve zaman analizleriyle en iyi çalışma yöntemleri belirlenmeli</a:t>
            </a:r>
          </a:p>
          <a:p>
            <a:pPr algn="just"/>
            <a:r>
              <a:rPr lang="tr-TR" sz="1700" b="1" dirty="0"/>
              <a:t> Çalışanlar uygun yetenek ve becerilere göre seçilmeli</a:t>
            </a:r>
          </a:p>
          <a:p>
            <a:pPr algn="just"/>
            <a:r>
              <a:rPr lang="tr-TR" sz="1700" b="1" dirty="0"/>
              <a:t> Çalışanlar, standart ve bilimsel yöntemlerle eğitilmeli</a:t>
            </a:r>
          </a:p>
          <a:p>
            <a:pPr algn="just"/>
            <a:r>
              <a:rPr lang="tr-TR" sz="1700" b="1" dirty="0"/>
              <a:t> Performans arttıkça, ödüllendirme sistemi uygulanmalı</a:t>
            </a:r>
          </a:p>
          <a:p>
            <a:pPr algn="just"/>
            <a:r>
              <a:rPr lang="tr-TR" sz="1700" b="1" dirty="0"/>
              <a:t> Yönetim ve çalışanlar, uyum içinde ve bilimsel ilkeler doğrultusunda hareket etmeli</a:t>
            </a:r>
          </a:p>
        </p:txBody>
      </p:sp>
    </p:spTree>
    <p:extLst>
      <p:ext uri="{BB962C8B-B14F-4D97-AF65-F5344CB8AC3E}">
        <p14:creationId xmlns:p14="http://schemas.microsoft.com/office/powerpoint/2010/main" val="2207006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8D463-A05F-FAFF-7550-B7447B3AD02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1D9D845-8E5A-D7B8-E370-04DE7833CD1B}"/>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Bilimsel Yönetim (Frederick W. Taylor)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618A21C4-00C6-C204-F4BD-C084200440C6}"/>
              </a:ext>
            </a:extLst>
          </p:cNvPr>
          <p:cNvSpPr>
            <a:spLocks noGrp="1"/>
          </p:cNvSpPr>
          <p:nvPr>
            <p:ph idx="1"/>
          </p:nvPr>
        </p:nvSpPr>
        <p:spPr>
          <a:xfrm>
            <a:off x="801264" y="735656"/>
            <a:ext cx="9438005" cy="2398070"/>
          </a:xfrm>
        </p:spPr>
        <p:txBody>
          <a:bodyPr>
            <a:noAutofit/>
          </a:bodyPr>
          <a:lstStyle/>
          <a:p>
            <a:pPr marL="0" indent="0" algn="just">
              <a:buNone/>
            </a:pPr>
            <a:r>
              <a:rPr lang="tr-TR" sz="1400" b="1" dirty="0"/>
              <a:t>Charlie Chaplin'in "Modern Zamanlar" (Modern Times) adlı filmi (1936), bu sisteme ilişkin eleştirel bir yapıttır ve bu konuda kültürel ve toplumsal farkındalık yaratmıştır. Film, sanayi devriminin ve endüstri toplumunun insanlara ve işçilere getirdiği olumsuz etkileri mizahi ve eleştirel bir şekilde ele alır. Filmde, bir fabrika işçisinin monoton, rutin ve robotik işlere zorlanması, işin aşırı mekanik ve insan odağından kayan duruma gelmesi gibi temalar işlenir. Bu, Taylorizm ve bilimsel yönetim ilkeleriyle bağlantılıdır çünkü film, bu tarz iş yapma biçimlerinin çalışanlar üzerindeki olumsuz etkilerini hicveder.</a:t>
            </a:r>
          </a:p>
          <a:p>
            <a:pPr marL="0" indent="0" algn="just">
              <a:buNone/>
            </a:pPr>
            <a:r>
              <a:rPr lang="tr-TR" sz="1400" b="1" u="sng" dirty="0"/>
              <a:t>Neden bu film önemli?  </a:t>
            </a:r>
          </a:p>
          <a:p>
            <a:pPr marL="0" indent="0" algn="just">
              <a:buNone/>
            </a:pPr>
            <a:r>
              <a:rPr lang="tr-TR" sz="1400" b="1" dirty="0"/>
              <a:t>Film, endüstri çağında çalışanların insanların yerine makine gibi kullanılması, monoton işler ve insanlık dışı çalışma koşulları gibi konuları eleştirir. Bu nedenle, Taylorizm ve onun eleştirisiyle doğrudan ilişkilendirilebilir.</a:t>
            </a:r>
            <a:endParaRPr lang="tr-TR" sz="1700" b="1" dirty="0"/>
          </a:p>
        </p:txBody>
      </p:sp>
      <p:pic>
        <p:nvPicPr>
          <p:cNvPr id="5" name="Resim 4">
            <a:extLst>
              <a:ext uri="{FF2B5EF4-FFF2-40B4-BE49-F238E27FC236}">
                <a16:creationId xmlns:a16="http://schemas.microsoft.com/office/drawing/2014/main" id="{7C1C9BBB-455A-1465-08C3-7CEE88790276}"/>
              </a:ext>
            </a:extLst>
          </p:cNvPr>
          <p:cNvPicPr>
            <a:picLocks noChangeAspect="1"/>
          </p:cNvPicPr>
          <p:nvPr/>
        </p:nvPicPr>
        <p:blipFill>
          <a:blip r:embed="rId2"/>
          <a:stretch>
            <a:fillRect/>
          </a:stretch>
        </p:blipFill>
        <p:spPr>
          <a:xfrm>
            <a:off x="2776538" y="3228764"/>
            <a:ext cx="5100637" cy="2581486"/>
          </a:xfrm>
          <a:prstGeom prst="rect">
            <a:avLst/>
          </a:prstGeom>
        </p:spPr>
      </p:pic>
      <p:sp>
        <p:nvSpPr>
          <p:cNvPr id="7" name="Metin kutusu 6">
            <a:extLst>
              <a:ext uri="{FF2B5EF4-FFF2-40B4-BE49-F238E27FC236}">
                <a16:creationId xmlns:a16="http://schemas.microsoft.com/office/drawing/2014/main" id="{6431184E-5E10-A46C-0851-1CCC444507FA}"/>
              </a:ext>
            </a:extLst>
          </p:cNvPr>
          <p:cNvSpPr txBox="1"/>
          <p:nvPr/>
        </p:nvSpPr>
        <p:spPr>
          <a:xfrm>
            <a:off x="3920661" y="5905288"/>
            <a:ext cx="3199209" cy="246221"/>
          </a:xfrm>
          <a:prstGeom prst="rect">
            <a:avLst/>
          </a:prstGeom>
          <a:noFill/>
        </p:spPr>
        <p:txBody>
          <a:bodyPr wrap="square">
            <a:spAutoFit/>
          </a:bodyPr>
          <a:lstStyle/>
          <a:p>
            <a:r>
              <a:rPr lang="tr-TR" sz="1000" b="1" dirty="0">
                <a:hlinkClick r:id="rId3"/>
              </a:rPr>
              <a:t>https://tr.wikipedia.org/wiki/Modern_Zamanlar</a:t>
            </a:r>
            <a:endParaRPr lang="tr-TR" sz="1000" b="1" dirty="0"/>
          </a:p>
        </p:txBody>
      </p:sp>
    </p:spTree>
    <p:extLst>
      <p:ext uri="{BB962C8B-B14F-4D97-AF65-F5344CB8AC3E}">
        <p14:creationId xmlns:p14="http://schemas.microsoft.com/office/powerpoint/2010/main" val="321366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9D2EC-5AFD-2E69-29B6-40325115401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2926780-C0BD-9772-B893-4ADF02D9F085}"/>
              </a:ext>
            </a:extLst>
          </p:cNvPr>
          <p:cNvSpPr>
            <a:spLocks noGrp="1"/>
          </p:cNvSpPr>
          <p:nvPr>
            <p:ph type="title"/>
          </p:nvPr>
        </p:nvSpPr>
        <p:spPr>
          <a:xfrm>
            <a:off x="532065" y="184327"/>
            <a:ext cx="9438005" cy="456291"/>
          </a:xfrm>
        </p:spPr>
        <p:txBody>
          <a:bodyPr>
            <a:normAutofit fontScale="90000"/>
          </a:bodyPr>
          <a:lstStyle/>
          <a:p>
            <a:pPr algn="ctr"/>
            <a:r>
              <a:rPr lang="tr-TR" sz="2400" b="1" dirty="0">
                <a:solidFill>
                  <a:schemeClr val="tx1"/>
                </a:solidFill>
              </a:rPr>
              <a:t>Klasik Yönetim Okulları: Yönetimsel (İdari) Yönetim (Henri Fayol)</a:t>
            </a:r>
            <a:endParaRPr lang="en-US" sz="2400" b="1" dirty="0">
              <a:solidFill>
                <a:schemeClr val="tx1"/>
              </a:solidFill>
            </a:endParaRPr>
          </a:p>
        </p:txBody>
      </p:sp>
      <p:sp>
        <p:nvSpPr>
          <p:cNvPr id="3" name="İçerik Yer Tutucusu 2">
            <a:extLst>
              <a:ext uri="{FF2B5EF4-FFF2-40B4-BE49-F238E27FC236}">
                <a16:creationId xmlns:a16="http://schemas.microsoft.com/office/drawing/2014/main" id="{F9AD25E3-B56B-F3CA-F5BD-9FDB59B5ABFE}"/>
              </a:ext>
            </a:extLst>
          </p:cNvPr>
          <p:cNvSpPr>
            <a:spLocks noGrp="1"/>
          </p:cNvSpPr>
          <p:nvPr>
            <p:ph idx="1"/>
          </p:nvPr>
        </p:nvSpPr>
        <p:spPr>
          <a:xfrm>
            <a:off x="820928" y="750404"/>
            <a:ext cx="9438005" cy="5350511"/>
          </a:xfrm>
        </p:spPr>
        <p:txBody>
          <a:bodyPr>
            <a:noAutofit/>
          </a:bodyPr>
          <a:lstStyle/>
          <a:p>
            <a:pPr algn="just"/>
            <a:r>
              <a:rPr lang="tr-TR" sz="1500" b="1" dirty="0"/>
              <a:t>Taylor’ın kuramı, bireyler olarak çalışanlara, görevlerine ve üretkenliklerine odaklanırken, idari yönetim kuramı, yönetimin organizasyonu bir bütün olarak nasıl yönetebileceği ve kurumsal performansı artırmak için hangi ilkeleri oluşturması gerektiğiyle ilgilenir.</a:t>
            </a:r>
          </a:p>
          <a:p>
            <a:pPr algn="just"/>
            <a:r>
              <a:rPr lang="tr-TR" sz="1500" b="1" dirty="0"/>
              <a:t>Bu kuram, idari yönetim işlevleriyle ilgilenen çok daha geniş bir kuram geliştirme çabasıdır ve modern organizasyon anlayışının öncüleri arasındadır.</a:t>
            </a:r>
          </a:p>
          <a:p>
            <a:pPr algn="just"/>
            <a:r>
              <a:rPr lang="tr-TR" sz="1500" b="1" dirty="0"/>
              <a:t>Henri Fayol’a (1841-1915) göre, herhangi bir yönetimin/yöneticinin temel işlevleri şunlardır: </a:t>
            </a:r>
          </a:p>
          <a:p>
            <a:pPr lvl="1" algn="just">
              <a:buFont typeface="Wingdings" panose="05000000000000000000" pitchFamily="2" charset="2"/>
              <a:buChar char="v"/>
            </a:pPr>
            <a:r>
              <a:rPr lang="tr-TR" sz="1300" b="1" dirty="0"/>
              <a:t>Planlama</a:t>
            </a:r>
          </a:p>
          <a:p>
            <a:pPr lvl="1" algn="just">
              <a:buFont typeface="Wingdings" panose="05000000000000000000" pitchFamily="2" charset="2"/>
              <a:buChar char="v"/>
            </a:pPr>
            <a:r>
              <a:rPr lang="tr-TR" sz="1300" b="1" dirty="0"/>
              <a:t>Örgütleme (organize etme)</a:t>
            </a:r>
          </a:p>
          <a:p>
            <a:pPr lvl="1" algn="just">
              <a:buFont typeface="Wingdings" panose="05000000000000000000" pitchFamily="2" charset="2"/>
              <a:buChar char="v"/>
            </a:pPr>
            <a:r>
              <a:rPr lang="tr-TR" sz="1300" b="1" dirty="0"/>
              <a:t>Yöneltme (yürütme)</a:t>
            </a:r>
          </a:p>
          <a:p>
            <a:pPr lvl="1" algn="just">
              <a:buFont typeface="Wingdings" panose="05000000000000000000" pitchFamily="2" charset="2"/>
              <a:buChar char="v"/>
            </a:pPr>
            <a:r>
              <a:rPr lang="tr-TR" sz="1300" b="1" dirty="0"/>
              <a:t>Koordinasyon</a:t>
            </a:r>
          </a:p>
          <a:p>
            <a:pPr lvl="1" algn="just">
              <a:buFont typeface="Wingdings" panose="05000000000000000000" pitchFamily="2" charset="2"/>
              <a:buChar char="v"/>
            </a:pPr>
            <a:r>
              <a:rPr lang="tr-TR" sz="1300" b="1" dirty="0"/>
              <a:t>Denetim</a:t>
            </a:r>
          </a:p>
          <a:p>
            <a:pPr algn="just"/>
            <a:r>
              <a:rPr lang="tr-TR" sz="1500" b="1" dirty="0"/>
              <a:t>Daha sonra yazarlar ve araştırmacılar tarafından koordinasyon, her işlevin içinde yer alan bir kavram olduğu gerekçesiyle ayrı bir işlev olarak incelenmemeye başlanmıştır </a:t>
            </a:r>
            <a:r>
              <a:rPr lang="tr-TR" sz="1400" b="1" dirty="0"/>
              <a:t>(Paşaoğlu vd., 2013, s. 24; </a:t>
            </a:r>
            <a:r>
              <a:rPr lang="tr-TR" sz="1400" b="1" dirty="0" err="1"/>
              <a:t>Sulieman</a:t>
            </a:r>
            <a:r>
              <a:rPr lang="tr-TR" sz="1400" b="1" dirty="0"/>
              <a:t>, 2019, s. 11). </a:t>
            </a:r>
          </a:p>
          <a:p>
            <a:pPr algn="just"/>
            <a:r>
              <a:rPr lang="tr-TR" sz="1500" b="1" dirty="0"/>
              <a:t>Ayrıca, tüm yöneticiler kurumsal performansı artırmak için on dört yönetim ilkesini anlamalı ve uygulamalıdır. Fayol, gerçeğe dayanan, karar alma ve yönetim faaliyetleri için bir kılavuz görevi gören on dört yönetim ilkesini sentezlemiştir. Bu ilkelerin çoğu, birçok kişi tarafından temel ilkeler olarak kabul edilen yönetimsel bilgi birikiminin bir parçası olmuştur </a:t>
            </a:r>
            <a:r>
              <a:rPr lang="tr-TR" sz="1400" b="1" dirty="0"/>
              <a:t>(</a:t>
            </a:r>
            <a:r>
              <a:rPr lang="tr-TR" sz="1400" b="1" dirty="0" err="1"/>
              <a:t>Sulieman</a:t>
            </a:r>
            <a:r>
              <a:rPr lang="tr-TR" sz="1400" b="1" dirty="0"/>
              <a:t>, 2019, s. 11). </a:t>
            </a:r>
          </a:p>
        </p:txBody>
      </p:sp>
    </p:spTree>
    <p:extLst>
      <p:ext uri="{BB962C8B-B14F-4D97-AF65-F5344CB8AC3E}">
        <p14:creationId xmlns:p14="http://schemas.microsoft.com/office/powerpoint/2010/main" val="631786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0C843-BEA5-A1EC-4AFF-C3BFAB8D262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DEA937D-EEE0-8AF5-AECF-4378064D7416}"/>
              </a:ext>
            </a:extLst>
          </p:cNvPr>
          <p:cNvSpPr>
            <a:spLocks noGrp="1"/>
          </p:cNvSpPr>
          <p:nvPr>
            <p:ph type="title"/>
          </p:nvPr>
        </p:nvSpPr>
        <p:spPr>
          <a:xfrm>
            <a:off x="532065" y="184327"/>
            <a:ext cx="9438005" cy="456291"/>
          </a:xfrm>
        </p:spPr>
        <p:txBody>
          <a:bodyPr>
            <a:normAutofit fontScale="90000"/>
          </a:bodyPr>
          <a:lstStyle/>
          <a:p>
            <a:pPr algn="ctr"/>
            <a:r>
              <a:rPr lang="tr-TR" sz="2400" b="1" dirty="0">
                <a:solidFill>
                  <a:schemeClr val="tx1"/>
                </a:solidFill>
              </a:rPr>
              <a:t>Henri Fayol’un 14 Yönetim İlkesi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5E952B45-2DEC-2B6C-EE34-987721BECDD1}"/>
              </a:ext>
            </a:extLst>
          </p:cNvPr>
          <p:cNvSpPr>
            <a:spLocks noGrp="1"/>
          </p:cNvSpPr>
          <p:nvPr>
            <p:ph idx="1"/>
          </p:nvPr>
        </p:nvSpPr>
        <p:spPr>
          <a:xfrm>
            <a:off x="820928" y="750404"/>
            <a:ext cx="9438005" cy="5123923"/>
          </a:xfrm>
        </p:spPr>
        <p:txBody>
          <a:bodyPr>
            <a:noAutofit/>
          </a:bodyPr>
          <a:lstStyle/>
          <a:p>
            <a:pPr marL="0" indent="0" algn="just">
              <a:buNone/>
            </a:pPr>
            <a:r>
              <a:rPr lang="tr-TR" sz="1650" b="1" dirty="0"/>
              <a:t>Modern Yönetim Kuramının Babası olarak da bilinen Henry Fayol, yönetimin tüm kademelerine ve her departmana uygulanabilecek genel bir kuram ortaya koymuştur. Yönetimsel verimliliği en üst düzeye çıkarmayı öngörmüştür. Günümüzde Fayol’un kuramı, bir kuruluşun iç faaliyetlerini organize etmek ve düzenlemek için yönetim tarafından uygulanmaktadır.</a:t>
            </a:r>
          </a:p>
          <a:p>
            <a:pPr marL="0" indent="0" algn="just">
              <a:buNone/>
            </a:pPr>
            <a:r>
              <a:rPr lang="tr-TR" sz="1650" b="1" u="sng" dirty="0"/>
              <a:t>Fayol tarafından oluşturulan on dört yönetim ilkesi aşağıda açıklanmaktadır: </a:t>
            </a:r>
          </a:p>
          <a:p>
            <a:pPr algn="just">
              <a:buFont typeface="+mj-lt"/>
              <a:buAutoNum type="arabicParenR"/>
            </a:pPr>
            <a:r>
              <a:rPr lang="tr-TR" sz="1650" b="1" u="sng" dirty="0"/>
              <a:t>İş Bölümü (</a:t>
            </a:r>
            <a:r>
              <a:rPr lang="tr-TR" sz="1650" b="1" u="sng" dirty="0" err="1"/>
              <a:t>Division</a:t>
            </a:r>
            <a:r>
              <a:rPr lang="tr-TR" sz="1650" b="1" u="sng" dirty="0"/>
              <a:t> of </a:t>
            </a:r>
            <a:r>
              <a:rPr lang="tr-TR" sz="1650" b="1" u="sng" dirty="0" err="1"/>
              <a:t>Work</a:t>
            </a:r>
            <a:r>
              <a:rPr lang="tr-TR" sz="1650" b="1" dirty="0"/>
              <a:t>): Her çalışan, kendi uzmanlık alanına uygun işleri yapmalı. Bu, işleri bölerek uzmanlaşmayı sağlar ve verimlilik artar. Örneğin, bir kütüphanede kataloglama, ödünç verme veya düzenleme gibi farklı görevler belirlenir ve her biri belli personellere atanır. Bu sayede işler daha hızlı ve düzgün yapılır.</a:t>
            </a:r>
          </a:p>
          <a:p>
            <a:pPr algn="just">
              <a:buFont typeface="+mj-lt"/>
              <a:buAutoNum type="arabicParenR"/>
            </a:pPr>
            <a:r>
              <a:rPr lang="tr-TR" sz="1650" b="1" u="sng" dirty="0"/>
              <a:t>Yetki ve Sorumluluk (</a:t>
            </a:r>
            <a:r>
              <a:rPr lang="tr-TR" sz="1650" b="1" u="sng" dirty="0" err="1"/>
              <a:t>Authority</a:t>
            </a:r>
            <a:r>
              <a:rPr lang="tr-TR" sz="1650" b="1" u="sng" dirty="0"/>
              <a:t> </a:t>
            </a:r>
            <a:r>
              <a:rPr lang="tr-TR" sz="1650" b="1" u="sng" dirty="0" err="1"/>
              <a:t>and</a:t>
            </a:r>
            <a:r>
              <a:rPr lang="tr-TR" sz="1650" b="1" u="sng" dirty="0"/>
              <a:t> </a:t>
            </a:r>
            <a:r>
              <a:rPr lang="tr-TR" sz="1650" b="1" u="sng" dirty="0" err="1"/>
              <a:t>Responsibility</a:t>
            </a:r>
            <a:r>
              <a:rPr lang="tr-TR" sz="1650" b="1" dirty="0"/>
              <a:t>): Yöneticiler, görevlerini yerine getirebilmek için yetkilendirilmiş olmalı. Yani, emir verme ve karar alma gücüne sahip olmalı, aynı zamanda bu sorumlulukları da üstlenmeli. Yetki ile sorumluluk dengeli olmalı; yetki suiistimal edilmemeli.</a:t>
            </a:r>
          </a:p>
          <a:p>
            <a:pPr algn="just">
              <a:buFont typeface="+mj-lt"/>
              <a:buAutoNum type="arabicParenR"/>
            </a:pPr>
            <a:r>
              <a:rPr lang="tr-TR" sz="1650" b="1" u="sng" dirty="0"/>
              <a:t>Disiplin</a:t>
            </a:r>
            <a:r>
              <a:rPr lang="tr-TR" sz="1650" b="1" dirty="0"/>
              <a:t>: Kurallara uyulmalı, çalışanlar disiplinli olmalı. Bu, hem çalışanların kendisi hem de kurumun düzeni için önemlidir. Kurallara uyum sağlanmazsa, iş akışı bozulur ve ortamı bozar </a:t>
            </a:r>
            <a:r>
              <a:rPr lang="tr-TR" sz="1400" b="1" dirty="0"/>
              <a:t>(</a:t>
            </a:r>
            <a:r>
              <a:rPr lang="tr-TR" sz="1400" b="1" dirty="0" err="1"/>
              <a:t>Uzuegbu</a:t>
            </a:r>
            <a:r>
              <a:rPr lang="tr-TR" sz="1400" b="1" dirty="0"/>
              <a:t> ve </a:t>
            </a:r>
            <a:r>
              <a:rPr lang="tr-TR" sz="1400" b="1" dirty="0" err="1"/>
              <a:t>Nnadozie</a:t>
            </a:r>
            <a:r>
              <a:rPr lang="tr-TR" sz="1400" b="1" dirty="0"/>
              <a:t>, 2015, </a:t>
            </a:r>
            <a:r>
              <a:rPr lang="tr-TR" sz="1400" b="1" dirty="0" err="1"/>
              <a:t>ss</a:t>
            </a:r>
            <a:r>
              <a:rPr lang="tr-TR" sz="1400" b="1" dirty="0"/>
              <a:t>. 59-62). </a:t>
            </a:r>
          </a:p>
        </p:txBody>
      </p:sp>
    </p:spTree>
    <p:extLst>
      <p:ext uri="{BB962C8B-B14F-4D97-AF65-F5344CB8AC3E}">
        <p14:creationId xmlns:p14="http://schemas.microsoft.com/office/powerpoint/2010/main" val="1651872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6"/>
            <a:ext cx="9235110" cy="5162049"/>
          </a:xfrm>
        </p:spPr>
        <p:txBody>
          <a:bodyPr>
            <a:noAutofit/>
          </a:bodyPr>
          <a:lstStyle/>
          <a:p>
            <a:pPr algn="just"/>
            <a:r>
              <a:rPr lang="tr-TR" sz="2000" b="1" dirty="0"/>
              <a:t>Giriş</a:t>
            </a:r>
          </a:p>
          <a:p>
            <a:pPr algn="just"/>
            <a:r>
              <a:rPr lang="tr-TR" sz="2000" b="1" dirty="0"/>
              <a:t>Yönetim Düşüncesinin Evrimi ve Güncel Önemi</a:t>
            </a:r>
          </a:p>
          <a:p>
            <a:pPr algn="just"/>
            <a:r>
              <a:rPr lang="tr-TR" sz="2000" b="1" dirty="0"/>
              <a:t>Yönetim Düşünce Okulları ve Kuramlarının Genel Çerçevesi</a:t>
            </a:r>
          </a:p>
          <a:p>
            <a:pPr algn="just"/>
            <a:r>
              <a:rPr lang="tr-TR" sz="2000" b="1" dirty="0"/>
              <a:t>Klasik Yönetim Okulları</a:t>
            </a:r>
          </a:p>
          <a:p>
            <a:pPr lvl="1" algn="just">
              <a:buFont typeface="Wingdings" panose="05000000000000000000" pitchFamily="2" charset="2"/>
              <a:buChar char="v"/>
            </a:pPr>
            <a:r>
              <a:rPr lang="tr-TR" sz="1800" b="1" dirty="0"/>
              <a:t>Bilimsel Yönetim (</a:t>
            </a:r>
            <a:r>
              <a:rPr lang="tr-TR" sz="1800" b="1" dirty="0" err="1"/>
              <a:t>Taylorism</a:t>
            </a:r>
            <a:r>
              <a:rPr lang="tr-TR" sz="1800" b="1" dirty="0"/>
              <a:t>)</a:t>
            </a:r>
          </a:p>
          <a:p>
            <a:pPr lvl="1" algn="just">
              <a:buFont typeface="Wingdings" panose="05000000000000000000" pitchFamily="2" charset="2"/>
              <a:buChar char="v"/>
            </a:pPr>
            <a:r>
              <a:rPr lang="tr-TR" sz="1800" b="1" dirty="0"/>
              <a:t>Yönetimsel (İdari) Yaklaşım (Fayol)</a:t>
            </a:r>
          </a:p>
          <a:p>
            <a:pPr lvl="1" algn="just">
              <a:buFont typeface="Wingdings" panose="05000000000000000000" pitchFamily="2" charset="2"/>
              <a:buChar char="v"/>
            </a:pPr>
            <a:r>
              <a:rPr lang="tr-TR" sz="1800" b="1" dirty="0"/>
              <a:t>Bürokrasi (Weber)</a:t>
            </a:r>
          </a:p>
          <a:p>
            <a:pPr algn="just"/>
            <a:r>
              <a:rPr lang="tr-TR" sz="2000" b="1" dirty="0"/>
              <a:t>Yönetim Kuramlarının Eleştirileri ve Güncel Uygulamaları</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E55FC-E06A-01F7-5B20-B4DDD536163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F7BC259-F4D0-47DF-9E0E-E4789B28D502}"/>
              </a:ext>
            </a:extLst>
          </p:cNvPr>
          <p:cNvSpPr>
            <a:spLocks noGrp="1"/>
          </p:cNvSpPr>
          <p:nvPr>
            <p:ph type="title"/>
          </p:nvPr>
        </p:nvSpPr>
        <p:spPr>
          <a:xfrm>
            <a:off x="532065" y="184327"/>
            <a:ext cx="9438005" cy="456291"/>
          </a:xfrm>
        </p:spPr>
        <p:txBody>
          <a:bodyPr>
            <a:normAutofit fontScale="90000"/>
          </a:bodyPr>
          <a:lstStyle/>
          <a:p>
            <a:pPr algn="ctr"/>
            <a:r>
              <a:rPr lang="tr-TR" sz="2400" b="1" dirty="0">
                <a:solidFill>
                  <a:schemeClr val="tx1"/>
                </a:solidFill>
              </a:rPr>
              <a:t>Henri Fayol’un 14 Yönetim İlkesi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1A3A9ABB-576A-FEEE-FF9C-2D90ED6E5080}"/>
              </a:ext>
            </a:extLst>
          </p:cNvPr>
          <p:cNvSpPr>
            <a:spLocks noGrp="1"/>
          </p:cNvSpPr>
          <p:nvPr>
            <p:ph idx="1"/>
          </p:nvPr>
        </p:nvSpPr>
        <p:spPr>
          <a:xfrm>
            <a:off x="820928" y="750404"/>
            <a:ext cx="9438005" cy="5350511"/>
          </a:xfrm>
        </p:spPr>
        <p:txBody>
          <a:bodyPr>
            <a:noAutofit/>
          </a:bodyPr>
          <a:lstStyle/>
          <a:p>
            <a:pPr algn="just">
              <a:buFont typeface="+mj-lt"/>
              <a:buAutoNum type="arabicParenR" startAt="4"/>
            </a:pPr>
            <a:r>
              <a:rPr lang="tr-TR" sz="1600" b="1" u="sng" dirty="0"/>
              <a:t>Birlikte Emir Alma (</a:t>
            </a:r>
            <a:r>
              <a:rPr lang="tr-TR" sz="1600" b="1" u="sng" dirty="0" err="1"/>
              <a:t>Unity</a:t>
            </a:r>
            <a:r>
              <a:rPr lang="tr-TR" sz="1600" b="1" u="sng" dirty="0"/>
              <a:t> of </a:t>
            </a:r>
            <a:r>
              <a:rPr lang="tr-TR" sz="1600" b="1" u="sng" dirty="0" err="1"/>
              <a:t>Command</a:t>
            </a:r>
            <a:r>
              <a:rPr lang="tr-TR" sz="1600" b="1" dirty="0"/>
              <a:t>): Her çalışan, yalnızca bir yöneticiden emir almalı. Birden fazla kaynaktan talimat alınması kafa karışıklığına yol açar. Örneğin, kütüphane çalışanı, sadece bir şef veya müdürden talimat almalı.</a:t>
            </a:r>
          </a:p>
          <a:p>
            <a:pPr algn="just">
              <a:buFont typeface="+mj-lt"/>
              <a:buAutoNum type="arabicParenR" startAt="4"/>
            </a:pPr>
            <a:r>
              <a:rPr lang="tr-TR" sz="1600" b="1" u="sng" dirty="0"/>
              <a:t>Hedef Birliği (</a:t>
            </a:r>
            <a:r>
              <a:rPr lang="tr-TR" sz="1600" b="1" u="sng" dirty="0" err="1"/>
              <a:t>Unity</a:t>
            </a:r>
            <a:r>
              <a:rPr lang="tr-TR" sz="1600" b="1" u="sng" dirty="0"/>
              <a:t> of </a:t>
            </a:r>
            <a:r>
              <a:rPr lang="tr-TR" sz="1600" b="1" u="sng" dirty="0" err="1"/>
              <a:t>Direction</a:t>
            </a:r>
            <a:r>
              <a:rPr lang="tr-TR" sz="1600" b="1" dirty="0"/>
              <a:t>): Tüm çalışanlar ve departmanlar, ortak bir amaca yönelik aynı plan ve yön üzerinde çalışmalı. Farklı departmanlar, farklı ama uyumlu hedefler peşinde olmalı.</a:t>
            </a:r>
          </a:p>
          <a:p>
            <a:pPr algn="just">
              <a:buFont typeface="+mj-lt"/>
              <a:buAutoNum type="arabicParenR" startAt="4"/>
            </a:pPr>
            <a:r>
              <a:rPr lang="tr-TR" sz="1600" b="1" u="sng" dirty="0"/>
              <a:t>Bireysel Çıkarların Kurumsal Çıkarlar Önünde Olmaması (</a:t>
            </a:r>
            <a:r>
              <a:rPr lang="tr-TR" sz="1600" b="1" u="sng" dirty="0" err="1"/>
              <a:t>Subordination</a:t>
            </a:r>
            <a:r>
              <a:rPr lang="tr-TR" sz="1600" b="1" u="sng" dirty="0"/>
              <a:t> of </a:t>
            </a:r>
            <a:r>
              <a:rPr lang="tr-TR" sz="1600" b="1" u="sng" dirty="0" err="1"/>
              <a:t>Individual</a:t>
            </a:r>
            <a:r>
              <a:rPr lang="tr-TR" sz="1600" b="1" u="sng" dirty="0"/>
              <a:t> </a:t>
            </a:r>
            <a:r>
              <a:rPr lang="tr-TR" sz="1600" b="1" u="sng" dirty="0" err="1"/>
              <a:t>Interests</a:t>
            </a:r>
            <a:r>
              <a:rPr lang="tr-TR" sz="1600" b="1" dirty="0"/>
              <a:t>): Çalışanların kişisel çıkarları, kurum çıkarlarının önüne geçmemeli. Kurumun başarısı için herkes ortak hedefler peşinde olmalı.</a:t>
            </a:r>
          </a:p>
          <a:p>
            <a:pPr algn="just">
              <a:buFont typeface="+mj-lt"/>
              <a:buAutoNum type="arabicParenR" startAt="4"/>
            </a:pPr>
            <a:r>
              <a:rPr lang="tr-TR" sz="1600" b="1" u="sng" dirty="0"/>
              <a:t>Adil Ücret (</a:t>
            </a:r>
            <a:r>
              <a:rPr lang="tr-TR" sz="1600" b="1" u="sng" dirty="0" err="1"/>
              <a:t>Remuneration</a:t>
            </a:r>
            <a:r>
              <a:rPr lang="tr-TR" sz="1600" b="1" dirty="0"/>
              <a:t>): Çalışanlara hak ettikleri, adil ve yeterli ücret ödenmeli. Bu, hem çalışanların motivasyonunu artırır hem de kurumda bağlılığı sağlar.</a:t>
            </a:r>
          </a:p>
          <a:p>
            <a:pPr algn="just">
              <a:buFont typeface="+mj-lt"/>
              <a:buAutoNum type="arabicParenR" startAt="4"/>
            </a:pPr>
            <a:r>
              <a:rPr lang="tr-TR" sz="1600" b="1" u="sng" dirty="0"/>
              <a:t>Merkeziyet (</a:t>
            </a:r>
            <a:r>
              <a:rPr lang="tr-TR" sz="1600" b="1" u="sng" dirty="0" err="1"/>
              <a:t>Centralization</a:t>
            </a:r>
            <a:r>
              <a:rPr lang="tr-TR" sz="1600" b="1" dirty="0"/>
              <a:t>): Karar süreçleri mümkün olduğu kadar merkezde, üst düzeyde toplanmalı. Ama bu, kurumun büyüklüğüne göre esnek olmalı; aşırı merkeziyetçilikten kaçınılmalı.</a:t>
            </a:r>
          </a:p>
          <a:p>
            <a:pPr algn="just">
              <a:buFont typeface="+mj-lt"/>
              <a:buAutoNum type="arabicParenR" startAt="4"/>
            </a:pPr>
            <a:r>
              <a:rPr lang="tr-TR" sz="1600" b="1" u="sng" dirty="0"/>
              <a:t>Hiyerarşi (</a:t>
            </a:r>
            <a:r>
              <a:rPr lang="tr-TR" sz="1600" b="1" u="sng" dirty="0" err="1"/>
              <a:t>Scalar</a:t>
            </a:r>
            <a:r>
              <a:rPr lang="tr-TR" sz="1600" b="1" u="sng" dirty="0"/>
              <a:t> </a:t>
            </a:r>
            <a:r>
              <a:rPr lang="tr-TR" sz="1600" b="1" u="sng" dirty="0" err="1"/>
              <a:t>Chain</a:t>
            </a:r>
            <a:r>
              <a:rPr lang="tr-TR" sz="1600" b="1" u="sng" dirty="0"/>
              <a:t>)</a:t>
            </a:r>
            <a:r>
              <a:rPr lang="tr-TR" sz="1600" b="1" dirty="0"/>
              <a:t>: Komutlar ve iletişim, yukarıdan aşağıya doğru, düzenli bir zincirle iletilmeli. Bu, örgüt yapısında düzen ve disiplin sağlar. Örneğin, bir kütüphane müdürü, direkt olarak şeflerine emir verir, onlar da alt kademelere iletir </a:t>
            </a:r>
            <a:r>
              <a:rPr lang="tr-TR" sz="1400" b="1" dirty="0"/>
              <a:t>(</a:t>
            </a:r>
            <a:r>
              <a:rPr lang="tr-TR" sz="1400" b="1" dirty="0" err="1"/>
              <a:t>Uzuegbu</a:t>
            </a:r>
            <a:r>
              <a:rPr lang="tr-TR" sz="1400" b="1" dirty="0"/>
              <a:t> ve </a:t>
            </a:r>
            <a:r>
              <a:rPr lang="tr-TR" sz="1400" b="1" dirty="0" err="1"/>
              <a:t>Nnadozie</a:t>
            </a:r>
            <a:r>
              <a:rPr lang="tr-TR" sz="1400" b="1" dirty="0"/>
              <a:t>, 2015, </a:t>
            </a:r>
            <a:r>
              <a:rPr lang="tr-TR" sz="1400" b="1" dirty="0" err="1"/>
              <a:t>ss</a:t>
            </a:r>
            <a:r>
              <a:rPr lang="tr-TR" sz="1400" b="1" dirty="0"/>
              <a:t>. 62-67). </a:t>
            </a:r>
          </a:p>
        </p:txBody>
      </p:sp>
    </p:spTree>
    <p:extLst>
      <p:ext uri="{BB962C8B-B14F-4D97-AF65-F5344CB8AC3E}">
        <p14:creationId xmlns:p14="http://schemas.microsoft.com/office/powerpoint/2010/main" val="619002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1C7C5-E715-3B75-5A0B-59326A4A501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6F32224-80EA-C48C-CC99-16DB7BEEA2C1}"/>
              </a:ext>
            </a:extLst>
          </p:cNvPr>
          <p:cNvSpPr>
            <a:spLocks noGrp="1"/>
          </p:cNvSpPr>
          <p:nvPr>
            <p:ph type="title"/>
          </p:nvPr>
        </p:nvSpPr>
        <p:spPr>
          <a:xfrm>
            <a:off x="532065" y="184327"/>
            <a:ext cx="9438005" cy="456291"/>
          </a:xfrm>
        </p:spPr>
        <p:txBody>
          <a:bodyPr>
            <a:normAutofit fontScale="90000"/>
          </a:bodyPr>
          <a:lstStyle/>
          <a:p>
            <a:pPr algn="ctr"/>
            <a:r>
              <a:rPr lang="tr-TR" sz="2400" b="1" dirty="0">
                <a:solidFill>
                  <a:schemeClr val="tx1"/>
                </a:solidFill>
              </a:rPr>
              <a:t>Henri Fayol’un 14 Yönetim İlkesi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125E05D5-9414-B719-ACAC-5F96C25CA701}"/>
              </a:ext>
            </a:extLst>
          </p:cNvPr>
          <p:cNvSpPr>
            <a:spLocks noGrp="1"/>
          </p:cNvSpPr>
          <p:nvPr>
            <p:ph idx="1"/>
          </p:nvPr>
        </p:nvSpPr>
        <p:spPr>
          <a:xfrm>
            <a:off x="820928" y="750405"/>
            <a:ext cx="9438005" cy="5183364"/>
          </a:xfrm>
        </p:spPr>
        <p:txBody>
          <a:bodyPr>
            <a:noAutofit/>
          </a:bodyPr>
          <a:lstStyle/>
          <a:p>
            <a:pPr algn="just">
              <a:buFont typeface="+mj-lt"/>
              <a:buAutoNum type="arabicParenR" startAt="10"/>
            </a:pPr>
            <a:r>
              <a:rPr lang="tr-TR" sz="1650" b="1" u="sng" dirty="0"/>
              <a:t>Düzen (</a:t>
            </a:r>
            <a:r>
              <a:rPr lang="tr-TR" sz="1650" b="1" u="sng" dirty="0" err="1"/>
              <a:t>Order</a:t>
            </a:r>
            <a:r>
              <a:rPr lang="tr-TR" sz="1650" b="1" dirty="0"/>
              <a:t>): İnsanlar ve malzemeler, uygun yer ve konumda olmalı. Çalışanlar, görevlerine uygun pozisyonlarda bulunmalı; materyaller ise kolay erişilebilir olmalı.</a:t>
            </a:r>
          </a:p>
          <a:p>
            <a:pPr algn="just">
              <a:buFont typeface="+mj-lt"/>
              <a:buAutoNum type="arabicParenR" startAt="10"/>
            </a:pPr>
            <a:r>
              <a:rPr lang="tr-TR" sz="1650" b="1" u="sng" dirty="0"/>
              <a:t>Eşitlik ve Adil Davranış (</a:t>
            </a:r>
            <a:r>
              <a:rPr lang="tr-TR" sz="1650" b="1" u="sng" dirty="0" err="1"/>
              <a:t>Equity</a:t>
            </a:r>
            <a:r>
              <a:rPr lang="tr-TR" sz="1650" b="1" dirty="0"/>
              <a:t>): Çalışanlara adil ve eşit davranılmalı. Herkesin haklarına saygı gösterilmeli ve saygılı bir ortam sağlanmalı.</a:t>
            </a:r>
          </a:p>
          <a:p>
            <a:pPr algn="just">
              <a:buFont typeface="+mj-lt"/>
              <a:buAutoNum type="arabicParenR" startAt="10"/>
            </a:pPr>
            <a:r>
              <a:rPr lang="tr-TR" sz="1650" b="1" u="sng" dirty="0"/>
              <a:t>İstikrar (</a:t>
            </a:r>
            <a:r>
              <a:rPr lang="tr-TR" sz="1650" b="1" u="sng" dirty="0" err="1"/>
              <a:t>Stability</a:t>
            </a:r>
            <a:r>
              <a:rPr lang="tr-TR" sz="1650" b="1" u="sng" dirty="0"/>
              <a:t> of </a:t>
            </a:r>
            <a:r>
              <a:rPr lang="tr-TR" sz="1650" b="1" u="sng" dirty="0" err="1"/>
              <a:t>Tenure</a:t>
            </a:r>
            <a:r>
              <a:rPr lang="tr-TR" sz="1650" b="1" dirty="0"/>
              <a:t>): Çalışanlar, uzun süre kurumda kalmalı. Sürekli işe alım ve sık değişiklikler, kurumun bilgi ve deneyim kaybına yol açar. Bu, çalışan bağlılığını ve kuruma sadakati güçlendirir.</a:t>
            </a:r>
          </a:p>
          <a:p>
            <a:pPr algn="just">
              <a:buFont typeface="+mj-lt"/>
              <a:buAutoNum type="arabicParenR" startAt="10"/>
            </a:pPr>
            <a:r>
              <a:rPr lang="tr-TR" sz="1650" b="1" u="sng" dirty="0"/>
              <a:t>İnisiyatif (</a:t>
            </a:r>
            <a:r>
              <a:rPr lang="tr-TR" sz="1650" b="1" u="sng" dirty="0" err="1"/>
              <a:t>Initiative</a:t>
            </a:r>
            <a:r>
              <a:rPr lang="tr-TR" sz="1650" b="1" dirty="0"/>
              <a:t>): Çalışanlar, yeni fikirler üretmeli ve uygulamalı. Bu, kuruma yenilik getirir ve motivasyonu artırır. Yöneticiler, çalışanların inisiyatif almasını teşvik etmeli.</a:t>
            </a:r>
          </a:p>
          <a:p>
            <a:pPr algn="just">
              <a:buFont typeface="+mj-lt"/>
              <a:buAutoNum type="arabicParenR" startAt="10"/>
            </a:pPr>
            <a:r>
              <a:rPr lang="tr-TR" sz="1650" b="1" u="sng" dirty="0"/>
              <a:t>Ruh ve Moral (</a:t>
            </a:r>
            <a:r>
              <a:rPr lang="tr-TR" sz="1650" b="1" u="sng" dirty="0" err="1"/>
              <a:t>Esprit</a:t>
            </a:r>
            <a:r>
              <a:rPr lang="tr-TR" sz="1650" b="1" u="sng" dirty="0"/>
              <a:t> de </a:t>
            </a:r>
            <a:r>
              <a:rPr lang="tr-TR" sz="1650" b="1" u="sng" dirty="0" err="1"/>
              <a:t>Corps</a:t>
            </a:r>
            <a:r>
              <a:rPr lang="tr-TR" sz="1650" b="1" dirty="0"/>
              <a:t>): Takım ruhu, sadakat ve yüksek moral korunmalı. Çalışanlar arasında birlik ve dayanışma sağlanmalı; böylece ortam daha verimli ve motive edici olur.</a:t>
            </a:r>
          </a:p>
          <a:p>
            <a:pPr marL="0" indent="0" algn="just">
              <a:buNone/>
            </a:pPr>
            <a:r>
              <a:rPr lang="tr-TR" sz="1650" b="1" u="sng" dirty="0"/>
              <a:t>Özet:  </a:t>
            </a:r>
          </a:p>
          <a:p>
            <a:pPr marL="0" indent="0" algn="just">
              <a:buNone/>
            </a:pPr>
            <a:r>
              <a:rPr lang="tr-TR" sz="1650" b="1" dirty="0"/>
              <a:t>Fayol’un bu ilkeleri, organizasyonların düzenli, disiplinli, motive edici ve verimli çalışmasını amaçlamıştır. Modern yönetim yaklaşımlarıyla bazı ilkelerde değişiklikler olsa da, temel olanları hâlâ geçerliliğini korumaktadır. Bu ilkeleri, özellikle kütüphane ve bilgi merkezleri gibi hizmet kuruluşlarında uyarlayarak, yönetim etkinliği artırılabilir </a:t>
            </a:r>
            <a:r>
              <a:rPr lang="tr-TR" sz="1400" b="1" dirty="0"/>
              <a:t>(</a:t>
            </a:r>
            <a:r>
              <a:rPr lang="tr-TR" sz="1400" b="1" dirty="0" err="1"/>
              <a:t>Uzuegbu</a:t>
            </a:r>
            <a:r>
              <a:rPr lang="tr-TR" sz="1400" b="1" dirty="0"/>
              <a:t> ve </a:t>
            </a:r>
            <a:r>
              <a:rPr lang="tr-TR" sz="1400" b="1" dirty="0" err="1"/>
              <a:t>Nnadozie</a:t>
            </a:r>
            <a:r>
              <a:rPr lang="tr-TR" sz="1400" b="1" dirty="0"/>
              <a:t>, 2015, </a:t>
            </a:r>
            <a:r>
              <a:rPr lang="tr-TR" sz="1400" b="1" dirty="0" err="1"/>
              <a:t>ss</a:t>
            </a:r>
            <a:r>
              <a:rPr lang="tr-TR" sz="1400" b="1" dirty="0"/>
              <a:t>. 67-71). </a:t>
            </a:r>
          </a:p>
        </p:txBody>
      </p:sp>
    </p:spTree>
    <p:extLst>
      <p:ext uri="{BB962C8B-B14F-4D97-AF65-F5344CB8AC3E}">
        <p14:creationId xmlns:p14="http://schemas.microsoft.com/office/powerpoint/2010/main" val="586714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992E4-41AF-A95C-F10A-9398B43F218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F250E51-DEB0-75AB-C661-3F34D08509CB}"/>
              </a:ext>
            </a:extLst>
          </p:cNvPr>
          <p:cNvSpPr>
            <a:spLocks noGrp="1"/>
          </p:cNvSpPr>
          <p:nvPr>
            <p:ph type="title"/>
          </p:nvPr>
        </p:nvSpPr>
        <p:spPr>
          <a:xfrm>
            <a:off x="1451113" y="184327"/>
            <a:ext cx="8807820" cy="456291"/>
          </a:xfrm>
        </p:spPr>
        <p:txBody>
          <a:bodyPr>
            <a:normAutofit fontScale="90000"/>
          </a:bodyPr>
          <a:lstStyle/>
          <a:p>
            <a:pPr algn="ctr"/>
            <a:r>
              <a:rPr lang="tr-TR" sz="2400" b="1" dirty="0">
                <a:solidFill>
                  <a:schemeClr val="tx1"/>
                </a:solidFill>
              </a:rPr>
              <a:t>Klasik Yönetim Okulları: Yönetimsel (İdari) Yönetim (Henri Fayol)</a:t>
            </a:r>
            <a:endParaRPr lang="en-US" sz="2400" b="1" dirty="0">
              <a:solidFill>
                <a:schemeClr val="tx1"/>
              </a:solidFill>
            </a:endParaRPr>
          </a:p>
        </p:txBody>
      </p:sp>
      <p:sp>
        <p:nvSpPr>
          <p:cNvPr id="3" name="İçerik Yer Tutucusu 2">
            <a:extLst>
              <a:ext uri="{FF2B5EF4-FFF2-40B4-BE49-F238E27FC236}">
                <a16:creationId xmlns:a16="http://schemas.microsoft.com/office/drawing/2014/main" id="{13ECFE11-25F0-2F8E-3435-6C6AD265BA9D}"/>
              </a:ext>
            </a:extLst>
          </p:cNvPr>
          <p:cNvSpPr>
            <a:spLocks noGrp="1"/>
          </p:cNvSpPr>
          <p:nvPr>
            <p:ph idx="1"/>
          </p:nvPr>
        </p:nvSpPr>
        <p:spPr>
          <a:xfrm>
            <a:off x="820928" y="750405"/>
            <a:ext cx="9438005" cy="4991634"/>
          </a:xfrm>
        </p:spPr>
        <p:txBody>
          <a:bodyPr>
            <a:noAutofit/>
          </a:bodyPr>
          <a:lstStyle/>
          <a:p>
            <a:pPr marL="0" indent="0" algn="just">
              <a:buNone/>
            </a:pPr>
            <a:r>
              <a:rPr lang="tr-TR" sz="1800" b="1" u="sng" dirty="0"/>
              <a:t>Özetle,</a:t>
            </a:r>
          </a:p>
          <a:p>
            <a:pPr algn="just"/>
            <a:r>
              <a:rPr lang="tr-TR" sz="1800" b="1" dirty="0"/>
              <a:t>Yönetimsel okul, organizasyonların genel yönetim ilkeleri ve işlevleri üzerine odaklanan bir yaklaşımdır. </a:t>
            </a:r>
          </a:p>
          <a:p>
            <a:pPr algn="just"/>
            <a:r>
              <a:rPr lang="tr-TR" sz="1800" b="1" dirty="0"/>
              <a:t>Fayol, organizasyonların etkin ve verimli çalışabilmesi için temel yönetim işlevlerinin ve ilkelerin belirlenmesi gerektiğini savunur.</a:t>
            </a:r>
          </a:p>
          <a:p>
            <a:pPr algn="just"/>
            <a:r>
              <a:rPr lang="tr-TR" b="1" u="sng" dirty="0"/>
              <a:t>Amaç</a:t>
            </a:r>
            <a:r>
              <a:rPr lang="tr-TR" b="1" dirty="0"/>
              <a:t>: Organizasyonların düzenli ve sistematik şekilde yönetilmesini sağlamak, etkinliği artırmak.</a:t>
            </a:r>
          </a:p>
          <a:p>
            <a:pPr algn="just"/>
            <a:r>
              <a:rPr lang="tr-TR" sz="1800" b="1" u="sng" dirty="0"/>
              <a:t>Detaylar</a:t>
            </a:r>
            <a:r>
              <a:rPr lang="tr-TR" sz="1800" b="1" dirty="0"/>
              <a:t>: Fayol, yönetim süreçlerini planlama, örgütleme, liderlik, koordinasyon ve denetim olarak tanımlar ve bu süreçlerin bütün organizasyonlara uygulanabileceğine inanır. Ayrıca, 14 temel yönetim ilkesiyle organizasyonların başarısını artırmayı amaçlar.</a:t>
            </a:r>
          </a:p>
          <a:p>
            <a:pPr algn="just"/>
            <a:r>
              <a:rPr lang="tr-TR" sz="1800" b="1" u="sng" dirty="0"/>
              <a:t>Ana ilkeler</a:t>
            </a:r>
            <a:r>
              <a:rPr lang="tr-TR" sz="1800" b="1" dirty="0"/>
              <a:t>: İş bölümü, birlik ve disiplin, otorite ve sorumluluk, hiyerarşi, adalet, ekip ruhu, istikrar, merkeziyetçilik, yöneticilerin yetkinliği gibi ilkelerdir.</a:t>
            </a:r>
          </a:p>
          <a:p>
            <a:pPr algn="just"/>
            <a:r>
              <a:rPr lang="tr-TR" sz="1800" b="1" u="sng" dirty="0"/>
              <a:t>Özü</a:t>
            </a:r>
            <a:r>
              <a:rPr lang="tr-TR" sz="1800" b="1" dirty="0"/>
              <a:t>: Organizasyonların bütünsel yönetimi ve karar alma süreçlerinde temel ilkeleri belirlemektir </a:t>
            </a:r>
            <a:r>
              <a:rPr lang="tr-TR" sz="1400" b="1" dirty="0"/>
              <a:t>(</a:t>
            </a:r>
            <a:r>
              <a:rPr lang="en-US" sz="1400" b="1" dirty="0"/>
              <a:t>Sulieman, 2019).</a:t>
            </a:r>
            <a:endParaRPr lang="tr-TR" sz="1400" b="1" dirty="0"/>
          </a:p>
        </p:txBody>
      </p:sp>
    </p:spTree>
    <p:extLst>
      <p:ext uri="{BB962C8B-B14F-4D97-AF65-F5344CB8AC3E}">
        <p14:creationId xmlns:p14="http://schemas.microsoft.com/office/powerpoint/2010/main" val="2043673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057AF-E053-19BD-6846-93674F1F03A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755786B-43CC-0371-78B3-880319089629}"/>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2E1C172B-FC61-DA9A-A58B-898FF9606716}"/>
              </a:ext>
            </a:extLst>
          </p:cNvPr>
          <p:cNvSpPr>
            <a:spLocks noGrp="1"/>
          </p:cNvSpPr>
          <p:nvPr>
            <p:ph idx="1"/>
          </p:nvPr>
        </p:nvSpPr>
        <p:spPr>
          <a:xfrm>
            <a:off x="820928" y="750405"/>
            <a:ext cx="9438005" cy="4832977"/>
          </a:xfrm>
        </p:spPr>
        <p:txBody>
          <a:bodyPr>
            <a:noAutofit/>
          </a:bodyPr>
          <a:lstStyle/>
          <a:p>
            <a:pPr algn="just"/>
            <a:r>
              <a:rPr lang="tr-TR" sz="1800" b="1" u="sng" dirty="0"/>
              <a:t>Bürokrasi Kavramı ve Tanımı</a:t>
            </a:r>
          </a:p>
          <a:p>
            <a:pPr lvl="1" algn="just">
              <a:buFont typeface="Wingdings" panose="05000000000000000000" pitchFamily="2" charset="2"/>
              <a:buChar char="v"/>
            </a:pPr>
            <a:r>
              <a:rPr lang="tr-TR" b="1" u="sng" dirty="0"/>
              <a:t>Kökeni</a:t>
            </a:r>
            <a:r>
              <a:rPr lang="tr-TR" b="1" dirty="0"/>
              <a:t>: "Büro" (düzen, ofis) ve "</a:t>
            </a:r>
            <a:r>
              <a:rPr lang="tr-TR" b="1" dirty="0" err="1"/>
              <a:t>cratie</a:t>
            </a:r>
            <a:r>
              <a:rPr lang="tr-TR" b="1" dirty="0"/>
              <a:t>" (iktidar) sözcüklerinin birleşimi, devlet dairelerinin hakimiyet ve iktidarını ifade eder.</a:t>
            </a:r>
          </a:p>
          <a:p>
            <a:pPr lvl="1" algn="just">
              <a:buFont typeface="Wingdings" panose="05000000000000000000" pitchFamily="2" charset="2"/>
              <a:buChar char="v"/>
            </a:pPr>
            <a:r>
              <a:rPr lang="tr-TR" b="1" u="sng" dirty="0"/>
              <a:t>İlk kullanımı</a:t>
            </a:r>
            <a:r>
              <a:rPr lang="tr-TR" b="1" dirty="0"/>
              <a:t>: 18. yüzyılda Fransız düşünür Vincent de </a:t>
            </a:r>
            <a:r>
              <a:rPr lang="tr-TR" b="1" dirty="0" err="1"/>
              <a:t>Goumay</a:t>
            </a:r>
            <a:r>
              <a:rPr lang="tr-TR" b="1" dirty="0"/>
              <a:t> tarafından; devlet memurlarının siyasal gücü ve önemli rolü vurgulanmıştır.</a:t>
            </a:r>
          </a:p>
          <a:p>
            <a:pPr algn="just"/>
            <a:r>
              <a:rPr lang="tr-TR" sz="1800" b="1" u="sng" dirty="0"/>
              <a:t>Günümüzdeki anlamları</a:t>
            </a:r>
            <a:r>
              <a:rPr lang="tr-TR" sz="1800" b="1" dirty="0"/>
              <a:t>:</a:t>
            </a:r>
          </a:p>
          <a:p>
            <a:pPr lvl="1" algn="just">
              <a:buFont typeface="Wingdings" panose="05000000000000000000" pitchFamily="2" charset="2"/>
              <a:buChar char="v"/>
            </a:pPr>
            <a:r>
              <a:rPr lang="tr-TR" b="1" dirty="0"/>
              <a:t>Devlet yönetimini ve personelini ifade eder.</a:t>
            </a:r>
          </a:p>
          <a:p>
            <a:pPr lvl="1" algn="just">
              <a:buFont typeface="Wingdings" panose="05000000000000000000" pitchFamily="2" charset="2"/>
              <a:buChar char="v"/>
            </a:pPr>
            <a:r>
              <a:rPr lang="tr-TR" b="1" dirty="0"/>
              <a:t>Belirli bir örgütlenme ve yönetim biçimini anlatır.</a:t>
            </a:r>
          </a:p>
          <a:p>
            <a:pPr lvl="1" algn="just">
              <a:buFont typeface="Wingdings" panose="05000000000000000000" pitchFamily="2" charset="2"/>
              <a:buChar char="v"/>
            </a:pPr>
            <a:r>
              <a:rPr lang="tr-TR" b="1" dirty="0"/>
              <a:t>Olumsuz anlamda; "kırtasiyecilik", "işlerin yavaş yürümesi", "sorumluluk almaktan kaçınma" şeklinde kullanımlar. </a:t>
            </a:r>
          </a:p>
          <a:p>
            <a:pPr algn="just"/>
            <a:r>
              <a:rPr lang="tr-TR" sz="1800" b="1" u="sng" dirty="0"/>
              <a:t>Bürokrasi ve Halk Dilinde Algı</a:t>
            </a:r>
            <a:r>
              <a:rPr lang="tr-TR" sz="1800" b="1" dirty="0"/>
              <a:t>: </a:t>
            </a:r>
          </a:p>
          <a:p>
            <a:pPr lvl="1" algn="just">
              <a:buFont typeface="Wingdings" panose="05000000000000000000" pitchFamily="2" charset="2"/>
              <a:buChar char="v"/>
            </a:pPr>
            <a:r>
              <a:rPr lang="tr-TR" b="1" dirty="0"/>
              <a:t>Halk arasında genellikle olumsuz bir anlamda kullanılır; "</a:t>
            </a:r>
            <a:r>
              <a:rPr lang="tr-TR" b="1" dirty="0" err="1"/>
              <a:t>bürokratizm</a:t>
            </a:r>
            <a:r>
              <a:rPr lang="tr-TR" b="1" dirty="0"/>
              <a:t>", "</a:t>
            </a:r>
            <a:r>
              <a:rPr lang="tr-TR" b="1" dirty="0" err="1"/>
              <a:t>büropatoloji</a:t>
            </a:r>
            <a:r>
              <a:rPr lang="tr-TR" b="1" dirty="0"/>
              <a:t>" gibi kavramlar olumsuzluk ifade eder. </a:t>
            </a:r>
            <a:r>
              <a:rPr lang="tr-TR" b="1" dirty="0" err="1"/>
              <a:t>Von</a:t>
            </a:r>
            <a:r>
              <a:rPr lang="tr-TR" b="1" dirty="0"/>
              <a:t> </a:t>
            </a:r>
            <a:r>
              <a:rPr lang="tr-TR" b="1" dirty="0" err="1"/>
              <a:t>Mises</a:t>
            </a:r>
            <a:r>
              <a:rPr lang="tr-TR" b="1" dirty="0"/>
              <a:t>, bu kullanımın genellikle hakaret amaçlı olduğunu belirtir </a:t>
            </a:r>
            <a:r>
              <a:rPr lang="tr-TR" sz="1400" b="1" dirty="0"/>
              <a:t>(Dursun, 2012, s. 133). </a:t>
            </a:r>
          </a:p>
        </p:txBody>
      </p:sp>
    </p:spTree>
    <p:extLst>
      <p:ext uri="{BB962C8B-B14F-4D97-AF65-F5344CB8AC3E}">
        <p14:creationId xmlns:p14="http://schemas.microsoft.com/office/powerpoint/2010/main" val="4170122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4498F-7A8A-2718-BDB6-3FD8E378CCD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7E25C1F-45A7-BCD3-34DF-F8C7B8E27515}"/>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99E7B38E-32CF-F568-8925-5B77A1B3E199}"/>
              </a:ext>
            </a:extLst>
          </p:cNvPr>
          <p:cNvSpPr>
            <a:spLocks noGrp="1"/>
          </p:cNvSpPr>
          <p:nvPr>
            <p:ph idx="1"/>
          </p:nvPr>
        </p:nvSpPr>
        <p:spPr>
          <a:xfrm>
            <a:off x="820928" y="750405"/>
            <a:ext cx="9438005" cy="4991634"/>
          </a:xfrm>
        </p:spPr>
        <p:txBody>
          <a:bodyPr>
            <a:noAutofit/>
          </a:bodyPr>
          <a:lstStyle/>
          <a:p>
            <a:pPr marL="0" indent="0" algn="just">
              <a:buNone/>
            </a:pPr>
            <a:r>
              <a:rPr lang="tr-TR" sz="1800" b="1" u="sng" dirty="0"/>
              <a:t>Gelişen anlamları ve kullanım alanları: </a:t>
            </a:r>
          </a:p>
          <a:p>
            <a:pPr algn="just"/>
            <a:r>
              <a:rPr lang="tr-TR" sz="1800" b="1" dirty="0"/>
              <a:t>Devlet ve özel sektör örgütleri</a:t>
            </a:r>
          </a:p>
          <a:p>
            <a:pPr algn="just"/>
            <a:r>
              <a:rPr lang="tr-TR" sz="1800" b="1" dirty="0"/>
              <a:t>Fabrika, banka, siyasi partiler, uluslararası kuruluşlar</a:t>
            </a:r>
          </a:p>
          <a:p>
            <a:pPr algn="just"/>
            <a:r>
              <a:rPr lang="tr-TR" sz="1800" b="1" dirty="0"/>
              <a:t>Teknoloji ve sanayileşmeyle "</a:t>
            </a:r>
            <a:r>
              <a:rPr lang="tr-TR" sz="1800" b="1" u="sng" dirty="0"/>
              <a:t>modern bürokrasiler</a:t>
            </a:r>
            <a:r>
              <a:rPr lang="tr-TR" sz="1800" b="1" dirty="0"/>
              <a:t>" kavramı ortaya çıkmıştır. Bunların ortaya çıkmasında para ekonomisi, büyüklük, kapitalist sistem ve örgütlerden beklenen hizmetlerin artması gibi başlıca faktörler etkilidir. </a:t>
            </a:r>
          </a:p>
          <a:p>
            <a:pPr algn="just"/>
            <a:r>
              <a:rPr lang="tr-TR" sz="1800" b="1" u="sng" dirty="0"/>
              <a:t>Tanım</a:t>
            </a:r>
            <a:r>
              <a:rPr lang="tr-TR" sz="1800" b="1" dirty="0"/>
              <a:t>: Kamu ve özel sektörlerde, belli büyüklüğe ulaşmış kurumların rasyonel örgütlenme ve yönetim biçimidir.</a:t>
            </a:r>
          </a:p>
          <a:p>
            <a:pPr marL="0" indent="0" algn="just">
              <a:buNone/>
            </a:pPr>
            <a:r>
              <a:rPr lang="tr-TR" sz="1800" b="1" u="sng" dirty="0"/>
              <a:t>Tarihi ve Bilimsel Gelişim</a:t>
            </a:r>
            <a:r>
              <a:rPr lang="tr-TR" sz="1800" b="1" dirty="0"/>
              <a:t>: </a:t>
            </a:r>
            <a:r>
              <a:rPr lang="tr-TR" sz="1800" b="1" dirty="0" err="1"/>
              <a:t>Max</a:t>
            </a:r>
            <a:r>
              <a:rPr lang="tr-TR" sz="1800" b="1" dirty="0"/>
              <a:t> Weber: Bilimsel çalışmalarda bürokrasiyi ilk sistematik şekilde ele alan Alman sosyologdur. </a:t>
            </a:r>
            <a:endParaRPr lang="tr-TR" b="1" dirty="0"/>
          </a:p>
          <a:p>
            <a:pPr algn="just"/>
            <a:r>
              <a:rPr lang="tr-TR" sz="1800" b="1" u="sng" dirty="0"/>
              <a:t>Weber'in katkısı</a:t>
            </a:r>
            <a:r>
              <a:rPr lang="tr-TR" sz="1800" b="1" dirty="0"/>
              <a:t>:</a:t>
            </a:r>
          </a:p>
          <a:p>
            <a:pPr lvl="1" algn="just">
              <a:buFont typeface="Wingdings" panose="05000000000000000000" pitchFamily="2" charset="2"/>
              <a:buChar char="v"/>
            </a:pPr>
            <a:r>
              <a:rPr lang="tr-TR" b="1" dirty="0"/>
              <a:t>Otorite ve meşruiyet kuramları</a:t>
            </a:r>
          </a:p>
          <a:p>
            <a:pPr lvl="1" algn="just">
              <a:buFont typeface="Wingdings" panose="05000000000000000000" pitchFamily="2" charset="2"/>
              <a:buChar char="v"/>
            </a:pPr>
            <a:r>
              <a:rPr lang="tr-TR" b="1" dirty="0"/>
              <a:t>Bürokratik örgütlenme ve yönetim biçiminin temel özellikleri</a:t>
            </a:r>
          </a:p>
          <a:p>
            <a:pPr lvl="1" algn="just">
              <a:buFont typeface="Wingdings" panose="05000000000000000000" pitchFamily="2" charset="2"/>
              <a:buChar char="v"/>
            </a:pPr>
            <a:r>
              <a:rPr lang="tr-TR" b="1" dirty="0"/>
              <a:t>Otorite tipleri: Karizmatik, Geleneksel, Hukuki/Rasyonel </a:t>
            </a:r>
            <a:r>
              <a:rPr lang="tr-TR" sz="1400" b="1" dirty="0"/>
              <a:t>(Dursun, 2012, </a:t>
            </a:r>
            <a:r>
              <a:rPr lang="tr-TR" sz="1400" b="1" dirty="0" err="1"/>
              <a:t>ss</a:t>
            </a:r>
            <a:r>
              <a:rPr lang="tr-TR" sz="1400" b="1" dirty="0"/>
              <a:t>. 134-135).</a:t>
            </a:r>
          </a:p>
        </p:txBody>
      </p:sp>
    </p:spTree>
    <p:extLst>
      <p:ext uri="{BB962C8B-B14F-4D97-AF65-F5344CB8AC3E}">
        <p14:creationId xmlns:p14="http://schemas.microsoft.com/office/powerpoint/2010/main" val="2875907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749FE-E5C3-B311-ECCE-62183ACDE9F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2D6F20B-CEDE-AB0E-EC6B-6AB7230B966D}"/>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D75C6BDB-7A27-78F5-9D32-761BA3ABFA25}"/>
              </a:ext>
            </a:extLst>
          </p:cNvPr>
          <p:cNvSpPr>
            <a:spLocks noGrp="1"/>
          </p:cNvSpPr>
          <p:nvPr>
            <p:ph idx="1"/>
          </p:nvPr>
        </p:nvSpPr>
        <p:spPr>
          <a:xfrm>
            <a:off x="820928" y="750404"/>
            <a:ext cx="9438005" cy="5124369"/>
          </a:xfrm>
        </p:spPr>
        <p:txBody>
          <a:bodyPr>
            <a:noAutofit/>
          </a:bodyPr>
          <a:lstStyle/>
          <a:p>
            <a:pPr algn="just"/>
            <a:r>
              <a:rPr lang="tr-TR" sz="1800" b="1" u="sng" dirty="0"/>
              <a:t>Tarih boyunca bürokrasinin gelişimi ve farklı dönemlerdeki örnekleri</a:t>
            </a:r>
          </a:p>
          <a:p>
            <a:pPr lvl="1" algn="just">
              <a:buFont typeface="Wingdings" panose="05000000000000000000" pitchFamily="2" charset="2"/>
              <a:buChar char="v"/>
            </a:pPr>
            <a:r>
              <a:rPr lang="tr-TR" b="1" dirty="0"/>
              <a:t>Eski Çin ve Mısır (bürokratik imparatorluklar), Yunan, Roma ve   Ortaçağ’da Kilise örgütü, bürokrasinin en çarpıcı örneğini teşkil etmiştir.</a:t>
            </a:r>
          </a:p>
          <a:p>
            <a:pPr algn="just"/>
            <a:r>
              <a:rPr lang="tr-TR" sz="1800" b="1" u="sng" dirty="0"/>
              <a:t>Weber’in Otorite Anlayışı ve Otorite Tipleri</a:t>
            </a:r>
          </a:p>
          <a:p>
            <a:pPr lvl="1" algn="just">
              <a:buFont typeface="Wingdings" panose="05000000000000000000" pitchFamily="2" charset="2"/>
              <a:buChar char="v"/>
            </a:pPr>
            <a:r>
              <a:rPr lang="tr-TR" b="1" dirty="0"/>
              <a:t>Bürokrasiyi "bir örgütlenme ve yönetim biçimi" olarak ele alan M. Weber'in bürokrasi kuramının özünde onun egemenlik ve meşruluk hakkındaki fikirleri yatmaktadır. Egemenlik ve meşruluk fikirlerine dayalı olarak Weber "ideal tip" bürokrasiyi geliştirmiştir. </a:t>
            </a:r>
          </a:p>
          <a:p>
            <a:pPr lvl="1" algn="just">
              <a:buFont typeface="Wingdings" panose="05000000000000000000" pitchFamily="2" charset="2"/>
              <a:buChar char="v"/>
            </a:pPr>
            <a:r>
              <a:rPr lang="tr-TR" b="1" dirty="0"/>
              <a:t>Başkalarının davranışlarını kendi isteklerine zorla uydurabilme olanağını ifade eden «egemenlik» olgusu birden çok kişiyi; bir emredenle bu emre itaat etmeye hazır kişi/kişileri içermektedir. Bir kişinin egemen olması (hükümran olması), emrine itaat etmeye hazır kişileri bulma şansına bağlıdır.</a:t>
            </a:r>
          </a:p>
          <a:p>
            <a:pPr lvl="1" algn="just">
              <a:buFont typeface="Wingdings" panose="05000000000000000000" pitchFamily="2" charset="2"/>
              <a:buChar char="v"/>
            </a:pPr>
            <a:r>
              <a:rPr lang="tr-TR" b="1" dirty="0"/>
              <a:t>Egemenlik olgusunda temel sorun emre itaat edenlerin hangi sebeplerle, otorite sahibinin emirlerine boyun eğdikleridir. Weber iki tür egemenlik tipi üzerinde durmuştur; karşılıklı çıkarlara dayanan egemenlik ve otorite ilişkilerine dayanan egemenlik </a:t>
            </a:r>
            <a:r>
              <a:rPr lang="tr-TR" sz="1400" b="1" dirty="0"/>
              <a:t>(Dursun, 2012, </a:t>
            </a:r>
            <a:r>
              <a:rPr lang="tr-TR" sz="1400" b="1" dirty="0" err="1"/>
              <a:t>ss</a:t>
            </a:r>
            <a:r>
              <a:rPr lang="tr-TR" sz="1400" b="1" dirty="0"/>
              <a:t>. 134-135).</a:t>
            </a:r>
          </a:p>
        </p:txBody>
      </p:sp>
    </p:spTree>
    <p:extLst>
      <p:ext uri="{BB962C8B-B14F-4D97-AF65-F5344CB8AC3E}">
        <p14:creationId xmlns:p14="http://schemas.microsoft.com/office/powerpoint/2010/main" val="1248367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A4D72-A622-DD45-F604-3466CAE6552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13444F5-04BA-717D-12AA-7FA52D25C738}"/>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719AA1AE-F935-9752-2088-C9A88AF82CCA}"/>
              </a:ext>
            </a:extLst>
          </p:cNvPr>
          <p:cNvSpPr>
            <a:spLocks noGrp="1"/>
          </p:cNvSpPr>
          <p:nvPr>
            <p:ph idx="1"/>
          </p:nvPr>
        </p:nvSpPr>
        <p:spPr>
          <a:xfrm>
            <a:off x="820928" y="750404"/>
            <a:ext cx="9438005" cy="5286602"/>
          </a:xfrm>
        </p:spPr>
        <p:txBody>
          <a:bodyPr>
            <a:noAutofit/>
          </a:bodyPr>
          <a:lstStyle/>
          <a:p>
            <a:pPr algn="just"/>
            <a:r>
              <a:rPr lang="tr-TR" sz="1800" b="1" u="sng" dirty="0"/>
              <a:t>Otorite ilişkilerine dayanan egemenlikte</a:t>
            </a:r>
            <a:r>
              <a:rPr lang="tr-TR" sz="1800" b="1" dirty="0"/>
              <a:t>;</a:t>
            </a:r>
          </a:p>
          <a:p>
            <a:pPr lvl="1" algn="just">
              <a:buFont typeface="Wingdings" panose="05000000000000000000" pitchFamily="2" charset="2"/>
              <a:buChar char="v"/>
            </a:pPr>
            <a:r>
              <a:rPr lang="tr-TR" b="1" dirty="0"/>
              <a:t>Otoriteyi elinde tutan/tutanlar,</a:t>
            </a:r>
          </a:p>
          <a:p>
            <a:pPr lvl="1" algn="just">
              <a:buFont typeface="Wingdings" panose="05000000000000000000" pitchFamily="2" charset="2"/>
              <a:buChar char="v"/>
            </a:pPr>
            <a:r>
              <a:rPr lang="tr-TR" b="1" dirty="0"/>
              <a:t>Otorite altında bulunanlar,</a:t>
            </a:r>
          </a:p>
          <a:p>
            <a:pPr lvl="1" algn="just">
              <a:buFont typeface="Wingdings" panose="05000000000000000000" pitchFamily="2" charset="2"/>
              <a:buChar char="v"/>
            </a:pPr>
            <a:r>
              <a:rPr lang="tr-TR" b="1" dirty="0"/>
              <a:t>Otorite sahibinin/sahiplerinin emirleri ve</a:t>
            </a:r>
          </a:p>
          <a:p>
            <a:pPr lvl="1" algn="just">
              <a:buFont typeface="Wingdings" panose="05000000000000000000" pitchFamily="2" charset="2"/>
              <a:buChar char="v"/>
            </a:pPr>
            <a:r>
              <a:rPr lang="tr-TR" b="1" dirty="0"/>
              <a:t>Otorite altında bulunanların hazır kabulleri bulunmaktadır.</a:t>
            </a:r>
          </a:p>
          <a:p>
            <a:pPr algn="just"/>
            <a:r>
              <a:rPr lang="tr-TR" sz="1800" b="1" u="sng" dirty="0"/>
              <a:t>Meşruluk</a:t>
            </a:r>
            <a:r>
              <a:rPr lang="tr-TR" sz="1800" b="1" dirty="0"/>
              <a:t> kavramını, hukuki anlamda değil, sosyolojik anlamda kullanmış olan Weber, onu "sosyal gerçeklikte var olan ve otorite için, otorite altında bulunanlar tarafından beslenen gerçek bir inancın" ifadesi şeklinde tanımlamıştır.</a:t>
            </a:r>
          </a:p>
          <a:p>
            <a:pPr algn="just"/>
            <a:r>
              <a:rPr lang="tr-TR" sz="1800" b="1" dirty="0"/>
              <a:t>Egemenliği elinde tutan otorite sahibinin meşruluğuna, emredilenlerin (yönetilenlerin) inanmış olmaları, otoritenin temelini teşkil eder.</a:t>
            </a:r>
          </a:p>
          <a:p>
            <a:pPr algn="just"/>
            <a:r>
              <a:rPr lang="tr-TR" sz="1800" b="1" dirty="0"/>
              <a:t>Bu durumda her otoritenin, kendi otoritesi altında bulunanlar nezdinde, kendi otoritesinin veya iktidarının meşruluğu konusunda bir inanç yaratmak zorunluluğu vardır. Eğer bir meşruluk inancı yoksa otoritenin uzun zaman yaşaması olanağı ortadan kalkabilir. Bu noktada otoritenin meşruluk inancını nasıl yarattığı, meşruluğun toplumda nasıl oluştuğu sorunu ortaya çıkmaktadır </a:t>
            </a:r>
            <a:r>
              <a:rPr lang="tr-TR" sz="1400" b="1" dirty="0"/>
              <a:t>(</a:t>
            </a:r>
            <a:r>
              <a:rPr lang="tr-TR" sz="1500" b="1" dirty="0"/>
              <a:t>Dursun, 2012, </a:t>
            </a:r>
            <a:r>
              <a:rPr lang="tr-TR" sz="1500" b="1" dirty="0" err="1"/>
              <a:t>ss</a:t>
            </a:r>
            <a:r>
              <a:rPr lang="tr-TR" sz="1500" b="1" dirty="0"/>
              <a:t>. 135-136).</a:t>
            </a:r>
          </a:p>
        </p:txBody>
      </p:sp>
    </p:spTree>
    <p:extLst>
      <p:ext uri="{BB962C8B-B14F-4D97-AF65-F5344CB8AC3E}">
        <p14:creationId xmlns:p14="http://schemas.microsoft.com/office/powerpoint/2010/main" val="791690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8A053-279D-E641-B315-A9586B039BB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86D0594-C52A-7C18-B47D-2D2A10F87A87}"/>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AA165EB1-A783-F392-2B78-16CD88E84394}"/>
              </a:ext>
            </a:extLst>
          </p:cNvPr>
          <p:cNvSpPr>
            <a:spLocks noGrp="1"/>
          </p:cNvSpPr>
          <p:nvPr>
            <p:ph idx="1"/>
          </p:nvPr>
        </p:nvSpPr>
        <p:spPr>
          <a:xfrm>
            <a:off x="820928" y="750404"/>
            <a:ext cx="9438005" cy="5124369"/>
          </a:xfrm>
        </p:spPr>
        <p:txBody>
          <a:bodyPr>
            <a:noAutofit/>
          </a:bodyPr>
          <a:lstStyle/>
          <a:p>
            <a:pPr algn="just"/>
            <a:r>
              <a:rPr lang="tr-TR" sz="1600" b="1" dirty="0"/>
              <a:t>Otorite altında bulunanların otorite sahibinin emirlerine niçin uydukları, hangi nedenlerle otorite sahibinin emirlerine boyun eğdikleri, Weber sosyolojisinin ana sorunlarından biridir. Sosyoloğa göre insanlar dört nedenden dolayı otorite sahiplerinin emirlerine boyun eğmektedirler:</a:t>
            </a:r>
          </a:p>
          <a:p>
            <a:pPr marL="800100" lvl="1" indent="-342900" algn="just">
              <a:buFont typeface="+mj-lt"/>
              <a:buAutoNum type="arabicParenR"/>
            </a:pPr>
            <a:r>
              <a:rPr lang="tr-TR" b="1" dirty="0"/>
              <a:t>Otorite sahiplerinin verdikleri emirlerin doğru olduğuna inanma,</a:t>
            </a:r>
          </a:p>
          <a:p>
            <a:pPr marL="800100" lvl="1" indent="-342900" algn="just">
              <a:buFont typeface="+mj-lt"/>
              <a:buAutoNum type="arabicParenR"/>
            </a:pPr>
            <a:r>
              <a:rPr lang="tr-TR" b="1" dirty="0"/>
              <a:t>Emirlere uymayı görev bilme veya korkma,</a:t>
            </a:r>
          </a:p>
          <a:p>
            <a:pPr marL="800100" lvl="1" indent="-342900" algn="just">
              <a:buFont typeface="+mj-lt"/>
              <a:buAutoNum type="arabicParenR"/>
            </a:pPr>
            <a:r>
              <a:rPr lang="tr-TR" b="1" dirty="0"/>
              <a:t>Otorite sahiplerinin emirlerine uymayı alışkanlık haline getirme ve</a:t>
            </a:r>
          </a:p>
          <a:p>
            <a:pPr marL="800100" lvl="1" indent="-342900" algn="just">
              <a:buFont typeface="+mj-lt"/>
              <a:buAutoNum type="arabicParenR"/>
            </a:pPr>
            <a:r>
              <a:rPr lang="tr-TR" b="1" dirty="0"/>
              <a:t>Egemen olanın emirlerine uymayı kendi çıkarları için uygun bulma</a:t>
            </a:r>
          </a:p>
          <a:p>
            <a:pPr marL="0" indent="0" algn="just">
              <a:buNone/>
            </a:pPr>
            <a:r>
              <a:rPr lang="tr-TR" sz="1600" b="1" u="sng" dirty="0"/>
              <a:t>Otorite tipleri</a:t>
            </a:r>
            <a:r>
              <a:rPr lang="tr-TR" sz="1600" b="1" dirty="0"/>
              <a:t>:</a:t>
            </a:r>
          </a:p>
          <a:p>
            <a:pPr algn="just"/>
            <a:r>
              <a:rPr lang="tr-TR" sz="1600" b="1" u="sng" dirty="0"/>
              <a:t>Karizmatik otorite</a:t>
            </a:r>
            <a:r>
              <a:rPr lang="tr-TR" sz="1600" b="1" dirty="0"/>
              <a:t>: Olağanüstü niteliklerine inanılan liderler.</a:t>
            </a:r>
          </a:p>
          <a:p>
            <a:pPr algn="just"/>
            <a:r>
              <a:rPr lang="tr-TR" sz="1600" b="1" u="sng" dirty="0"/>
              <a:t>Geleneksel otorite</a:t>
            </a:r>
            <a:r>
              <a:rPr lang="tr-TR" sz="1600" b="1" dirty="0"/>
              <a:t>: Geleneklere dayanan ve kutsal sayılan otorite; üç ayrı tiptedir:  patriyarkal, </a:t>
            </a:r>
            <a:r>
              <a:rPr lang="tr-TR" sz="1600" b="1" dirty="0" err="1"/>
              <a:t>patrimonyal</a:t>
            </a:r>
            <a:r>
              <a:rPr lang="tr-TR" sz="1600" b="1" dirty="0"/>
              <a:t> ve feodal. Patriyarkal, aile reisinin otoritesi; </a:t>
            </a:r>
            <a:r>
              <a:rPr lang="tr-TR" sz="1600" b="1" dirty="0" err="1"/>
              <a:t>patrimonyal</a:t>
            </a:r>
            <a:r>
              <a:rPr lang="tr-TR" sz="1600" b="1" dirty="0"/>
              <a:t>, servet ve otoritenin genişlemesiyle yönetim örgütlenmesi ve feodal, askeri ve aristokratların egemenliği (feodalizmde kulların yerini baron ve aristokratlar almıştır).</a:t>
            </a:r>
          </a:p>
          <a:p>
            <a:pPr algn="just"/>
            <a:r>
              <a:rPr lang="tr-TR" sz="1600" b="1" u="sng" dirty="0"/>
              <a:t>Hukuki/Rasyonel otorite</a:t>
            </a:r>
            <a:r>
              <a:rPr lang="tr-TR" sz="1600" b="1" dirty="0"/>
              <a:t>: Yasalara ve kurallara dayalı, modern bürokrasinin temelini oluşturur </a:t>
            </a:r>
            <a:r>
              <a:rPr lang="tr-TR" sz="1500" b="1" dirty="0"/>
              <a:t>(Dursun, 2012, </a:t>
            </a:r>
            <a:r>
              <a:rPr lang="tr-TR" sz="1500" b="1" dirty="0" err="1"/>
              <a:t>ss</a:t>
            </a:r>
            <a:r>
              <a:rPr lang="tr-TR" sz="1500" b="1" dirty="0"/>
              <a:t>. 136-140).</a:t>
            </a:r>
          </a:p>
        </p:txBody>
      </p:sp>
    </p:spTree>
    <p:extLst>
      <p:ext uri="{BB962C8B-B14F-4D97-AF65-F5344CB8AC3E}">
        <p14:creationId xmlns:p14="http://schemas.microsoft.com/office/powerpoint/2010/main" val="1975934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BB158-F498-897F-B968-1765E41980C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2679EAF-3F0B-F61D-4E20-D1298F15837D}"/>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8151E887-7170-2481-C8BA-E43C045B005A}"/>
              </a:ext>
            </a:extLst>
          </p:cNvPr>
          <p:cNvSpPr>
            <a:spLocks noGrp="1"/>
          </p:cNvSpPr>
          <p:nvPr>
            <p:ph idx="1"/>
          </p:nvPr>
        </p:nvSpPr>
        <p:spPr>
          <a:xfrm>
            <a:off x="820928" y="750404"/>
            <a:ext cx="9438005" cy="5124369"/>
          </a:xfrm>
        </p:spPr>
        <p:txBody>
          <a:bodyPr>
            <a:noAutofit/>
          </a:bodyPr>
          <a:lstStyle/>
          <a:p>
            <a:pPr algn="just"/>
            <a:r>
              <a:rPr lang="tr-TR" sz="1700" b="1" dirty="0"/>
              <a:t>Kurumlar büyüdükçe operasyonları daha karmaşıklaşmıştır. Bununla başa çıkmak ve işlerin sorunsuz yürümesini sağlamak için farklı yönetim kademelerinde net roller ve uzmanlaşmış işlevlerin oluşturulduğu "otoriter-paternalist" bir model benimsenmiştir.</a:t>
            </a:r>
          </a:p>
          <a:p>
            <a:pPr algn="just"/>
            <a:r>
              <a:rPr lang="tr-TR" sz="1700" b="1" dirty="0"/>
              <a:t>(Paternalist: Genellikle bir kişinin veya kurumun, başkalarının iyiliği için onları korumaya veya yönlendirmeye çalıştığı durumu ifade eder. Bu yaklaşımda, otoriter bir tutumla, insanların kararlarının kendileri değil, onların iyiliği için bilen veya bilenler tarafından alınmasıdır. Örneğin, paternalist bir yönetim tarzı, yöneticilerin çalışanların en iyisi olduğunu düşündükleri kurallar ve kararları uygulamasıdır; çalışanların özgürlüklerini sınırlayarak onları koruma veya yönlendirme amacı güder).</a:t>
            </a:r>
          </a:p>
          <a:p>
            <a:pPr algn="just"/>
            <a:r>
              <a:rPr lang="tr-TR" sz="1700" b="1" dirty="0"/>
              <a:t>Bu, kuralların, politikaların ve net bir komuta zincirinin önemli olduğu bürokratik bir yapıya yol açmıştır. </a:t>
            </a:r>
          </a:p>
          <a:p>
            <a:pPr algn="just"/>
            <a:r>
              <a:rPr lang="tr-TR" sz="1700" b="1" dirty="0" err="1"/>
              <a:t>Max</a:t>
            </a:r>
            <a:r>
              <a:rPr lang="tr-TR" sz="1700" b="1" dirty="0"/>
              <a:t> Weber, kuruluşların belirlenmiş kurallara uyduklarında ve net bir hiyerarşiye sahip olduklarında en iyi şekilde çalıştıklarına inanarak bu fikri açıklamıştır.</a:t>
            </a:r>
          </a:p>
          <a:p>
            <a:pPr algn="just"/>
            <a:r>
              <a:rPr lang="tr-TR" sz="1700" b="1" dirty="0"/>
              <a:t>Bu yaklaşımın temel avantajı, çatışmaları ve çakışan görevleri önleyerek, işi daha verimli ve üretken duruma getiren net talimatlar sağlamasıdır. </a:t>
            </a:r>
          </a:p>
          <a:p>
            <a:pPr algn="just"/>
            <a:r>
              <a:rPr lang="tr-TR" sz="1700" b="1" dirty="0"/>
              <a:t>Ayrıca, görevlerin tutarlı bir şekilde yapılmasını sağlayarak kaynak israfını azaltmaya yardımcı olur </a:t>
            </a:r>
            <a:r>
              <a:rPr lang="tr-TR" sz="1500" b="1" dirty="0"/>
              <a:t>(Hussain, </a:t>
            </a:r>
            <a:r>
              <a:rPr lang="tr-TR" sz="1500" b="1" dirty="0" err="1"/>
              <a:t>Haque</a:t>
            </a:r>
            <a:r>
              <a:rPr lang="tr-TR" sz="1500" b="1" dirty="0"/>
              <a:t> ve </a:t>
            </a:r>
            <a:r>
              <a:rPr lang="tr-TR" sz="1500" b="1" dirty="0" err="1"/>
              <a:t>Baloch</a:t>
            </a:r>
            <a:r>
              <a:rPr lang="tr-TR" sz="1500" b="1" dirty="0"/>
              <a:t>, 2019, s. 158).</a:t>
            </a:r>
          </a:p>
        </p:txBody>
      </p:sp>
    </p:spTree>
    <p:extLst>
      <p:ext uri="{BB962C8B-B14F-4D97-AF65-F5344CB8AC3E}">
        <p14:creationId xmlns:p14="http://schemas.microsoft.com/office/powerpoint/2010/main" val="1680807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06990-D18D-00F2-4C77-F104FBC3DA5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F16CBE4-A33A-FC41-E076-E1294CC195E9}"/>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1A612C54-15B2-667E-A87B-E975E409083C}"/>
              </a:ext>
            </a:extLst>
          </p:cNvPr>
          <p:cNvSpPr>
            <a:spLocks noGrp="1"/>
          </p:cNvSpPr>
          <p:nvPr>
            <p:ph idx="1"/>
          </p:nvPr>
        </p:nvSpPr>
        <p:spPr>
          <a:xfrm>
            <a:off x="820928" y="750404"/>
            <a:ext cx="9438005" cy="5124369"/>
          </a:xfrm>
        </p:spPr>
        <p:txBody>
          <a:bodyPr>
            <a:noAutofit/>
          </a:bodyPr>
          <a:lstStyle/>
          <a:p>
            <a:pPr algn="just"/>
            <a:r>
              <a:rPr lang="tr-TR" sz="1650" b="1" dirty="0"/>
              <a:t>Bu fikir, günümüzde birçok kuruluşta işlevleri düzenlemek ve kaynak israfını önlemek için hala kullanılmaktadır.</a:t>
            </a:r>
          </a:p>
          <a:p>
            <a:pPr algn="just"/>
            <a:r>
              <a:rPr lang="tr-TR" sz="1650" b="1" dirty="0"/>
              <a:t>Ancak, bireysel çalışanlardan çok iş pozisyonlarına odaklanmaktadır.</a:t>
            </a:r>
          </a:p>
          <a:p>
            <a:pPr algn="just"/>
            <a:r>
              <a:rPr lang="tr-TR" sz="1650" b="1" dirty="0"/>
              <a:t>Modern şirketlerde gördüğümüz gibi, bazı çalışanlar ayrılsa bile kuruluşlar faaliyetlerini sürdürebilir. Ancak çok fazla evrak işi ve katı kurallar gecikmelere ve düş kırıklığına neden olabilir.</a:t>
            </a:r>
          </a:p>
          <a:p>
            <a:pPr algn="just"/>
            <a:r>
              <a:rPr lang="tr-TR" sz="1650" b="1" dirty="0"/>
              <a:t>Politikalar çok fazla vurgulandığında, çalışanlar sakınımlı davranabilir, risk almaktan kaçınabilir ve daha az yaratıcılık ve inisiyatif gösterebilir.</a:t>
            </a:r>
          </a:p>
          <a:p>
            <a:pPr algn="just"/>
            <a:r>
              <a:rPr lang="tr-TR" sz="1650" b="1" dirty="0"/>
              <a:t>Ayrıca, insanlar makine değildir, bu nedenle farklı davranırlar, ancak bu yaklaşım herkesin aynı şekilde davranmasını bekler ve bu da performansı sınırlayabilir.</a:t>
            </a:r>
          </a:p>
          <a:p>
            <a:pPr algn="just"/>
            <a:r>
              <a:rPr lang="tr-TR" sz="1650" b="1" dirty="0"/>
              <a:t>Klasik yönetim ekolü, yönetim kuramlarının yöneticilerin yaptıklarını gözlemleyerek ve analiz ederek anlaşılabileceğine inanır. Deneyim ve araştırmalara dayalı belirli ilkeler geliştirmişlerdir.</a:t>
            </a:r>
          </a:p>
          <a:p>
            <a:pPr algn="just"/>
            <a:r>
              <a:rPr lang="tr-TR" sz="1650" b="1" dirty="0"/>
              <a:t>Eleştirmenler, bu ekolün modası geçmiş olduğunu ve artık etkili olmayan eski uygulamalara dayandığını düşünür. Buna karşın, baskın bir düşünce biçimi olmaya devam etmekte olup günümüz yönetim anlayışında hala yaygındır </a:t>
            </a:r>
            <a:r>
              <a:rPr lang="tr-TR" sz="1500" b="1" dirty="0"/>
              <a:t>(Hussain, </a:t>
            </a:r>
            <a:r>
              <a:rPr lang="tr-TR" sz="1500" b="1" dirty="0" err="1"/>
              <a:t>Haque</a:t>
            </a:r>
            <a:r>
              <a:rPr lang="tr-TR" sz="1500" b="1" dirty="0"/>
              <a:t> ve </a:t>
            </a:r>
            <a:r>
              <a:rPr lang="tr-TR" sz="1500" b="1" dirty="0" err="1"/>
              <a:t>Baloch</a:t>
            </a:r>
            <a:r>
              <a:rPr lang="tr-TR" sz="1500" b="1" dirty="0"/>
              <a:t>, 2019, s. 158).</a:t>
            </a:r>
          </a:p>
        </p:txBody>
      </p:sp>
    </p:spTree>
    <p:extLst>
      <p:ext uri="{BB962C8B-B14F-4D97-AF65-F5344CB8AC3E}">
        <p14:creationId xmlns:p14="http://schemas.microsoft.com/office/powerpoint/2010/main" val="558026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2"/>
            <a:ext cx="9438005" cy="5099796"/>
          </a:xfrm>
        </p:spPr>
        <p:txBody>
          <a:bodyPr>
            <a:noAutofit/>
          </a:bodyPr>
          <a:lstStyle/>
          <a:p>
            <a:pPr marL="0" indent="0" algn="just">
              <a:buNone/>
            </a:pPr>
            <a:r>
              <a:rPr lang="tr-TR" sz="1700" b="1" dirty="0"/>
              <a:t>Bu dersin temel amacı, yönetim alanında ortaya çıkan farklı düşünce okulları ve kuramların tarihsel gelişimini, temel ilkelerini ve uygulama alanlarını kapsamlı bir şekilde ortaya koymaktır. </a:t>
            </a:r>
          </a:p>
          <a:p>
            <a:pPr marL="0" indent="0" algn="just">
              <a:buNone/>
            </a:pPr>
            <a:r>
              <a:rPr lang="tr-TR" sz="1700" b="1" dirty="0"/>
              <a:t>Yönetim düşüncesi, sanayi devriminden günümüze dek süregelen evrimsel bir süreçtir ve her dönemde ortaya çıkan yeni yaklaşımlar, organizasyonların etkin ve verimli yönetimi için yeni perspektifler kazandırmıştır. </a:t>
            </a:r>
          </a:p>
          <a:p>
            <a:pPr marL="0" indent="0" algn="just">
              <a:buNone/>
            </a:pPr>
            <a:r>
              <a:rPr lang="tr-TR" sz="1700" b="1" dirty="0"/>
              <a:t>Bu bağlamda, klasik yönetim okulları olarak bilinen «bilimsel yönetim», «idari yönetim» ve «bürokrasi» yaklaşımları, yönetim biliminin temel taşlarını oluştururken; modern ve post-modern yaklaşımlar ise değişen çevre koşulları ve insan odaklı yönetim anlayışlarının gelişimiyle çeşitlenmiştir. </a:t>
            </a:r>
          </a:p>
          <a:p>
            <a:pPr marL="0" indent="0" algn="just">
              <a:buNone/>
            </a:pPr>
            <a:r>
              <a:rPr lang="tr-TR" sz="1700" b="1" dirty="0"/>
              <a:t>Bu ders, yönetim düşüncesinin temel ilkelerini anlamanın yanı sıra, farklı dönemlerin yönetim kuramlarının birbirleriyle ilişkisini, eleştirilerini ve güncel uygulama alanlarını irdelemeyi hedeflemektedir. Bu sayede, yöneticilerin ve liderlerin, örgütlerinin sürdürülebilirliği ve rekabet avantajı için gereksinim duydukları bilinçli ve stratejik kararların arka planındaki dinamikler anlaşılacaktır. Ayrıca, tarihsel süreçte değişen yönetim yaklaşımlarının kavranması, günümüz örgüt yapılarında karşılaşılan sorunlara çözüm üretme kapasitesinin artırılmasına olanak sağlamaktadır.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E4EAF-1489-FC4F-9942-838E87D5FB7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754CC7A-55A7-5E41-6513-0893C9B185F6}"/>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Bürokratik Yönetim (</a:t>
            </a:r>
            <a:r>
              <a:rPr lang="tr-TR" sz="2400" b="1" dirty="0" err="1">
                <a:solidFill>
                  <a:schemeClr val="tx1"/>
                </a:solidFill>
              </a:rPr>
              <a:t>Max</a:t>
            </a:r>
            <a:r>
              <a:rPr lang="tr-TR" sz="2400" b="1" dirty="0">
                <a:solidFill>
                  <a:schemeClr val="tx1"/>
                </a:solidFill>
              </a:rPr>
              <a:t> Weber)</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8C32A5E8-DC30-27EC-59F1-C31D47897B26}"/>
              </a:ext>
            </a:extLst>
          </p:cNvPr>
          <p:cNvSpPr>
            <a:spLocks noGrp="1"/>
          </p:cNvSpPr>
          <p:nvPr>
            <p:ph idx="1"/>
          </p:nvPr>
        </p:nvSpPr>
        <p:spPr>
          <a:xfrm>
            <a:off x="820928" y="750404"/>
            <a:ext cx="9438005" cy="5355428"/>
          </a:xfrm>
        </p:spPr>
        <p:txBody>
          <a:bodyPr>
            <a:noAutofit/>
          </a:bodyPr>
          <a:lstStyle/>
          <a:p>
            <a:pPr algn="just"/>
            <a:r>
              <a:rPr lang="tr-TR" sz="1500" b="1" u="sng" dirty="0"/>
              <a:t>Özetle</a:t>
            </a:r>
            <a:r>
              <a:rPr lang="tr-TR" sz="1500" b="1" dirty="0"/>
              <a:t>, Weber’in bürokrasi modeli, büyük ve karmaşık organizasyonların etkin yönetiminde rasyonel ve kurallara dayalı bir yapıya vurgu yapar. Bürokrasi, kurallar, yazılı prosedürler ve hiyerarşi temelinde çalışan, nesnellik ve uzmanlığa önem veren bir yönetim modelidir. </a:t>
            </a:r>
            <a:r>
              <a:rPr lang="tr-TR" sz="1500" b="1" u="sng" dirty="0"/>
              <a:t>Amaç</a:t>
            </a:r>
            <a:r>
              <a:rPr lang="tr-TR" sz="1500" b="1" dirty="0"/>
              <a:t>, işlerin tutarlı, adil ve verimli şekilde yürütülmesi ve organizasyon hafızasının oluşturulmasıdır.</a:t>
            </a:r>
          </a:p>
          <a:p>
            <a:pPr algn="just"/>
            <a:r>
              <a:rPr lang="tr-TR" sz="1500" b="1" u="sng" dirty="0"/>
              <a:t>Detaylar</a:t>
            </a:r>
            <a:r>
              <a:rPr lang="tr-TR" sz="1500" b="1" dirty="0"/>
              <a:t>: Weber, örgütlerde çalışanların performansını ve organizasyonun başarısını artırmak için, bilgi ve kararların kurumsallaşmış ve belgeye dayalı olması gerektiğini savunur. Çalışanların uzmanlık alanları, görevleri net olarak tanımlanmalı, kararlar, kurallar ve prosedürler doğrultusunda alınmalıdır.</a:t>
            </a:r>
          </a:p>
          <a:p>
            <a:pPr algn="just"/>
            <a:r>
              <a:rPr lang="tr-TR" sz="1500" b="1" u="sng" dirty="0"/>
              <a:t>Temel özellikler</a:t>
            </a:r>
            <a:r>
              <a:rPr lang="tr-TR" sz="1500" b="1" dirty="0"/>
              <a:t>: «Yazılı kurallar ve prosedürler»; «hiyerarşik yapı ve yetki devri»; «nesnellik ve tarafsızlık ilkeleri»; «personel ve bilgi kayıtlarının düzenli tutulması»</a:t>
            </a:r>
          </a:p>
          <a:p>
            <a:pPr algn="just"/>
            <a:r>
              <a:rPr lang="tr-TR" sz="1500" b="1" u="sng" dirty="0"/>
              <a:t>Önemli çıkarımlar:</a:t>
            </a:r>
            <a:r>
              <a:rPr lang="tr-TR" sz="1500" b="1" dirty="0"/>
              <a:t> </a:t>
            </a:r>
          </a:p>
          <a:p>
            <a:pPr lvl="1" algn="just">
              <a:buFont typeface="Wingdings" panose="05000000000000000000" pitchFamily="2" charset="2"/>
              <a:buChar char="v"/>
            </a:pPr>
            <a:r>
              <a:rPr lang="tr-TR" sz="1500" b="1" dirty="0"/>
              <a:t>Büyük organizasyonlarda bilgi ve kararların kurumsal hafızaya kazandırılması ve bu bilgilerin etkin kullanımı</a:t>
            </a:r>
          </a:p>
          <a:p>
            <a:pPr lvl="1" algn="just">
              <a:buFont typeface="Wingdings" panose="05000000000000000000" pitchFamily="2" charset="2"/>
              <a:buChar char="v"/>
            </a:pPr>
            <a:r>
              <a:rPr lang="tr-TR" sz="1500" b="1" dirty="0"/>
              <a:t>Weber’in bürokrasi teorisi, örgütlenme ve yönetimin rasyonel ve hukuki esaslara dayandığını ortaya koyar.</a:t>
            </a:r>
          </a:p>
          <a:p>
            <a:pPr lvl="1" algn="just">
              <a:buFont typeface="Wingdings" panose="05000000000000000000" pitchFamily="2" charset="2"/>
              <a:buChar char="v"/>
            </a:pPr>
            <a:r>
              <a:rPr lang="tr-TR" sz="1500" b="1" dirty="0"/>
              <a:t>Tarih boyunca gelişmiş ve çeşitli eleştirilere uğramış olsa da, bürokrasi, sosyal ve siyasal yapının temel ögesi olmaya devam etmektedir.</a:t>
            </a:r>
          </a:p>
          <a:p>
            <a:pPr lvl="1" algn="just">
              <a:buFont typeface="Wingdings" panose="05000000000000000000" pitchFamily="2" charset="2"/>
              <a:buChar char="v"/>
            </a:pPr>
            <a:r>
              <a:rPr lang="tr-TR" sz="1500" b="1" dirty="0"/>
              <a:t>Modern bürokrasi, uzmanlaşma, kurallar, hiyerarşi ve liyakat ilkeleriyle yüksek verimlilik sağlar, ancak katılık ve bürokratik yavaşlık gibi sorunlar da barındırır.</a:t>
            </a:r>
            <a:endParaRPr lang="tr-TR" sz="1650" b="1" dirty="0"/>
          </a:p>
        </p:txBody>
      </p:sp>
    </p:spTree>
    <p:extLst>
      <p:ext uri="{BB962C8B-B14F-4D97-AF65-F5344CB8AC3E}">
        <p14:creationId xmlns:p14="http://schemas.microsoft.com/office/powerpoint/2010/main" val="12445384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CABD0-A826-774F-19C2-3E353EE6055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1C62FED-D116-CEB9-4C2F-968A8EE4A761}"/>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Okullarının (</a:t>
            </a:r>
            <a:r>
              <a:rPr lang="tr-TR" sz="2400" b="1" dirty="0" err="1">
                <a:solidFill>
                  <a:schemeClr val="tx1"/>
                </a:solidFill>
              </a:rPr>
              <a:t>Fayolizm</a:t>
            </a:r>
            <a:r>
              <a:rPr lang="tr-TR" sz="2400" b="1" dirty="0">
                <a:solidFill>
                  <a:schemeClr val="tx1"/>
                </a:solidFill>
              </a:rPr>
              <a:t>) Genel Özellikleri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116879F6-62EC-FAD5-DBFC-3928A72C6E99}"/>
              </a:ext>
            </a:extLst>
          </p:cNvPr>
          <p:cNvSpPr>
            <a:spLocks noGrp="1"/>
          </p:cNvSpPr>
          <p:nvPr>
            <p:ph idx="1"/>
          </p:nvPr>
        </p:nvSpPr>
        <p:spPr>
          <a:xfrm>
            <a:off x="820928" y="750404"/>
            <a:ext cx="9438005" cy="5355428"/>
          </a:xfrm>
        </p:spPr>
        <p:txBody>
          <a:bodyPr>
            <a:noAutofit/>
          </a:bodyPr>
          <a:lstStyle/>
          <a:p>
            <a:pPr algn="just"/>
            <a:r>
              <a:rPr lang="tr-TR" sz="1500" b="1" u="sng" dirty="0" err="1"/>
              <a:t>Fayolizm</a:t>
            </a:r>
            <a:r>
              <a:rPr lang="tr-TR" sz="1500" b="1" dirty="0"/>
              <a:t>, Henri Fayol’un geliştirdiği ve yönetim biliminin temel taşlarından biri olan yaklaşımı ifade eder. Bu anlayış, 20. yüzyılın başlarında ortaya çıkmış ve yönetim ilkeleri, işlevleri ve yapılarına odaklanmıştır. Fayol’un yönetimle ilgili paylaştığı deneyim ve gözlemleri sonucunda ortaya çıkan yönetim ilke ve ögeleri Klasik Yönetim Düşüncesinin egemen olduğu 1880 sonrası dönemdir. Bu dönemde Bilimsel Yönetim Yaklaşımı ile Taylor ve Bürokrasi Yaklaşımı ile de Weber Klasik Yönetim Düşünürleri arasındadır.</a:t>
            </a:r>
          </a:p>
          <a:p>
            <a:pPr algn="just"/>
            <a:r>
              <a:rPr lang="tr-TR" sz="1500" b="1" u="sng" dirty="0"/>
              <a:t>Temel İlkeler ve İşlevler</a:t>
            </a:r>
            <a:r>
              <a:rPr lang="tr-TR" sz="1500" b="1" dirty="0"/>
              <a:t>: Fayol, planlama, örgütleme, yöneltme ya da kumanda, koordinasyon ve denetim gibi temel yönetim işlevlerini belirlemiş ve yönetimin genel ilkelerini ortaya koymuştur. Bu ilkeler, diğer klasik yaklaşımların temelini oluşturur.</a:t>
            </a:r>
          </a:p>
          <a:p>
            <a:pPr algn="just"/>
            <a:r>
              <a:rPr lang="tr-TR" sz="1500" b="1" u="sng" dirty="0"/>
              <a:t>Genel Özellikleri: </a:t>
            </a:r>
          </a:p>
          <a:p>
            <a:pPr lvl="1" algn="just"/>
            <a:r>
              <a:rPr lang="tr-TR" sz="1300" b="1" dirty="0"/>
              <a:t>Sanayi Devrimi sonrasında ortaya çıkmıştır.</a:t>
            </a:r>
          </a:p>
          <a:p>
            <a:pPr lvl="1" algn="just"/>
            <a:r>
              <a:rPr lang="tr-TR" sz="1300" b="1" dirty="0"/>
              <a:t>Katma değerin arttırılması ve performansın yükselmesi üzerine yoğunlaşılmıştır.</a:t>
            </a:r>
          </a:p>
          <a:p>
            <a:pPr lvl="1" algn="just"/>
            <a:r>
              <a:rPr lang="tr-TR" sz="1300" b="1" dirty="0"/>
              <a:t>Kuralcı, normlara dayalı ve çalışanları zorlayıcı bir dönemdir.</a:t>
            </a:r>
          </a:p>
          <a:p>
            <a:pPr lvl="1" algn="just"/>
            <a:r>
              <a:rPr lang="tr-TR" sz="1300" b="1" dirty="0"/>
              <a:t>Merkeziyetçi ve hiyerarşik yönetim anlayışı egemendir.</a:t>
            </a:r>
          </a:p>
          <a:p>
            <a:pPr lvl="1" algn="just"/>
            <a:r>
              <a:rPr lang="tr-TR" sz="1300" b="1" dirty="0"/>
              <a:t>İşçiler için iş güvencesi önemlidir.</a:t>
            </a:r>
          </a:p>
          <a:p>
            <a:pPr lvl="1" algn="just"/>
            <a:r>
              <a:rPr lang="tr-TR" sz="1300" b="1" dirty="0"/>
              <a:t>İşçilerin rasyonel davrandıkları ve ücretle motive edilebileceği düşünülmüştür.</a:t>
            </a:r>
          </a:p>
          <a:p>
            <a:pPr lvl="1" algn="just"/>
            <a:r>
              <a:rPr lang="tr-TR" sz="1300" b="1" dirty="0"/>
              <a:t>İşçiler birer robot veya makine olarak düşünülmüştür, insani duygular ve insan psikolojisi ihmal edilmiştir (</a:t>
            </a:r>
            <a:r>
              <a:rPr lang="es-ES" sz="1300" b="1" dirty="0"/>
              <a:t>Karaboğa ve Zehir,</a:t>
            </a:r>
            <a:r>
              <a:rPr lang="tr-TR" sz="1300" b="1" dirty="0"/>
              <a:t> </a:t>
            </a:r>
            <a:r>
              <a:rPr lang="es-ES" sz="1300" b="1" dirty="0"/>
              <a:t>2020</a:t>
            </a:r>
            <a:r>
              <a:rPr lang="tr-TR" sz="1300" b="1" dirty="0"/>
              <a:t>, s. 57</a:t>
            </a:r>
            <a:r>
              <a:rPr lang="es-ES" sz="1300" b="1" dirty="0"/>
              <a:t>).</a:t>
            </a:r>
            <a:endParaRPr lang="tr-TR" sz="1300" b="1" dirty="0"/>
          </a:p>
        </p:txBody>
      </p:sp>
    </p:spTree>
    <p:extLst>
      <p:ext uri="{BB962C8B-B14F-4D97-AF65-F5344CB8AC3E}">
        <p14:creationId xmlns:p14="http://schemas.microsoft.com/office/powerpoint/2010/main" val="3516320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D9041-8079-3ACA-D929-32F365BA3E3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1818C44-B2F7-D107-D94A-04F9B5910ADF}"/>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Okullarının (</a:t>
            </a:r>
            <a:r>
              <a:rPr lang="tr-TR" sz="2400" b="1" dirty="0" err="1">
                <a:solidFill>
                  <a:schemeClr val="tx1"/>
                </a:solidFill>
              </a:rPr>
              <a:t>Fayolizm</a:t>
            </a:r>
            <a:r>
              <a:rPr lang="tr-TR" sz="2400" b="1" dirty="0">
                <a:solidFill>
                  <a:schemeClr val="tx1"/>
                </a:solidFill>
              </a:rPr>
              <a:t>) Genel Özellikleri</a:t>
            </a:r>
            <a:endParaRPr lang="en-US" sz="2400" b="1" dirty="0">
              <a:solidFill>
                <a:schemeClr val="tx1"/>
              </a:solidFill>
            </a:endParaRPr>
          </a:p>
        </p:txBody>
      </p:sp>
      <p:sp>
        <p:nvSpPr>
          <p:cNvPr id="3" name="İçerik Yer Tutucusu 2">
            <a:extLst>
              <a:ext uri="{FF2B5EF4-FFF2-40B4-BE49-F238E27FC236}">
                <a16:creationId xmlns:a16="http://schemas.microsoft.com/office/drawing/2014/main" id="{CBBD5A51-3ECB-FA65-7624-064C859C1BED}"/>
              </a:ext>
            </a:extLst>
          </p:cNvPr>
          <p:cNvSpPr>
            <a:spLocks noGrp="1"/>
          </p:cNvSpPr>
          <p:nvPr>
            <p:ph idx="1"/>
          </p:nvPr>
        </p:nvSpPr>
        <p:spPr>
          <a:xfrm>
            <a:off x="820928" y="750404"/>
            <a:ext cx="9438005" cy="5355428"/>
          </a:xfrm>
        </p:spPr>
        <p:txBody>
          <a:bodyPr>
            <a:noAutofit/>
          </a:bodyPr>
          <a:lstStyle/>
          <a:p>
            <a:pPr algn="just">
              <a:buFont typeface="Wingdings" panose="05000000000000000000" pitchFamily="2" charset="2"/>
              <a:buChar char="v"/>
            </a:pPr>
            <a:r>
              <a:rPr lang="tr-TR" sz="1600" b="1" dirty="0"/>
              <a:t>İşçilerin kişisel sorunlarının iş yerindeki verimliliğini etkilemeyeceği düşünülmüştür</a:t>
            </a:r>
          </a:p>
          <a:p>
            <a:pPr algn="just">
              <a:buFont typeface="Wingdings" panose="05000000000000000000" pitchFamily="2" charset="2"/>
              <a:buChar char="v"/>
            </a:pPr>
            <a:r>
              <a:rPr lang="tr-TR" sz="1600" b="1" dirty="0"/>
              <a:t>Örgüt ve çevresi arasında etkileşim olabileceği düşünülmemiştir, organizasyonlar kapalı sistemler olarak ele alınmıştır.</a:t>
            </a:r>
          </a:p>
          <a:p>
            <a:pPr algn="just">
              <a:buFont typeface="Wingdings" panose="05000000000000000000" pitchFamily="2" charset="2"/>
              <a:buChar char="v"/>
            </a:pPr>
            <a:r>
              <a:rPr lang="tr-TR" sz="1600" b="1" dirty="0"/>
              <a:t>İşbölümü ve uzmanlaşma yolu ile verimliliğin arttırılabileceği düşüncesi hakimdir.</a:t>
            </a:r>
          </a:p>
          <a:p>
            <a:pPr algn="just">
              <a:buFont typeface="Wingdings" panose="05000000000000000000" pitchFamily="2" charset="2"/>
              <a:buChar char="v"/>
            </a:pPr>
            <a:r>
              <a:rPr lang="tr-TR" sz="1600" b="1" dirty="0"/>
              <a:t>Bu dönemde Fayol’un etkisinin olduğu </a:t>
            </a:r>
            <a:r>
              <a:rPr lang="tr-TR" sz="1600" b="1" u="sng" dirty="0"/>
              <a:t>Yönetim Süreci Yaklaşımı </a:t>
            </a:r>
            <a:r>
              <a:rPr lang="tr-TR" sz="1600" b="1" dirty="0"/>
              <a:t>ve </a:t>
            </a:r>
            <a:r>
              <a:rPr lang="tr-TR" sz="1600" b="1" u="sng" dirty="0"/>
              <a:t>yönetim biliminin</a:t>
            </a:r>
            <a:r>
              <a:rPr lang="tr-TR" sz="1600" b="1" dirty="0"/>
              <a:t> gelişmesine katkıları şu şekildedir:</a:t>
            </a:r>
          </a:p>
          <a:p>
            <a:pPr lvl="1" algn="just">
              <a:buFont typeface="Wingdings" panose="05000000000000000000" pitchFamily="2" charset="2"/>
              <a:buChar char="ü"/>
            </a:pPr>
            <a:r>
              <a:rPr lang="tr-TR" sz="1400" b="1" dirty="0"/>
              <a:t>Yönetim evrenseldir; insanların grup oluşturdukları tüm etkinliklerde uygulanmaktadır.</a:t>
            </a:r>
          </a:p>
          <a:p>
            <a:pPr lvl="1" algn="just">
              <a:buFont typeface="Wingdings" panose="05000000000000000000" pitchFamily="2" charset="2"/>
              <a:buChar char="ü"/>
            </a:pPr>
            <a:r>
              <a:rPr lang="tr-TR" sz="1400" b="1" dirty="0"/>
              <a:t>Yönetim, okullarda ve üniversitelerde öğretilmesi gerekli bir bilimdir.</a:t>
            </a:r>
          </a:p>
          <a:p>
            <a:pPr lvl="1" algn="just">
              <a:buFont typeface="Wingdings" panose="05000000000000000000" pitchFamily="2" charset="2"/>
              <a:buChar char="ü"/>
            </a:pPr>
            <a:r>
              <a:rPr lang="tr-TR" sz="1400" b="1" dirty="0"/>
              <a:t>İlk defa yönetim genel bir kavram olarak makro düzeyde ele alınmıştır.</a:t>
            </a:r>
          </a:p>
          <a:p>
            <a:pPr lvl="1" algn="just">
              <a:buFont typeface="Wingdings" panose="05000000000000000000" pitchFamily="2" charset="2"/>
              <a:buChar char="ü"/>
            </a:pPr>
            <a:r>
              <a:rPr lang="tr-TR" sz="1400" b="1" dirty="0"/>
              <a:t>İşletme faaliyetleri kendi içinde alt bölümlere ayrılır (Ticari, Teknik, Finansal, Güvenlik, Muhasebe ve Yönetim).</a:t>
            </a:r>
          </a:p>
          <a:p>
            <a:pPr lvl="1" algn="just">
              <a:buFont typeface="Wingdings" panose="05000000000000000000" pitchFamily="2" charset="2"/>
              <a:buChar char="ü"/>
            </a:pPr>
            <a:r>
              <a:rPr lang="tr-TR" sz="1400" b="1" dirty="0"/>
              <a:t>Yönetim kendi içinde planlama, örgütleme, kumanda etme, koordinasyon ve denetim olarak beş bölüme ayrılır.</a:t>
            </a:r>
          </a:p>
          <a:p>
            <a:pPr lvl="1" algn="just">
              <a:buFont typeface="Wingdings" panose="05000000000000000000" pitchFamily="2" charset="2"/>
              <a:buChar char="ü"/>
            </a:pPr>
            <a:r>
              <a:rPr lang="tr-TR" sz="1400" b="1" dirty="0"/>
              <a:t>Yönetebilmek ve yönetimi öğretebilmek için ilke ve kurallar olması gerektiği fikri savunulmuş, yönetimin 14 ilkesi üzerinde durulmuştur </a:t>
            </a:r>
            <a:r>
              <a:rPr lang="tr-TR" sz="1200" b="1" dirty="0"/>
              <a:t>(</a:t>
            </a:r>
            <a:r>
              <a:rPr lang="es-ES" sz="1200" b="1" dirty="0"/>
              <a:t>Karaboğa ve Zehir,</a:t>
            </a:r>
            <a:r>
              <a:rPr lang="tr-TR" sz="1200" b="1" dirty="0"/>
              <a:t> </a:t>
            </a:r>
            <a:r>
              <a:rPr lang="es-ES" sz="1200" b="1" dirty="0"/>
              <a:t>2020</a:t>
            </a:r>
            <a:r>
              <a:rPr lang="tr-TR" sz="1200" b="1" dirty="0"/>
              <a:t>, </a:t>
            </a:r>
            <a:r>
              <a:rPr lang="tr-TR" sz="1200" b="1" dirty="0" err="1"/>
              <a:t>ss</a:t>
            </a:r>
            <a:r>
              <a:rPr lang="tr-TR" sz="1200" b="1" dirty="0"/>
              <a:t>. 57-58</a:t>
            </a:r>
            <a:r>
              <a:rPr lang="es-ES" sz="1200" b="1" dirty="0"/>
              <a:t>).</a:t>
            </a:r>
            <a:endParaRPr lang="tr-TR" sz="1200" b="1" dirty="0"/>
          </a:p>
        </p:txBody>
      </p:sp>
    </p:spTree>
    <p:extLst>
      <p:ext uri="{BB962C8B-B14F-4D97-AF65-F5344CB8AC3E}">
        <p14:creationId xmlns:p14="http://schemas.microsoft.com/office/powerpoint/2010/main" val="8607471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F737D-DEB6-1EDD-22BB-85EB91947D4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741DCBE-98A1-C09A-98B9-79812E8EEF71}"/>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Klasik Yönetim Okulları: Değerlendirme</a:t>
            </a:r>
            <a:endParaRPr lang="en-US" sz="2400" b="1" dirty="0"/>
          </a:p>
        </p:txBody>
      </p:sp>
      <p:sp>
        <p:nvSpPr>
          <p:cNvPr id="3" name="İçerik Yer Tutucusu 2">
            <a:extLst>
              <a:ext uri="{FF2B5EF4-FFF2-40B4-BE49-F238E27FC236}">
                <a16:creationId xmlns:a16="http://schemas.microsoft.com/office/drawing/2014/main" id="{315EC6FC-A7CC-F770-8B6A-8844477A2EE5}"/>
              </a:ext>
            </a:extLst>
          </p:cNvPr>
          <p:cNvSpPr>
            <a:spLocks noGrp="1"/>
          </p:cNvSpPr>
          <p:nvPr>
            <p:ph idx="1"/>
          </p:nvPr>
        </p:nvSpPr>
        <p:spPr>
          <a:xfrm>
            <a:off x="820928" y="750405"/>
            <a:ext cx="9438005" cy="3738468"/>
          </a:xfrm>
        </p:spPr>
        <p:txBody>
          <a:bodyPr>
            <a:noAutofit/>
          </a:bodyPr>
          <a:lstStyle/>
          <a:p>
            <a:pPr algn="just"/>
            <a:r>
              <a:rPr lang="tr-TR" sz="1800" b="1" u="sng" dirty="0"/>
              <a:t>Temel yaklaşım</a:t>
            </a:r>
            <a:r>
              <a:rPr lang="tr-TR" sz="1800" b="1" dirty="0"/>
              <a:t>: İşleri bilimsel yöntemlerle en verimli hale getirmek, bürokratik yapı ve yönetim düzenleriyle çalışmak.</a:t>
            </a:r>
          </a:p>
          <a:p>
            <a:pPr algn="just"/>
            <a:r>
              <a:rPr lang="tr-TR" sz="1800" b="1" u="sng" dirty="0"/>
              <a:t>Türleri:</a:t>
            </a:r>
          </a:p>
          <a:p>
            <a:pPr lvl="1" algn="just"/>
            <a:r>
              <a:rPr lang="tr-TR" b="1" u="sng" dirty="0"/>
              <a:t>Bilimsel Yönetim (</a:t>
            </a:r>
            <a:r>
              <a:rPr lang="tr-TR" b="1" u="sng" dirty="0" err="1"/>
              <a:t>Taylorism</a:t>
            </a:r>
            <a:r>
              <a:rPr lang="tr-TR" b="1" u="sng" dirty="0"/>
              <a:t>)</a:t>
            </a:r>
            <a:r>
              <a:rPr lang="tr-TR" b="1" dirty="0"/>
              <a:t>: Frederick Taylor, en iyi yol ve zaman-mesafe çalışmalarıyla üretkenliği artırmayı önerir. İnsanlar makinaya benzetilir, maddi ödüller motivasyon kaynağıdır.</a:t>
            </a:r>
          </a:p>
          <a:p>
            <a:pPr lvl="1" algn="just"/>
            <a:r>
              <a:rPr lang="tr-TR" b="1" u="sng" dirty="0"/>
              <a:t>Yönetimsel Yaklaşım (Fayol</a:t>
            </a:r>
            <a:r>
              <a:rPr lang="tr-TR" b="1" dirty="0"/>
              <a:t>): Henri Fayol, planlama, düzenleme, yönlendirme ve kontrol gibi temel işlevleri vurgular, 14 temel ilke ile yönetim prensipleri geliştirir.</a:t>
            </a:r>
          </a:p>
          <a:p>
            <a:pPr lvl="1" algn="just"/>
            <a:r>
              <a:rPr lang="tr-TR" b="1" u="sng" dirty="0"/>
              <a:t>Bürokrasi:</a:t>
            </a:r>
            <a:r>
              <a:rPr lang="tr-TR" b="1" dirty="0"/>
              <a:t> Weber, kurallar ve hiyerarşiyle çalışan, standartlaştırılmış ve tutarlı organizasyon yapıları önerir. İnsan davranışlarını uyuma zorlayan katı yapılar içerir.</a:t>
            </a:r>
          </a:p>
        </p:txBody>
      </p:sp>
    </p:spTree>
    <p:extLst>
      <p:ext uri="{BB962C8B-B14F-4D97-AF65-F5344CB8AC3E}">
        <p14:creationId xmlns:p14="http://schemas.microsoft.com/office/powerpoint/2010/main" val="3209792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323522"/>
          </a:xfrm>
        </p:spPr>
        <p:txBody>
          <a:bodyPr>
            <a:noAutofit/>
          </a:bodyPr>
          <a:lstStyle/>
          <a:p>
            <a:pPr marL="0" indent="0" algn="just">
              <a:buNone/>
            </a:pPr>
            <a:r>
              <a:rPr lang="tr-TR" sz="1600" b="1" dirty="0"/>
              <a:t>Sonuç olarak, yönetim düşünce okulları ve kuramlarının incelenmesi, organizasyonların etkin ve sürdürülebilir yönetimi adına büyük önem taşımaktadır. Bu kuramlar, organizasyonların yapısal ve işlevsel dinamiklerini anlamanın yanı sıra, değişen çevre koşullarına uyum sağlama ve rekabet avantajı elde etme süreçlerinde temel referans noktaları sunar. </a:t>
            </a:r>
          </a:p>
          <a:p>
            <a:pPr marL="0" indent="0" algn="just">
              <a:buNone/>
            </a:pPr>
            <a:r>
              <a:rPr lang="tr-TR" sz="1600" b="1" dirty="0"/>
              <a:t>Klasik yaklaşımlar olan «bilimsel yönetim», «idari yönetim» ve «bürokrasi», rasyonel ve düzenli yapıların kurulmasında etkili olurken; modern yaklaşımlar ise, insan ögesinin ön plana çıkarılması ve esnek yönetim stratejilerinin geliştirilmesini teşvik eder. </a:t>
            </a:r>
          </a:p>
          <a:p>
            <a:pPr marL="0" indent="0" algn="just">
              <a:buNone/>
            </a:pPr>
            <a:r>
              <a:rPr lang="tr-TR" sz="1600" b="1" dirty="0"/>
              <a:t>Bu bağlamda, yönetim kuramlarının bilinmesi ve anlaşılması, liderlerin ve yöneticilerin karar alma süreçlerini güçlendirmekte ve organizasyonların adaptasyon kabiliyetini artırmaktadır.</a:t>
            </a:r>
          </a:p>
          <a:p>
            <a:pPr marL="0" indent="0" algn="just">
              <a:buNone/>
            </a:pPr>
            <a:r>
              <a:rPr lang="tr-TR" sz="1600" b="1" dirty="0"/>
              <a:t>Ayrıca, tarihsel süreçte ortaya çıkan eleştiriler ve yeni yaklaşımlar, yönetim düşüncesinin gelişimini destekler niteliktedir. </a:t>
            </a:r>
          </a:p>
          <a:p>
            <a:pPr marL="0" indent="0" algn="just">
              <a:buNone/>
            </a:pPr>
            <a:r>
              <a:rPr lang="tr-TR" sz="1600" b="1" dirty="0"/>
              <a:t>Günümüzün hızla değişen ve karmaşık iş ortamlarında, bu kuramların temel ilkelerini anlamak ve uygun stratejilerle uygulamak, organizasyonların sürdürülebilir başarısı ve rekabet gücünü artırmak için vazgeçilmezdir.</a:t>
            </a:r>
          </a:p>
        </p:txBody>
      </p:sp>
    </p:spTree>
    <p:extLst>
      <p:ext uri="{BB962C8B-B14F-4D97-AF65-F5344CB8AC3E}">
        <p14:creationId xmlns:p14="http://schemas.microsoft.com/office/powerpoint/2010/main" val="2993312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1"/>
            <a:ext cx="9421196" cy="5523495"/>
          </a:xfrm>
        </p:spPr>
        <p:txBody>
          <a:bodyPr>
            <a:normAutofit fontScale="92500" lnSpcReduction="10000"/>
          </a:bodyPr>
          <a:lstStyle/>
          <a:p>
            <a:pPr algn="just"/>
            <a:r>
              <a:rPr lang="nb-NO" sz="1600" b="1" dirty="0"/>
              <a:t>Dursun, D. (2012). Bürokrasi Teorisi ve Yönetim. </a:t>
            </a:r>
            <a:r>
              <a:rPr lang="nb-NO" sz="1600" b="1" i="1" dirty="0"/>
              <a:t>Sosyal Siyaset Konferansları Dergisi</a:t>
            </a:r>
            <a:r>
              <a:rPr lang="nb-NO" sz="1600" b="1" dirty="0"/>
              <a:t>(37-38), 133-149</a:t>
            </a:r>
            <a:r>
              <a:rPr lang="tr-TR" sz="1600" b="1" dirty="0"/>
              <a:t>. </a:t>
            </a:r>
            <a:r>
              <a:rPr lang="tr-TR" sz="1600" b="1" dirty="0">
                <a:hlinkClick r:id="rId2"/>
              </a:rPr>
              <a:t>https://dergipark.org.tr/tr/pub/iusskd/issue/921/10411</a:t>
            </a:r>
            <a:endParaRPr lang="tr-TR" sz="1600" b="1" dirty="0"/>
          </a:p>
          <a:p>
            <a:pPr algn="just"/>
            <a:r>
              <a:rPr lang="tr-TR" sz="1600" b="1" dirty="0"/>
              <a:t>Hussain, N., </a:t>
            </a:r>
            <a:r>
              <a:rPr lang="tr-TR" sz="1600" b="1" dirty="0" err="1"/>
              <a:t>Haque</a:t>
            </a:r>
            <a:r>
              <a:rPr lang="tr-TR" sz="1600" b="1" dirty="0"/>
              <a:t>, A. ve </a:t>
            </a:r>
            <a:r>
              <a:rPr lang="tr-TR" sz="1600" b="1" dirty="0" err="1"/>
              <a:t>Baloch</a:t>
            </a:r>
            <a:r>
              <a:rPr lang="tr-TR" sz="1600" b="1" dirty="0"/>
              <a:t>, A. (2019). </a:t>
            </a:r>
            <a:r>
              <a:rPr lang="en-US" sz="1600" b="1" dirty="0"/>
              <a:t>Management </a:t>
            </a:r>
            <a:r>
              <a:rPr lang="tr-TR" sz="1600" b="1" dirty="0"/>
              <a:t>t</a:t>
            </a:r>
            <a:r>
              <a:rPr lang="en-US" sz="1600" b="1" dirty="0" err="1"/>
              <a:t>heories</a:t>
            </a:r>
            <a:r>
              <a:rPr lang="en-US" sz="1600" b="1" dirty="0"/>
              <a:t>: The contribution of contemporary</a:t>
            </a:r>
            <a:r>
              <a:rPr lang="tr-TR" sz="1600" b="1" dirty="0"/>
              <a:t> </a:t>
            </a:r>
            <a:r>
              <a:rPr lang="en-US" sz="1600" b="1" dirty="0"/>
              <a:t>management theorists in</a:t>
            </a:r>
            <a:r>
              <a:rPr lang="tr-TR" sz="1600" b="1" dirty="0"/>
              <a:t> </a:t>
            </a:r>
            <a:r>
              <a:rPr lang="en-US" sz="1600" b="1" dirty="0"/>
              <a:t>tackling contemporary</a:t>
            </a:r>
            <a:r>
              <a:rPr lang="tr-TR" sz="1600" b="1" dirty="0"/>
              <a:t> </a:t>
            </a:r>
            <a:r>
              <a:rPr lang="en-US" sz="1600" b="1" dirty="0"/>
              <a:t>management challenges</a:t>
            </a:r>
            <a:r>
              <a:rPr lang="tr-TR" sz="1600" b="1" dirty="0"/>
              <a:t>. </a:t>
            </a:r>
            <a:r>
              <a:rPr lang="en-US" sz="1600" b="1" i="1" dirty="0"/>
              <a:t>Journal of Yasar University</a:t>
            </a:r>
            <a:r>
              <a:rPr lang="tr-TR" sz="1600" b="1" i="1" dirty="0"/>
              <a:t>,</a:t>
            </a:r>
            <a:r>
              <a:rPr lang="tr-TR" sz="1600" b="1" dirty="0"/>
              <a:t>14</a:t>
            </a:r>
            <a:r>
              <a:rPr lang="en-US" sz="1600" b="1" dirty="0"/>
              <a:t> (Special Issue), 156-169</a:t>
            </a:r>
            <a:r>
              <a:rPr lang="tr-TR" sz="1600" b="1" dirty="0"/>
              <a:t>.</a:t>
            </a:r>
          </a:p>
          <a:p>
            <a:pPr algn="just"/>
            <a:r>
              <a:rPr lang="tr-TR" sz="1600" b="1" dirty="0"/>
              <a:t>Karaboğa, T. ve Zehir, C. (2020). Henri Fayol ve yönetim alanına katkıları üzerine bir inceleme. </a:t>
            </a:r>
            <a:r>
              <a:rPr lang="tr-TR" sz="1600" b="1" i="1" dirty="0"/>
              <a:t>IBAD Sosyal Bilimler Dergisi, </a:t>
            </a:r>
            <a:r>
              <a:rPr lang="tr-TR" sz="1600" b="1" dirty="0"/>
              <a:t>(7), 53-68. </a:t>
            </a:r>
            <a:r>
              <a:rPr lang="tr-TR" sz="1600" b="1" dirty="0">
                <a:hlinkClick r:id="rId3"/>
              </a:rPr>
              <a:t>https://doi.org/10.21733/ibad.665130</a:t>
            </a:r>
            <a:endParaRPr lang="tr-TR" sz="1600" b="1" dirty="0"/>
          </a:p>
          <a:p>
            <a:pPr algn="just"/>
            <a:r>
              <a:rPr lang="tr-TR" sz="1600" b="1" dirty="0"/>
              <a:t>Kiriş, H. M. (2004). Bir tarımsal üretim sürecinin rasyonelleştirilmesi. </a:t>
            </a:r>
            <a:r>
              <a:rPr lang="tr-TR" sz="1600" b="1" i="1" dirty="0"/>
              <a:t>Verimlilik Dergisi</a:t>
            </a:r>
            <a:r>
              <a:rPr lang="tr-TR" sz="1600" b="1" dirty="0"/>
              <a:t>(2), 141-157. </a:t>
            </a:r>
            <a:r>
              <a:rPr lang="tr-TR" sz="1600" b="1" dirty="0">
                <a:hlinkClick r:id="rId4"/>
              </a:rPr>
              <a:t>https://dergipark.org.tr/tr/pub/verimlilik/issue/30736/332177</a:t>
            </a:r>
            <a:endParaRPr lang="tr-TR" sz="1600" b="1" dirty="0"/>
          </a:p>
          <a:p>
            <a:pPr algn="just"/>
            <a:r>
              <a:rPr lang="tr-TR" sz="1600" b="1" dirty="0" err="1"/>
              <a:t>Kurulgan</a:t>
            </a:r>
            <a:r>
              <a:rPr lang="tr-TR" sz="1600" b="1" dirty="0"/>
              <a:t>, M. (2015). </a:t>
            </a:r>
            <a:r>
              <a:rPr lang="tr-TR" sz="1600" b="1" i="1" dirty="0"/>
              <a:t>Çağdaş bilgi-belge merkezlerinde yönetim ve organizasyon: </a:t>
            </a:r>
            <a:r>
              <a:rPr lang="tr-TR" sz="1600" b="1" i="1" dirty="0" err="1"/>
              <a:t>literature</a:t>
            </a:r>
            <a:r>
              <a:rPr lang="tr-TR" sz="1600" b="1" i="1" dirty="0"/>
              <a:t> yönelik karşılaştırmalı bir analiz. </a:t>
            </a:r>
            <a:r>
              <a:rPr lang="tr-TR" sz="1600" b="1" dirty="0"/>
              <a:t>Türk Kütüphaneciler Derneği.</a:t>
            </a:r>
          </a:p>
          <a:p>
            <a:pPr algn="just"/>
            <a:r>
              <a:rPr lang="tr-TR" sz="1600" b="1" dirty="0"/>
              <a:t>Paşaoğlu, D., Tokgöz, N., </a:t>
            </a:r>
            <a:r>
              <a:rPr lang="tr-TR" sz="1600" b="1" dirty="0" err="1"/>
              <a:t>Şakar</a:t>
            </a:r>
            <a:r>
              <a:rPr lang="tr-TR" sz="1600" b="1" dirty="0"/>
              <a:t>, N., Ergun Özler, N. D. ve Özalp, İ. (2013). </a:t>
            </a:r>
            <a:r>
              <a:rPr lang="tr-TR" sz="1600" b="1" i="1" dirty="0"/>
              <a:t>Yönetim ve organizasyon</a:t>
            </a:r>
            <a:r>
              <a:rPr lang="tr-TR" sz="1600" b="1" dirty="0"/>
              <a:t>. T.C. Anadolu Üniversitesi.</a:t>
            </a:r>
          </a:p>
          <a:p>
            <a:pPr algn="just"/>
            <a:r>
              <a:rPr lang="en-US" sz="1600" b="1" dirty="0"/>
              <a:t>Sulieman, M</a:t>
            </a:r>
            <a:r>
              <a:rPr lang="tr-TR" sz="1600" b="1" dirty="0"/>
              <a:t>.</a:t>
            </a:r>
            <a:r>
              <a:rPr lang="en-US" sz="1600" b="1" dirty="0"/>
              <a:t> </a:t>
            </a:r>
            <a:r>
              <a:rPr lang="tr-TR" sz="1600" b="1" dirty="0"/>
              <a:t>S. </a:t>
            </a:r>
            <a:r>
              <a:rPr lang="en-US" sz="1600" b="1" dirty="0"/>
              <a:t>(2019). Roots of organizational knowledge in classical management theories: A literature review. International Journal of Business and Social Science</a:t>
            </a:r>
            <a:r>
              <a:rPr lang="tr-TR" sz="1600" b="1" dirty="0"/>
              <a:t>,</a:t>
            </a:r>
            <a:r>
              <a:rPr lang="pt-BR" sz="1600" b="1" dirty="0"/>
              <a:t>10</a:t>
            </a:r>
            <a:r>
              <a:rPr lang="tr-TR" sz="1600" b="1" dirty="0"/>
              <a:t>(10), 8-14. D</a:t>
            </a:r>
            <a:r>
              <a:rPr lang="pt-BR" sz="1600" b="1" dirty="0"/>
              <a:t>oi:10.30845/ijbss.v10n10p2</a:t>
            </a:r>
            <a:endParaRPr lang="tr-TR" sz="1600" b="1" dirty="0"/>
          </a:p>
          <a:p>
            <a:pPr algn="just"/>
            <a:r>
              <a:rPr lang="en-US" sz="1600" b="1" dirty="0" err="1"/>
              <a:t>Uzuegbu</a:t>
            </a:r>
            <a:r>
              <a:rPr lang="tr-TR" sz="1600" b="1" dirty="0"/>
              <a:t>, C. P.</a:t>
            </a:r>
            <a:r>
              <a:rPr lang="en-US" sz="1600" b="1" dirty="0"/>
              <a:t> </a:t>
            </a:r>
            <a:r>
              <a:rPr lang="tr-TR" sz="1600" b="1" dirty="0"/>
              <a:t>ve </a:t>
            </a:r>
            <a:r>
              <a:rPr lang="en-US" sz="1600" b="1" dirty="0" err="1"/>
              <a:t>Nnadozie</a:t>
            </a:r>
            <a:r>
              <a:rPr lang="tr-TR" sz="1600" b="1" dirty="0"/>
              <a:t>, C. O. (2015). Henry </a:t>
            </a:r>
            <a:r>
              <a:rPr lang="tr-TR" sz="1600" b="1" dirty="0" err="1"/>
              <a:t>Fayol’s</a:t>
            </a:r>
            <a:r>
              <a:rPr lang="tr-TR" sz="1600" b="1" dirty="0"/>
              <a:t> 14 </a:t>
            </a:r>
            <a:r>
              <a:rPr lang="tr-TR" sz="1600" b="1" dirty="0" err="1"/>
              <a:t>principles</a:t>
            </a:r>
            <a:r>
              <a:rPr lang="tr-TR" sz="1600" b="1" dirty="0"/>
              <a:t> of </a:t>
            </a:r>
            <a:r>
              <a:rPr lang="tr-TR" sz="1600" b="1" dirty="0" err="1"/>
              <a:t>management</a:t>
            </a:r>
            <a:r>
              <a:rPr lang="tr-TR" sz="1600" b="1" dirty="0"/>
              <a:t>: </a:t>
            </a:r>
            <a:r>
              <a:rPr lang="tr-TR" sz="1600" b="1" dirty="0" err="1"/>
              <a:t>Implications</a:t>
            </a:r>
            <a:r>
              <a:rPr lang="tr-TR" sz="1600" b="1" dirty="0"/>
              <a:t> </a:t>
            </a:r>
            <a:r>
              <a:rPr lang="tr-TR" sz="1600" b="1" dirty="0" err="1"/>
              <a:t>for</a:t>
            </a:r>
            <a:r>
              <a:rPr lang="tr-TR" sz="1600" b="1" dirty="0"/>
              <a:t> </a:t>
            </a:r>
            <a:r>
              <a:rPr lang="tr-TR" sz="1600" b="1" dirty="0" err="1"/>
              <a:t>libraries</a:t>
            </a:r>
            <a:r>
              <a:rPr lang="tr-TR" sz="1600" b="1" dirty="0"/>
              <a:t> </a:t>
            </a:r>
            <a:r>
              <a:rPr lang="tr-TR" sz="1600" b="1" dirty="0" err="1"/>
              <a:t>and</a:t>
            </a:r>
            <a:r>
              <a:rPr lang="tr-TR" sz="1600" b="1" dirty="0"/>
              <a:t> </a:t>
            </a:r>
            <a:r>
              <a:rPr lang="tr-TR" sz="1600" b="1" dirty="0" err="1"/>
              <a:t>ınformation</a:t>
            </a:r>
            <a:r>
              <a:rPr lang="tr-TR" sz="1600" b="1" dirty="0"/>
              <a:t> </a:t>
            </a:r>
            <a:r>
              <a:rPr lang="tr-TR" sz="1600" b="1" dirty="0" err="1"/>
              <a:t>centres</a:t>
            </a:r>
            <a:r>
              <a:rPr lang="tr-TR" sz="1600" b="1" dirty="0"/>
              <a:t>. </a:t>
            </a:r>
            <a:r>
              <a:rPr lang="en-US" sz="1600" b="1" dirty="0"/>
              <a:t>Journal of Information Science Theory and Practice</a:t>
            </a:r>
            <a:r>
              <a:rPr lang="tr-TR" sz="1600" b="1" dirty="0"/>
              <a:t>, </a:t>
            </a:r>
            <a:r>
              <a:rPr lang="en-US" sz="1600" b="1" dirty="0"/>
              <a:t>3(2), 58-72, </a:t>
            </a:r>
            <a:r>
              <a:rPr lang="en-US" sz="1600" b="1" dirty="0">
                <a:hlinkClick r:id="rId5"/>
              </a:rPr>
              <a:t>https://doi.org/10.1633/JISTaP.2015.3.2.5</a:t>
            </a:r>
            <a:endParaRPr lang="tr-TR" sz="1600" b="1" dirty="0"/>
          </a:p>
          <a:p>
            <a:pPr algn="just"/>
            <a:r>
              <a:rPr lang="en-US" sz="1600" b="1" dirty="0" err="1"/>
              <a:t>Yenisu</a:t>
            </a:r>
            <a:r>
              <a:rPr lang="en-US" sz="1600" b="1" dirty="0"/>
              <a:t>, E., </a:t>
            </a:r>
            <a:r>
              <a:rPr lang="en-US" sz="1600" b="1" dirty="0" err="1"/>
              <a:t>Şahin</a:t>
            </a:r>
            <a:r>
              <a:rPr lang="en-US" sz="1600" b="1" dirty="0"/>
              <a:t>, F. </a:t>
            </a:r>
            <a:r>
              <a:rPr lang="en-US" sz="1600" b="1" dirty="0" err="1"/>
              <a:t>ve</a:t>
            </a:r>
            <a:r>
              <a:rPr lang="en-US" sz="1600" b="1" dirty="0"/>
              <a:t> </a:t>
            </a:r>
            <a:r>
              <a:rPr lang="en-US" sz="1600" b="1" dirty="0" err="1"/>
              <a:t>Öztekkeli</a:t>
            </a:r>
            <a:r>
              <a:rPr lang="en-US" sz="1600" b="1" dirty="0"/>
              <a:t>, H. (2019). </a:t>
            </a:r>
            <a:r>
              <a:rPr lang="en-US" sz="1600" b="1" dirty="0" err="1"/>
              <a:t>Yönetim</a:t>
            </a:r>
            <a:r>
              <a:rPr lang="en-US" sz="1600" b="1" dirty="0"/>
              <a:t> </a:t>
            </a:r>
            <a:r>
              <a:rPr lang="en-US" sz="1600" b="1" dirty="0" err="1"/>
              <a:t>düşüncesinin</a:t>
            </a:r>
            <a:r>
              <a:rPr lang="en-US" sz="1600" b="1" dirty="0"/>
              <a:t> </a:t>
            </a:r>
            <a:r>
              <a:rPr lang="en-US" sz="1600" b="1" dirty="0" err="1"/>
              <a:t>evriminde</a:t>
            </a:r>
            <a:r>
              <a:rPr lang="en-US" sz="1600" b="1" dirty="0"/>
              <a:t> </a:t>
            </a:r>
            <a:r>
              <a:rPr lang="en-US" sz="1600" b="1" dirty="0" err="1"/>
              <a:t>sistem</a:t>
            </a:r>
            <a:r>
              <a:rPr lang="en-US" sz="1600" b="1" dirty="0"/>
              <a:t> </a:t>
            </a:r>
            <a:r>
              <a:rPr lang="en-US" sz="1600" b="1" dirty="0" err="1"/>
              <a:t>kuraminin</a:t>
            </a:r>
            <a:r>
              <a:rPr lang="en-US" sz="1600" b="1" dirty="0"/>
              <a:t> </a:t>
            </a:r>
            <a:r>
              <a:rPr lang="en-US" sz="1600" b="1" dirty="0" err="1"/>
              <a:t>etkileri</a:t>
            </a:r>
            <a:r>
              <a:rPr lang="en-US" sz="1600" b="1" dirty="0"/>
              <a:t>: </a:t>
            </a:r>
            <a:r>
              <a:rPr lang="en-US" sz="1600" b="1" dirty="0" err="1"/>
              <a:t>Kavramsal</a:t>
            </a:r>
            <a:r>
              <a:rPr lang="en-US" sz="1600" b="1" dirty="0"/>
              <a:t> </a:t>
            </a:r>
            <a:r>
              <a:rPr lang="en-US" sz="1600" b="1" dirty="0" err="1"/>
              <a:t>bir</a:t>
            </a:r>
            <a:r>
              <a:rPr lang="en-US" sz="1600" b="1" dirty="0"/>
              <a:t> </a:t>
            </a:r>
            <a:r>
              <a:rPr lang="en-US" sz="1600" b="1" dirty="0" err="1"/>
              <a:t>çözümleme</a:t>
            </a:r>
            <a:r>
              <a:rPr lang="en-US" sz="1600" b="1" dirty="0"/>
              <a:t>. </a:t>
            </a:r>
            <a:r>
              <a:rPr lang="en-US" sz="1600" b="1" i="1" dirty="0" err="1"/>
              <a:t>Akademi</a:t>
            </a:r>
            <a:r>
              <a:rPr lang="en-US" sz="1600" b="1" i="1" dirty="0"/>
              <a:t> </a:t>
            </a:r>
            <a:r>
              <a:rPr lang="en-US" sz="1600" b="1" i="1" dirty="0" err="1"/>
              <a:t>Sosyal</a:t>
            </a:r>
            <a:r>
              <a:rPr lang="en-US" sz="1600" b="1" i="1" dirty="0"/>
              <a:t> </a:t>
            </a:r>
            <a:r>
              <a:rPr lang="en-US" sz="1600" b="1" i="1" dirty="0" err="1"/>
              <a:t>Bilimler</a:t>
            </a:r>
            <a:r>
              <a:rPr lang="en-US" sz="1600" b="1" i="1" dirty="0"/>
              <a:t> </a:t>
            </a:r>
            <a:r>
              <a:rPr lang="en-US" sz="1600" b="1" i="1" dirty="0" err="1"/>
              <a:t>Dergisi</a:t>
            </a:r>
            <a:r>
              <a:rPr lang="en-US" sz="1600" b="1" dirty="0"/>
              <a:t>,  6(18), 514-527.</a:t>
            </a:r>
          </a:p>
        </p:txBody>
      </p:sp>
    </p:spTree>
    <p:extLst>
      <p:ext uri="{BB962C8B-B14F-4D97-AF65-F5344CB8AC3E}">
        <p14:creationId xmlns:p14="http://schemas.microsoft.com/office/powerpoint/2010/main" val="205363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Neden Önemli?</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20928" y="750405"/>
            <a:ext cx="9438005" cy="4991634"/>
          </a:xfrm>
        </p:spPr>
        <p:txBody>
          <a:bodyPr>
            <a:noAutofit/>
          </a:bodyPr>
          <a:lstStyle/>
          <a:p>
            <a:pPr algn="just"/>
            <a:r>
              <a:rPr lang="tr-TR" b="1" dirty="0"/>
              <a:t>Yönetim bağlamında düşünce okulları ve kuramlarının ortak amacı, organizasyonların etkin ve verimli bir şekilde çalışması için temel prensipleri ve yol gösterici ilkeleri sağlamaktır. </a:t>
            </a:r>
          </a:p>
          <a:p>
            <a:pPr algn="just"/>
            <a:r>
              <a:rPr lang="tr-TR" b="1" dirty="0"/>
              <a:t>Bu kuramlar sayesinde yöneticiler, farklı bağlam ve durumlara en uygun yönetim tarzını ve stratejiyi belirleyebilir, çalışanların motivasyonunu artırabilir ve organizasyonel hedeflere ulaşmada daha bilinçli kararlar alabilirler. </a:t>
            </a:r>
          </a:p>
          <a:p>
            <a:pPr algn="just"/>
            <a:r>
              <a:rPr lang="tr-TR" b="1" dirty="0"/>
              <a:t>Ayrıca, bu okul ve kuramları bilmek, yönetime ilişkin tarihsel süreçte değişen yaklaşımları, dönüşen yöntem ve stratejileri kavramaya da olanak sağlayacaktır.  Öte yandan tarih boyunca gelişen yönetim düşünceleri, değişen çevre koşullarına uyum sağlama ve karmaşık organizasyon yapılarında uyumlu ve esnek yaklaşımlar geliştirmeye de destek olmaktadır.</a:t>
            </a:r>
          </a:p>
          <a:p>
            <a:pPr algn="just"/>
            <a:r>
              <a:rPr lang="tr-TR" b="1" dirty="0"/>
              <a:t>Bu nedenle, yönetim kuramlarının bilinmesi ve anlaşılması, liderlerin ve yöneticilerin organizasyonlarını daha etkili yönetmelerine, yenilikleri takip edip uygulamalarına ve sürdürülebilir başarı sağlamalarına büyük katkı sağlar. </a:t>
            </a:r>
          </a:p>
          <a:p>
            <a:pPr algn="just"/>
            <a:r>
              <a:rPr lang="tr-TR" b="1" dirty="0"/>
              <a:t>Sonuç olarak, bu kuramlar, modern iş dünyasının hızlı değişen dinamiklerine uyum sağlama ve rekabet avantajı elde etme açısından oldukça önemlidir.</a:t>
            </a:r>
            <a:endParaRPr lang="tr-TR" sz="1800" b="1" dirty="0"/>
          </a:p>
        </p:txBody>
      </p:sp>
    </p:spTree>
    <p:extLst>
      <p:ext uri="{BB962C8B-B14F-4D97-AF65-F5344CB8AC3E}">
        <p14:creationId xmlns:p14="http://schemas.microsoft.com/office/powerpoint/2010/main" val="233262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775-2E6D-768B-698C-C520D687F0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B1521-5B10-1B96-6FB6-DD71907003F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sp>
        <p:nvSpPr>
          <p:cNvPr id="3" name="İçerik Yer Tutucusu 2">
            <a:extLst>
              <a:ext uri="{FF2B5EF4-FFF2-40B4-BE49-F238E27FC236}">
                <a16:creationId xmlns:a16="http://schemas.microsoft.com/office/drawing/2014/main" id="{D9427856-56C3-314C-CC2E-90FF2D46416E}"/>
              </a:ext>
            </a:extLst>
          </p:cNvPr>
          <p:cNvSpPr>
            <a:spLocks noGrp="1"/>
          </p:cNvSpPr>
          <p:nvPr>
            <p:ph idx="1"/>
          </p:nvPr>
        </p:nvSpPr>
        <p:spPr>
          <a:xfrm>
            <a:off x="820928" y="750405"/>
            <a:ext cx="9438005" cy="4472759"/>
          </a:xfrm>
        </p:spPr>
        <p:txBody>
          <a:bodyPr>
            <a:noAutofit/>
          </a:bodyPr>
          <a:lstStyle/>
          <a:p>
            <a:pPr algn="just"/>
            <a:r>
              <a:rPr lang="tr-TR" sz="2000" b="1" dirty="0"/>
              <a:t>Yönetim kuramlarının gelişimi, 19. yüzyıldan itibaren farklı dönemlerde ortaya çıkan düşüncelerin birikimiyle oluşmuştur.</a:t>
            </a:r>
          </a:p>
          <a:p>
            <a:pPr algn="just"/>
            <a:r>
              <a:rPr lang="tr-TR" sz="2000" b="1" dirty="0"/>
              <a:t>Temel amaç, kaynakların etkin ve verimli kullanımıyla organizasyonların sürdürülebilirliği, büyümesi ve çalışan motivasyonunun sağlanmasıdır.</a:t>
            </a:r>
          </a:p>
          <a:p>
            <a:pPr algn="just"/>
            <a:r>
              <a:rPr lang="tr-TR" sz="2000" b="1" dirty="0"/>
              <a:t>Farklı okullar, yönetim uygulamalarında farklı odak noktaları ve yöntemler önerir.</a:t>
            </a:r>
          </a:p>
          <a:p>
            <a:pPr algn="just"/>
            <a:r>
              <a:rPr lang="tr-TR" sz="2000" b="1" u="sng" dirty="0"/>
              <a:t>Bunlar ana hatlarıyla</a:t>
            </a:r>
            <a:r>
              <a:rPr lang="tr-TR" sz="2000" b="1" dirty="0"/>
              <a:t>:</a:t>
            </a:r>
          </a:p>
          <a:p>
            <a:pPr lvl="1" algn="just">
              <a:buFont typeface="Wingdings" panose="05000000000000000000" pitchFamily="2" charset="2"/>
              <a:buChar char="v"/>
            </a:pPr>
            <a:r>
              <a:rPr lang="tr-TR" sz="1800" b="1" dirty="0"/>
              <a:t>Klasik Yönetim Okulları</a:t>
            </a:r>
          </a:p>
          <a:p>
            <a:pPr lvl="1" algn="just">
              <a:buFont typeface="Wingdings" panose="05000000000000000000" pitchFamily="2" charset="2"/>
              <a:buChar char="v"/>
            </a:pPr>
            <a:r>
              <a:rPr lang="tr-TR" sz="1800" b="1" dirty="0"/>
              <a:t>Neo-Klasik Yönetim Okulları</a:t>
            </a:r>
          </a:p>
          <a:p>
            <a:pPr lvl="1" algn="just">
              <a:buFont typeface="Wingdings" panose="05000000000000000000" pitchFamily="2" charset="2"/>
              <a:buChar char="v"/>
            </a:pPr>
            <a:r>
              <a:rPr lang="tr-TR" sz="1800" b="1" dirty="0"/>
              <a:t>Modern Yönetim Kuramları</a:t>
            </a:r>
          </a:p>
          <a:p>
            <a:pPr lvl="1" algn="just">
              <a:buFont typeface="Wingdings" panose="05000000000000000000" pitchFamily="2" charset="2"/>
              <a:buChar char="v"/>
            </a:pPr>
            <a:r>
              <a:rPr lang="tr-TR" sz="1800" b="1" dirty="0"/>
              <a:t>Güncel ve Post-modern Yaklaşımlar </a:t>
            </a:r>
            <a:r>
              <a:rPr lang="tr-TR" sz="1500" b="1" dirty="0"/>
              <a:t>(Hussain, </a:t>
            </a:r>
            <a:r>
              <a:rPr lang="tr-TR" sz="1500" b="1" dirty="0" err="1"/>
              <a:t>Haque</a:t>
            </a:r>
            <a:r>
              <a:rPr lang="tr-TR" sz="1500" b="1" dirty="0"/>
              <a:t> ve </a:t>
            </a:r>
            <a:r>
              <a:rPr lang="tr-TR" sz="1500" b="1" dirty="0" err="1"/>
              <a:t>Baloch</a:t>
            </a:r>
            <a:r>
              <a:rPr lang="tr-TR" sz="1500" b="1" dirty="0"/>
              <a:t>, 2019).</a:t>
            </a:r>
          </a:p>
        </p:txBody>
      </p:sp>
    </p:spTree>
    <p:extLst>
      <p:ext uri="{BB962C8B-B14F-4D97-AF65-F5344CB8AC3E}">
        <p14:creationId xmlns:p14="http://schemas.microsoft.com/office/powerpoint/2010/main" val="35994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775-2E6D-768B-698C-C520D687F0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B1521-5B10-1B96-6FB6-DD71907003F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pic>
        <p:nvPicPr>
          <p:cNvPr id="12" name="İçerik Yer Tutucusu 11">
            <a:extLst>
              <a:ext uri="{FF2B5EF4-FFF2-40B4-BE49-F238E27FC236}">
                <a16:creationId xmlns:a16="http://schemas.microsoft.com/office/drawing/2014/main" id="{4C47DACC-E99D-92CC-991A-7C8E0DBB1842}"/>
              </a:ext>
            </a:extLst>
          </p:cNvPr>
          <p:cNvPicPr>
            <a:picLocks noGrp="1" noChangeAspect="1"/>
          </p:cNvPicPr>
          <p:nvPr>
            <p:ph idx="1"/>
          </p:nvPr>
        </p:nvPicPr>
        <p:blipFill>
          <a:blip r:embed="rId2"/>
          <a:stretch>
            <a:fillRect/>
          </a:stretch>
        </p:blipFill>
        <p:spPr>
          <a:xfrm>
            <a:off x="1451114" y="997528"/>
            <a:ext cx="8621142" cy="4230308"/>
          </a:xfrm>
        </p:spPr>
      </p:pic>
      <p:sp>
        <p:nvSpPr>
          <p:cNvPr id="14" name="Metin kutusu 13">
            <a:extLst>
              <a:ext uri="{FF2B5EF4-FFF2-40B4-BE49-F238E27FC236}">
                <a16:creationId xmlns:a16="http://schemas.microsoft.com/office/drawing/2014/main" id="{2F1DA2AE-BB5B-16C9-97D6-65690592AD8F}"/>
              </a:ext>
            </a:extLst>
          </p:cNvPr>
          <p:cNvSpPr txBox="1"/>
          <p:nvPr/>
        </p:nvSpPr>
        <p:spPr>
          <a:xfrm>
            <a:off x="4454162" y="5227835"/>
            <a:ext cx="2615045" cy="323165"/>
          </a:xfrm>
          <a:prstGeom prst="rect">
            <a:avLst/>
          </a:prstGeom>
          <a:noFill/>
        </p:spPr>
        <p:txBody>
          <a:bodyPr wrap="square">
            <a:spAutoFit/>
          </a:bodyPr>
          <a:lstStyle/>
          <a:p>
            <a:r>
              <a:rPr lang="tr-TR" sz="1500" b="1" dirty="0"/>
              <a:t>(</a:t>
            </a:r>
            <a:r>
              <a:rPr lang="fi-FI" sz="1500" b="1" dirty="0"/>
              <a:t>Yenisu vd., 2019, s. 516). </a:t>
            </a:r>
            <a:endParaRPr lang="tr-TR" sz="1500" b="1" dirty="0"/>
          </a:p>
        </p:txBody>
      </p:sp>
    </p:spTree>
    <p:extLst>
      <p:ext uri="{BB962C8B-B14F-4D97-AF65-F5344CB8AC3E}">
        <p14:creationId xmlns:p14="http://schemas.microsoft.com/office/powerpoint/2010/main" val="1019727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20928" y="750405"/>
            <a:ext cx="9438005" cy="4991634"/>
          </a:xfrm>
        </p:spPr>
        <p:txBody>
          <a:bodyPr>
            <a:noAutofit/>
          </a:bodyPr>
          <a:lstStyle/>
          <a:p>
            <a:pPr algn="just"/>
            <a:r>
              <a:rPr lang="tr-TR" sz="1800" b="1" dirty="0"/>
              <a:t>Yönetim uygulamalarının, insanların topluca yaşamaya başlamasıyla ortaya çıktığı düşünülse de, yönetim kavramı resmi olarak M.Ö. 1300 civarında ortaya çıkmıştır. </a:t>
            </a:r>
          </a:p>
          <a:p>
            <a:pPr algn="just"/>
            <a:r>
              <a:rPr lang="tr-TR" sz="1800" b="1" dirty="0"/>
              <a:t>Eski Mısır, Yunan ve Çin uygarlıklarında özellikle kamu yönetimine dair görüşler ve ilkeler bulunmakta ve kamu yöneticilerinde dürüstlük ve bencil olmama gibi nitelikler vurgulanmıştır. </a:t>
            </a:r>
          </a:p>
          <a:p>
            <a:pPr algn="just"/>
            <a:r>
              <a:rPr lang="tr-TR" sz="1800" b="1" dirty="0"/>
              <a:t>Ancak, özellikle işletme yönetiminin gündeme gelmesi, 18. yüzyılın sonlarında Avrupa’da Sanayi Devrimi ile başlar. </a:t>
            </a:r>
          </a:p>
          <a:p>
            <a:pPr algn="just"/>
            <a:r>
              <a:rPr lang="tr-TR" sz="1800" b="1" dirty="0"/>
              <a:t>Bu devrimle birlikte yönetsel devrim de hissedilmeye başlanmış olsa da, bu fark edilme ve bilimsel temellere dayalı inceleme, 19. yüzyılın başlarına kadar gecikmiştir. </a:t>
            </a:r>
          </a:p>
          <a:p>
            <a:pPr algn="just"/>
            <a:r>
              <a:rPr lang="tr-TR" sz="1800" b="1" dirty="0"/>
              <a:t>Bunun nedeni ise başlangıçta işletme sahipliği ve yöneticiliğin aynı kişi tarafından yürütülmesidir. </a:t>
            </a:r>
          </a:p>
          <a:p>
            <a:pPr algn="just"/>
            <a:r>
              <a:rPr lang="tr-TR" sz="1800" b="1" dirty="0"/>
              <a:t>Fabrikalaşma ve büyük şirketlerin kurulmasıyla birlikte, yöneticilik ve sahiplik görevleri ayrılmış ve yönetim olgusu, bireysel çabalardan öteye geçmemiş, bilimsel esaslara dayalı bir incelemeden uzak kalmıştır </a:t>
            </a:r>
            <a:r>
              <a:rPr lang="tr-TR" sz="1500" b="1" dirty="0"/>
              <a:t>(</a:t>
            </a:r>
            <a:r>
              <a:rPr lang="fi-FI" sz="1500" b="1" dirty="0"/>
              <a:t>Yenisu vd., 2019, s. 51</a:t>
            </a:r>
            <a:r>
              <a:rPr lang="tr-TR" sz="1500" b="1" dirty="0"/>
              <a:t>7</a:t>
            </a:r>
            <a:r>
              <a:rPr lang="fi-FI" sz="1500" b="1" dirty="0"/>
              <a:t>). </a:t>
            </a:r>
            <a:endParaRPr lang="tr-TR" sz="1500" b="1" dirty="0"/>
          </a:p>
        </p:txBody>
      </p:sp>
    </p:spTree>
    <p:extLst>
      <p:ext uri="{BB962C8B-B14F-4D97-AF65-F5344CB8AC3E}">
        <p14:creationId xmlns:p14="http://schemas.microsoft.com/office/powerpoint/2010/main" val="3817189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775-2E6D-768B-698C-C520D687F0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B1521-5B10-1B96-6FB6-DD71907003F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sp>
        <p:nvSpPr>
          <p:cNvPr id="3" name="İçerik Yer Tutucusu 2">
            <a:extLst>
              <a:ext uri="{FF2B5EF4-FFF2-40B4-BE49-F238E27FC236}">
                <a16:creationId xmlns:a16="http://schemas.microsoft.com/office/drawing/2014/main" id="{D9427856-56C3-314C-CC2E-90FF2D46416E}"/>
              </a:ext>
            </a:extLst>
          </p:cNvPr>
          <p:cNvSpPr>
            <a:spLocks noGrp="1"/>
          </p:cNvSpPr>
          <p:nvPr>
            <p:ph idx="1"/>
          </p:nvPr>
        </p:nvSpPr>
        <p:spPr>
          <a:xfrm>
            <a:off x="820928" y="750405"/>
            <a:ext cx="9438005" cy="5581122"/>
          </a:xfrm>
        </p:spPr>
        <p:txBody>
          <a:bodyPr>
            <a:noAutofit/>
          </a:bodyPr>
          <a:lstStyle/>
          <a:p>
            <a:pPr marL="0" indent="0" algn="ctr">
              <a:spcBef>
                <a:spcPts val="600"/>
              </a:spcBef>
              <a:buNone/>
            </a:pPr>
            <a:r>
              <a:rPr lang="tr-TR" sz="1900" b="1" u="sng" dirty="0"/>
              <a:t>Geleneksel (Klasik) Yönetim Düşüncesi (1880-1930)  </a:t>
            </a:r>
          </a:p>
          <a:p>
            <a:pPr algn="just">
              <a:spcBef>
                <a:spcPts val="600"/>
              </a:spcBef>
            </a:pPr>
            <a:r>
              <a:rPr lang="tr-TR" b="1" dirty="0"/>
              <a:t>İlk ve en eski yönetim anlayışıdır. Bu yaklaşımda, örgütler birer makine gibi düşünülür. </a:t>
            </a:r>
          </a:p>
          <a:p>
            <a:pPr algn="just">
              <a:spcBef>
                <a:spcPts val="600"/>
              </a:spcBef>
            </a:pPr>
            <a:r>
              <a:rPr lang="tr-TR" b="1" u="sng" dirty="0"/>
              <a:t>Amaç</a:t>
            </a:r>
            <a:r>
              <a:rPr lang="tr-TR" b="1" dirty="0"/>
              <a:t>; verimliliği artırmak, işleri düzenli ve standart hale getirmektir. </a:t>
            </a:r>
          </a:p>
          <a:p>
            <a:pPr algn="just">
              <a:spcBef>
                <a:spcPts val="600"/>
              </a:spcBef>
            </a:pPr>
            <a:r>
              <a:rPr lang="tr-TR" b="1" dirty="0"/>
              <a:t>En önemli temsilcileri Taylor, Fayol ve Weber'dir.  </a:t>
            </a:r>
          </a:p>
          <a:p>
            <a:pPr algn="just">
              <a:spcBef>
                <a:spcPts val="600"/>
              </a:spcBef>
            </a:pPr>
            <a:r>
              <a:rPr lang="tr-TR" b="1" u="sng" dirty="0"/>
              <a:t>Taylor (Bilimsel Yönetim</a:t>
            </a:r>
            <a:r>
              <a:rPr lang="tr-TR" b="1" dirty="0"/>
              <a:t>): İşleri bilimsel yöntemlerle inceleyip, en verimli hareketleri belirler. İşçilerin çalışmasını artırmak için standartlar ve teşvik sistemleri geliştirir.  </a:t>
            </a:r>
          </a:p>
          <a:p>
            <a:pPr algn="just">
              <a:spcBef>
                <a:spcPts val="600"/>
              </a:spcBef>
            </a:pPr>
            <a:r>
              <a:rPr lang="tr-TR" b="1" u="sng" dirty="0"/>
              <a:t>Fayol (Yönetim Süreci</a:t>
            </a:r>
            <a:r>
              <a:rPr lang="tr-TR" b="1" dirty="0"/>
              <a:t>): Planlama, örgütleme, yürütme, denetim gibi temel yönetim fonksiyonlarını ortaya koyar ve 14 temel ilkesiyle yönetimi sistematik hale getirir.  </a:t>
            </a:r>
          </a:p>
          <a:p>
            <a:pPr algn="just">
              <a:spcBef>
                <a:spcPts val="600"/>
              </a:spcBef>
            </a:pPr>
            <a:r>
              <a:rPr lang="tr-TR" b="1" u="sng" dirty="0"/>
              <a:t>Weber (Bürokrasi</a:t>
            </a:r>
            <a:r>
              <a:rPr lang="tr-TR" b="1" dirty="0"/>
              <a:t>): Hiyerarşi, kurallar ve uzmanlık esasına dayalı, resmi ve düzenli bir örgüt yapısı önerir.  </a:t>
            </a:r>
          </a:p>
          <a:p>
            <a:pPr marL="0" indent="0" algn="just">
              <a:spcBef>
                <a:spcPts val="600"/>
              </a:spcBef>
              <a:buNone/>
            </a:pPr>
            <a:r>
              <a:rPr lang="tr-TR" b="1" dirty="0"/>
              <a:t>Bu dönem, örgütleri mekanik ve standart kurallara göre düzenleyen, insan faktörünü çok dikkate almayan yaklaşımlarla karakterizedir. Ama bu anlayış, insanı sadece makine gibi görür, duygularını ve motivasyonunu göz ardı eder. </a:t>
            </a:r>
            <a:r>
              <a:rPr lang="tr-TR" sz="1500" b="1" dirty="0"/>
              <a:t>(</a:t>
            </a:r>
            <a:r>
              <a:rPr lang="tr-TR" sz="1500" b="1" dirty="0" err="1"/>
              <a:t>Kurulgan</a:t>
            </a:r>
            <a:r>
              <a:rPr lang="tr-TR" sz="1500" b="1" dirty="0"/>
              <a:t>, 2015).</a:t>
            </a:r>
          </a:p>
        </p:txBody>
      </p:sp>
    </p:spTree>
    <p:extLst>
      <p:ext uri="{BB962C8B-B14F-4D97-AF65-F5344CB8AC3E}">
        <p14:creationId xmlns:p14="http://schemas.microsoft.com/office/powerpoint/2010/main" val="259498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775-2E6D-768B-698C-C520D687F0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B1521-5B10-1B96-6FB6-DD71907003F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Düşünce Okulları ve Kuramları: Genel Çerçeve</a:t>
            </a:r>
            <a:endParaRPr lang="en-US" sz="2400" b="1" dirty="0"/>
          </a:p>
        </p:txBody>
      </p:sp>
      <p:sp>
        <p:nvSpPr>
          <p:cNvPr id="3" name="İçerik Yer Tutucusu 2">
            <a:extLst>
              <a:ext uri="{FF2B5EF4-FFF2-40B4-BE49-F238E27FC236}">
                <a16:creationId xmlns:a16="http://schemas.microsoft.com/office/drawing/2014/main" id="{D9427856-56C3-314C-CC2E-90FF2D46416E}"/>
              </a:ext>
            </a:extLst>
          </p:cNvPr>
          <p:cNvSpPr>
            <a:spLocks noGrp="1"/>
          </p:cNvSpPr>
          <p:nvPr>
            <p:ph idx="1"/>
          </p:nvPr>
        </p:nvSpPr>
        <p:spPr>
          <a:xfrm>
            <a:off x="820928" y="750405"/>
            <a:ext cx="9438005" cy="5331740"/>
          </a:xfrm>
        </p:spPr>
        <p:txBody>
          <a:bodyPr>
            <a:noAutofit/>
          </a:bodyPr>
          <a:lstStyle/>
          <a:p>
            <a:pPr marL="0" indent="0" algn="ctr">
              <a:spcBef>
                <a:spcPts val="600"/>
              </a:spcBef>
              <a:buNone/>
            </a:pPr>
            <a:r>
              <a:rPr lang="tr-TR" sz="2000" b="1" u="sng" dirty="0"/>
              <a:t>Davranışsal (Neo-Klasik) Yaklaşım (1930-1950)  </a:t>
            </a:r>
          </a:p>
          <a:p>
            <a:pPr algn="just">
              <a:spcBef>
                <a:spcPts val="600"/>
              </a:spcBef>
            </a:pPr>
            <a:r>
              <a:rPr lang="tr-TR" sz="2000" b="1" dirty="0"/>
              <a:t>İnsanlar ve örgüt içindeki ilişkiler daha önemli hale gelir. </a:t>
            </a:r>
          </a:p>
          <a:p>
            <a:pPr algn="just">
              <a:spcBef>
                <a:spcPts val="600"/>
              </a:spcBef>
            </a:pPr>
            <a:r>
              <a:rPr lang="tr-TR" sz="2000" b="1" dirty="0"/>
              <a:t>Bu dönemde, </a:t>
            </a:r>
            <a:r>
              <a:rPr lang="tr-TR" sz="2000" b="1" u="sng" dirty="0" err="1"/>
              <a:t>Hawthorne</a:t>
            </a:r>
            <a:r>
              <a:rPr lang="tr-TR" sz="2000" b="1" u="sng" dirty="0"/>
              <a:t> Araştırmaları </a:t>
            </a:r>
            <a:r>
              <a:rPr lang="tr-TR" sz="2000" b="1" dirty="0"/>
              <a:t>gibi çalışmalar, insanların örgüt içindeki davranışlarının verimlilik üzerinde büyük etkisi olduğunu gösterir.  </a:t>
            </a:r>
          </a:p>
          <a:p>
            <a:pPr algn="just">
              <a:spcBef>
                <a:spcPts val="600"/>
              </a:spcBef>
            </a:pPr>
            <a:r>
              <a:rPr lang="tr-TR" sz="2000" b="1" dirty="0"/>
              <a:t>İnsanlar sadece maddi güdülerle değil, psikolojik ve sosyal faktörlerle de motive olurlar.  </a:t>
            </a:r>
          </a:p>
          <a:p>
            <a:pPr algn="just">
              <a:spcBef>
                <a:spcPts val="600"/>
              </a:spcBef>
            </a:pPr>
            <a:r>
              <a:rPr lang="tr-TR" sz="2000" b="1" dirty="0"/>
              <a:t>Çalışanların memnuniyeti, güdülenmesi ve katılımı, örgütün başarısı için temel unsurlar olarak kabul edilir.  </a:t>
            </a:r>
          </a:p>
          <a:p>
            <a:pPr algn="just">
              <a:spcBef>
                <a:spcPts val="600"/>
              </a:spcBef>
            </a:pPr>
            <a:r>
              <a:rPr lang="tr-TR" sz="2000" b="1" u="sng" dirty="0"/>
              <a:t>McGregor'un X ve Y Teorisi</a:t>
            </a:r>
            <a:r>
              <a:rPr lang="tr-TR" sz="2000" b="1" dirty="0"/>
              <a:t>: İnsanlar ya tembel ve itaatsiz (X), ya da sorumluluk sahibi, kendini geliştiren ve motive olan (Y) olabilir. </a:t>
            </a:r>
          </a:p>
          <a:p>
            <a:pPr algn="just">
              <a:spcBef>
                <a:spcPts val="600"/>
              </a:spcBef>
            </a:pPr>
            <a:r>
              <a:rPr lang="tr-TR" sz="2000" b="1" dirty="0"/>
              <a:t>Y’yi benimseyen yöneticiler, çalışanlara güvenip onları daha fazla özgür bırakır.  </a:t>
            </a:r>
          </a:p>
          <a:p>
            <a:pPr algn="just">
              <a:spcBef>
                <a:spcPts val="600"/>
              </a:spcBef>
            </a:pPr>
            <a:r>
              <a:rPr lang="tr-TR" sz="2000" b="1" dirty="0"/>
              <a:t>Bu dönemde, insan öğesine değer verilir, örgütler sadece verimlilik değil, çalışanların psikolojik ihtiyaçlarını da gözetir </a:t>
            </a:r>
            <a:r>
              <a:rPr lang="tr-TR" sz="1500" b="1" dirty="0"/>
              <a:t>(</a:t>
            </a:r>
            <a:r>
              <a:rPr lang="tr-TR" sz="1500" b="1" dirty="0" err="1"/>
              <a:t>Kurulgan</a:t>
            </a:r>
            <a:r>
              <a:rPr lang="tr-TR" sz="1500" b="1" dirty="0"/>
              <a:t>, 2015).</a:t>
            </a:r>
          </a:p>
        </p:txBody>
      </p:sp>
    </p:spTree>
    <p:extLst>
      <p:ext uri="{BB962C8B-B14F-4D97-AF65-F5344CB8AC3E}">
        <p14:creationId xmlns:p14="http://schemas.microsoft.com/office/powerpoint/2010/main" val="2501637445"/>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6824</TotalTime>
  <Words>5714</Words>
  <Application>Microsoft Office PowerPoint</Application>
  <PresentationFormat>Geniş ekran</PresentationFormat>
  <Paragraphs>283</Paragraphs>
  <Slides>35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35</vt:i4>
      </vt:variant>
    </vt:vector>
  </HeadingPairs>
  <TitlesOfParts>
    <vt:vector size="40" baseType="lpstr">
      <vt:lpstr>Arial</vt:lpstr>
      <vt:lpstr>Trebuchet MS</vt:lpstr>
      <vt:lpstr>Wingdings</vt:lpstr>
      <vt:lpstr>Wingdings 3</vt:lpstr>
      <vt:lpstr>Yüzeyler</vt:lpstr>
      <vt:lpstr>BİLGİ VE BELGE MERKEZLERİ YÖNETİMİ 3. HAFTA  Yönetim Düşünce Okulları ve Kuramları Analizi:  Klasik Yönetim Okulları (1880-1930)</vt:lpstr>
      <vt:lpstr>KAPSAM</vt:lpstr>
      <vt:lpstr>GİRİŞ</vt:lpstr>
      <vt:lpstr>Yönetim Düşünce Okulları ve Kuramları: Neden Önemli?</vt:lpstr>
      <vt:lpstr>Yönetim Düşünce Okulları ve Kuramları: Genel Çerçeve</vt:lpstr>
      <vt:lpstr>Yönetim Düşünce Okulları ve Kuramları: Genel Çerçeve</vt:lpstr>
      <vt:lpstr>Yönetim Düşünce Okulları ve Kuramları: Genel Çerçeve</vt:lpstr>
      <vt:lpstr>Yönetim Düşünce Okulları ve Kuramları: Genel Çerçeve</vt:lpstr>
      <vt:lpstr>Yönetim Düşünce Okulları ve Kuramları: Genel Çerçeve</vt:lpstr>
      <vt:lpstr>Yönetim Düşünce Okulları ve Kuramları: Genel Çerçeve</vt:lpstr>
      <vt:lpstr>Yönetim Düşünce Okulları ve Kuramları: Genel Çerçeve</vt:lpstr>
      <vt:lpstr>Klasik Yönetim Okulları: Bilimsel Yönetim (Frederick W. Taylor)</vt:lpstr>
      <vt:lpstr>Klasik Yönetim Okulları: Bilimsel Yönetim (Frederick W. Taylor)</vt:lpstr>
      <vt:lpstr>Klasik Yönetim Okulları: Bilimsel Yönetim (Frederick W. Taylor)</vt:lpstr>
      <vt:lpstr>Klasik Yönetim Okulları: Bilimsel Yönetim (Frederick W. Taylor)</vt:lpstr>
      <vt:lpstr>Klasik Yönetim Okulları: Bilimsel Yönetim (Frederick W. Taylor)</vt:lpstr>
      <vt:lpstr>Klasik Yönetim Okulları: Bilimsel Yönetim (Frederick W. Taylor)</vt:lpstr>
      <vt:lpstr>Klasik Yönetim Okulları: Yönetimsel (İdari) Yönetim (Henri Fayol)</vt:lpstr>
      <vt:lpstr>Henri Fayol’un 14 Yönetim İlkesi</vt:lpstr>
      <vt:lpstr>Henri Fayol’un 14 Yönetim İlkesi</vt:lpstr>
      <vt:lpstr>Henri Fayol’un 14 Yönetim İlkesi</vt:lpstr>
      <vt:lpstr>Klasik Yönetim Okulları: Yönetimsel (İdari) Yönetim (Henri Fayol)</vt:lpstr>
      <vt:lpstr>Bürokratik Yönetim (Max Weber) </vt:lpstr>
      <vt:lpstr>Bürokratik Yönetim (Max Weber) </vt:lpstr>
      <vt:lpstr>Bürokratik Yönetim (Max Weber) </vt:lpstr>
      <vt:lpstr>Bürokratik Yönetim (Max Weber) </vt:lpstr>
      <vt:lpstr>Bürokratik Yönetim (Max Weber) </vt:lpstr>
      <vt:lpstr>Bürokratik Yönetim (Max Weber) </vt:lpstr>
      <vt:lpstr>Bürokratik Yönetim (Max Weber) </vt:lpstr>
      <vt:lpstr>Bürokratik Yönetim (Max Weber) </vt:lpstr>
      <vt:lpstr>Klasik Yönetim Okullarının (Fayolizm) Genel Özellikleri</vt:lpstr>
      <vt:lpstr>Klasik Yönetim Okullarının (Fayolizm) Genel Özellikleri</vt:lpstr>
      <vt:lpstr>Klasik Yönetim Okulları: Değerlendirme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34</cp:revision>
  <dcterms:created xsi:type="dcterms:W3CDTF">2025-07-04T07:41:44Z</dcterms:created>
  <dcterms:modified xsi:type="dcterms:W3CDTF">2026-05-14T15:09:17Z</dcterms:modified>
</cp:coreProperties>
</file>