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69" r:id="rId2"/>
    <p:sldId id="259" r:id="rId3"/>
    <p:sldId id="262" r:id="rId4"/>
    <p:sldId id="263" r:id="rId5"/>
    <p:sldId id="264" r:id="rId6"/>
    <p:sldId id="268" r:id="rId7"/>
    <p:sldId id="274" r:id="rId8"/>
    <p:sldId id="285" r:id="rId9"/>
    <p:sldId id="286" r:id="rId10"/>
    <p:sldId id="288"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a:t>Asıl başlık stilini düzenlemek için tıklayın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35850716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22DEB9A4-75AC-4606-9692-EBD69BBC9437}"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4687207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a:t>Asıl başlık stilini düzenlemek için tıklayın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41171309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a:t>Asıl başlık stilini düzenlemek için tıklayın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a:t>Asıl metin stillerini düzenlemek için tıklayın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8298383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33910614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30223174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16174656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38675067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6221797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42628801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19514727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22DEB9A4-75AC-4606-9692-EBD69BBC9437}"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2021997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22DEB9A4-75AC-4606-9692-EBD69BBC9437}" type="datetimeFigureOut">
              <a:rPr lang="tr-TR" smtClean="0"/>
              <a:t>11.09.2025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7541736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7" name="Date Placeholder 2"/>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5817636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37973416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a:t>Asıl başlık stilini düzenlemek için tıklayın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7" name="Date Placeholder 4"/>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24036051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22DEB9A4-75AC-4606-9692-EBD69BBC9437}"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4102826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22DEB9A4-75AC-4606-9692-EBD69BBC9437}" type="datetimeFigureOut">
              <a:rPr lang="tr-TR" smtClean="0"/>
              <a:t>11.09.2025</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7E2B6A42-BE09-445F-9D06-3A559F860F7E}" type="slidenum">
              <a:rPr lang="tr-TR" smtClean="0"/>
              <a:t>‹#›</a:t>
            </a:fld>
            <a:endParaRPr lang="tr-TR"/>
          </a:p>
        </p:txBody>
      </p:sp>
    </p:spTree>
    <p:extLst>
      <p:ext uri="{BB962C8B-B14F-4D97-AF65-F5344CB8AC3E}">
        <p14:creationId xmlns:p14="http://schemas.microsoft.com/office/powerpoint/2010/main" val="3531807513"/>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634836" y="1425667"/>
            <a:ext cx="9005454" cy="2387600"/>
          </a:xfrm>
        </p:spPr>
        <p:txBody>
          <a:bodyPr>
            <a:noAutofit/>
          </a:bodyPr>
          <a:lstStyle/>
          <a:p>
            <a:pPr algn="ctr"/>
            <a:r>
              <a:rPr lang="tr-TR" sz="5400" dirty="0"/>
              <a:t>T.C. </a:t>
            </a:r>
            <a:br>
              <a:rPr lang="tr-TR" sz="5400" dirty="0"/>
            </a:br>
            <a:r>
              <a:rPr lang="tr-TR" sz="5400" dirty="0"/>
              <a:t>KASTAMONU ÜNİVERSİTESİ</a:t>
            </a:r>
            <a:br>
              <a:rPr lang="tr-TR" sz="5400" dirty="0"/>
            </a:br>
            <a:r>
              <a:rPr lang="tr-TR" sz="5400" dirty="0"/>
              <a:t>TURİZM FAKÜLTESİ</a:t>
            </a:r>
          </a:p>
        </p:txBody>
      </p:sp>
      <p:sp>
        <p:nvSpPr>
          <p:cNvPr id="3" name="Alt Başlık 2"/>
          <p:cNvSpPr>
            <a:spLocks noGrp="1"/>
          </p:cNvSpPr>
          <p:nvPr>
            <p:ph type="subTitle" idx="1"/>
          </p:nvPr>
        </p:nvSpPr>
        <p:spPr>
          <a:xfrm>
            <a:off x="1565563" y="4379316"/>
            <a:ext cx="9144000" cy="2106034"/>
          </a:xfrm>
        </p:spPr>
        <p:txBody>
          <a:bodyPr/>
          <a:lstStyle/>
          <a:p>
            <a:pPr algn="ctr"/>
            <a:r>
              <a:rPr lang="tr-TR" dirty="0"/>
              <a:t>Gastronomi ve Mutfak Sanatları Bölümü</a:t>
            </a:r>
          </a:p>
          <a:p>
            <a:endParaRPr lang="tr-TR" dirty="0"/>
          </a:p>
          <a:p>
            <a:pPr algn="ctr"/>
            <a:endParaRPr lang="tr-TR" dirty="0"/>
          </a:p>
          <a:p>
            <a:pPr algn="ctr"/>
            <a:r>
              <a:rPr lang="tr-TR" dirty="0"/>
              <a:t>Tarih öncesi çağlarda mutfak özellikleri</a:t>
            </a:r>
            <a:endParaRPr lang="tr-TR" b="1" dirty="0"/>
          </a:p>
        </p:txBody>
      </p:sp>
    </p:spTree>
    <p:extLst>
      <p:ext uri="{BB962C8B-B14F-4D97-AF65-F5344CB8AC3E}">
        <p14:creationId xmlns:p14="http://schemas.microsoft.com/office/powerpoint/2010/main" val="15645056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F3427AC-F50F-4933-A83B-4EF719355D1A}"/>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6DDCFEB2-9450-462B-96CC-8792EBFDD226}"/>
              </a:ext>
            </a:extLst>
          </p:cNvPr>
          <p:cNvSpPr>
            <a:spLocks noGrp="1"/>
          </p:cNvSpPr>
          <p:nvPr>
            <p:ph idx="1"/>
          </p:nvPr>
        </p:nvSpPr>
        <p:spPr/>
        <p:txBody>
          <a:bodyPr>
            <a:normAutofit fontScale="92500" lnSpcReduction="10000"/>
          </a:bodyPr>
          <a:lstStyle/>
          <a:p>
            <a:r>
              <a:rPr lang="tr-TR" sz="2400" dirty="0"/>
              <a:t>Demir Devri</a:t>
            </a:r>
          </a:p>
          <a:p>
            <a:pPr algn="just"/>
            <a:r>
              <a:rPr lang="tr-TR" sz="2400" dirty="0"/>
              <a:t>Maden devrinde insanoğlunun son bulduğu ve kullandığı maden, demirdir. De-mir madeninin bulunmasıyla demirden eşyalar ve silahlar yapılmaya başlanmış-tır. Bu durum ise insanoğlunun hem ekonomik hem de askeri anlamda güçlenmesine ön ayak olmuştur. Demir çok yüksek derecelerde işlenmiş ve böylece sanayinin temelleri atılmıştır. Sanayiyle birlikte ticaret artmış, deniz yolları kullanılmaya başlanmış ve doğal olarak toplumların birbirleriyle olan ilişkileri kuvvetlenmiştir. Bu durum kültürlerarası alışverişin doğmasına ve insanoğlunun yeni gıda maddeleriyle tanışmasına vesile olmuştur.</a:t>
            </a:r>
          </a:p>
        </p:txBody>
      </p:sp>
    </p:spTree>
    <p:extLst>
      <p:ext uri="{BB962C8B-B14F-4D97-AF65-F5344CB8AC3E}">
        <p14:creationId xmlns:p14="http://schemas.microsoft.com/office/powerpoint/2010/main" val="1768922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97B85D7-1AE7-4FE8-8A54-D96E159BE409}"/>
              </a:ext>
            </a:extLst>
          </p:cNvPr>
          <p:cNvSpPr>
            <a:spLocks noGrp="1"/>
          </p:cNvSpPr>
          <p:nvPr>
            <p:ph type="title"/>
          </p:nvPr>
        </p:nvSpPr>
        <p:spPr>
          <a:xfrm>
            <a:off x="646111" y="452718"/>
            <a:ext cx="9404723" cy="911848"/>
          </a:xfrm>
        </p:spPr>
        <p:txBody>
          <a:bodyPr/>
          <a:lstStyle/>
          <a:p>
            <a:pPr algn="ctr"/>
            <a:r>
              <a:rPr lang="tr-TR" dirty="0"/>
              <a:t>TARİH ÖNCESİ ÇAĞLAR</a:t>
            </a:r>
          </a:p>
        </p:txBody>
      </p:sp>
      <p:sp>
        <p:nvSpPr>
          <p:cNvPr id="3" name="İçerik Yer Tutucusu 2">
            <a:extLst>
              <a:ext uri="{FF2B5EF4-FFF2-40B4-BE49-F238E27FC236}">
                <a16:creationId xmlns:a16="http://schemas.microsoft.com/office/drawing/2014/main" id="{2761A720-D31A-4403-84C0-D60BB4F8F629}"/>
              </a:ext>
            </a:extLst>
          </p:cNvPr>
          <p:cNvSpPr>
            <a:spLocks noGrp="1"/>
          </p:cNvSpPr>
          <p:nvPr>
            <p:ph idx="1"/>
          </p:nvPr>
        </p:nvSpPr>
        <p:spPr>
          <a:xfrm>
            <a:off x="1103312" y="1645920"/>
            <a:ext cx="8946541" cy="4602479"/>
          </a:xfrm>
        </p:spPr>
        <p:txBody>
          <a:bodyPr>
            <a:normAutofit lnSpcReduction="10000"/>
          </a:bodyPr>
          <a:lstStyle/>
          <a:p>
            <a:pPr algn="just"/>
            <a:r>
              <a:rPr lang="tr-TR" sz="2400" dirty="0"/>
              <a:t>Tarihsel süreç içinde insanların en önemli fizyolojik ihtiyaçlarından biri olan yeme-içme ihtiyacını çeşitli yollara başvurarak karşıladığını görmekteyiz. Genel süreç değerlendirildiğinde insanların önce toplayıcı, sonra avcı olduğu, daha sonra tarımı öğrenerek geliştirdiği bu gelişimde de hayvanları ehlileştirerek/evcilleştirerek kullandığı, tarımdan da endüstriyel bir yapıya ulaştıkları görülmektedir.</a:t>
            </a:r>
          </a:p>
          <a:p>
            <a:pPr algn="just"/>
            <a:r>
              <a:rPr lang="tr-TR" sz="2400" dirty="0"/>
              <a:t>Zaten insanlığın tarihsel gelişim sürecinde çevre ile ilişki-</a:t>
            </a:r>
            <a:r>
              <a:rPr lang="tr-TR" sz="2400" dirty="0" err="1"/>
              <a:t>leri</a:t>
            </a:r>
            <a:r>
              <a:rPr lang="tr-TR" sz="2400" dirty="0"/>
              <a:t> incelendiğinde de üç önemli süreçten geçtiği görülmektedir. Bunlar; avcı ve toplayıcı toplumlar, tarım toplumları ve endüstriyel toplumlardır.</a:t>
            </a:r>
          </a:p>
        </p:txBody>
      </p:sp>
    </p:spTree>
    <p:extLst>
      <p:ext uri="{BB962C8B-B14F-4D97-AF65-F5344CB8AC3E}">
        <p14:creationId xmlns:p14="http://schemas.microsoft.com/office/powerpoint/2010/main" val="2793539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0199315-DE7A-46AA-B234-28B788EEBDFF}"/>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CB8C2EA5-2A0B-4C19-84DA-0441F3FCAFE0}"/>
              </a:ext>
            </a:extLst>
          </p:cNvPr>
          <p:cNvSpPr>
            <a:spLocks noGrp="1"/>
          </p:cNvSpPr>
          <p:nvPr>
            <p:ph idx="1"/>
          </p:nvPr>
        </p:nvSpPr>
        <p:spPr/>
        <p:txBody>
          <a:bodyPr/>
          <a:lstStyle/>
          <a:p>
            <a:endParaRPr lang="tr-TR"/>
          </a:p>
        </p:txBody>
      </p:sp>
      <p:pic>
        <p:nvPicPr>
          <p:cNvPr id="5" name="Resim 4">
            <a:extLst>
              <a:ext uri="{FF2B5EF4-FFF2-40B4-BE49-F238E27FC236}">
                <a16:creationId xmlns:a16="http://schemas.microsoft.com/office/drawing/2014/main" id="{74275C87-D363-4F65-BDD4-E45F259943BF}"/>
              </a:ext>
            </a:extLst>
          </p:cNvPr>
          <p:cNvPicPr>
            <a:picLocks noChangeAspect="1"/>
          </p:cNvPicPr>
          <p:nvPr/>
        </p:nvPicPr>
        <p:blipFill>
          <a:blip r:embed="rId2"/>
          <a:stretch>
            <a:fillRect/>
          </a:stretch>
        </p:blipFill>
        <p:spPr>
          <a:xfrm>
            <a:off x="393894" y="1308296"/>
            <a:ext cx="11310425" cy="5247250"/>
          </a:xfrm>
          <a:prstGeom prst="rect">
            <a:avLst/>
          </a:prstGeom>
        </p:spPr>
      </p:pic>
    </p:spTree>
    <p:extLst>
      <p:ext uri="{BB962C8B-B14F-4D97-AF65-F5344CB8AC3E}">
        <p14:creationId xmlns:p14="http://schemas.microsoft.com/office/powerpoint/2010/main" val="32907752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E0D5D1B-2F17-49ED-A54B-06B427CAD2AF}"/>
              </a:ext>
            </a:extLst>
          </p:cNvPr>
          <p:cNvSpPr>
            <a:spLocks noGrp="1"/>
          </p:cNvSpPr>
          <p:nvPr>
            <p:ph type="title"/>
          </p:nvPr>
        </p:nvSpPr>
        <p:spPr/>
        <p:txBody>
          <a:bodyPr/>
          <a:lstStyle/>
          <a:p>
            <a:r>
              <a:rPr lang="tr-TR" dirty="0"/>
              <a:t>Taş Devri</a:t>
            </a:r>
          </a:p>
        </p:txBody>
      </p:sp>
      <p:sp>
        <p:nvSpPr>
          <p:cNvPr id="3" name="İçerik Yer Tutucusu 2">
            <a:extLst>
              <a:ext uri="{FF2B5EF4-FFF2-40B4-BE49-F238E27FC236}">
                <a16:creationId xmlns:a16="http://schemas.microsoft.com/office/drawing/2014/main" id="{FEC779E7-658F-43DE-AFAD-154F55740380}"/>
              </a:ext>
            </a:extLst>
          </p:cNvPr>
          <p:cNvSpPr>
            <a:spLocks noGrp="1"/>
          </p:cNvSpPr>
          <p:nvPr>
            <p:ph idx="1"/>
          </p:nvPr>
        </p:nvSpPr>
        <p:spPr/>
        <p:txBody>
          <a:bodyPr>
            <a:normAutofit/>
          </a:bodyPr>
          <a:lstStyle/>
          <a:p>
            <a:pPr algn="just"/>
            <a:r>
              <a:rPr lang="tr-TR" sz="2400" dirty="0"/>
              <a:t>İnsanlık tarihinin en uzun dönemi olarak bilinen taş devrinde bazı farklılıklar dışında birbirine çok benzeyen ve birbirinin devamı niteliğinde olan </a:t>
            </a:r>
            <a:r>
              <a:rPr lang="tr-TR" sz="2400" dirty="0" err="1"/>
              <a:t>Paleolitik</a:t>
            </a:r>
            <a:r>
              <a:rPr lang="tr-TR" sz="2400" dirty="0"/>
              <a:t> ve </a:t>
            </a:r>
            <a:r>
              <a:rPr lang="tr-TR" sz="2400" dirty="0" err="1"/>
              <a:t>Mezolitik</a:t>
            </a:r>
            <a:r>
              <a:rPr lang="tr-TR" sz="2400" dirty="0"/>
              <a:t> dönemler ve Neolitik dönem bulunmaktadır. </a:t>
            </a:r>
            <a:r>
              <a:rPr lang="tr-TR" sz="2400" dirty="0" err="1"/>
              <a:t>Paleolitik</a:t>
            </a:r>
            <a:r>
              <a:rPr lang="tr-TR" sz="2400" dirty="0"/>
              <a:t> ve </a:t>
            </a:r>
            <a:r>
              <a:rPr lang="tr-TR" sz="2400" dirty="0" err="1"/>
              <a:t>Mezolitik</a:t>
            </a:r>
            <a:r>
              <a:rPr lang="tr-TR" sz="2400" dirty="0"/>
              <a:t> dönem (</a:t>
            </a:r>
            <a:r>
              <a:rPr lang="tr-TR" sz="2400" dirty="0" err="1"/>
              <a:t>epi-paleolitik</a:t>
            </a:r>
            <a:r>
              <a:rPr lang="tr-TR" sz="2400" dirty="0"/>
              <a:t>) yerleşik hayata geçilmeden önceki dönemken, Neolitik dönemde yerleşik hayata geçilmiş ve insanlığın evriminde çok önemli bir adım atılmıştır.</a:t>
            </a:r>
          </a:p>
        </p:txBody>
      </p:sp>
    </p:spTree>
    <p:extLst>
      <p:ext uri="{BB962C8B-B14F-4D97-AF65-F5344CB8AC3E}">
        <p14:creationId xmlns:p14="http://schemas.microsoft.com/office/powerpoint/2010/main" val="13994853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01E50CB-6C24-435E-B574-6B6482C9CF24}"/>
              </a:ext>
            </a:extLst>
          </p:cNvPr>
          <p:cNvSpPr>
            <a:spLocks noGrp="1"/>
          </p:cNvSpPr>
          <p:nvPr>
            <p:ph type="title"/>
          </p:nvPr>
        </p:nvSpPr>
        <p:spPr>
          <a:xfrm>
            <a:off x="646111" y="452718"/>
            <a:ext cx="9404723" cy="911848"/>
          </a:xfrm>
        </p:spPr>
        <p:txBody>
          <a:bodyPr/>
          <a:lstStyle/>
          <a:p>
            <a:r>
              <a:rPr lang="tr-TR" dirty="0"/>
              <a:t>Kabataş / </a:t>
            </a:r>
            <a:r>
              <a:rPr lang="tr-TR" dirty="0" err="1"/>
              <a:t>Eskitaş</a:t>
            </a:r>
            <a:r>
              <a:rPr lang="tr-TR" dirty="0"/>
              <a:t> Devri (</a:t>
            </a:r>
            <a:r>
              <a:rPr lang="tr-TR" dirty="0" err="1"/>
              <a:t>Paleolitik</a:t>
            </a:r>
            <a:r>
              <a:rPr lang="tr-TR" dirty="0"/>
              <a:t>)</a:t>
            </a:r>
          </a:p>
        </p:txBody>
      </p:sp>
      <p:sp>
        <p:nvSpPr>
          <p:cNvPr id="3" name="İçerik Yer Tutucusu 2">
            <a:extLst>
              <a:ext uri="{FF2B5EF4-FFF2-40B4-BE49-F238E27FC236}">
                <a16:creationId xmlns:a16="http://schemas.microsoft.com/office/drawing/2014/main" id="{7C40E439-ECE3-4713-BC0F-8C715272F403}"/>
              </a:ext>
            </a:extLst>
          </p:cNvPr>
          <p:cNvSpPr>
            <a:spLocks noGrp="1"/>
          </p:cNvSpPr>
          <p:nvPr>
            <p:ph idx="1"/>
          </p:nvPr>
        </p:nvSpPr>
        <p:spPr/>
        <p:txBody>
          <a:bodyPr>
            <a:normAutofit/>
          </a:bodyPr>
          <a:lstStyle/>
          <a:p>
            <a:pPr algn="just"/>
            <a:r>
              <a:rPr lang="tr-TR" sz="2400" dirty="0" err="1"/>
              <a:t>Paleolitik</a:t>
            </a:r>
            <a:r>
              <a:rPr lang="tr-TR" sz="2400" dirty="0"/>
              <a:t> dönemde insanlar tükettikleri besinleri nasıl üretecekleri konusunda bilgi sahibi değillerdi ve yaşamlarını sürdürebilmek için doğanın vahşi olanaklarına bağımlıydılar. Doğanın kendilerine sunduğu yabani hayvansal ve bitkisel kaynaklarla yetinerek avcı-toplayıcı bir şekilde yaşamlarını sürdürmekteydiler.</a:t>
            </a:r>
          </a:p>
        </p:txBody>
      </p:sp>
    </p:spTree>
    <p:extLst>
      <p:ext uri="{BB962C8B-B14F-4D97-AF65-F5344CB8AC3E}">
        <p14:creationId xmlns:p14="http://schemas.microsoft.com/office/powerpoint/2010/main" val="36673006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51C00EC-0BBD-4F83-93C6-42D223EDE157}"/>
              </a:ext>
            </a:extLst>
          </p:cNvPr>
          <p:cNvSpPr>
            <a:spLocks noGrp="1"/>
          </p:cNvSpPr>
          <p:nvPr>
            <p:ph type="title"/>
          </p:nvPr>
        </p:nvSpPr>
        <p:spPr>
          <a:xfrm>
            <a:off x="646111" y="452718"/>
            <a:ext cx="9763981" cy="1400530"/>
          </a:xfrm>
        </p:spPr>
        <p:txBody>
          <a:bodyPr/>
          <a:lstStyle/>
          <a:p>
            <a:r>
              <a:rPr lang="tr-TR" dirty="0" err="1"/>
              <a:t>Yontmataş</a:t>
            </a:r>
            <a:r>
              <a:rPr lang="tr-TR" dirty="0"/>
              <a:t> /Ortataş Devri (</a:t>
            </a:r>
            <a:r>
              <a:rPr lang="tr-TR" dirty="0" err="1"/>
              <a:t>Mezolitik</a:t>
            </a:r>
            <a:r>
              <a:rPr lang="tr-TR" dirty="0"/>
              <a:t>)</a:t>
            </a:r>
          </a:p>
        </p:txBody>
      </p:sp>
      <p:sp>
        <p:nvSpPr>
          <p:cNvPr id="3" name="İçerik Yer Tutucusu 2">
            <a:extLst>
              <a:ext uri="{FF2B5EF4-FFF2-40B4-BE49-F238E27FC236}">
                <a16:creationId xmlns:a16="http://schemas.microsoft.com/office/drawing/2014/main" id="{CABC8248-FFAA-4AC1-ABB3-76A55E5AB88A}"/>
              </a:ext>
            </a:extLst>
          </p:cNvPr>
          <p:cNvSpPr>
            <a:spLocks noGrp="1"/>
          </p:cNvSpPr>
          <p:nvPr>
            <p:ph idx="1"/>
          </p:nvPr>
        </p:nvSpPr>
        <p:spPr/>
        <p:txBody>
          <a:bodyPr>
            <a:normAutofit/>
          </a:bodyPr>
          <a:lstStyle/>
          <a:p>
            <a:pPr algn="just"/>
            <a:r>
              <a:rPr lang="tr-TR" sz="2400" dirty="0"/>
              <a:t>Yaklaşık 12 bin yıl önce buzul çağının sonlarında buzların erimesiyle birlikte dünyada yeni iklim koşulları belirmeye başlamıştır. Bu gelişim, bitki ve hayvan türlerinin değişmesinde de bir aracı olmuştur. Avrupa’nın önemli bir bölümünde hayvanlar ya yavaş yavaş kaybolmuş ya da buzullarla birlikte kuzeye doğru göç etmişlerdir.</a:t>
            </a:r>
          </a:p>
        </p:txBody>
      </p:sp>
    </p:spTree>
    <p:extLst>
      <p:ext uri="{BB962C8B-B14F-4D97-AF65-F5344CB8AC3E}">
        <p14:creationId xmlns:p14="http://schemas.microsoft.com/office/powerpoint/2010/main" val="25574412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2D60E42-66E7-48E5-B68B-A8CB66B8F5CA}"/>
              </a:ext>
            </a:extLst>
          </p:cNvPr>
          <p:cNvSpPr>
            <a:spLocks noGrp="1"/>
          </p:cNvSpPr>
          <p:nvPr>
            <p:ph type="title"/>
          </p:nvPr>
        </p:nvSpPr>
        <p:spPr>
          <a:xfrm>
            <a:off x="646111" y="452718"/>
            <a:ext cx="9404723" cy="968119"/>
          </a:xfrm>
        </p:spPr>
        <p:txBody>
          <a:bodyPr/>
          <a:lstStyle/>
          <a:p>
            <a:r>
              <a:rPr lang="tr-TR" dirty="0" err="1"/>
              <a:t>Cilalıtaş</a:t>
            </a:r>
            <a:r>
              <a:rPr lang="tr-TR" dirty="0"/>
              <a:t> /</a:t>
            </a:r>
            <a:r>
              <a:rPr lang="tr-TR" dirty="0" err="1"/>
              <a:t>Yenitaş</a:t>
            </a:r>
            <a:r>
              <a:rPr lang="tr-TR" dirty="0"/>
              <a:t> Devri (Neolitik)</a:t>
            </a:r>
          </a:p>
        </p:txBody>
      </p:sp>
      <p:sp>
        <p:nvSpPr>
          <p:cNvPr id="3" name="İçerik Yer Tutucusu 2">
            <a:extLst>
              <a:ext uri="{FF2B5EF4-FFF2-40B4-BE49-F238E27FC236}">
                <a16:creationId xmlns:a16="http://schemas.microsoft.com/office/drawing/2014/main" id="{FD560AEB-C226-4BF6-9B64-20293B93389B}"/>
              </a:ext>
            </a:extLst>
          </p:cNvPr>
          <p:cNvSpPr>
            <a:spLocks noGrp="1"/>
          </p:cNvSpPr>
          <p:nvPr>
            <p:ph idx="1"/>
          </p:nvPr>
        </p:nvSpPr>
        <p:spPr/>
        <p:txBody>
          <a:bodyPr>
            <a:normAutofit/>
          </a:bodyPr>
          <a:lstStyle/>
          <a:p>
            <a:pPr algn="just"/>
            <a:r>
              <a:rPr lang="tr-TR" sz="2400" dirty="0"/>
              <a:t>Neolitik dönemin genel özellikleri incelendiğinde bu dönem için “üreticiliğe da-yalı ilk yerleşik yaşam” ifadesini kullanmak doğru olacaktır. İnsanlığın kültürel evriminde ve gelişimindeki en önemli dönem olan bu dönem tarih öncesi çağlardaki diğer iki dönemle kıyaslandığında birçok yeniliğin yaşandığı bir dönem olarak karşımıza çıkmaktadır. Tarım bu dönemde başlamış, hayvancılık yapılmaya başlanmış, kalıcı konutlara yerleşim gerçekleşmiş, seramikler yapılmış, mutfak araç-gereçleri üretilmiş ve hatta yemek yapımına geçilmiştir.</a:t>
            </a:r>
          </a:p>
        </p:txBody>
      </p:sp>
    </p:spTree>
    <p:extLst>
      <p:ext uri="{BB962C8B-B14F-4D97-AF65-F5344CB8AC3E}">
        <p14:creationId xmlns:p14="http://schemas.microsoft.com/office/powerpoint/2010/main" val="5804219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A06714C-C497-49BE-B7F6-A5041F3D1CBD}"/>
              </a:ext>
            </a:extLst>
          </p:cNvPr>
          <p:cNvSpPr>
            <a:spLocks noGrp="1"/>
          </p:cNvSpPr>
          <p:nvPr>
            <p:ph type="title"/>
          </p:nvPr>
        </p:nvSpPr>
        <p:spPr>
          <a:xfrm>
            <a:off x="646111" y="452718"/>
            <a:ext cx="9404723" cy="728968"/>
          </a:xfrm>
        </p:spPr>
        <p:txBody>
          <a:bodyPr/>
          <a:lstStyle/>
          <a:p>
            <a:r>
              <a:rPr lang="tr-TR" dirty="0"/>
              <a:t>Maden Devri</a:t>
            </a:r>
          </a:p>
        </p:txBody>
      </p:sp>
      <p:sp>
        <p:nvSpPr>
          <p:cNvPr id="3" name="İçerik Yer Tutucusu 2">
            <a:extLst>
              <a:ext uri="{FF2B5EF4-FFF2-40B4-BE49-F238E27FC236}">
                <a16:creationId xmlns:a16="http://schemas.microsoft.com/office/drawing/2014/main" id="{46ADD72E-5AD4-4CB6-BAF0-3637CEE49C64}"/>
              </a:ext>
            </a:extLst>
          </p:cNvPr>
          <p:cNvSpPr>
            <a:spLocks noGrp="1"/>
          </p:cNvSpPr>
          <p:nvPr>
            <p:ph idx="1"/>
          </p:nvPr>
        </p:nvSpPr>
        <p:spPr>
          <a:xfrm>
            <a:off x="1103312" y="2052918"/>
            <a:ext cx="8946541" cy="4699574"/>
          </a:xfrm>
        </p:spPr>
        <p:txBody>
          <a:bodyPr>
            <a:normAutofit fontScale="92500" lnSpcReduction="10000"/>
          </a:bodyPr>
          <a:lstStyle/>
          <a:p>
            <a:r>
              <a:rPr lang="tr-TR" sz="2400" dirty="0"/>
              <a:t>Bakır Devri</a:t>
            </a:r>
          </a:p>
          <a:p>
            <a:pPr algn="just"/>
            <a:r>
              <a:rPr lang="tr-TR" sz="2400" dirty="0"/>
              <a:t>Maden devrinin en uzun dönemini oluşturan bakır devri “kalkolitik devir” olarak ta ifade edilmektedir. Kalkolitik kelime anlamı olarak (</a:t>
            </a:r>
            <a:r>
              <a:rPr lang="tr-TR" sz="2400" dirty="0" err="1"/>
              <a:t>khalkoslithos</a:t>
            </a:r>
            <a:r>
              <a:rPr lang="tr-TR" sz="2400" dirty="0"/>
              <a:t>) </a:t>
            </a:r>
            <a:r>
              <a:rPr lang="tr-TR" sz="2400" dirty="0" err="1"/>
              <a:t>Khalkos</a:t>
            </a:r>
            <a:r>
              <a:rPr lang="tr-TR" sz="2400" dirty="0"/>
              <a:t>; bakır ve </a:t>
            </a:r>
            <a:r>
              <a:rPr lang="tr-TR" sz="2400" dirty="0" err="1"/>
              <a:t>lithos</a:t>
            </a:r>
            <a:r>
              <a:rPr lang="tr-TR" sz="2400" dirty="0"/>
              <a:t>; taş kelimelerinden türetilmiştir. Bu dönemde taş ve bakır birlikte kullanılmıştır.</a:t>
            </a:r>
          </a:p>
          <a:p>
            <a:pPr algn="just"/>
            <a:r>
              <a:rPr lang="tr-TR" sz="2400" dirty="0"/>
              <a:t>Doğada ilk bulunan madenlerin altın, gümüş ve bakır olduğu bilinmektedir. Fakat doğada en çok bulunan ve işlemesi kolay olan maden bakır olmuştur. Bakır kullanarak birçok üretimin gerçekleştirildiği bakır devri, kültür tarihinde ilk ön kent kültürlerinin başladığı dönemdir. Bu dönemde tahıl üretimi artmış, ihtiyaç fazlası tahıl ürünleri de başka toplumlara takas yöntemiyle verilmiştir. Bu durum ise ilk ticaret hareketlerinin başladığının bir göstergesi olmuştur.</a:t>
            </a:r>
          </a:p>
        </p:txBody>
      </p:sp>
    </p:spTree>
    <p:extLst>
      <p:ext uri="{BB962C8B-B14F-4D97-AF65-F5344CB8AC3E}">
        <p14:creationId xmlns:p14="http://schemas.microsoft.com/office/powerpoint/2010/main" val="5068211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1A3206E-DC91-4E0A-8BE8-F9FC26423160}"/>
              </a:ext>
            </a:extLst>
          </p:cNvPr>
          <p:cNvSpPr>
            <a:spLocks noGrp="1"/>
          </p:cNvSpPr>
          <p:nvPr>
            <p:ph type="title"/>
          </p:nvPr>
        </p:nvSpPr>
        <p:spPr/>
        <p:txBody>
          <a:bodyPr/>
          <a:lstStyle/>
          <a:p>
            <a:endParaRPr lang="tr-TR" dirty="0"/>
          </a:p>
        </p:txBody>
      </p:sp>
      <p:sp>
        <p:nvSpPr>
          <p:cNvPr id="3" name="İçerik Yer Tutucusu 2">
            <a:extLst>
              <a:ext uri="{FF2B5EF4-FFF2-40B4-BE49-F238E27FC236}">
                <a16:creationId xmlns:a16="http://schemas.microsoft.com/office/drawing/2014/main" id="{5BC2374C-28D9-456C-9B0F-5186946CFD18}"/>
              </a:ext>
            </a:extLst>
          </p:cNvPr>
          <p:cNvSpPr>
            <a:spLocks noGrp="1"/>
          </p:cNvSpPr>
          <p:nvPr>
            <p:ph idx="1"/>
          </p:nvPr>
        </p:nvSpPr>
        <p:spPr/>
        <p:txBody>
          <a:bodyPr>
            <a:normAutofit/>
          </a:bodyPr>
          <a:lstStyle/>
          <a:p>
            <a:pPr algn="just"/>
            <a:r>
              <a:rPr lang="tr-TR" sz="2400" dirty="0"/>
              <a:t>Tunç Devri</a:t>
            </a:r>
          </a:p>
          <a:p>
            <a:pPr algn="just"/>
            <a:r>
              <a:rPr lang="tr-TR" sz="2400" dirty="0"/>
              <a:t>Taş ve bakırdan yapılan eşyalar, daha dayanıklı olan tunç madeninin bulunmasıyla değişmeye başlamıştır. Tunç madeni, bakır ile kalayın kömür ateşinde eritilip arıtılarak birleştirilmesiyle meydana gelmiştir. Bu devir, maden devirleri içinde önemli bir yer tutmaktadır. Çünkü bu dönemde site olarak adlandırılan ilk şehir devletleri ortaya çıkmış, daha sonra da Sümerler, Mısırlılar, Akadlar ve Asurlar gibi ilk büyük devletler kurulmaya başlanmıştır.</a:t>
            </a:r>
          </a:p>
        </p:txBody>
      </p:sp>
    </p:spTree>
    <p:extLst>
      <p:ext uri="{BB962C8B-B14F-4D97-AF65-F5344CB8AC3E}">
        <p14:creationId xmlns:p14="http://schemas.microsoft.com/office/powerpoint/2010/main" val="113754887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161</TotalTime>
  <Words>607</Words>
  <Application>Microsoft Office PowerPoint</Application>
  <PresentationFormat>Geniş ekran</PresentationFormat>
  <Paragraphs>24</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Century Gothic</vt:lpstr>
      <vt:lpstr>Wingdings 3</vt:lpstr>
      <vt:lpstr>İyon</vt:lpstr>
      <vt:lpstr>T.C.  KASTAMONU ÜNİVERSİTESİ TURİZM FAKÜLTESİ</vt:lpstr>
      <vt:lpstr>TARİH ÖNCESİ ÇAĞLAR</vt:lpstr>
      <vt:lpstr>PowerPoint Sunusu</vt:lpstr>
      <vt:lpstr>Taş Devri</vt:lpstr>
      <vt:lpstr>Kabataş / Eskitaş Devri (Paleolitik)</vt:lpstr>
      <vt:lpstr>Yontmataş /Ortataş Devri (Mezolitik)</vt:lpstr>
      <vt:lpstr>Cilalıtaş /Yenitaş Devri (Neolitik)</vt:lpstr>
      <vt:lpstr>Maden Devri</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Gastronomi ve Yiyecek Tarihi </dc:title>
  <dc:creator>Casper</dc:creator>
  <cp:lastModifiedBy>pc</cp:lastModifiedBy>
  <cp:revision>96</cp:revision>
  <dcterms:created xsi:type="dcterms:W3CDTF">2021-07-13T20:51:49Z</dcterms:created>
  <dcterms:modified xsi:type="dcterms:W3CDTF">2025-09-11T10:47:13Z</dcterms:modified>
</cp:coreProperties>
</file>