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2"/>
  </p:notesMasterIdLst>
  <p:sldIdLst>
    <p:sldId id="256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85" d="100"/>
          <a:sy n="85" d="100"/>
        </p:scale>
        <p:origin x="77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BANKA VE SİGORTA HUKUKU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2.HAFTA</a:t>
            </a: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a) Mevduat kabulü.</a:t>
            </a:r>
          </a:p>
          <a:p>
            <a:r>
              <a:rPr lang="tr-TR" dirty="0"/>
              <a:t>b) Katılım fonu kabulü.</a:t>
            </a:r>
          </a:p>
          <a:p>
            <a:r>
              <a:rPr lang="tr-TR" dirty="0"/>
              <a:t>c) Nakdî, </a:t>
            </a:r>
            <a:r>
              <a:rPr lang="tr-TR" dirty="0" err="1"/>
              <a:t>gayrinakdî</a:t>
            </a:r>
            <a:r>
              <a:rPr lang="tr-TR" dirty="0"/>
              <a:t> her cins ve surette kredi verme işlemleri.</a:t>
            </a:r>
          </a:p>
          <a:p>
            <a:r>
              <a:rPr lang="tr-TR" dirty="0"/>
              <a:t>d) Nakdî ve </a:t>
            </a:r>
            <a:r>
              <a:rPr lang="tr-TR" dirty="0" err="1"/>
              <a:t>kaydî</a:t>
            </a:r>
            <a:r>
              <a:rPr lang="tr-TR" dirty="0"/>
              <a:t> ödeme ve fon transferi işlemleri, muhabir bankacılık veya çek hesaplarının kullanılması dahil her türlü ödeme ve tahsilat işlemleri.</a:t>
            </a:r>
          </a:p>
          <a:p>
            <a:r>
              <a:rPr lang="tr-TR" dirty="0"/>
              <a:t>e) Çek ve diğer kambiyo senetlerinin iştirası işlemleri.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9818C60-A17C-B0FC-5DB7-C0C71246A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</p:spPr>
        <p:txBody>
          <a:bodyPr/>
          <a:lstStyle/>
          <a:p>
            <a:r>
              <a:rPr lang="tr-TR" dirty="0"/>
              <a:t>Bankaların Faaliyet Konuları</a:t>
            </a:r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tr-TR" dirty="0"/>
              <a:t>f) Saklama hizmetleri.</a:t>
            </a:r>
          </a:p>
          <a:p>
            <a:r>
              <a:rPr lang="tr-TR" dirty="0"/>
              <a:t>g) Kredi kartları, banka kartları ve seyahat çekleri gibi ödeme vasıtalarının ihracı ve bunlarla ilgili faaliyetlerin yürütülmesi işlemleri.</a:t>
            </a:r>
          </a:p>
          <a:p>
            <a:r>
              <a:rPr lang="tr-TR" dirty="0"/>
              <a:t>h) Efektif dahil kambiyo işlemleri; para piyasası araçlarının alım ve satımı; kıymetli maden ve taşların alımı, satımı veya bunların emanete alınması işlemleri.</a:t>
            </a:r>
          </a:p>
          <a:p>
            <a:r>
              <a:rPr lang="tr-TR" dirty="0"/>
              <a:t>i) Ekonomik ve finansal göstergelere, sermaye piyasası araçlarına, mala, kıymetli madenlere ve dövize dayalı; vadeli işlem sözleşmelerinin, opsiyon sözleşmelerinin, birden fazla türev aracı içeren basit veya karmaşık yapıdaki finansal araçların alımı, satımı ve aracılık işlemleri.</a:t>
            </a:r>
          </a:p>
          <a:p>
            <a:r>
              <a:rPr lang="tr-TR" dirty="0"/>
              <a:t>j) Sermaye piyasası araçlarının alım ve satımı ile geri alım veya tekrar satım taahhüdü işlemleri.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k) Sermaye piyasası araçlarının ihraç veya halka arz yoluyla satışına aracılık işlemleri.</a:t>
            </a:r>
          </a:p>
          <a:p>
            <a:r>
              <a:rPr lang="tr-TR" dirty="0"/>
              <a:t>l) Daha önce ihraç edilmiş olan sermaye piyasası araçlarının aracılık maksadıyla alım satımının yürütülmesi işlemleri.</a:t>
            </a:r>
          </a:p>
          <a:p>
            <a:r>
              <a:rPr lang="tr-TR" dirty="0"/>
              <a:t>m) Başkaları lehine teminat, garanti ve sair yükümlülüklerin üstlenilmesi işlemleri gibi garanti işleri.</a:t>
            </a:r>
          </a:p>
          <a:p>
            <a:r>
              <a:rPr lang="tr-TR" dirty="0"/>
              <a:t>n) Yatırım danışmanlığı işlemleri.</a:t>
            </a:r>
          </a:p>
          <a:p>
            <a:r>
              <a:rPr lang="tr-TR" dirty="0"/>
              <a:t>o) Portföy işletmeciliği ve yönetimi.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8C73EB-9D7D-A7E1-0C79-433EFE38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p) Hazine Müsteşarlığı ve/veya Merkez Bankası ve kuruluş birlikleri nezdinde oluşturulan bir sözleşme kapsamında üstlenilen yükümlülükler çerçevesinde alım satım işlemlerine ilişkin piyasa yapıcılığı.</a:t>
            </a:r>
          </a:p>
          <a:p>
            <a:r>
              <a:rPr lang="tr-TR" dirty="0"/>
              <a:t>r) Faktöring ve forfaiting işlemleri.</a:t>
            </a:r>
          </a:p>
          <a:p>
            <a:r>
              <a:rPr lang="tr-TR" dirty="0"/>
              <a:t>s) Bankalararası piyasada para alım satımı işlemlerine aracılık.</a:t>
            </a:r>
          </a:p>
          <a:p>
            <a:r>
              <a:rPr lang="tr-TR" dirty="0"/>
              <a:t>t) Finansal kiralama işlemleri.</a:t>
            </a:r>
          </a:p>
          <a:p>
            <a:r>
              <a:rPr lang="tr-TR" dirty="0"/>
              <a:t>u) Sigorta acenteliği ve bireysel emeklilik aracılık hizmetleri.</a:t>
            </a:r>
            <a:endParaRPr lang="tr-TR" b="1" dirty="0"/>
          </a:p>
          <a:p>
            <a:r>
              <a:rPr lang="tr-TR" dirty="0"/>
              <a:t>v) Kurulca belirlenecek diğer faaliyetler.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49B225-9DAB-11F1-8D3A-BC84DE83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Mevduat bankaları birinci fıkranın (b) ve (t), Katılım fonu kabulü ve Finansal kiralama işlemlerini gerçekleştiremezler.</a:t>
            </a:r>
          </a:p>
          <a:p>
            <a:r>
              <a:rPr lang="tr-TR" dirty="0"/>
              <a:t>Katılım bankaları Mevduat kabulü işlemlerini gerçekleştiremezler.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7CA3E-AEF2-BDD4-5834-E699194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Kalkınma ve yatırım bankaları mevduat kabulü ve katılım fonu kabulü </a:t>
            </a:r>
            <a:r>
              <a:rPr lang="tr-TR"/>
              <a:t>işlemlerini gerçekleştiremezler.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AC4610-C018-DEF8-B0E1-91A61AAB7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5411 sayılı </a:t>
            </a:r>
            <a:r>
              <a:rPr lang="tr-TR"/>
              <a:t>Bankacılık Kanunu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tr-TR" dirty="0"/>
              <a:t>30.06.2026</a:t>
            </a:r>
          </a:p>
          <a:p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Edibe YİĞİT SELALMAZ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396</Words>
  <Application>Microsoft Office PowerPoint</Application>
  <PresentationFormat>Geniş ekran</PresentationFormat>
  <Paragraphs>53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Office Teması</vt:lpstr>
      <vt:lpstr>Özel Tasarım</vt:lpstr>
      <vt:lpstr>BANKA VE SİGORTA HUKUKU</vt:lpstr>
      <vt:lpstr>Bankaların Faaliyet Konuları</vt:lpstr>
      <vt:lpstr>PowerPoint Sunusu</vt:lpstr>
      <vt:lpstr>PowerPoint Sunusu</vt:lpstr>
      <vt:lpstr>PowerPoint Sunusu</vt:lpstr>
      <vt:lpstr>PowerPoint Sunusu</vt:lpstr>
      <vt:lpstr>PowerPoint Sunusu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BANKA VE SİGORTA HUKUKU</dc:title>
  <dc:creator>EÖ</dc:creator>
  <cp:lastModifiedBy>EDIBE YIGIT</cp:lastModifiedBy>
  <cp:revision>8</cp:revision>
  <dcterms:created xsi:type="dcterms:W3CDTF">2026-04-02T07:47:59Z</dcterms:created>
  <dcterms:modified xsi:type="dcterms:W3CDTF">2026-07-02T10:27:44Z</dcterms:modified>
</cp:coreProperties>
</file>