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B7BF54-13F4-4950-AF7C-D465DFFB4174}" v="25" dt="2025-10-09T23:07:16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">
      <pc:chgData name="MURAT YILMAZ" userId="ff9b7e86-fc40-44da-9543-0240a64fa5f9" providerId="ADAL" clId="{ACE4CE10-1FD1-4361-9C74-CB9D8C6BC3B6}" dt="2025-10-09T23:07:19.182" v="220" actId="20577"/>
      <pc:docMkLst>
        <pc:docMk/>
      </pc:docMkLst>
      <pc:sldChg chg="modSp mod">
        <pc:chgData name="MURAT YILMAZ" userId="ff9b7e86-fc40-44da-9543-0240a64fa5f9" providerId="ADAL" clId="{ACE4CE10-1FD1-4361-9C74-CB9D8C6BC3B6}" dt="2025-10-06T13:37:22.800" v="172" actId="27636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3:37:13.035" v="170" actId="207"/>
          <ac:spMkLst>
            <pc:docMk/>
            <pc:sldMk cId="2254796973" sldId="257"/>
            <ac:spMk id="2" creationId="{83CC07D1-29E1-4AA8-B207-C6F2C032646E}"/>
          </ac:spMkLst>
        </pc:spChg>
        <pc:spChg chg="mod">
          <ac:chgData name="MURAT YILMAZ" userId="ff9b7e86-fc40-44da-9543-0240a64fa5f9" providerId="ADAL" clId="{ACE4CE10-1FD1-4361-9C74-CB9D8C6BC3B6}" dt="2025-10-06T13:37:22.800" v="172" actId="27636"/>
          <ac:spMkLst>
            <pc:docMk/>
            <pc:sldMk cId="2254796973" sldId="257"/>
            <ac:spMk id="3" creationId="{48D2DA24-C5D0-44B5-9011-43E7FEA59CC9}"/>
          </ac:spMkLst>
        </pc:spChg>
      </pc:sldChg>
      <pc:sldChg chg="addSp delSp modSp mod">
        <pc:chgData name="MURAT YILMAZ" userId="ff9b7e86-fc40-44da-9543-0240a64fa5f9" providerId="ADAL" clId="{ACE4CE10-1FD1-4361-9C74-CB9D8C6BC3B6}" dt="2025-10-09T23:07:19.182" v="220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3" creationId="{F8B0D1D1-624A-4AF5-B57E-100CDFEEA580}"/>
          </ac:spMkLst>
        </pc:spChg>
        <pc:spChg chg="add del">
          <ac:chgData name="MURAT YILMAZ" userId="ff9b7e86-fc40-44da-9543-0240a64fa5f9" providerId="ADAL" clId="{ACE4CE10-1FD1-4361-9C74-CB9D8C6BC3B6}" dt="2025-10-09T23:07:00.596" v="216" actId="22"/>
          <ac:spMkLst>
            <pc:docMk/>
            <pc:sldMk cId="1630646507" sldId="259"/>
            <ac:spMk id="5" creationId="{530DD2DF-F61B-1BFC-8BB3-E4A83838991F}"/>
          </ac:spMkLst>
        </pc:spChg>
        <pc:spChg chg="add mod">
          <ac:chgData name="MURAT YILMAZ" userId="ff9b7e86-fc40-44da-9543-0240a64fa5f9" providerId="ADAL" clId="{ACE4CE10-1FD1-4361-9C74-CB9D8C6BC3B6}" dt="2025-10-09T23:07:19.182" v="220" actId="20577"/>
          <ac:spMkLst>
            <pc:docMk/>
            <pc:sldMk cId="1630646507" sldId="259"/>
            <ac:spMk id="6" creationId="{6EFE9FA6-88E4-09F4-00D5-0C93DB8FE69F}"/>
          </ac:spMkLst>
        </pc:spChg>
        <pc:spChg chg="del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07:14.109" v="217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07:14.109" v="217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07:14.109" v="217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3:37:49.066" v="176" actId="27636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3:37:41.288" v="174" actId="20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3:37:49.066" v="176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addSp delSp modSp mod">
        <pc:chgData name="MURAT YILMAZ" userId="ff9b7e86-fc40-44da-9543-0240a64fa5f9" providerId="ADAL" clId="{ACE4CE10-1FD1-4361-9C74-CB9D8C6BC3B6}" dt="2025-10-06T13:38:16.751" v="182" actId="26606"/>
        <pc:sldMkLst>
          <pc:docMk/>
          <pc:sldMk cId="4109560258" sldId="261"/>
        </pc:sldMkLst>
        <pc:spChg chg="mod">
          <ac:chgData name="MURAT YILMAZ" userId="ff9b7e86-fc40-44da-9543-0240a64fa5f9" providerId="ADAL" clId="{ACE4CE10-1FD1-4361-9C74-CB9D8C6BC3B6}" dt="2025-10-06T13:38:16.751" v="182" actId="26606"/>
          <ac:spMkLst>
            <pc:docMk/>
            <pc:sldMk cId="4109560258" sldId="261"/>
            <ac:spMk id="2" creationId="{5675DBA7-6DF8-E6DE-CD69-AAA5FE3E38DE}"/>
          </ac:spMkLst>
        </pc:spChg>
        <pc:spChg chg="add mod">
          <ac:chgData name="MURAT YILMAZ" userId="ff9b7e86-fc40-44da-9543-0240a64fa5f9" providerId="ADAL" clId="{ACE4CE10-1FD1-4361-9C74-CB9D8C6BC3B6}" dt="2025-10-06T13:38:16.751" v="182" actId="26606"/>
          <ac:spMkLst>
            <pc:docMk/>
            <pc:sldMk cId="4109560258" sldId="261"/>
            <ac:spMk id="5" creationId="{50B12430-5909-726D-6B99-8909CA7E30BF}"/>
          </ac:spMkLst>
        </pc:spChg>
        <pc:spChg chg="add">
          <ac:chgData name="MURAT YILMAZ" userId="ff9b7e86-fc40-44da-9543-0240a64fa5f9" providerId="ADAL" clId="{ACE4CE10-1FD1-4361-9C74-CB9D8C6BC3B6}" dt="2025-10-06T13:38:16.751" v="182" actId="26606"/>
          <ac:spMkLst>
            <pc:docMk/>
            <pc:sldMk cId="4109560258" sldId="261"/>
            <ac:spMk id="113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38:16.751" v="182" actId="26606"/>
          <ac:spMkLst>
            <pc:docMk/>
            <pc:sldMk cId="4109560258" sldId="261"/>
            <ac:spMk id="138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38:16.751" v="182" actId="26606"/>
          <ac:grpSpMkLst>
            <pc:docMk/>
            <pc:sldMk cId="4109560258" sldId="261"/>
            <ac:grpSpMk id="115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38:16.751" v="182" actId="26606"/>
          <ac:cxnSpMkLst>
            <pc:docMk/>
            <pc:sldMk cId="4109560258" sldId="261"/>
            <ac:cxnSpMk id="140" creationId="{68B6AB33-DFE6-4FE4-94FE-C9E25424AD16}"/>
          </ac:cxnSpMkLst>
        </pc:cxnChg>
      </pc:sldChg>
      <pc:sldChg chg="addSp delSp modSp mod">
        <pc:chgData name="MURAT YILMAZ" userId="ff9b7e86-fc40-44da-9543-0240a64fa5f9" providerId="ADAL" clId="{ACE4CE10-1FD1-4361-9C74-CB9D8C6BC3B6}" dt="2025-10-06T13:38:42.306" v="186" actId="27636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3:38:34.905" v="184" actId="207"/>
          <ac:spMkLst>
            <pc:docMk/>
            <pc:sldMk cId="1663166612" sldId="262"/>
            <ac:spMk id="2" creationId="{0763F28B-8F1D-BCAD-6A09-E58D815DE3E0}"/>
          </ac:spMkLst>
        </pc:spChg>
        <pc:spChg chg="add mod">
          <ac:chgData name="MURAT YILMAZ" userId="ff9b7e86-fc40-44da-9543-0240a64fa5f9" providerId="ADAL" clId="{ACE4CE10-1FD1-4361-9C74-CB9D8C6BC3B6}" dt="2025-10-06T13:38:42.306" v="186" actId="27636"/>
          <ac:spMkLst>
            <pc:docMk/>
            <pc:sldMk cId="1663166612" sldId="262"/>
            <ac:spMk id="5" creationId="{C595CA95-7CE6-EFE6-A598-7DF30046756A}"/>
          </ac:spMkLst>
        </pc:spChg>
        <pc:spChg chg="add">
          <ac:chgData name="MURAT YILMAZ" userId="ff9b7e86-fc40-44da-9543-0240a64fa5f9" providerId="ADAL" clId="{ACE4CE10-1FD1-4361-9C74-CB9D8C6BC3B6}" dt="2025-10-06T13:31:03.724" v="144" actId="26606"/>
          <ac:spMkLst>
            <pc:docMk/>
            <pc:sldMk cId="1663166612" sldId="262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31:03.724" v="144" actId="26606"/>
          <ac:spMkLst>
            <pc:docMk/>
            <pc:sldMk cId="1663166612" sldId="262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31:03.724" v="144" actId="26606"/>
          <ac:grpSpMkLst>
            <pc:docMk/>
            <pc:sldMk cId="1663166612" sldId="262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31:03.724" v="144" actId="26606"/>
          <ac:cxnSpMkLst>
            <pc:docMk/>
            <pc:sldMk cId="1663166612" sldId="262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3:39:18.077" v="192" actId="107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3:39:18.077" v="192" actId="1076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3:39:07.631" v="190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addSp delSp modSp mod">
        <pc:chgData name="MURAT YILMAZ" userId="ff9b7e86-fc40-44da-9543-0240a64fa5f9" providerId="ADAL" clId="{ACE4CE10-1FD1-4361-9C74-CB9D8C6BC3B6}" dt="2025-10-06T13:39:52.029" v="200" actId="26606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3:39:52.029" v="200" actId="26606"/>
          <ac:spMkLst>
            <pc:docMk/>
            <pc:sldMk cId="2866504963" sldId="264"/>
            <ac:spMk id="2" creationId="{B07E76CA-033F-9FFB-8227-6E92617EECE9}"/>
          </ac:spMkLst>
        </pc:spChg>
        <pc:spChg chg="add mod">
          <ac:chgData name="MURAT YILMAZ" userId="ff9b7e86-fc40-44da-9543-0240a64fa5f9" providerId="ADAL" clId="{ACE4CE10-1FD1-4361-9C74-CB9D8C6BC3B6}" dt="2025-10-06T13:39:52.029" v="200" actId="26606"/>
          <ac:spMkLst>
            <pc:docMk/>
            <pc:sldMk cId="2866504963" sldId="264"/>
            <ac:spMk id="5" creationId="{CFC3C3DF-F5A9-EA23-B8F8-EE069FEC281D}"/>
          </ac:spMkLst>
        </pc:spChg>
        <pc:spChg chg="add">
          <ac:chgData name="MURAT YILMAZ" userId="ff9b7e86-fc40-44da-9543-0240a64fa5f9" providerId="ADAL" clId="{ACE4CE10-1FD1-4361-9C74-CB9D8C6BC3B6}" dt="2025-10-06T13:39:52.029" v="200" actId="26606"/>
          <ac:spMkLst>
            <pc:docMk/>
            <pc:sldMk cId="2866504963" sldId="264"/>
            <ac:spMk id="113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39:52.029" v="200" actId="26606"/>
          <ac:spMkLst>
            <pc:docMk/>
            <pc:sldMk cId="2866504963" sldId="264"/>
            <ac:spMk id="138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39:52.029" v="200" actId="26606"/>
          <ac:grpSpMkLst>
            <pc:docMk/>
            <pc:sldMk cId="2866504963" sldId="264"/>
            <ac:grpSpMk id="115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39:52.029" v="200" actId="26606"/>
          <ac:cxnSpMkLst>
            <pc:docMk/>
            <pc:sldMk cId="2866504963" sldId="264"/>
            <ac:cxnSpMk id="140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3:40:35.878" v="20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3:40:27.836" v="205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3:40:35.878" v="20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3:40:14.553" v="203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3:40:05.860" v="202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3:40:14.553" v="203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3:41:04.644" v="210" actId="27636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3:40:56.602" v="208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3:41:04.644" v="210" actId="27636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23:15.769" v="73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9:57.527" v="211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9:57.527" v="211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 dirty="0" err="1">
                <a:solidFill>
                  <a:schemeClr val="tx1"/>
                </a:solidFill>
              </a:rPr>
              <a:t>İnşacılık</a:t>
            </a:r>
            <a:r>
              <a:rPr lang="en-US" sz="7200" dirty="0">
                <a:solidFill>
                  <a:schemeClr val="tx1"/>
                </a:solidFill>
              </a:rPr>
              <a:t> (</a:t>
            </a:r>
            <a:r>
              <a:rPr lang="en-US" sz="7200" dirty="0" err="1">
                <a:solidFill>
                  <a:schemeClr val="tx1"/>
                </a:solidFill>
              </a:rPr>
              <a:t>Konstrüktivizm</a:t>
            </a:r>
            <a:r>
              <a:rPr lang="en-US" sz="7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FE9FA6-88E4-09F4-00D5-0C93DB8FE69F}"/>
              </a:ext>
            </a:extLst>
          </p:cNvPr>
          <p:cNvSpPr txBox="1"/>
          <p:nvPr/>
        </p:nvSpPr>
        <p:spPr>
          <a:xfrm>
            <a:off x="9992421" y="390562"/>
            <a:ext cx="1125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/>
              <a:t>Hafta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Ekonomik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Fikirlerin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Gücü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fikirler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ölçütler</a:t>
            </a:r>
            <a:r>
              <a:rPr lang="en-US" dirty="0"/>
              <a:t> </a:t>
            </a:r>
            <a:r>
              <a:rPr lang="en-US" dirty="0" err="1"/>
              <a:t>tarafsız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; </a:t>
            </a:r>
            <a:r>
              <a:rPr lang="en-US" dirty="0" err="1"/>
              <a:t>politikayı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dağıtan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inşalardır</a:t>
            </a:r>
            <a:r>
              <a:rPr lang="en-US" dirty="0"/>
              <a:t>.</a:t>
            </a:r>
          </a:p>
          <a:p>
            <a:r>
              <a:rPr lang="en-US" b="1" dirty="0" err="1"/>
              <a:t>Ekonomik</a:t>
            </a:r>
            <a:r>
              <a:rPr lang="en-US" b="1" dirty="0"/>
              <a:t> </a:t>
            </a:r>
            <a:r>
              <a:rPr lang="en-US" b="1" dirty="0" err="1"/>
              <a:t>Paradigmalar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 err="1"/>
              <a:t>Keynesyenizm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b="1" dirty="0" err="1"/>
              <a:t>neoliberalizm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fikirler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hükümetlerin</a:t>
            </a:r>
            <a:r>
              <a:rPr lang="en-US" dirty="0"/>
              <a:t> hangi </a:t>
            </a:r>
            <a:r>
              <a:rPr lang="en-US" dirty="0" err="1"/>
              <a:t>politikaları</a:t>
            </a:r>
            <a:r>
              <a:rPr lang="en-US" dirty="0"/>
              <a:t> </a:t>
            </a:r>
            <a:r>
              <a:rPr lang="en-US" dirty="0" err="1"/>
              <a:t>meşru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gördüğünü</a:t>
            </a:r>
            <a:r>
              <a:rPr lang="en-US" dirty="0"/>
              <a:t> </a:t>
            </a:r>
            <a:r>
              <a:rPr lang="en-US" dirty="0" err="1"/>
              <a:t>şekillendirir</a:t>
            </a:r>
            <a:r>
              <a:rPr lang="en-US" dirty="0"/>
              <a:t>.</a:t>
            </a:r>
          </a:p>
          <a:p>
            <a:r>
              <a:rPr lang="en-US" b="1" dirty="0"/>
              <a:t>Fikir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Göstergeler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/>
              <a:t>GSYİH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b="1" dirty="0" err="1"/>
              <a:t>kredi</a:t>
            </a:r>
            <a:r>
              <a:rPr lang="en-US" b="1" dirty="0"/>
              <a:t> </a:t>
            </a:r>
            <a:r>
              <a:rPr lang="en-US" b="1" dirty="0" err="1"/>
              <a:t>notları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makroekonomik</a:t>
            </a:r>
            <a:r>
              <a:rPr lang="en-US" dirty="0"/>
              <a:t> </a:t>
            </a:r>
            <a:r>
              <a:rPr lang="en-US" dirty="0" err="1"/>
              <a:t>göstergeler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nesnel</a:t>
            </a:r>
            <a:r>
              <a:rPr lang="en-US" dirty="0"/>
              <a:t> </a:t>
            </a:r>
            <a:r>
              <a:rPr lang="en-US" dirty="0" err="1"/>
              <a:t>ölçütler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;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tercihlerini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hatta</a:t>
            </a:r>
            <a:r>
              <a:rPr lang="en-US" dirty="0"/>
              <a:t> </a:t>
            </a:r>
            <a:r>
              <a:rPr lang="en-US" dirty="0" err="1"/>
              <a:t>ölçtüklerini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gerçekliği</a:t>
            </a:r>
            <a:r>
              <a:rPr lang="en-US" dirty="0"/>
              <a:t> </a:t>
            </a:r>
            <a:r>
              <a:rPr lang="en-US" dirty="0" err="1"/>
              <a:t>yaratan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fikirlerdir</a:t>
            </a:r>
            <a:r>
              <a:rPr lang="en-US" dirty="0"/>
              <a:t>.</a:t>
            </a:r>
          </a:p>
          <a:p>
            <a:r>
              <a:rPr lang="en-US" b="1" dirty="0"/>
              <a:t>Örnek:</a:t>
            </a:r>
            <a:r>
              <a:rPr lang="en-US" dirty="0"/>
              <a:t> </a:t>
            </a:r>
            <a:r>
              <a:rPr lang="en-US" dirty="0" err="1"/>
              <a:t>Almanya'nın</a:t>
            </a:r>
            <a:r>
              <a:rPr lang="en-US" dirty="0"/>
              <a:t> </a:t>
            </a:r>
            <a:r>
              <a:rPr lang="en-US" b="1" dirty="0"/>
              <a:t>ordoliberal</a:t>
            </a:r>
            <a:r>
              <a:rPr lang="en-US" dirty="0"/>
              <a:t> </a:t>
            </a:r>
            <a:r>
              <a:rPr lang="en-US" dirty="0" err="1"/>
              <a:t>fikirleri</a:t>
            </a:r>
            <a:r>
              <a:rPr lang="en-US" dirty="0"/>
              <a:t>, Avro </a:t>
            </a:r>
            <a:r>
              <a:rPr lang="en-US" dirty="0" err="1"/>
              <a:t>Bölgesi</a:t>
            </a:r>
            <a:r>
              <a:rPr lang="en-US" dirty="0"/>
              <a:t> </a:t>
            </a:r>
            <a:r>
              <a:rPr lang="en-US" dirty="0" err="1"/>
              <a:t>krizini</a:t>
            </a:r>
            <a:r>
              <a:rPr lang="en-US" dirty="0"/>
              <a:t> </a:t>
            </a:r>
            <a:r>
              <a:rPr lang="en-US" dirty="0" err="1"/>
              <a:t>Kuzey'in</a:t>
            </a:r>
            <a:r>
              <a:rPr lang="en-US" dirty="0"/>
              <a:t> </a:t>
            </a:r>
            <a:r>
              <a:rPr lang="en-US" dirty="0" err="1"/>
              <a:t>tutumluluğuna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Güney'in</a:t>
            </a:r>
            <a:r>
              <a:rPr lang="en-US" dirty="0"/>
              <a:t> </a:t>
            </a:r>
            <a:r>
              <a:rPr lang="en-US" dirty="0" err="1"/>
              <a:t>savurganlığının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ahlak</a:t>
            </a:r>
            <a:r>
              <a:rPr lang="en-US" dirty="0"/>
              <a:t> </a:t>
            </a:r>
            <a:r>
              <a:rPr lang="en-US" dirty="0" err="1"/>
              <a:t>hikayesi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çerçeveledi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kemer</a:t>
            </a:r>
            <a:r>
              <a:rPr lang="en-US" b="1" dirty="0"/>
              <a:t> </a:t>
            </a:r>
            <a:r>
              <a:rPr lang="en-US" b="1" dirty="0" err="1"/>
              <a:t>sıkmayı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 </a:t>
            </a:r>
            <a:r>
              <a:rPr lang="en-US" dirty="0" err="1"/>
              <a:t>çözüm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getirdi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İnşacılık Nedir?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2DA24-C5D0-44B5-9011-43E7FEA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İnşacılık,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görüşlerini</a:t>
            </a:r>
            <a:r>
              <a:rPr lang="en-US" dirty="0"/>
              <a:t>, </a:t>
            </a:r>
            <a:r>
              <a:rPr lang="en-US" dirty="0" err="1"/>
              <a:t>kimliklerini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çıkarlarını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b="1" dirty="0" err="1"/>
              <a:t>fikirlerin</a:t>
            </a:r>
            <a:r>
              <a:rPr lang="en-US" b="1" dirty="0"/>
              <a:t>, </a:t>
            </a:r>
            <a:r>
              <a:rPr lang="en-US" b="1" dirty="0" err="1"/>
              <a:t>inançların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normların</a:t>
            </a:r>
            <a:r>
              <a:rPr lang="en-US" dirty="0"/>
              <a:t> </a:t>
            </a:r>
            <a:r>
              <a:rPr lang="en-US" dirty="0" err="1"/>
              <a:t>rolüne</a:t>
            </a:r>
            <a:r>
              <a:rPr lang="en-US" dirty="0"/>
              <a:t> </a:t>
            </a:r>
            <a:r>
              <a:rPr lang="en-US" dirty="0" err="1"/>
              <a:t>odaklanan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UPİ </a:t>
            </a:r>
            <a:r>
              <a:rPr lang="en-US" dirty="0" err="1"/>
              <a:t>perspektifidir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Argüman</a:t>
            </a:r>
            <a:r>
              <a:rPr lang="en-US" b="1" dirty="0"/>
              <a:t>:</a:t>
            </a:r>
            <a:r>
              <a:rPr lang="en-US" dirty="0"/>
              <a:t> Dünya </a:t>
            </a:r>
            <a:r>
              <a:rPr lang="en-US" b="1" dirty="0" err="1"/>
              <a:t>sosyal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inşa</a:t>
            </a:r>
            <a:r>
              <a:rPr lang="en-US" b="1" dirty="0"/>
              <a:t> </a:t>
            </a:r>
            <a:r>
              <a:rPr lang="en-US" b="1" dirty="0" err="1"/>
              <a:t>edilmiştir</a:t>
            </a:r>
            <a:r>
              <a:rPr lang="en-US" dirty="0"/>
              <a:t>. Maddi </a:t>
            </a:r>
            <a:r>
              <a:rPr lang="en-US" dirty="0" err="1"/>
              <a:t>şeylerin</a:t>
            </a:r>
            <a:r>
              <a:rPr lang="en-US" dirty="0"/>
              <a:t> (para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silah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onlar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olduğumuz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fikirler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anlayışlar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anlamı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Kavrayış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Aktörler</a:t>
            </a:r>
            <a:r>
              <a:rPr lang="en-US" dirty="0"/>
              <a:t> (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rasyonel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; </a:t>
            </a:r>
            <a:r>
              <a:rPr lang="en-US" dirty="0" err="1"/>
              <a:t>eylemleri</a:t>
            </a:r>
            <a:r>
              <a:rPr lang="en-US" dirty="0"/>
              <a:t>, </a:t>
            </a:r>
            <a:r>
              <a:rPr lang="en-US" dirty="0" err="1"/>
              <a:t>kimlikleri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neyin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meşru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konusundaki</a:t>
            </a:r>
            <a:r>
              <a:rPr lang="en-US" dirty="0"/>
              <a:t> </a:t>
            </a:r>
            <a:r>
              <a:rPr lang="en-US" dirty="0" err="1"/>
              <a:t>algıları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yönlendirilir</a:t>
            </a:r>
            <a:r>
              <a:rPr lang="en-US" dirty="0"/>
              <a:t>.</a:t>
            </a:r>
          </a:p>
          <a:p>
            <a:r>
              <a:rPr lang="en-US" b="1" dirty="0"/>
              <a:t>Ünlü </a:t>
            </a:r>
            <a:r>
              <a:rPr lang="en-US" b="1" dirty="0" err="1"/>
              <a:t>Alıntı</a:t>
            </a:r>
            <a:r>
              <a:rPr lang="en-US" b="1" dirty="0"/>
              <a:t> (Alexander Wendt):</a:t>
            </a:r>
            <a:r>
              <a:rPr lang="en-US" dirty="0"/>
              <a:t> </a:t>
            </a:r>
            <a:r>
              <a:rPr lang="en-US" i="1" dirty="0"/>
              <a:t>"Anarşi, </a:t>
            </a:r>
            <a:r>
              <a:rPr lang="en-US" i="1" dirty="0" err="1"/>
              <a:t>devletlerin</a:t>
            </a:r>
            <a:r>
              <a:rPr lang="en-US" i="1" dirty="0"/>
              <a:t> </a:t>
            </a:r>
            <a:r>
              <a:rPr lang="en-US" i="1" dirty="0" err="1"/>
              <a:t>onu</a:t>
            </a:r>
            <a:r>
              <a:rPr lang="en-US" i="1" dirty="0"/>
              <a:t> ne </a:t>
            </a:r>
            <a:r>
              <a:rPr lang="en-US" i="1" dirty="0" err="1"/>
              <a:t>yaptığıdır</a:t>
            </a:r>
            <a:r>
              <a:rPr lang="en-US" i="1" dirty="0"/>
              <a:t>."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ilişkilerin</a:t>
            </a:r>
            <a:r>
              <a:rPr lang="en-US" dirty="0"/>
              <a:t> </a:t>
            </a:r>
            <a:r>
              <a:rPr lang="en-US" dirty="0" err="1"/>
              <a:t>doğası</a:t>
            </a:r>
            <a:r>
              <a:rPr lang="en-US" dirty="0"/>
              <a:t> (</a:t>
            </a:r>
            <a:r>
              <a:rPr lang="en-US" dirty="0" err="1"/>
              <a:t>çatışmacı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işbirlikçi</a:t>
            </a:r>
            <a:r>
              <a:rPr lang="en-US" dirty="0"/>
              <a:t>),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birbirleri</a:t>
            </a:r>
            <a:r>
              <a:rPr lang="en-US" dirty="0"/>
              <a:t> </a:t>
            </a:r>
            <a:r>
              <a:rPr lang="en-US" dirty="0" err="1"/>
              <a:t>hakkındaki</a:t>
            </a:r>
            <a:r>
              <a:rPr lang="en-US" dirty="0"/>
              <a:t> </a:t>
            </a:r>
            <a:r>
              <a:rPr lang="en-US" dirty="0" err="1"/>
              <a:t>fikirlerine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Kavramsal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Araçlar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Sorunsallaştırma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Çerçeveleme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İnşacılar</a:t>
            </a:r>
            <a:r>
              <a:rPr lang="en-US" dirty="0"/>
              <a:t>, </a:t>
            </a:r>
            <a:r>
              <a:rPr lang="en-US" dirty="0" err="1"/>
              <a:t>fikirlerin</a:t>
            </a:r>
            <a:r>
              <a:rPr lang="en-US" dirty="0"/>
              <a:t> </a:t>
            </a:r>
            <a:r>
              <a:rPr lang="en-US" dirty="0" err="1"/>
              <a:t>siyaseti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şekillendirdiğini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:</a:t>
            </a:r>
          </a:p>
          <a:p>
            <a:r>
              <a:rPr lang="en-US" b="1" dirty="0" err="1"/>
              <a:t>Sorunsallaştırma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Söylemi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konuyu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sorun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. </a:t>
            </a:r>
            <a:r>
              <a:rPr lang="en-US" dirty="0" err="1"/>
              <a:t>Sorunlar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var </a:t>
            </a:r>
            <a:r>
              <a:rPr lang="en-US" dirty="0" err="1"/>
              <a:t>olmazlar</a:t>
            </a:r>
            <a:r>
              <a:rPr lang="en-US" dirty="0"/>
              <a:t>; "</a:t>
            </a:r>
            <a:r>
              <a:rPr lang="en-US" dirty="0" err="1"/>
              <a:t>konuşularak</a:t>
            </a:r>
            <a:r>
              <a:rPr lang="en-US" dirty="0"/>
              <a:t> var </a:t>
            </a:r>
            <a:r>
              <a:rPr lang="en-US" dirty="0" err="1"/>
              <a:t>edilirler</a:t>
            </a:r>
            <a:r>
              <a:rPr lang="en-US" dirty="0"/>
              <a:t>" (</a:t>
            </a:r>
            <a:r>
              <a:rPr lang="en-US" dirty="0" err="1"/>
              <a:t>örneğin</a:t>
            </a:r>
            <a:r>
              <a:rPr lang="en-US" dirty="0"/>
              <a:t>, para </a:t>
            </a:r>
            <a:r>
              <a:rPr lang="en-US" dirty="0" err="1"/>
              <a:t>aklama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sorun</a:t>
            </a:r>
            <a:r>
              <a:rPr lang="en-US" dirty="0"/>
              <a:t>"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geldi</a:t>
            </a:r>
            <a:r>
              <a:rPr lang="en-US" dirty="0"/>
              <a:t>).</a:t>
            </a:r>
          </a:p>
          <a:p>
            <a:r>
              <a:rPr lang="en-US" b="1" dirty="0" err="1"/>
              <a:t>Çerçeveleme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meselenin</a:t>
            </a:r>
            <a:r>
              <a:rPr lang="en-US" dirty="0"/>
              <a:t> </a:t>
            </a:r>
            <a:r>
              <a:rPr lang="en-US" dirty="0" err="1"/>
              <a:t>özünü</a:t>
            </a:r>
            <a:r>
              <a:rPr lang="en-US" dirty="0"/>
              <a:t> </a:t>
            </a:r>
            <a:r>
              <a:rPr lang="en-US" dirty="0" err="1"/>
              <a:t>tanımlama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—</a:t>
            </a:r>
            <a:r>
              <a:rPr lang="en-US" dirty="0" err="1"/>
              <a:t>nedeni</a:t>
            </a:r>
            <a:r>
              <a:rPr lang="en-US" dirty="0"/>
              <a:t>,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çözümü</a:t>
            </a:r>
            <a:r>
              <a:rPr lang="en-US" dirty="0"/>
              <a:t>. Bir </a:t>
            </a:r>
            <a:r>
              <a:rPr lang="en-US" dirty="0" err="1"/>
              <a:t>meselenin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çerçevelendiği</a:t>
            </a:r>
            <a:r>
              <a:rPr lang="en-US" dirty="0"/>
              <a:t>, </a:t>
            </a:r>
            <a:r>
              <a:rPr lang="en-US" dirty="0" err="1"/>
              <a:t>verilecek</a:t>
            </a:r>
            <a:r>
              <a:rPr lang="en-US" dirty="0"/>
              <a:t> </a:t>
            </a:r>
            <a:r>
              <a:rPr lang="en-US" dirty="0" err="1"/>
              <a:t>tepkiyi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Örnek:</a:t>
            </a:r>
            <a:r>
              <a:rPr lang="en-US" dirty="0"/>
              <a:t> </a:t>
            </a:r>
            <a:r>
              <a:rPr lang="en-US" dirty="0" err="1"/>
              <a:t>İklim</a:t>
            </a:r>
            <a:r>
              <a:rPr lang="en-US" dirty="0"/>
              <a:t> </a:t>
            </a:r>
            <a:r>
              <a:rPr lang="en-US" dirty="0" err="1"/>
              <a:t>değişikliği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sorun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fırsat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tehdidi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çerçeveleniyor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511C0-3F97-5AE0-B1C4-E55615AA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5DBA7-6DF8-E6DE-CD69-AAA5FE3E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chemeClr val="tx1"/>
                </a:solidFill>
              </a:rPr>
              <a:t>Söylemin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Metaforların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Gücü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50B12430-5909-726D-6B99-8909CA7E30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Söylem Analizi: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Dil ve retoriğin bir mesele hakkında nasıl bir "gerçeklik" inşa ettiğini, belirli politika tepkilerini mantıklı gösterirken diğerlerini dışladığını inceler.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Örnek: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11 Eylül sonrası "İslami terörizm" söylemi, konuyu Batı için varoluşsal bir tehdit olarak çerçeveledi ve askeri bir terörle mücadele yanıtını tek seçenek gibi gösterdi.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Metaforlar ve Kategoriler: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Kullandığımız kelimelerin ve kısaltmaların gerçek dünya sonuçları vardır.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Örnek: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Ülkeleri </a:t>
            </a: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"BRICS"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olarak gruplandırmak tutarlı bir blok algısı yaratırken, diğerlerini </a:t>
            </a: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"PIIGS"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olarak etiketlemek onları riskle ilişkilendirerek mali sıkıntılarını daha da kötüleştirdi.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60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Bir </a:t>
            </a:r>
            <a:r>
              <a:rPr lang="en-US" sz="4400" dirty="0" err="1">
                <a:solidFill>
                  <a:schemeClr val="tx1"/>
                </a:solidFill>
              </a:rPr>
              <a:t>Normun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Yaşam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Döngüsü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C595CA95-7CE6-EFE6-A598-7DF3004675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b="1" dirty="0" err="1"/>
              <a:t>Normlar</a:t>
            </a:r>
            <a:r>
              <a:rPr lang="en-US" dirty="0"/>
              <a:t>, "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kimliğe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aktörler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standartlarıdır</a:t>
            </a:r>
            <a:r>
              <a:rPr lang="en-US" dirty="0"/>
              <a:t>". </a:t>
            </a:r>
            <a:r>
              <a:rPr lang="en-US" dirty="0" err="1"/>
              <a:t>İnşacılar</a:t>
            </a:r>
            <a:r>
              <a:rPr lang="en-US" dirty="0"/>
              <a:t> (Finnemore </a:t>
            </a:r>
            <a:r>
              <a:rPr lang="en-US" dirty="0" err="1"/>
              <a:t>ve</a:t>
            </a:r>
            <a:r>
              <a:rPr lang="en-US" dirty="0"/>
              <a:t> Sikkink) </a:t>
            </a:r>
            <a:r>
              <a:rPr lang="en-US" dirty="0" err="1"/>
              <a:t>normların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evrildiğini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:</a:t>
            </a:r>
          </a:p>
          <a:p>
            <a:r>
              <a:rPr lang="en-US" b="1" dirty="0" err="1"/>
              <a:t>Normun</a:t>
            </a:r>
            <a:r>
              <a:rPr lang="en-US" b="1" dirty="0"/>
              <a:t> </a:t>
            </a:r>
            <a:r>
              <a:rPr lang="en-US" b="1" dirty="0" err="1"/>
              <a:t>Ortaya</a:t>
            </a:r>
            <a:r>
              <a:rPr lang="en-US" b="1" dirty="0"/>
              <a:t> </a:t>
            </a:r>
            <a:r>
              <a:rPr lang="en-US" b="1" dirty="0" err="1"/>
              <a:t>Çıkışı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/>
              <a:t>Norm </a:t>
            </a:r>
            <a:r>
              <a:rPr lang="en-US" b="1" dirty="0" err="1"/>
              <a:t>girişimcileri</a:t>
            </a:r>
            <a:r>
              <a:rPr lang="en-US" dirty="0"/>
              <a:t> (</a:t>
            </a:r>
            <a:r>
              <a:rPr lang="en-US" dirty="0" err="1"/>
              <a:t>aktivistler</a:t>
            </a:r>
            <a:r>
              <a:rPr lang="en-US" dirty="0"/>
              <a:t>, </a:t>
            </a:r>
            <a:r>
              <a:rPr lang="en-US" dirty="0" err="1"/>
              <a:t>STK'lar</a:t>
            </a:r>
            <a:r>
              <a:rPr lang="en-US" dirty="0"/>
              <a:t>)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konuyu</a:t>
            </a:r>
            <a:r>
              <a:rPr lang="en-US" dirty="0"/>
              <a:t> </a:t>
            </a:r>
            <a:r>
              <a:rPr lang="en-US" dirty="0" err="1"/>
              <a:t>çerçeveler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kitleyi</a:t>
            </a:r>
            <a:r>
              <a:rPr lang="en-US" dirty="0"/>
              <a:t> yeni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normu</a:t>
            </a:r>
            <a:r>
              <a:rPr lang="en-US" dirty="0"/>
              <a:t> </a:t>
            </a:r>
            <a:r>
              <a:rPr lang="en-US" dirty="0" err="1"/>
              <a:t>benimsemeye</a:t>
            </a:r>
            <a:r>
              <a:rPr lang="en-US" dirty="0"/>
              <a:t> </a:t>
            </a:r>
            <a:r>
              <a:rPr lang="en-US" dirty="0" err="1"/>
              <a:t>ikna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r>
              <a:rPr lang="en-US" b="1" dirty="0"/>
              <a:t>Norm </a:t>
            </a:r>
            <a:r>
              <a:rPr lang="en-US" b="1" dirty="0" err="1"/>
              <a:t>Şelalesi</a:t>
            </a:r>
            <a:r>
              <a:rPr lang="en-US" b="1" dirty="0"/>
              <a:t>:</a:t>
            </a:r>
            <a:r>
              <a:rPr lang="en-US" dirty="0"/>
              <a:t> Bir "</a:t>
            </a:r>
            <a:r>
              <a:rPr lang="en-US" dirty="0" err="1"/>
              <a:t>kırılma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" </a:t>
            </a:r>
            <a:r>
              <a:rPr lang="en-US" dirty="0" err="1"/>
              <a:t>ulaşılır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meşruiyet</a:t>
            </a:r>
            <a:r>
              <a:rPr lang="en-US" dirty="0"/>
              <a:t> </a:t>
            </a:r>
            <a:r>
              <a:rPr lang="en-US" dirty="0" err="1"/>
              <a:t>kazanmak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"modern"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görülmek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normu</a:t>
            </a:r>
            <a:r>
              <a:rPr lang="en-US" dirty="0"/>
              <a:t> </a:t>
            </a:r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benimser</a:t>
            </a:r>
            <a:r>
              <a:rPr lang="en-US" dirty="0"/>
              <a:t>.</a:t>
            </a:r>
          </a:p>
          <a:p>
            <a:r>
              <a:rPr lang="en-US" b="1" dirty="0" err="1"/>
              <a:t>İçselleştirme</a:t>
            </a:r>
            <a:r>
              <a:rPr lang="en-US" b="1" dirty="0"/>
              <a:t>:</a:t>
            </a:r>
            <a:r>
              <a:rPr lang="en-US" dirty="0"/>
              <a:t> Norm o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görür</a:t>
            </a:r>
            <a:r>
              <a:rPr lang="en-US" dirty="0"/>
              <a:t> ki, </a:t>
            </a:r>
            <a:r>
              <a:rPr lang="en-US" dirty="0" err="1"/>
              <a:t>sorgulanmaz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otomatikleşir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Normları</a:t>
            </a:r>
            <a:r>
              <a:rPr lang="en-US" sz="4400" dirty="0">
                <a:solidFill>
                  <a:schemeClr val="tx1"/>
                </a:solidFill>
              </a:rPr>
              <a:t> Kim </a:t>
            </a:r>
            <a:r>
              <a:rPr lang="en-US" sz="4400" dirty="0" err="1">
                <a:solidFill>
                  <a:schemeClr val="tx1"/>
                </a:solidFill>
              </a:rPr>
              <a:t>Yayıyor</a:t>
            </a:r>
            <a:r>
              <a:rPr lang="en-US" sz="44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aktör</a:t>
            </a:r>
            <a:r>
              <a:rPr lang="en-US" dirty="0"/>
              <a:t> </a:t>
            </a:r>
            <a:r>
              <a:rPr lang="en-US" dirty="0" err="1"/>
              <a:t>türü</a:t>
            </a:r>
            <a:r>
              <a:rPr lang="en-US" dirty="0"/>
              <a:t>, </a:t>
            </a:r>
            <a:r>
              <a:rPr lang="en-US" dirty="0" err="1"/>
              <a:t>normları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yaymada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öneme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:</a:t>
            </a:r>
          </a:p>
          <a:p>
            <a:r>
              <a:rPr lang="en-US" b="1" dirty="0"/>
              <a:t>Ulus-</a:t>
            </a:r>
            <a:r>
              <a:rPr lang="en-US" b="1" dirty="0" err="1"/>
              <a:t>ötesi</a:t>
            </a:r>
            <a:r>
              <a:rPr lang="en-US" b="1" dirty="0"/>
              <a:t> </a:t>
            </a:r>
            <a:r>
              <a:rPr lang="en-US" b="1" dirty="0" err="1"/>
              <a:t>Savunuculuk</a:t>
            </a:r>
            <a:r>
              <a:rPr lang="en-US" b="1" dirty="0"/>
              <a:t> </a:t>
            </a:r>
            <a:r>
              <a:rPr lang="en-US" b="1" dirty="0" err="1"/>
              <a:t>Ağları</a:t>
            </a:r>
            <a:r>
              <a:rPr lang="en-US" b="1" dirty="0"/>
              <a:t> (</a:t>
            </a:r>
            <a:r>
              <a:rPr lang="en-US" b="1" dirty="0" err="1"/>
              <a:t>TAN'lar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Devletlere</a:t>
            </a:r>
            <a:r>
              <a:rPr lang="en-US" dirty="0"/>
              <a:t> </a:t>
            </a:r>
            <a:r>
              <a:rPr lang="en-US" dirty="0" err="1"/>
              <a:t>baskı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, </a:t>
            </a:r>
            <a:r>
              <a:rPr lang="en-US" dirty="0" err="1"/>
              <a:t>semboller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utandırma</a:t>
            </a:r>
            <a:r>
              <a:rPr lang="en-US" dirty="0"/>
              <a:t> </a:t>
            </a:r>
            <a:r>
              <a:rPr lang="en-US" dirty="0" err="1"/>
              <a:t>kampanyaları</a:t>
            </a:r>
            <a:r>
              <a:rPr lang="en-US" dirty="0"/>
              <a:t> </a:t>
            </a:r>
            <a:r>
              <a:rPr lang="en-US" dirty="0" err="1"/>
              <a:t>kullanan</a:t>
            </a:r>
            <a:r>
              <a:rPr lang="en-US" dirty="0"/>
              <a:t> </a:t>
            </a:r>
            <a:r>
              <a:rPr lang="en-US" dirty="0" err="1"/>
              <a:t>aktivist</a:t>
            </a:r>
            <a:r>
              <a:rPr lang="en-US" dirty="0"/>
              <a:t> </a:t>
            </a:r>
            <a:r>
              <a:rPr lang="en-US" dirty="0" err="1"/>
              <a:t>ağları</a:t>
            </a:r>
            <a:r>
              <a:rPr lang="en-US" dirty="0"/>
              <a:t> (</a:t>
            </a:r>
            <a:r>
              <a:rPr lang="en-US" dirty="0" err="1"/>
              <a:t>STK'lar</a:t>
            </a:r>
            <a:r>
              <a:rPr lang="en-US" dirty="0"/>
              <a:t>, </a:t>
            </a:r>
            <a:r>
              <a:rPr lang="en-US" dirty="0" err="1"/>
              <a:t>sendikalar</a:t>
            </a:r>
            <a:r>
              <a:rPr lang="en-US" dirty="0"/>
              <a:t> vb.). (Örnek: </a:t>
            </a:r>
            <a:r>
              <a:rPr lang="en-US" dirty="0" err="1"/>
              <a:t>Uluslararası</a:t>
            </a:r>
            <a:r>
              <a:rPr lang="en-US" dirty="0"/>
              <a:t> Kara </a:t>
            </a:r>
            <a:r>
              <a:rPr lang="en-US" dirty="0" err="1"/>
              <a:t>Mayınlarını</a:t>
            </a:r>
            <a:r>
              <a:rPr lang="en-US" dirty="0"/>
              <a:t> </a:t>
            </a:r>
            <a:r>
              <a:rPr lang="en-US" dirty="0" err="1"/>
              <a:t>Yasaklama</a:t>
            </a:r>
            <a:r>
              <a:rPr lang="en-US" dirty="0"/>
              <a:t> </a:t>
            </a:r>
            <a:r>
              <a:rPr lang="en-US" dirty="0" err="1"/>
              <a:t>Kampanyası</a:t>
            </a:r>
            <a:r>
              <a:rPr lang="en-US" dirty="0"/>
              <a:t>).</a:t>
            </a:r>
          </a:p>
          <a:p>
            <a:r>
              <a:rPr lang="en-US" b="1" dirty="0" err="1"/>
              <a:t>Epistemik</a:t>
            </a:r>
            <a:r>
              <a:rPr lang="en-US" b="1" dirty="0"/>
              <a:t> </a:t>
            </a:r>
            <a:r>
              <a:rPr lang="en-US" b="1" dirty="0" err="1"/>
              <a:t>Topluluklar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sorun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çözümü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anlayışa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ulus-</a:t>
            </a:r>
            <a:r>
              <a:rPr lang="en-US" dirty="0" err="1"/>
              <a:t>ötesi</a:t>
            </a:r>
            <a:r>
              <a:rPr lang="en-US" dirty="0"/>
              <a:t> </a:t>
            </a:r>
            <a:r>
              <a:rPr lang="en-US" dirty="0" err="1"/>
              <a:t>uzman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insanı</a:t>
            </a:r>
            <a:r>
              <a:rPr lang="en-US" dirty="0"/>
              <a:t> </a:t>
            </a:r>
            <a:r>
              <a:rPr lang="en-US" dirty="0" err="1"/>
              <a:t>ağları</a:t>
            </a:r>
            <a:r>
              <a:rPr lang="en-US" dirty="0"/>
              <a:t>. (Örnek: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ısınma</a:t>
            </a:r>
            <a:r>
              <a:rPr lang="en-US" dirty="0"/>
              <a:t> </a:t>
            </a:r>
            <a:r>
              <a:rPr lang="en-US" dirty="0" err="1"/>
              <a:t>tartışmasını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bilimcileri</a:t>
            </a:r>
            <a:r>
              <a:rPr lang="en-US" dirty="0"/>
              <a:t>).</a:t>
            </a:r>
          </a:p>
          <a:p>
            <a:r>
              <a:rPr lang="en-US" b="1" dirty="0" err="1"/>
              <a:t>Uluslararası</a:t>
            </a:r>
            <a:r>
              <a:rPr lang="en-US" b="1" dirty="0"/>
              <a:t> </a:t>
            </a:r>
            <a:r>
              <a:rPr lang="en-US" b="1" dirty="0" err="1"/>
              <a:t>Örgütler</a:t>
            </a:r>
            <a:r>
              <a:rPr lang="en-US" b="1" dirty="0"/>
              <a:t> (</a:t>
            </a:r>
            <a:r>
              <a:rPr lang="en-US" b="1" dirty="0" err="1"/>
              <a:t>UÖ'ler</a:t>
            </a:r>
            <a:r>
              <a:rPr lang="en-US" b="1" dirty="0"/>
              <a:t>):</a:t>
            </a:r>
            <a:r>
              <a:rPr lang="en-US" dirty="0"/>
              <a:t> BM </a:t>
            </a:r>
            <a:r>
              <a:rPr lang="en-US" dirty="0" err="1"/>
              <a:t>veya</a:t>
            </a:r>
            <a:r>
              <a:rPr lang="en-US" dirty="0"/>
              <a:t> Dünya </a:t>
            </a:r>
            <a:r>
              <a:rPr lang="en-US" dirty="0" err="1"/>
              <a:t>Bankası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kurumlar</a:t>
            </a:r>
            <a:r>
              <a:rPr lang="en-US" dirty="0"/>
              <a:t>, </a:t>
            </a:r>
            <a:r>
              <a:rPr lang="en-US" dirty="0" err="1"/>
              <a:t>devletleri</a:t>
            </a:r>
            <a:r>
              <a:rPr lang="en-US" dirty="0"/>
              <a:t> yeni </a:t>
            </a:r>
            <a:r>
              <a:rPr lang="en-US" dirty="0" err="1"/>
              <a:t>normları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çıkarları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etmeleri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sosyalleştirir</a:t>
            </a:r>
            <a:r>
              <a:rPr lang="en-US" dirty="0"/>
              <a:t>. (Örnek: </a:t>
            </a:r>
            <a:r>
              <a:rPr lang="en-US" dirty="0" err="1"/>
              <a:t>BM'nin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eşitliği</a:t>
            </a:r>
            <a:r>
              <a:rPr lang="en-US" dirty="0"/>
              <a:t> </a:t>
            </a:r>
            <a:r>
              <a:rPr lang="en-US" dirty="0" err="1"/>
              <a:t>normlarını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UP</a:t>
            </a:r>
            <a:r>
              <a:rPr lang="tr-TR" sz="4400" dirty="0">
                <a:solidFill>
                  <a:schemeClr val="tx1"/>
                </a:solidFill>
              </a:rPr>
              <a:t>E</a:t>
            </a:r>
            <a:r>
              <a:rPr lang="en-US" sz="4400" dirty="0">
                <a:solidFill>
                  <a:schemeClr val="tx1"/>
                </a:solidFill>
              </a:rPr>
              <a:t>'de Norm </a:t>
            </a:r>
            <a:r>
              <a:rPr lang="en-US" sz="4400">
                <a:solidFill>
                  <a:schemeClr val="tx1"/>
                </a:solidFill>
              </a:rPr>
              <a:t>Örnekleri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CFC3C3DF-F5A9-EA23-B8F8-EE069FEC2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Devlet Borcu: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Geleneksel norm, devletlerin borçlarını her zaman ödemesi gerektiğidir. Ancak yolsuz, gayrimeşru rejimler tarafından yapılan borçların affedilmesi gerektiğini öne süren </a:t>
            </a: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"menfur borç"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etrafında yeni bir norm ortaya çıkmaktadır.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Kurumsal Sosyal Sorumluluk: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"Sürdürülebilir kalkınma"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normu, madencilik şirketlerini itibarlarını korumak için KSS politikalarını benimsemeye itmiştir.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İlaçlara Erişim:</a:t>
            </a:r>
            <a:r>
              <a:rPr kumimoji="0" lang="en-US" altLang="en-US" sz="17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Gelişmekte olan ülkeler, (HIV/AIDS gibi) temel ilaçlara erişimi temel bir insan hakkı olarak çerçeveleyerek güçlü patent normlarına başarıyla meydan okudular ve Doha Deklarasyonu'na yol açtılar.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Norm </a:t>
            </a:r>
            <a:r>
              <a:rPr lang="en-US" sz="4400" dirty="0" err="1">
                <a:solidFill>
                  <a:schemeClr val="tx1"/>
                </a:solidFill>
              </a:rPr>
              <a:t>Çatışması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"Norm </a:t>
            </a:r>
            <a:r>
              <a:rPr lang="en-US" sz="4400" dirty="0" err="1">
                <a:solidFill>
                  <a:schemeClr val="tx1"/>
                </a:solidFill>
              </a:rPr>
              <a:t>Ölümü</a:t>
            </a:r>
            <a:r>
              <a:rPr lang="en-US" sz="4400" dirty="0">
                <a:solidFill>
                  <a:schemeClr val="tx1"/>
                </a:solidFill>
              </a:rPr>
              <a:t>"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Normların</a:t>
            </a:r>
            <a:r>
              <a:rPr lang="en-US" dirty="0"/>
              <a:t> </a:t>
            </a:r>
            <a:r>
              <a:rPr lang="en-US" dirty="0" err="1"/>
              <a:t>yayılması</a:t>
            </a:r>
            <a:r>
              <a:rPr lang="en-US" dirty="0"/>
              <a:t> her zaman </a:t>
            </a:r>
            <a:r>
              <a:rPr lang="en-US" dirty="0" err="1"/>
              <a:t>pürüzsüz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ilerici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hikaye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  <a:p>
            <a:r>
              <a:rPr lang="en-US" b="1" dirty="0"/>
              <a:t>Norm </a:t>
            </a:r>
            <a:r>
              <a:rPr lang="en-US" b="1" dirty="0" err="1"/>
              <a:t>Çatışması</a:t>
            </a:r>
            <a:r>
              <a:rPr lang="en-US" b="1" dirty="0"/>
              <a:t>:</a:t>
            </a:r>
            <a:r>
              <a:rPr lang="en-US" dirty="0"/>
              <a:t> Her norm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olmaz</a:t>
            </a:r>
            <a:r>
              <a:rPr lang="en-US" dirty="0"/>
              <a:t>. </a:t>
            </a:r>
            <a:r>
              <a:rPr lang="en-US" b="1" dirty="0"/>
              <a:t>"Norm </a:t>
            </a:r>
            <a:r>
              <a:rPr lang="en-US" b="1" dirty="0" err="1"/>
              <a:t>karşı-girişimcileri</a:t>
            </a:r>
            <a:r>
              <a:rPr lang="en-US" b="1" dirty="0"/>
              <a:t>"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ABD </a:t>
            </a:r>
            <a:r>
              <a:rPr lang="en-US" dirty="0" err="1"/>
              <a:t>silah</a:t>
            </a:r>
            <a:r>
              <a:rPr lang="en-US" dirty="0"/>
              <a:t> </a:t>
            </a:r>
            <a:r>
              <a:rPr lang="en-US" dirty="0" err="1"/>
              <a:t>lobisi</a:t>
            </a:r>
            <a:r>
              <a:rPr lang="en-US" dirty="0"/>
              <a:t>)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çıktıkları</a:t>
            </a:r>
            <a:r>
              <a:rPr lang="en-US" dirty="0"/>
              <a:t> yeni </a:t>
            </a:r>
            <a:r>
              <a:rPr lang="en-US" dirty="0" err="1"/>
              <a:t>normları</a:t>
            </a:r>
            <a:r>
              <a:rPr lang="en-US" dirty="0"/>
              <a:t> </a:t>
            </a:r>
            <a:r>
              <a:rPr lang="en-US" dirty="0" err="1"/>
              <a:t>engellemek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çalışırlar</a:t>
            </a:r>
            <a:r>
              <a:rPr lang="en-US" dirty="0"/>
              <a:t>.</a:t>
            </a:r>
          </a:p>
          <a:p>
            <a:r>
              <a:rPr lang="en-US" b="1" dirty="0"/>
              <a:t>"Norm </a:t>
            </a:r>
            <a:r>
              <a:rPr lang="en-US" b="1" dirty="0" err="1"/>
              <a:t>Ölümü</a:t>
            </a:r>
            <a:r>
              <a:rPr lang="en-US" b="1" dirty="0"/>
              <a:t>":</a:t>
            </a:r>
            <a:r>
              <a:rPr lang="en-US" dirty="0"/>
              <a:t> Bazen, </a:t>
            </a:r>
            <a:r>
              <a:rPr lang="en-US" dirty="0" err="1"/>
              <a:t>köklü</a:t>
            </a:r>
            <a:r>
              <a:rPr lang="en-US" dirty="0"/>
              <a:t> </a:t>
            </a:r>
            <a:r>
              <a:rPr lang="en-US" dirty="0" err="1"/>
              <a:t>normlar</a:t>
            </a:r>
            <a:r>
              <a:rPr lang="en-US" dirty="0"/>
              <a:t> </a:t>
            </a:r>
            <a:r>
              <a:rPr lang="en-US" dirty="0" err="1"/>
              <a:t>aşınabilir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ölebilir</a:t>
            </a:r>
            <a:r>
              <a:rPr lang="en-US" dirty="0"/>
              <a:t>. 11 </a:t>
            </a:r>
            <a:r>
              <a:rPr lang="en-US" dirty="0" err="1"/>
              <a:t>Eylül'den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ABD </a:t>
            </a:r>
            <a:r>
              <a:rPr lang="en-US" dirty="0" err="1"/>
              <a:t>politikasında</a:t>
            </a:r>
            <a:r>
              <a:rPr lang="en-US" dirty="0"/>
              <a:t> </a:t>
            </a:r>
            <a:r>
              <a:rPr lang="en-US" dirty="0" err="1"/>
              <a:t>işkence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suikastın</a:t>
            </a:r>
            <a:r>
              <a:rPr lang="en-US" dirty="0"/>
              <a:t> </a:t>
            </a:r>
            <a:r>
              <a:rPr lang="en-US" dirty="0" err="1"/>
              <a:t>mutlak</a:t>
            </a:r>
            <a:r>
              <a:rPr lang="en-US" dirty="0"/>
              <a:t> </a:t>
            </a:r>
            <a:r>
              <a:rPr lang="en-US" dirty="0" err="1"/>
              <a:t>yasağı</a:t>
            </a:r>
            <a:r>
              <a:rPr lang="en-US" dirty="0"/>
              <a:t>, </a:t>
            </a:r>
            <a:r>
              <a:rPr lang="en-US" dirty="0" err="1"/>
              <a:t>meşru</a:t>
            </a:r>
            <a:r>
              <a:rPr lang="en-US" dirty="0"/>
              <a:t> </a:t>
            </a:r>
            <a:r>
              <a:rPr lang="en-US" dirty="0" err="1"/>
              <a:t>müdafaanın</a:t>
            </a:r>
            <a:r>
              <a:rPr lang="en-US" dirty="0"/>
              <a:t> </a:t>
            </a:r>
            <a:r>
              <a:rPr lang="en-US" dirty="0" err="1"/>
              <a:t>faydacı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mantığıyla</a:t>
            </a:r>
            <a:r>
              <a:rPr lang="en-US" dirty="0"/>
              <a:t> </a:t>
            </a:r>
            <a:r>
              <a:rPr lang="en-US" dirty="0" err="1"/>
              <a:t>değiştirildi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normu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öldürdü</a:t>
            </a:r>
            <a:r>
              <a:rPr lang="en-US" dirty="0"/>
              <a:t>.</a:t>
            </a:r>
          </a:p>
          <a:p>
            <a:r>
              <a:rPr lang="en-US" dirty="0" err="1"/>
              <a:t>Popülizmin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r>
              <a:rPr lang="en-US" dirty="0"/>
              <a:t>, liberal </a:t>
            </a:r>
            <a:r>
              <a:rPr lang="en-US" dirty="0" err="1"/>
              <a:t>normların</a:t>
            </a:r>
            <a:r>
              <a:rPr lang="en-US" dirty="0"/>
              <a:t> da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alınabileceğini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İnşacılık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Güvenlik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İnşacılar</a:t>
            </a:r>
            <a:r>
              <a:rPr lang="en-US" dirty="0"/>
              <a:t>, </a:t>
            </a:r>
            <a:r>
              <a:rPr lang="en-US" dirty="0" err="1"/>
              <a:t>realistlerin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konusundaki</a:t>
            </a:r>
            <a:r>
              <a:rPr lang="en-US" dirty="0"/>
              <a:t> </a:t>
            </a:r>
            <a:r>
              <a:rPr lang="en-US" dirty="0" err="1"/>
              <a:t>görüşlerine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okur</a:t>
            </a:r>
            <a:r>
              <a:rPr lang="en-US" dirty="0"/>
              <a:t>:</a:t>
            </a:r>
          </a:p>
          <a:p>
            <a:r>
              <a:rPr lang="en-US" b="1" dirty="0" err="1"/>
              <a:t>Güvenlik</a:t>
            </a:r>
            <a:r>
              <a:rPr lang="en-US" b="1" dirty="0"/>
              <a:t> </a:t>
            </a:r>
            <a:r>
              <a:rPr lang="en-US" b="1" dirty="0" err="1"/>
              <a:t>Topluluğu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Aralarında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güven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, </a:t>
            </a:r>
            <a:r>
              <a:rPr lang="en-US" dirty="0" err="1"/>
              <a:t>birbirleriyle</a:t>
            </a:r>
            <a:r>
              <a:rPr lang="en-US" dirty="0"/>
              <a:t> </a:t>
            </a:r>
            <a:r>
              <a:rPr lang="en-US" dirty="0" err="1"/>
              <a:t>savaşmayı</a:t>
            </a:r>
            <a:r>
              <a:rPr lang="en-US" dirty="0"/>
              <a:t> "</a:t>
            </a:r>
            <a:r>
              <a:rPr lang="en-US" dirty="0" err="1"/>
              <a:t>düşünülemez</a:t>
            </a:r>
            <a:r>
              <a:rPr lang="en-US" dirty="0"/>
              <a:t>" hale </a:t>
            </a:r>
            <a:r>
              <a:rPr lang="en-US" dirty="0" err="1"/>
              <a:t>getiren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. (Örnek: ABD </a:t>
            </a:r>
            <a:r>
              <a:rPr lang="en-US" dirty="0" err="1"/>
              <a:t>ve</a:t>
            </a:r>
            <a:r>
              <a:rPr lang="en-US" dirty="0"/>
              <a:t> Kanada).</a:t>
            </a:r>
          </a:p>
          <a:p>
            <a:r>
              <a:rPr lang="en-US" b="1" dirty="0" err="1"/>
              <a:t>Ulusal</a:t>
            </a:r>
            <a:r>
              <a:rPr lang="en-US" b="1" dirty="0"/>
              <a:t> </a:t>
            </a:r>
            <a:r>
              <a:rPr lang="en-US" b="1" dirty="0" err="1"/>
              <a:t>Kimlik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kimliği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"liberal </a:t>
            </a:r>
            <a:r>
              <a:rPr lang="en-US" dirty="0" err="1"/>
              <a:t>demokrasi</a:t>
            </a:r>
            <a:r>
              <a:rPr lang="en-US" dirty="0"/>
              <a:t>" </a:t>
            </a:r>
            <a:r>
              <a:rPr lang="en-US" dirty="0" err="1"/>
              <a:t>veya</a:t>
            </a:r>
            <a:r>
              <a:rPr lang="en-US" dirty="0"/>
              <a:t> "İslam </a:t>
            </a:r>
            <a:r>
              <a:rPr lang="en-US" dirty="0" err="1"/>
              <a:t>cumhuriyeti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)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tehditleri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algıladığını</a:t>
            </a:r>
            <a:r>
              <a:rPr lang="en-US" dirty="0"/>
              <a:t> </a:t>
            </a:r>
            <a:r>
              <a:rPr lang="en-US" dirty="0" err="1"/>
              <a:t>şekillendirir</a:t>
            </a:r>
            <a:r>
              <a:rPr lang="en-US" dirty="0"/>
              <a:t>.</a:t>
            </a:r>
          </a:p>
          <a:p>
            <a:r>
              <a:rPr lang="en-US" b="1" dirty="0" err="1"/>
              <a:t>Güvenlikleştirme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konuyu</a:t>
            </a:r>
            <a:r>
              <a:rPr lang="en-US" dirty="0"/>
              <a:t> (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değişikliği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varoluşsal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tehdidi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söylemsel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onunla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önlemleri</a:t>
            </a:r>
            <a:r>
              <a:rPr lang="en-US" dirty="0"/>
              <a:t> </a:t>
            </a:r>
            <a:r>
              <a:rPr lang="en-US" dirty="0" err="1"/>
              <a:t>meşrulaştırır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33</TotalTime>
  <Words>970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İnşacılık (Konstrüktivizm)</vt:lpstr>
      <vt:lpstr>İnşacılık Nedir?</vt:lpstr>
      <vt:lpstr>Kavramsal Araçlar: Sorunsallaştırma ve Çerçeveleme</vt:lpstr>
      <vt:lpstr>Söylemin ve Metaforların Gücü</vt:lpstr>
      <vt:lpstr>Bir Normun Yaşam Döngüsü</vt:lpstr>
      <vt:lpstr>Normları Kim Yayıyor?</vt:lpstr>
      <vt:lpstr>UPE'de Norm Örnekleri</vt:lpstr>
      <vt:lpstr>Norm Çatışması ve "Norm Ölümü"</vt:lpstr>
      <vt:lpstr>İnşacılık ve Güvenlik</vt:lpstr>
      <vt:lpstr>Ekonomik Fikirlerin Gücü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2025-10-20T09:05:37Z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