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32"/>
  </p:notesMasterIdLst>
  <p:sldIdLst>
    <p:sldId id="256" r:id="rId3"/>
    <p:sldId id="268" r:id="rId4"/>
    <p:sldId id="270" r:id="rId5"/>
    <p:sldId id="269" r:id="rId6"/>
    <p:sldId id="271" r:id="rId7"/>
    <p:sldId id="290" r:id="rId8"/>
    <p:sldId id="291" r:id="rId9"/>
    <p:sldId id="258" r:id="rId10"/>
    <p:sldId id="272" r:id="rId11"/>
    <p:sldId id="273" r:id="rId12"/>
    <p:sldId id="274" r:id="rId13"/>
    <p:sldId id="275" r:id="rId14"/>
    <p:sldId id="259" r:id="rId15"/>
    <p:sldId id="276" r:id="rId16"/>
    <p:sldId id="277" r:id="rId17"/>
    <p:sldId id="278" r:id="rId18"/>
    <p:sldId id="260" r:id="rId19"/>
    <p:sldId id="281" r:id="rId20"/>
    <p:sldId id="261" r:id="rId21"/>
    <p:sldId id="262" r:id="rId22"/>
    <p:sldId id="263" r:id="rId23"/>
    <p:sldId id="282" r:id="rId24"/>
    <p:sldId id="283" r:id="rId25"/>
    <p:sldId id="264" r:id="rId26"/>
    <p:sldId id="289" r:id="rId27"/>
    <p:sldId id="284" r:id="rId28"/>
    <p:sldId id="286" r:id="rId29"/>
    <p:sldId id="265" r:id="rId30"/>
    <p:sldId id="267" r:id="rId3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0" autoAdjust="0"/>
  </p:normalViewPr>
  <p:slideViewPr>
    <p:cSldViewPr snapToGrid="0">
      <p:cViewPr varScale="1">
        <p:scale>
          <a:sx n="81" d="100"/>
          <a:sy n="81" d="100"/>
        </p:scale>
        <p:origin x="754" y="6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1.07.2026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1.07.2026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1.07.2026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1.07.2026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1.07.2026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1.07.2026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1.07.2026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1.07.2026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1.07.2026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1.07.2026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1.07.2026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1.07.2026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1.07.2026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tmp"/><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tmp"/><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tmp"/><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tmp"/><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3.tmp"/><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support.microsoft.com/tr-TR/publisher/microsoft-publisher-will-no-longer-be-supported-after-october-2026"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a:t>BİLGİSAYARDA DİZGİ TASARIM</a:t>
            </a:r>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a:t>4. ve 5. HAFTA – Publisher programı menüleri ve örnek uygulamalar</a:t>
            </a:r>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1E70966F-A8AD-48BB-B3B9-53763AEF831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8720" y="365124"/>
            <a:ext cx="10539115" cy="1325563"/>
          </a:xfrm>
        </p:spPr>
      </p:pic>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10</a:t>
            </a:fld>
            <a:endParaRPr lang="tr-TR"/>
          </a:p>
        </p:txBody>
      </p:sp>
      <p:sp>
        <p:nvSpPr>
          <p:cNvPr id="10" name="Metin kutusu 9">
            <a:extLst>
              <a:ext uri="{FF2B5EF4-FFF2-40B4-BE49-F238E27FC236}">
                <a16:creationId xmlns:a16="http://schemas.microsoft.com/office/drawing/2014/main" id="{D402DF32-3424-447A-AE5B-5BC5EFC4ABB4}"/>
              </a:ext>
            </a:extLst>
          </p:cNvPr>
          <p:cNvSpPr txBox="1"/>
          <p:nvPr/>
        </p:nvSpPr>
        <p:spPr>
          <a:xfrm>
            <a:off x="6720840" y="2722043"/>
            <a:ext cx="3261360" cy="1754326"/>
          </a:xfrm>
          <a:prstGeom prst="rect">
            <a:avLst/>
          </a:prstGeom>
          <a:noFill/>
        </p:spPr>
        <p:txBody>
          <a:bodyPr wrap="square">
            <a:spAutoFit/>
          </a:bodyPr>
          <a:lstStyle/>
          <a:p>
            <a:r>
              <a:rPr lang="tr-TR" b="1" dirty="0"/>
              <a:t>Paragraf Grubu Araçları</a:t>
            </a:r>
          </a:p>
          <a:p>
            <a:pPr>
              <a:buFont typeface="Arial" panose="020B0604020202020204" pitchFamily="34" charset="0"/>
              <a:buChar char="•"/>
            </a:pPr>
            <a:r>
              <a:rPr lang="tr-TR" b="1" dirty="0"/>
              <a:t>Maddeli ve Numaralı Listeler</a:t>
            </a:r>
          </a:p>
          <a:p>
            <a:pPr>
              <a:buFont typeface="Arial" panose="020B0604020202020204" pitchFamily="34" charset="0"/>
              <a:buChar char="•"/>
            </a:pPr>
            <a:r>
              <a:rPr lang="tr-TR" b="1" dirty="0"/>
              <a:t>Girintiyi Azalt / Artır</a:t>
            </a:r>
          </a:p>
          <a:p>
            <a:pPr>
              <a:buFont typeface="Arial" panose="020B0604020202020204" pitchFamily="34" charset="0"/>
              <a:buChar char="•"/>
            </a:pPr>
            <a:r>
              <a:rPr lang="tr-TR" b="1" dirty="0"/>
              <a:t>Hizalama Araçları</a:t>
            </a:r>
          </a:p>
          <a:p>
            <a:pPr>
              <a:buFont typeface="Arial" panose="020B0604020202020204" pitchFamily="34" charset="0"/>
              <a:buChar char="•"/>
            </a:pPr>
            <a:r>
              <a:rPr lang="tr-TR" b="1" dirty="0"/>
              <a:t>Satır ve Paragraf Aralığı</a:t>
            </a:r>
          </a:p>
          <a:p>
            <a:pPr>
              <a:buFont typeface="Arial" panose="020B0604020202020204" pitchFamily="34" charset="0"/>
              <a:buChar char="•"/>
            </a:pPr>
            <a:r>
              <a:rPr lang="tr-TR" b="1" dirty="0"/>
              <a:t>Sütunlar</a:t>
            </a:r>
            <a:endParaRPr lang="tr-TR" dirty="0"/>
          </a:p>
        </p:txBody>
      </p:sp>
      <p:pic>
        <p:nvPicPr>
          <p:cNvPr id="12" name="İçerik Yer Tutucusu 7">
            <a:extLst>
              <a:ext uri="{FF2B5EF4-FFF2-40B4-BE49-F238E27FC236}">
                <a16:creationId xmlns:a16="http://schemas.microsoft.com/office/drawing/2014/main" id="{68DF205D-6621-4EA4-8611-6ABD504837D8}"/>
              </a:ext>
            </a:extLst>
          </p:cNvPr>
          <p:cNvPicPr>
            <a:picLocks noChangeAspect="1"/>
          </p:cNvPicPr>
          <p:nvPr/>
        </p:nvPicPr>
        <p:blipFill rotWithShape="1">
          <a:blip r:embed="rId2">
            <a:extLst>
              <a:ext uri="{28A0092B-C50C-407E-A947-70E740481C1C}">
                <a14:useLocalDpi xmlns:a14="http://schemas.microsoft.com/office/drawing/2010/main" val="0"/>
              </a:ext>
            </a:extLst>
          </a:blip>
          <a:srcRect l="32488" r="50449"/>
          <a:stretch/>
        </p:blipFill>
        <p:spPr>
          <a:xfrm>
            <a:off x="1691639" y="2646578"/>
            <a:ext cx="2950812" cy="2175077"/>
          </a:xfrm>
          <a:prstGeom prst="rect">
            <a:avLst/>
          </a:prstGeom>
          <a:ln w="38100">
            <a:solidFill>
              <a:srgbClr val="FF0000"/>
            </a:solidFill>
          </a:ln>
        </p:spPr>
      </p:pic>
    </p:spTree>
    <p:extLst>
      <p:ext uri="{BB962C8B-B14F-4D97-AF65-F5344CB8AC3E}">
        <p14:creationId xmlns:p14="http://schemas.microsoft.com/office/powerpoint/2010/main" val="1058556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1E70966F-A8AD-48BB-B3B9-53763AEF831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8720" y="365124"/>
            <a:ext cx="10539115" cy="1325563"/>
          </a:xfrm>
        </p:spPr>
      </p:pic>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11</a:t>
            </a:fld>
            <a:endParaRPr lang="tr-TR"/>
          </a:p>
        </p:txBody>
      </p:sp>
      <p:pic>
        <p:nvPicPr>
          <p:cNvPr id="9" name="İçerik Yer Tutucusu 7">
            <a:extLst>
              <a:ext uri="{FF2B5EF4-FFF2-40B4-BE49-F238E27FC236}">
                <a16:creationId xmlns:a16="http://schemas.microsoft.com/office/drawing/2014/main" id="{E6DFAB78-836A-420B-96DA-F47113277FAD}"/>
              </a:ext>
            </a:extLst>
          </p:cNvPr>
          <p:cNvPicPr>
            <a:picLocks noChangeAspect="1"/>
          </p:cNvPicPr>
          <p:nvPr/>
        </p:nvPicPr>
        <p:blipFill rotWithShape="1">
          <a:blip r:embed="rId2">
            <a:extLst>
              <a:ext uri="{28A0092B-C50C-407E-A947-70E740481C1C}">
                <a14:useLocalDpi xmlns:a14="http://schemas.microsoft.com/office/drawing/2010/main" val="0"/>
              </a:ext>
            </a:extLst>
          </a:blip>
          <a:srcRect l="50000" r="29225"/>
          <a:stretch/>
        </p:blipFill>
        <p:spPr>
          <a:xfrm>
            <a:off x="1849121" y="2697954"/>
            <a:ext cx="2189479" cy="1325563"/>
          </a:xfrm>
          <a:prstGeom prst="rect">
            <a:avLst/>
          </a:prstGeom>
          <a:ln w="38100">
            <a:solidFill>
              <a:srgbClr val="FF0000"/>
            </a:solidFill>
          </a:ln>
        </p:spPr>
      </p:pic>
      <p:sp>
        <p:nvSpPr>
          <p:cNvPr id="11" name="Metin kutusu 10">
            <a:extLst>
              <a:ext uri="{FF2B5EF4-FFF2-40B4-BE49-F238E27FC236}">
                <a16:creationId xmlns:a16="http://schemas.microsoft.com/office/drawing/2014/main" id="{E62E5CF7-8BD6-459B-9685-3DDB813AB60B}"/>
              </a:ext>
            </a:extLst>
          </p:cNvPr>
          <p:cNvSpPr txBox="1"/>
          <p:nvPr/>
        </p:nvSpPr>
        <p:spPr>
          <a:xfrm>
            <a:off x="4947920" y="1779687"/>
            <a:ext cx="7142480" cy="4247317"/>
          </a:xfrm>
          <a:prstGeom prst="rect">
            <a:avLst/>
          </a:prstGeom>
          <a:noFill/>
        </p:spPr>
        <p:txBody>
          <a:bodyPr wrap="square">
            <a:spAutoFit/>
          </a:bodyPr>
          <a:lstStyle/>
          <a:p>
            <a:r>
              <a:rPr lang="tr-TR" b="1" dirty="0"/>
              <a:t>Stiller Grubu Araçları</a:t>
            </a:r>
          </a:p>
          <a:p>
            <a:pPr>
              <a:buFont typeface="Arial" panose="020B0604020202020204" pitchFamily="34" charset="0"/>
              <a:buChar char="•"/>
            </a:pPr>
            <a:r>
              <a:rPr lang="tr-TR" b="1" dirty="0"/>
              <a:t>Hazır Stiller:</a:t>
            </a:r>
            <a:r>
              <a:rPr lang="tr-TR" dirty="0"/>
              <a:t> Kitapçık, bülten veya katalog yaparken "Başlık 1", "Başlık 2" ve "Normal Metin" gibi hazır şablonlar sunar. Sayfalarca süren bir yayında tüm başlıkların aynı renk ve boyutta kalmasını garantiler.</a:t>
            </a:r>
          </a:p>
          <a:p>
            <a:r>
              <a:rPr lang="tr-TR" b="1" dirty="0"/>
              <a:t>Nesneler Grubu Araçları</a:t>
            </a:r>
          </a:p>
          <a:p>
            <a:r>
              <a:rPr lang="tr-TR" dirty="0" err="1"/>
              <a:t>Publisher'ın</a:t>
            </a:r>
            <a:r>
              <a:rPr lang="tr-TR" dirty="0"/>
              <a:t> Word'den en büyük farkı, her ögenin bir "nesne" olmasıdır. Sayfaya yeni içerik ekleme araçları buradadır:</a:t>
            </a:r>
          </a:p>
          <a:p>
            <a:pPr>
              <a:buFont typeface="Arial" panose="020B0604020202020204" pitchFamily="34" charset="0"/>
              <a:buChar char="•"/>
            </a:pPr>
            <a:r>
              <a:rPr lang="tr-TR" b="1" dirty="0"/>
              <a:t>Metin Kutusu Çiz:</a:t>
            </a:r>
            <a:r>
              <a:rPr lang="tr-TR" dirty="0"/>
              <a:t> </a:t>
            </a:r>
            <a:r>
              <a:rPr lang="tr-TR" dirty="0" err="1"/>
              <a:t>Publisher'da</a:t>
            </a:r>
            <a:r>
              <a:rPr lang="tr-TR" dirty="0"/>
              <a:t> düz ekrana yazı yazılamaz. Bu aracı seçip sayfaya bir çerçeve çizerek içine yazı yazabileceğiniz alanlar oluşturursunuz.</a:t>
            </a:r>
          </a:p>
          <a:p>
            <a:pPr>
              <a:buFont typeface="Arial" panose="020B0604020202020204" pitchFamily="34" charset="0"/>
              <a:buChar char="•"/>
            </a:pPr>
            <a:r>
              <a:rPr lang="tr-TR" b="1" dirty="0"/>
              <a:t>Resim Ekle:</a:t>
            </a:r>
            <a:r>
              <a:rPr lang="tr-TR" dirty="0"/>
              <a:t> Bilgisayarınızdan veya internetten tasarıma fotoğraf/görsel yükler.</a:t>
            </a:r>
          </a:p>
          <a:p>
            <a:pPr>
              <a:buFont typeface="Arial" panose="020B0604020202020204" pitchFamily="34" charset="0"/>
              <a:buChar char="•"/>
            </a:pPr>
            <a:r>
              <a:rPr lang="tr-TR" b="1" dirty="0"/>
              <a:t>Şekiller:</a:t>
            </a:r>
            <a:r>
              <a:rPr lang="tr-TR" dirty="0"/>
              <a:t> Kare, daire, ok, yıldız veya konuşma balonu gibi geometrik şekiller çizmenizi sağlar. Afişlerde zemin oluşturmak için çok sık kullanılır.</a:t>
            </a:r>
          </a:p>
          <a:p>
            <a:pPr>
              <a:buFont typeface="Arial" panose="020B0604020202020204" pitchFamily="34" charset="0"/>
              <a:buChar char="•"/>
            </a:pPr>
            <a:r>
              <a:rPr lang="tr-TR" b="1" dirty="0"/>
              <a:t>Tablo:</a:t>
            </a:r>
            <a:r>
              <a:rPr lang="tr-TR" dirty="0"/>
              <a:t> Verileri düzenli göstermek için satır ve sütunlardan oluşan tablolar ekler.</a:t>
            </a:r>
          </a:p>
        </p:txBody>
      </p:sp>
    </p:spTree>
    <p:extLst>
      <p:ext uri="{BB962C8B-B14F-4D97-AF65-F5344CB8AC3E}">
        <p14:creationId xmlns:p14="http://schemas.microsoft.com/office/powerpoint/2010/main" val="1635447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1E70966F-A8AD-48BB-B3B9-53763AEF831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8720" y="365124"/>
            <a:ext cx="10539115" cy="1325563"/>
          </a:xfrm>
        </p:spPr>
      </p:pic>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12</a:t>
            </a:fld>
            <a:endParaRPr lang="tr-TR"/>
          </a:p>
        </p:txBody>
      </p:sp>
      <p:pic>
        <p:nvPicPr>
          <p:cNvPr id="10" name="İçerik Yer Tutucusu 7">
            <a:extLst>
              <a:ext uri="{FF2B5EF4-FFF2-40B4-BE49-F238E27FC236}">
                <a16:creationId xmlns:a16="http://schemas.microsoft.com/office/drawing/2014/main" id="{F6EEABEE-2CE4-47FF-965C-2AA5AA875359}"/>
              </a:ext>
            </a:extLst>
          </p:cNvPr>
          <p:cNvPicPr>
            <a:picLocks noChangeAspect="1"/>
          </p:cNvPicPr>
          <p:nvPr/>
        </p:nvPicPr>
        <p:blipFill rotWithShape="1">
          <a:blip r:embed="rId2">
            <a:extLst>
              <a:ext uri="{28A0092B-C50C-407E-A947-70E740481C1C}">
                <a14:useLocalDpi xmlns:a14="http://schemas.microsoft.com/office/drawing/2010/main" val="0"/>
              </a:ext>
            </a:extLst>
          </a:blip>
          <a:srcRect l="70085"/>
          <a:stretch/>
        </p:blipFill>
        <p:spPr>
          <a:xfrm>
            <a:off x="428605" y="2860040"/>
            <a:ext cx="3152795" cy="1325563"/>
          </a:xfrm>
          <a:prstGeom prst="rect">
            <a:avLst/>
          </a:prstGeom>
          <a:ln w="38100">
            <a:solidFill>
              <a:srgbClr val="FF0000"/>
            </a:solidFill>
          </a:ln>
        </p:spPr>
      </p:pic>
      <p:sp>
        <p:nvSpPr>
          <p:cNvPr id="12" name="Metin kutusu 11">
            <a:extLst>
              <a:ext uri="{FF2B5EF4-FFF2-40B4-BE49-F238E27FC236}">
                <a16:creationId xmlns:a16="http://schemas.microsoft.com/office/drawing/2014/main" id="{0AECFF54-A835-4830-BE6B-F7A441FE9A7E}"/>
              </a:ext>
            </a:extLst>
          </p:cNvPr>
          <p:cNvSpPr txBox="1"/>
          <p:nvPr/>
        </p:nvSpPr>
        <p:spPr>
          <a:xfrm>
            <a:off x="4123075" y="1737598"/>
            <a:ext cx="7640320" cy="4801314"/>
          </a:xfrm>
          <a:prstGeom prst="rect">
            <a:avLst/>
          </a:prstGeom>
          <a:noFill/>
        </p:spPr>
        <p:txBody>
          <a:bodyPr wrap="square">
            <a:spAutoFit/>
          </a:bodyPr>
          <a:lstStyle/>
          <a:p>
            <a:r>
              <a:rPr lang="tr-TR" b="1" dirty="0"/>
              <a:t>Yerleştir Grubu Araçları</a:t>
            </a:r>
          </a:p>
          <a:p>
            <a:r>
              <a:rPr lang="tr-TR" dirty="0"/>
              <a:t>Sayfadaki nesnelerin (resim, yazı, şekil) katmanlarını ve konumlarını milimetrik olarak yönetir:</a:t>
            </a:r>
          </a:p>
          <a:p>
            <a:pPr>
              <a:buFont typeface="Arial" panose="020B0604020202020204" pitchFamily="34" charset="0"/>
              <a:buChar char="•"/>
            </a:pPr>
            <a:r>
              <a:rPr lang="tr-TR" b="1" dirty="0"/>
              <a:t>Öne Getir / Arkaya Gönder:</a:t>
            </a:r>
            <a:r>
              <a:rPr lang="tr-TR" dirty="0"/>
              <a:t> Bir resmin üzerine yazı yazmak istediğinizde, resmi arkaya gönderip metin kutusunu öne getirmek için kullanılır.</a:t>
            </a:r>
          </a:p>
          <a:p>
            <a:pPr>
              <a:buFont typeface="Arial" panose="020B0604020202020204" pitchFamily="34" charset="0"/>
              <a:buChar char="•"/>
            </a:pPr>
            <a:r>
              <a:rPr lang="tr-TR" b="1" dirty="0"/>
              <a:t>Metni Kaydır:</a:t>
            </a:r>
            <a:r>
              <a:rPr lang="tr-TR" dirty="0"/>
              <a:t> Bir fotoğrafın etrafındaki yazıların fotoğrafı ezmeden, kenarlarından nasıl bükülerek akacağını belirler.</a:t>
            </a:r>
          </a:p>
          <a:p>
            <a:pPr>
              <a:buFont typeface="Arial" panose="020B0604020202020204" pitchFamily="34" charset="0"/>
              <a:buChar char="•"/>
            </a:pPr>
            <a:r>
              <a:rPr lang="tr-TR" b="1" dirty="0"/>
              <a:t>Hizala:</a:t>
            </a:r>
            <a:r>
              <a:rPr lang="tr-TR" dirty="0"/>
              <a:t> Seçilen birden fazla nesneyi tam olarak sola, sağa veya ortalayarak kusursuz bir hizada eşitler.</a:t>
            </a:r>
          </a:p>
          <a:p>
            <a:pPr>
              <a:buFont typeface="Arial" panose="020B0604020202020204" pitchFamily="34" charset="0"/>
              <a:buChar char="•"/>
            </a:pPr>
            <a:r>
              <a:rPr lang="tr-TR" b="1" dirty="0"/>
              <a:t>Gruplandır / Grubu Çöz:</a:t>
            </a:r>
            <a:r>
              <a:rPr lang="tr-TR" dirty="0"/>
              <a:t> Birlikte hareket etmesini istediğiniz birden fazla nesneyi (örneğin bir logo ve altındaki yazı) birbirine bağlar.</a:t>
            </a:r>
          </a:p>
          <a:p>
            <a:r>
              <a:rPr lang="tr-TR" b="1" dirty="0"/>
              <a:t>Düzenleme Grubu Araçları</a:t>
            </a:r>
          </a:p>
          <a:p>
            <a:pPr>
              <a:buFont typeface="Arial" panose="020B0604020202020204" pitchFamily="34" charset="0"/>
              <a:buChar char="•"/>
            </a:pPr>
            <a:r>
              <a:rPr lang="tr-TR" b="1" dirty="0"/>
              <a:t>Bul :</a:t>
            </a:r>
            <a:r>
              <a:rPr lang="tr-TR" dirty="0"/>
              <a:t> Doküman içinde aradığınız bir kelimeyi saniyeler içinde bulur.</a:t>
            </a:r>
          </a:p>
          <a:p>
            <a:pPr>
              <a:buFont typeface="Arial" panose="020B0604020202020204" pitchFamily="34" charset="0"/>
              <a:buChar char="•"/>
            </a:pPr>
            <a:r>
              <a:rPr lang="tr-TR" b="1" dirty="0"/>
              <a:t>Değiştir :</a:t>
            </a:r>
            <a:r>
              <a:rPr lang="tr-TR" dirty="0"/>
              <a:t> Yanlış yazılmış veya güncellenmesi gereken bir kelimeyi (örneğin tüm belgedeki eski bir tarihi), tek tıkla yenisiyle değiştirir.</a:t>
            </a:r>
          </a:p>
          <a:p>
            <a:pPr>
              <a:buFont typeface="Arial" panose="020B0604020202020204" pitchFamily="34" charset="0"/>
              <a:buChar char="•"/>
            </a:pPr>
            <a:r>
              <a:rPr lang="tr-TR" b="1" dirty="0"/>
              <a:t>Seç :</a:t>
            </a:r>
            <a:r>
              <a:rPr lang="tr-TR" dirty="0"/>
              <a:t> Sayfadaki tüm nesneleri birden seçmeyi veya üst üste binmiş karmaşık nesneleri katman listesinden rahatça yakalamayı sağlar.</a:t>
            </a:r>
          </a:p>
        </p:txBody>
      </p:sp>
    </p:spTree>
    <p:extLst>
      <p:ext uri="{BB962C8B-B14F-4D97-AF65-F5344CB8AC3E}">
        <p14:creationId xmlns:p14="http://schemas.microsoft.com/office/powerpoint/2010/main" val="2689320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F21411-CC20-1EDC-B019-36002D366D1B}"/>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8C9D4EEB-CCBF-4E24-A1F6-B8D4E074DA6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24708" y="221955"/>
            <a:ext cx="10164762" cy="1016476"/>
          </a:xfrm>
        </p:spPr>
      </p:pic>
      <p:sp>
        <p:nvSpPr>
          <p:cNvPr id="4" name="Veri Yer Tutucusu 3">
            <a:extLst>
              <a:ext uri="{FF2B5EF4-FFF2-40B4-BE49-F238E27FC236}">
                <a16:creationId xmlns:a16="http://schemas.microsoft.com/office/drawing/2014/main" id="{48546322-2117-7BF5-3094-0B71443E67BE}"/>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DBEB0C19-6C6F-E1B5-0440-2BC194D0680F}"/>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9654D836-DB8A-42C8-6B7E-8B682DC72605}"/>
              </a:ext>
            </a:extLst>
          </p:cNvPr>
          <p:cNvSpPr>
            <a:spLocks noGrp="1"/>
          </p:cNvSpPr>
          <p:nvPr>
            <p:ph type="sldNum" sz="quarter" idx="12"/>
          </p:nvPr>
        </p:nvSpPr>
        <p:spPr/>
        <p:txBody>
          <a:bodyPr/>
          <a:lstStyle/>
          <a:p>
            <a:fld id="{98D1A948-F723-44D0-9112-FAEB9D266EE7}" type="slidenum">
              <a:rPr lang="tr-TR" smtClean="0"/>
              <a:t>13</a:t>
            </a:fld>
            <a:endParaRPr lang="tr-TR"/>
          </a:p>
        </p:txBody>
      </p:sp>
      <p:sp>
        <p:nvSpPr>
          <p:cNvPr id="9" name="Metin kutusu 8">
            <a:extLst>
              <a:ext uri="{FF2B5EF4-FFF2-40B4-BE49-F238E27FC236}">
                <a16:creationId xmlns:a16="http://schemas.microsoft.com/office/drawing/2014/main" id="{6A1CAE58-3B93-46C3-8821-A6D8AFC940B2}"/>
              </a:ext>
            </a:extLst>
          </p:cNvPr>
          <p:cNvSpPr txBox="1"/>
          <p:nvPr/>
        </p:nvSpPr>
        <p:spPr>
          <a:xfrm>
            <a:off x="5493470" y="2505839"/>
            <a:ext cx="6096000" cy="2031325"/>
          </a:xfrm>
          <a:prstGeom prst="rect">
            <a:avLst/>
          </a:prstGeom>
          <a:noFill/>
        </p:spPr>
        <p:txBody>
          <a:bodyPr wrap="square">
            <a:spAutoFit/>
          </a:bodyPr>
          <a:lstStyle/>
          <a:p>
            <a:r>
              <a:rPr lang="tr-TR" b="1" dirty="0"/>
              <a:t> Sayfalar  Grubu</a:t>
            </a:r>
          </a:p>
          <a:p>
            <a:pPr>
              <a:buFont typeface="Arial" panose="020B0604020202020204" pitchFamily="34" charset="0"/>
              <a:buChar char="•"/>
            </a:pPr>
            <a:r>
              <a:rPr lang="tr-TR" b="1" dirty="0"/>
              <a:t>Sayfa Ekle :</a:t>
            </a:r>
            <a:r>
              <a:rPr lang="tr-TR" dirty="0"/>
              <a:t> Yayına yeni bir boş sayfa veya bir önceki sayfanın özelliklerini taşıyan yinelenen bir sayfa ekler.</a:t>
            </a:r>
          </a:p>
          <a:p>
            <a:pPr>
              <a:buFont typeface="Arial" panose="020B0604020202020204" pitchFamily="34" charset="0"/>
              <a:buChar char="•"/>
            </a:pPr>
            <a:r>
              <a:rPr lang="tr-TR" b="1" dirty="0"/>
              <a:t>Katalog Sayfaları:</a:t>
            </a:r>
            <a:r>
              <a:rPr lang="tr-TR" dirty="0"/>
              <a:t> bir veri tabanındaki (Excel gibi) bilgileri otomatik olarak şablon sayfalara dökmek için kullanılır.</a:t>
            </a:r>
          </a:p>
          <a:p>
            <a:r>
              <a:rPr lang="tr-TR" b="1" dirty="0"/>
              <a:t>Tablolar Grubu</a:t>
            </a:r>
          </a:p>
          <a:p>
            <a:pPr>
              <a:buFont typeface="Arial" panose="020B0604020202020204" pitchFamily="34" charset="0"/>
              <a:buChar char="•"/>
            </a:pPr>
            <a:r>
              <a:rPr lang="tr-TR" b="1" dirty="0"/>
              <a:t>Tablo :</a:t>
            </a:r>
            <a:r>
              <a:rPr lang="tr-TR" dirty="0"/>
              <a:t> Satır ve sütunlardan oluşan tablolar oluşturur. </a:t>
            </a:r>
          </a:p>
        </p:txBody>
      </p:sp>
      <p:pic>
        <p:nvPicPr>
          <p:cNvPr id="10" name="İçerik Yer Tutucusu 7">
            <a:extLst>
              <a:ext uri="{FF2B5EF4-FFF2-40B4-BE49-F238E27FC236}">
                <a16:creationId xmlns:a16="http://schemas.microsoft.com/office/drawing/2014/main" id="{79AA8003-6473-4945-BF85-13B77BE310BE}"/>
              </a:ext>
            </a:extLst>
          </p:cNvPr>
          <p:cNvPicPr>
            <a:picLocks noChangeAspect="1"/>
          </p:cNvPicPr>
          <p:nvPr/>
        </p:nvPicPr>
        <p:blipFill rotWithShape="1">
          <a:blip r:embed="rId2">
            <a:extLst>
              <a:ext uri="{28A0092B-C50C-407E-A947-70E740481C1C}">
                <a14:useLocalDpi xmlns:a14="http://schemas.microsoft.com/office/drawing/2010/main" val="0"/>
              </a:ext>
            </a:extLst>
          </a:blip>
          <a:srcRect r="87036"/>
          <a:stretch/>
        </p:blipFill>
        <p:spPr>
          <a:xfrm>
            <a:off x="1649010" y="2554786"/>
            <a:ext cx="2048668" cy="1580334"/>
          </a:xfrm>
          <a:prstGeom prst="rect">
            <a:avLst/>
          </a:prstGeom>
          <a:ln w="38100">
            <a:solidFill>
              <a:srgbClr val="FF0000"/>
            </a:solidFill>
          </a:ln>
        </p:spPr>
      </p:pic>
    </p:spTree>
    <p:extLst>
      <p:ext uri="{BB962C8B-B14F-4D97-AF65-F5344CB8AC3E}">
        <p14:creationId xmlns:p14="http://schemas.microsoft.com/office/powerpoint/2010/main" val="2569302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F21411-CC20-1EDC-B019-36002D366D1B}"/>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8C9D4EEB-CCBF-4E24-A1F6-B8D4E074DA6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24708" y="221955"/>
            <a:ext cx="10164762" cy="1016476"/>
          </a:xfrm>
        </p:spPr>
      </p:pic>
      <p:sp>
        <p:nvSpPr>
          <p:cNvPr id="4" name="Veri Yer Tutucusu 3">
            <a:extLst>
              <a:ext uri="{FF2B5EF4-FFF2-40B4-BE49-F238E27FC236}">
                <a16:creationId xmlns:a16="http://schemas.microsoft.com/office/drawing/2014/main" id="{48546322-2117-7BF5-3094-0B71443E67BE}"/>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DBEB0C19-6C6F-E1B5-0440-2BC194D0680F}"/>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9654D836-DB8A-42C8-6B7E-8B682DC72605}"/>
              </a:ext>
            </a:extLst>
          </p:cNvPr>
          <p:cNvSpPr>
            <a:spLocks noGrp="1"/>
          </p:cNvSpPr>
          <p:nvPr>
            <p:ph type="sldNum" sz="quarter" idx="12"/>
          </p:nvPr>
        </p:nvSpPr>
        <p:spPr/>
        <p:txBody>
          <a:bodyPr/>
          <a:lstStyle/>
          <a:p>
            <a:fld id="{98D1A948-F723-44D0-9112-FAEB9D266EE7}" type="slidenum">
              <a:rPr lang="tr-TR" smtClean="0"/>
              <a:t>14</a:t>
            </a:fld>
            <a:endParaRPr lang="tr-TR"/>
          </a:p>
        </p:txBody>
      </p:sp>
      <p:sp>
        <p:nvSpPr>
          <p:cNvPr id="10" name="Metin kutusu 9">
            <a:extLst>
              <a:ext uri="{FF2B5EF4-FFF2-40B4-BE49-F238E27FC236}">
                <a16:creationId xmlns:a16="http://schemas.microsoft.com/office/drawing/2014/main" id="{966DFF77-78F6-43B1-B8D3-6459996B43A6}"/>
              </a:ext>
            </a:extLst>
          </p:cNvPr>
          <p:cNvSpPr txBox="1"/>
          <p:nvPr/>
        </p:nvSpPr>
        <p:spPr>
          <a:xfrm>
            <a:off x="4958080" y="2395141"/>
            <a:ext cx="6096000" cy="2585323"/>
          </a:xfrm>
          <a:prstGeom prst="rect">
            <a:avLst/>
          </a:prstGeom>
          <a:noFill/>
        </p:spPr>
        <p:txBody>
          <a:bodyPr wrap="square">
            <a:spAutoFit/>
          </a:bodyPr>
          <a:lstStyle/>
          <a:p>
            <a:r>
              <a:rPr lang="tr-TR" b="1" dirty="0"/>
              <a:t>Çizimler Grubu</a:t>
            </a:r>
          </a:p>
          <a:p>
            <a:pPr>
              <a:buFont typeface="Arial" panose="020B0604020202020204" pitchFamily="34" charset="0"/>
              <a:buChar char="•"/>
            </a:pPr>
            <a:r>
              <a:rPr lang="tr-TR" b="1" dirty="0"/>
              <a:t>Resimler :</a:t>
            </a:r>
            <a:r>
              <a:rPr lang="tr-TR" dirty="0"/>
              <a:t> Bilgisayarınızda kayıtlı olan fotoğrafları sayfaya ekler.</a:t>
            </a:r>
          </a:p>
          <a:p>
            <a:pPr>
              <a:buFont typeface="Arial" panose="020B0604020202020204" pitchFamily="34" charset="0"/>
              <a:buChar char="•"/>
            </a:pPr>
            <a:r>
              <a:rPr lang="tr-TR" b="1" dirty="0"/>
              <a:t>Çevrimiçi Resimler:</a:t>
            </a:r>
            <a:r>
              <a:rPr lang="tr-TR" dirty="0"/>
              <a:t> </a:t>
            </a:r>
            <a:r>
              <a:rPr lang="tr-TR" dirty="0" err="1"/>
              <a:t>iİnternet</a:t>
            </a:r>
            <a:r>
              <a:rPr lang="tr-TR" dirty="0"/>
              <a:t> üzerinden görseller aratıp doğrudan tasarıma dahil etmenizi sağlar.</a:t>
            </a:r>
          </a:p>
          <a:p>
            <a:pPr>
              <a:buFont typeface="Arial" panose="020B0604020202020204" pitchFamily="34" charset="0"/>
              <a:buChar char="•"/>
            </a:pPr>
            <a:r>
              <a:rPr lang="tr-TR" b="1" dirty="0"/>
              <a:t>Şekiller </a:t>
            </a:r>
            <a:r>
              <a:rPr lang="tr-TR" dirty="0"/>
              <a:t>Çizgiler, oklar, kareler, daireler, konuşma balonları vb. şekiller çizmenizi sağlar.</a:t>
            </a:r>
          </a:p>
          <a:p>
            <a:pPr>
              <a:buFont typeface="Arial" panose="020B0604020202020204" pitchFamily="34" charset="0"/>
              <a:buChar char="•"/>
            </a:pPr>
            <a:r>
              <a:rPr lang="tr-TR" b="1" dirty="0"/>
              <a:t>Resim Yer Tutucusu :</a:t>
            </a:r>
            <a:r>
              <a:rPr lang="tr-TR" dirty="0"/>
              <a:t>Tasarımda bir fotoğrafın geleceği yeri önceden belirlemek için boş bir "resim alanı" bırakır. Daha sonra tek tıkla bu alanın içine gerçek resmi eklememizi sağlar.</a:t>
            </a:r>
          </a:p>
        </p:txBody>
      </p:sp>
      <p:pic>
        <p:nvPicPr>
          <p:cNvPr id="11" name="İçerik Yer Tutucusu 7">
            <a:extLst>
              <a:ext uri="{FF2B5EF4-FFF2-40B4-BE49-F238E27FC236}">
                <a16:creationId xmlns:a16="http://schemas.microsoft.com/office/drawing/2014/main" id="{557AF890-BF2D-4A2D-88B0-A1D8C8D96F35}"/>
              </a:ext>
            </a:extLst>
          </p:cNvPr>
          <p:cNvPicPr>
            <a:picLocks noChangeAspect="1"/>
          </p:cNvPicPr>
          <p:nvPr/>
        </p:nvPicPr>
        <p:blipFill rotWithShape="1">
          <a:blip r:embed="rId2">
            <a:extLst>
              <a:ext uri="{28A0092B-C50C-407E-A947-70E740481C1C}">
                <a14:useLocalDpi xmlns:a14="http://schemas.microsoft.com/office/drawing/2010/main" val="0"/>
              </a:ext>
            </a:extLst>
          </a:blip>
          <a:srcRect l="12794" r="70037"/>
          <a:stretch/>
        </p:blipFill>
        <p:spPr>
          <a:xfrm>
            <a:off x="1137920" y="2780913"/>
            <a:ext cx="2326640" cy="1355121"/>
          </a:xfrm>
          <a:prstGeom prst="rect">
            <a:avLst/>
          </a:prstGeom>
          <a:ln w="38100">
            <a:solidFill>
              <a:srgbClr val="FF0000"/>
            </a:solidFill>
          </a:ln>
        </p:spPr>
      </p:pic>
    </p:spTree>
    <p:extLst>
      <p:ext uri="{BB962C8B-B14F-4D97-AF65-F5344CB8AC3E}">
        <p14:creationId xmlns:p14="http://schemas.microsoft.com/office/powerpoint/2010/main" val="472506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F21411-CC20-1EDC-B019-36002D366D1B}"/>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8C9D4EEB-CCBF-4E24-A1F6-B8D4E074DA6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24708" y="221955"/>
            <a:ext cx="10164762" cy="1016476"/>
          </a:xfrm>
        </p:spPr>
      </p:pic>
      <p:sp>
        <p:nvSpPr>
          <p:cNvPr id="4" name="Veri Yer Tutucusu 3">
            <a:extLst>
              <a:ext uri="{FF2B5EF4-FFF2-40B4-BE49-F238E27FC236}">
                <a16:creationId xmlns:a16="http://schemas.microsoft.com/office/drawing/2014/main" id="{48546322-2117-7BF5-3094-0B71443E67BE}"/>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DBEB0C19-6C6F-E1B5-0440-2BC194D0680F}"/>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9654D836-DB8A-42C8-6B7E-8B682DC72605}"/>
              </a:ext>
            </a:extLst>
          </p:cNvPr>
          <p:cNvSpPr>
            <a:spLocks noGrp="1"/>
          </p:cNvSpPr>
          <p:nvPr>
            <p:ph type="sldNum" sz="quarter" idx="12"/>
          </p:nvPr>
        </p:nvSpPr>
        <p:spPr/>
        <p:txBody>
          <a:bodyPr/>
          <a:lstStyle/>
          <a:p>
            <a:fld id="{98D1A948-F723-44D0-9112-FAEB9D266EE7}" type="slidenum">
              <a:rPr lang="tr-TR" smtClean="0"/>
              <a:t>15</a:t>
            </a:fld>
            <a:endParaRPr lang="tr-TR"/>
          </a:p>
        </p:txBody>
      </p:sp>
      <p:sp>
        <p:nvSpPr>
          <p:cNvPr id="9" name="Metin kutusu 8">
            <a:extLst>
              <a:ext uri="{FF2B5EF4-FFF2-40B4-BE49-F238E27FC236}">
                <a16:creationId xmlns:a16="http://schemas.microsoft.com/office/drawing/2014/main" id="{7D4A4154-2CE6-405A-8ED9-A8E5241C8EE2}"/>
              </a:ext>
            </a:extLst>
          </p:cNvPr>
          <p:cNvSpPr txBox="1"/>
          <p:nvPr/>
        </p:nvSpPr>
        <p:spPr>
          <a:xfrm>
            <a:off x="5493470" y="2555599"/>
            <a:ext cx="6096000" cy="2031325"/>
          </a:xfrm>
          <a:prstGeom prst="rect">
            <a:avLst/>
          </a:prstGeom>
          <a:noFill/>
        </p:spPr>
        <p:txBody>
          <a:bodyPr wrap="square">
            <a:spAutoFit/>
          </a:bodyPr>
          <a:lstStyle/>
          <a:p>
            <a:r>
              <a:rPr lang="tr-TR" b="1" dirty="0"/>
              <a:t>Yapı Taşları Grubu</a:t>
            </a:r>
          </a:p>
          <a:p>
            <a:r>
              <a:rPr lang="tr-TR" dirty="0" err="1"/>
              <a:t>Publisher'ı</a:t>
            </a:r>
            <a:r>
              <a:rPr lang="tr-TR" dirty="0"/>
              <a:t> diğer programlardan ayıran, hazır tasarım elementlerinin bulunduğu gruptur:</a:t>
            </a:r>
          </a:p>
          <a:p>
            <a:pPr>
              <a:buFont typeface="Arial" panose="020B0604020202020204" pitchFamily="34" charset="0"/>
              <a:buChar char="•"/>
            </a:pPr>
            <a:r>
              <a:rPr lang="tr-TR" b="1" dirty="0"/>
              <a:t>Sayfa Bölümleri</a:t>
            </a:r>
          </a:p>
          <a:p>
            <a:pPr>
              <a:buFont typeface="Arial" panose="020B0604020202020204" pitchFamily="34" charset="0"/>
              <a:buChar char="•"/>
            </a:pPr>
            <a:r>
              <a:rPr lang="tr-TR" b="1" dirty="0"/>
              <a:t>Takvimler</a:t>
            </a:r>
          </a:p>
          <a:p>
            <a:pPr>
              <a:buFont typeface="Arial" panose="020B0604020202020204" pitchFamily="34" charset="0"/>
              <a:buChar char="•"/>
            </a:pPr>
            <a:r>
              <a:rPr lang="tr-TR" b="1" dirty="0"/>
              <a:t>Kenarlıklar ve Vurgular</a:t>
            </a:r>
          </a:p>
          <a:p>
            <a:pPr>
              <a:buFont typeface="Arial" panose="020B0604020202020204" pitchFamily="34" charset="0"/>
              <a:buChar char="•"/>
            </a:pPr>
            <a:r>
              <a:rPr lang="tr-TR" b="1" dirty="0"/>
              <a:t>Reklamlar</a:t>
            </a:r>
            <a:endParaRPr lang="tr-TR" dirty="0"/>
          </a:p>
        </p:txBody>
      </p:sp>
      <p:pic>
        <p:nvPicPr>
          <p:cNvPr id="11" name="İçerik Yer Tutucusu 7">
            <a:extLst>
              <a:ext uri="{FF2B5EF4-FFF2-40B4-BE49-F238E27FC236}">
                <a16:creationId xmlns:a16="http://schemas.microsoft.com/office/drawing/2014/main" id="{E28B00E6-08C5-44CC-91E6-AF545A30A7CB}"/>
              </a:ext>
            </a:extLst>
          </p:cNvPr>
          <p:cNvPicPr>
            <a:picLocks noChangeAspect="1"/>
          </p:cNvPicPr>
          <p:nvPr/>
        </p:nvPicPr>
        <p:blipFill rotWithShape="1">
          <a:blip r:embed="rId2">
            <a:extLst>
              <a:ext uri="{28A0092B-C50C-407E-A947-70E740481C1C}">
                <a14:useLocalDpi xmlns:a14="http://schemas.microsoft.com/office/drawing/2010/main" val="0"/>
              </a:ext>
            </a:extLst>
          </a:blip>
          <a:srcRect l="29813" r="48647"/>
          <a:stretch/>
        </p:blipFill>
        <p:spPr>
          <a:xfrm>
            <a:off x="1569720" y="3149520"/>
            <a:ext cx="2189480" cy="1016476"/>
          </a:xfrm>
          <a:prstGeom prst="rect">
            <a:avLst/>
          </a:prstGeom>
          <a:ln w="38100">
            <a:solidFill>
              <a:srgbClr val="FF0000"/>
            </a:solidFill>
          </a:ln>
        </p:spPr>
      </p:pic>
    </p:spTree>
    <p:extLst>
      <p:ext uri="{BB962C8B-B14F-4D97-AF65-F5344CB8AC3E}">
        <p14:creationId xmlns:p14="http://schemas.microsoft.com/office/powerpoint/2010/main" val="4218548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F21411-CC20-1EDC-B019-36002D366D1B}"/>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8C9D4EEB-CCBF-4E24-A1F6-B8D4E074DA6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24708" y="221955"/>
            <a:ext cx="10164762" cy="1016476"/>
          </a:xfrm>
        </p:spPr>
      </p:pic>
      <p:sp>
        <p:nvSpPr>
          <p:cNvPr id="4" name="Veri Yer Tutucusu 3">
            <a:extLst>
              <a:ext uri="{FF2B5EF4-FFF2-40B4-BE49-F238E27FC236}">
                <a16:creationId xmlns:a16="http://schemas.microsoft.com/office/drawing/2014/main" id="{48546322-2117-7BF5-3094-0B71443E67BE}"/>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DBEB0C19-6C6F-E1B5-0440-2BC194D0680F}"/>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9654D836-DB8A-42C8-6B7E-8B682DC72605}"/>
              </a:ext>
            </a:extLst>
          </p:cNvPr>
          <p:cNvSpPr>
            <a:spLocks noGrp="1"/>
          </p:cNvSpPr>
          <p:nvPr>
            <p:ph type="sldNum" sz="quarter" idx="12"/>
          </p:nvPr>
        </p:nvSpPr>
        <p:spPr/>
        <p:txBody>
          <a:bodyPr/>
          <a:lstStyle/>
          <a:p>
            <a:fld id="{98D1A948-F723-44D0-9112-FAEB9D266EE7}" type="slidenum">
              <a:rPr lang="tr-TR" smtClean="0"/>
              <a:t>16</a:t>
            </a:fld>
            <a:endParaRPr lang="tr-TR"/>
          </a:p>
        </p:txBody>
      </p:sp>
      <p:sp>
        <p:nvSpPr>
          <p:cNvPr id="10" name="Metin kutusu 9">
            <a:extLst>
              <a:ext uri="{FF2B5EF4-FFF2-40B4-BE49-F238E27FC236}">
                <a16:creationId xmlns:a16="http://schemas.microsoft.com/office/drawing/2014/main" id="{28CC4386-842B-46F1-B862-20C888C79E30}"/>
              </a:ext>
            </a:extLst>
          </p:cNvPr>
          <p:cNvSpPr txBox="1"/>
          <p:nvPr/>
        </p:nvSpPr>
        <p:spPr>
          <a:xfrm>
            <a:off x="5562600" y="1833858"/>
            <a:ext cx="6096000" cy="3754874"/>
          </a:xfrm>
          <a:prstGeom prst="rect">
            <a:avLst/>
          </a:prstGeom>
          <a:noFill/>
        </p:spPr>
        <p:txBody>
          <a:bodyPr wrap="square">
            <a:spAutoFit/>
          </a:bodyPr>
          <a:lstStyle/>
          <a:p>
            <a:r>
              <a:rPr lang="tr-TR" sz="1400" b="1" dirty="0"/>
              <a:t>	Bağlantılar Grubu</a:t>
            </a:r>
          </a:p>
          <a:p>
            <a:pPr>
              <a:buFont typeface="Arial" panose="020B0604020202020204" pitchFamily="34" charset="0"/>
              <a:buChar char="•"/>
            </a:pPr>
            <a:r>
              <a:rPr lang="tr-TR" sz="1400" b="1" dirty="0"/>
              <a:t>Köprü</a:t>
            </a:r>
          </a:p>
          <a:p>
            <a:pPr>
              <a:buFont typeface="Arial" panose="020B0604020202020204" pitchFamily="34" charset="0"/>
              <a:buChar char="•"/>
            </a:pPr>
            <a:r>
              <a:rPr lang="tr-TR" sz="1400" b="1" dirty="0"/>
              <a:t>Yer İşareti: </a:t>
            </a:r>
            <a:r>
              <a:rPr lang="tr-TR" sz="1400" dirty="0"/>
              <a:t>Belge içinde belirli bir noktayı hedef olarak işaretler, böylece köprülerle o noktaya hızlı erişim sağlanır.</a:t>
            </a:r>
          </a:p>
          <a:p>
            <a:r>
              <a:rPr lang="tr-TR" sz="1400" b="1" dirty="0"/>
              <a:t>	Metin Grubu</a:t>
            </a:r>
          </a:p>
          <a:p>
            <a:pPr>
              <a:buFont typeface="Arial" panose="020B0604020202020204" pitchFamily="34" charset="0"/>
              <a:buChar char="•"/>
            </a:pPr>
            <a:r>
              <a:rPr lang="tr-TR" sz="1400" b="1" dirty="0"/>
              <a:t>Metin Kutusu Çiz : </a:t>
            </a:r>
            <a:r>
              <a:rPr lang="tr-TR" sz="1400" dirty="0"/>
              <a:t>İçine yazı yazabileceğiniz serbest alanlar oluşturur.</a:t>
            </a:r>
          </a:p>
          <a:p>
            <a:pPr>
              <a:buFont typeface="Arial" panose="020B0604020202020204" pitchFamily="34" charset="0"/>
              <a:buChar char="•"/>
            </a:pPr>
            <a:r>
              <a:rPr lang="tr-TR" sz="1400" b="1" dirty="0"/>
              <a:t>İş Bilgileri:</a:t>
            </a:r>
            <a:r>
              <a:rPr lang="tr-TR" sz="1400" dirty="0"/>
              <a:t> Kurum adı, adresi, telefon numarası veya logonuz gibi bilgileri bir kez kaydedip, tek tıkla kartvizit veya antetli kağıt şablonlarına otomatik yerleştirmenizi sağlar.</a:t>
            </a:r>
          </a:p>
          <a:p>
            <a:pPr>
              <a:buFont typeface="Arial" panose="020B0604020202020204" pitchFamily="34" charset="0"/>
              <a:buChar char="•"/>
            </a:pPr>
            <a:r>
              <a:rPr lang="tr-TR" sz="1400" b="1" dirty="0" err="1"/>
              <a:t>WordArt</a:t>
            </a:r>
            <a:r>
              <a:rPr lang="tr-TR" sz="1400" b="1" dirty="0"/>
              <a:t>:</a:t>
            </a:r>
            <a:r>
              <a:rPr lang="tr-TR" sz="1400" dirty="0"/>
              <a:t> </a:t>
            </a:r>
          </a:p>
          <a:p>
            <a:pPr>
              <a:buFont typeface="Arial" panose="020B0604020202020204" pitchFamily="34" charset="0"/>
              <a:buChar char="•"/>
            </a:pPr>
            <a:r>
              <a:rPr lang="tr-TR" sz="1400" b="1" dirty="0"/>
              <a:t>Nesne Ekle :</a:t>
            </a:r>
            <a:r>
              <a:rPr lang="tr-TR" sz="1400" dirty="0"/>
              <a:t> Publisher içerisine harici bir Excel grafiği, Word belgesi veya </a:t>
            </a:r>
            <a:r>
              <a:rPr lang="tr-TR" sz="1400" dirty="0" err="1"/>
              <a:t>Photoshop</a:t>
            </a:r>
            <a:r>
              <a:rPr lang="tr-TR" sz="1400" dirty="0"/>
              <a:t> çizimi gibi farklı programlara ait dosyaları entegre eder.</a:t>
            </a:r>
          </a:p>
          <a:p>
            <a:pPr>
              <a:buFont typeface="Arial" panose="020B0604020202020204" pitchFamily="34" charset="0"/>
              <a:buChar char="•"/>
            </a:pPr>
            <a:r>
              <a:rPr lang="tr-TR" sz="1400" b="1" dirty="0"/>
              <a:t>Dosyadan Metin Ekle:</a:t>
            </a:r>
            <a:r>
              <a:rPr lang="tr-TR" sz="1400" dirty="0"/>
              <a:t> Başka bir Word veya </a:t>
            </a:r>
            <a:r>
              <a:rPr lang="tr-TR" sz="1400" dirty="0" err="1"/>
              <a:t>Notepad</a:t>
            </a:r>
            <a:r>
              <a:rPr lang="tr-TR" sz="1400" dirty="0"/>
              <a:t> dosyasındaki metinleri, kopyala-yapıştır yapmadan doğrudan mevcut metin kutusunun içine çeker.</a:t>
            </a:r>
          </a:p>
          <a:p>
            <a:r>
              <a:rPr lang="tr-TR" sz="1400" b="1" dirty="0"/>
              <a:t>	Üstbilgi ve Altbilgi Grubu</a:t>
            </a:r>
          </a:p>
          <a:p>
            <a:pPr>
              <a:buFont typeface="Arial" panose="020B0604020202020204" pitchFamily="34" charset="0"/>
              <a:buChar char="•"/>
            </a:pPr>
            <a:r>
              <a:rPr lang="tr-TR" sz="1400" b="1" dirty="0"/>
              <a:t>Üstbilgi / Altbilgi</a:t>
            </a:r>
          </a:p>
          <a:p>
            <a:pPr>
              <a:buFont typeface="Arial" panose="020B0604020202020204" pitchFamily="34" charset="0"/>
              <a:buChar char="•"/>
            </a:pPr>
            <a:r>
              <a:rPr lang="tr-TR" sz="1400" b="1" dirty="0"/>
              <a:t>Sayfa Numarası</a:t>
            </a:r>
            <a:endParaRPr lang="tr-TR" sz="1400" dirty="0"/>
          </a:p>
        </p:txBody>
      </p:sp>
      <p:pic>
        <p:nvPicPr>
          <p:cNvPr id="11" name="İçerik Yer Tutucusu 7">
            <a:extLst>
              <a:ext uri="{FF2B5EF4-FFF2-40B4-BE49-F238E27FC236}">
                <a16:creationId xmlns:a16="http://schemas.microsoft.com/office/drawing/2014/main" id="{FC547969-87C3-486E-AE79-02E4A975F3F5}"/>
              </a:ext>
            </a:extLst>
          </p:cNvPr>
          <p:cNvPicPr>
            <a:picLocks noChangeAspect="1"/>
          </p:cNvPicPr>
          <p:nvPr/>
        </p:nvPicPr>
        <p:blipFill rotWithShape="1">
          <a:blip r:embed="rId2">
            <a:extLst>
              <a:ext uri="{28A0092B-C50C-407E-A947-70E740481C1C}">
                <a14:useLocalDpi xmlns:a14="http://schemas.microsoft.com/office/drawing/2010/main" val="0"/>
              </a:ext>
            </a:extLst>
          </a:blip>
          <a:srcRect l="51449"/>
          <a:stretch/>
        </p:blipFill>
        <p:spPr>
          <a:xfrm>
            <a:off x="233679" y="3203057"/>
            <a:ext cx="4935061" cy="1016476"/>
          </a:xfrm>
          <a:prstGeom prst="rect">
            <a:avLst/>
          </a:prstGeom>
          <a:ln w="38100">
            <a:solidFill>
              <a:srgbClr val="FF0000"/>
            </a:solidFill>
          </a:ln>
        </p:spPr>
      </p:pic>
    </p:spTree>
    <p:extLst>
      <p:ext uri="{BB962C8B-B14F-4D97-AF65-F5344CB8AC3E}">
        <p14:creationId xmlns:p14="http://schemas.microsoft.com/office/powerpoint/2010/main" val="2057043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F9D6F7-22D0-6490-1F9D-BDCF64E73F97}"/>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21A6E199-3AE6-47AA-A74F-B92803F523A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60158" y="277492"/>
            <a:ext cx="10840886" cy="1216028"/>
          </a:xfrm>
        </p:spPr>
      </p:pic>
      <p:sp>
        <p:nvSpPr>
          <p:cNvPr id="4" name="Veri Yer Tutucusu 3">
            <a:extLst>
              <a:ext uri="{FF2B5EF4-FFF2-40B4-BE49-F238E27FC236}">
                <a16:creationId xmlns:a16="http://schemas.microsoft.com/office/drawing/2014/main" id="{1F3EA28B-B8B6-8069-841D-D6691644CD01}"/>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848C73EB-9D7D-A7E1-0C79-433EFE38DAA2}"/>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C9BD4906-54E6-C0E8-F2B1-EFCA88D15D7C}"/>
              </a:ext>
            </a:extLst>
          </p:cNvPr>
          <p:cNvSpPr>
            <a:spLocks noGrp="1"/>
          </p:cNvSpPr>
          <p:nvPr>
            <p:ph type="sldNum" sz="quarter" idx="12"/>
          </p:nvPr>
        </p:nvSpPr>
        <p:spPr/>
        <p:txBody>
          <a:bodyPr/>
          <a:lstStyle/>
          <a:p>
            <a:fld id="{98D1A948-F723-44D0-9112-FAEB9D266EE7}" type="slidenum">
              <a:rPr lang="tr-TR" smtClean="0"/>
              <a:t>17</a:t>
            </a:fld>
            <a:endParaRPr lang="tr-TR"/>
          </a:p>
        </p:txBody>
      </p:sp>
      <p:sp>
        <p:nvSpPr>
          <p:cNvPr id="9" name="Metin kutusu 8">
            <a:extLst>
              <a:ext uri="{FF2B5EF4-FFF2-40B4-BE49-F238E27FC236}">
                <a16:creationId xmlns:a16="http://schemas.microsoft.com/office/drawing/2014/main" id="{1F825E3A-80F1-4798-911F-002E93DF1A2C}"/>
              </a:ext>
            </a:extLst>
          </p:cNvPr>
          <p:cNvSpPr txBox="1"/>
          <p:nvPr/>
        </p:nvSpPr>
        <p:spPr>
          <a:xfrm>
            <a:off x="5019040" y="1581153"/>
            <a:ext cx="6934200" cy="4247317"/>
          </a:xfrm>
          <a:prstGeom prst="rect">
            <a:avLst/>
          </a:prstGeom>
          <a:noFill/>
        </p:spPr>
        <p:txBody>
          <a:bodyPr wrap="square">
            <a:spAutoFit/>
          </a:bodyPr>
          <a:lstStyle/>
          <a:p>
            <a:r>
              <a:rPr lang="tr-TR" b="1" dirty="0"/>
              <a:t>	Sayfa Yapısı Grubu</a:t>
            </a:r>
          </a:p>
          <a:p>
            <a:r>
              <a:rPr lang="tr-TR" dirty="0"/>
              <a:t>Yayınınızın fiziksel boyutlarını ve sınırlarını belirleyen en kritik gruptur:</a:t>
            </a:r>
          </a:p>
          <a:p>
            <a:pPr>
              <a:buFont typeface="Arial" panose="020B0604020202020204" pitchFamily="34" charset="0"/>
              <a:buChar char="•"/>
            </a:pPr>
            <a:r>
              <a:rPr lang="tr-TR" b="1" dirty="0"/>
              <a:t>Kenar Boşlukları :</a:t>
            </a:r>
            <a:r>
              <a:rPr lang="tr-TR" dirty="0"/>
              <a:t> Sayfanın kenarlarında bırakılacak güvenli boşlukları ayarlar. Yazıların veya resimlerin kağıdın sıfır noktasına dayanmasını engeller; matbaa kesim payı için hayati önem taşır.</a:t>
            </a:r>
          </a:p>
          <a:p>
            <a:pPr>
              <a:buFont typeface="Arial" panose="020B0604020202020204" pitchFamily="34" charset="0"/>
              <a:buChar char="•"/>
            </a:pPr>
            <a:r>
              <a:rPr lang="tr-TR" b="1" dirty="0"/>
              <a:t>Yönlendirme </a:t>
            </a:r>
            <a:r>
              <a:rPr lang="tr-TR" dirty="0"/>
              <a:t>Sayfayı dikey veya yatay konuma getirir.</a:t>
            </a:r>
          </a:p>
          <a:p>
            <a:pPr>
              <a:buFont typeface="Arial" panose="020B0604020202020204" pitchFamily="34" charset="0"/>
              <a:buChar char="•"/>
            </a:pPr>
            <a:r>
              <a:rPr lang="tr-TR" b="1" dirty="0"/>
              <a:t>Boyut : </a:t>
            </a:r>
            <a:r>
              <a:rPr lang="tr-TR" dirty="0"/>
              <a:t>Yayınınızın boyutunu belirler (A4, A5, Kartvizit, Broşür veya özel matbaa boyutları).</a:t>
            </a:r>
          </a:p>
          <a:p>
            <a:pPr>
              <a:buFont typeface="Arial" panose="020B0604020202020204" pitchFamily="34" charset="0"/>
              <a:buChar char="•"/>
            </a:pPr>
            <a:r>
              <a:rPr lang="tr-TR" b="1" dirty="0"/>
              <a:t>Kılavuzlar: </a:t>
            </a:r>
            <a:r>
              <a:rPr lang="tr-TR" dirty="0"/>
              <a:t>Tasarım yaparken nesneleri milimetrik olarak hizalamanızı sağlayan, ancak baskıda çıkmayan mavi/yeşil kılavuz çizgilerini (cetvel çizgilerini) yönetir. Eşit sütunlar oluşturmak için cetvel düzenleri </a:t>
            </a:r>
            <a:r>
              <a:rPr lang="tr-TR" dirty="0" err="1"/>
              <a:t>sunur</a:t>
            </a:r>
            <a:r>
              <a:rPr lang="tr-TR" dirty="0"/>
              <a:t>.</a:t>
            </a:r>
          </a:p>
          <a:p>
            <a:r>
              <a:rPr lang="tr-TR" b="1" dirty="0"/>
              <a:t>	Düzen Grubu</a:t>
            </a:r>
          </a:p>
          <a:p>
            <a:pPr>
              <a:buFont typeface="Arial" panose="020B0604020202020204" pitchFamily="34" charset="0"/>
              <a:buChar char="•"/>
            </a:pPr>
            <a:r>
              <a:rPr lang="tr-TR" b="1" dirty="0"/>
              <a:t>Şuna Hizala: </a:t>
            </a:r>
            <a:r>
              <a:rPr lang="tr-TR" dirty="0"/>
              <a:t>Bu özellik açık olduğunda, sayfaya eklediğiniz bir resim veya metin kutusu kılavuz çizgilerine yaklaştığında bir mıknatıs gibi çizgiye yapışır. Tasarımın simetrik ve kusursuz olmasını sağlar.</a:t>
            </a:r>
          </a:p>
        </p:txBody>
      </p:sp>
      <p:pic>
        <p:nvPicPr>
          <p:cNvPr id="10" name="İçerik Yer Tutucusu 7">
            <a:extLst>
              <a:ext uri="{FF2B5EF4-FFF2-40B4-BE49-F238E27FC236}">
                <a16:creationId xmlns:a16="http://schemas.microsoft.com/office/drawing/2014/main" id="{4223E565-0B86-4844-9FE0-B3A438E15C55}"/>
              </a:ext>
            </a:extLst>
          </p:cNvPr>
          <p:cNvPicPr>
            <a:picLocks noChangeAspect="1"/>
          </p:cNvPicPr>
          <p:nvPr/>
        </p:nvPicPr>
        <p:blipFill rotWithShape="1">
          <a:blip r:embed="rId2">
            <a:extLst>
              <a:ext uri="{28A0092B-C50C-407E-A947-70E740481C1C}">
                <a14:useLocalDpi xmlns:a14="http://schemas.microsoft.com/office/drawing/2010/main" val="0"/>
              </a:ext>
            </a:extLst>
          </a:blip>
          <a:srcRect l="8153" r="67576"/>
          <a:stretch/>
        </p:blipFill>
        <p:spPr>
          <a:xfrm>
            <a:off x="1188720" y="3096797"/>
            <a:ext cx="2631122" cy="1216028"/>
          </a:xfrm>
          <a:prstGeom prst="rect">
            <a:avLst/>
          </a:prstGeom>
          <a:ln w="38100">
            <a:solidFill>
              <a:srgbClr val="FF0000"/>
            </a:solidFill>
          </a:ln>
        </p:spPr>
      </p:pic>
    </p:spTree>
    <p:extLst>
      <p:ext uri="{BB962C8B-B14F-4D97-AF65-F5344CB8AC3E}">
        <p14:creationId xmlns:p14="http://schemas.microsoft.com/office/powerpoint/2010/main" val="788982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F9D6F7-22D0-6490-1F9D-BDCF64E73F97}"/>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21A6E199-3AE6-47AA-A74F-B92803F523A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60158" y="277492"/>
            <a:ext cx="10840886" cy="1216028"/>
          </a:xfrm>
        </p:spPr>
      </p:pic>
      <p:sp>
        <p:nvSpPr>
          <p:cNvPr id="4" name="Veri Yer Tutucusu 3">
            <a:extLst>
              <a:ext uri="{FF2B5EF4-FFF2-40B4-BE49-F238E27FC236}">
                <a16:creationId xmlns:a16="http://schemas.microsoft.com/office/drawing/2014/main" id="{1F3EA28B-B8B6-8069-841D-D6691644CD01}"/>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848C73EB-9D7D-A7E1-0C79-433EFE38DAA2}"/>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C9BD4906-54E6-C0E8-F2B1-EFCA88D15D7C}"/>
              </a:ext>
            </a:extLst>
          </p:cNvPr>
          <p:cNvSpPr>
            <a:spLocks noGrp="1"/>
          </p:cNvSpPr>
          <p:nvPr>
            <p:ph type="sldNum" sz="quarter" idx="12"/>
          </p:nvPr>
        </p:nvSpPr>
        <p:spPr/>
        <p:txBody>
          <a:bodyPr/>
          <a:lstStyle/>
          <a:p>
            <a:fld id="{98D1A948-F723-44D0-9112-FAEB9D266EE7}" type="slidenum">
              <a:rPr lang="tr-TR" smtClean="0"/>
              <a:t>18</a:t>
            </a:fld>
            <a:endParaRPr lang="tr-TR"/>
          </a:p>
        </p:txBody>
      </p:sp>
      <p:sp>
        <p:nvSpPr>
          <p:cNvPr id="10" name="Metin kutusu 9">
            <a:extLst>
              <a:ext uri="{FF2B5EF4-FFF2-40B4-BE49-F238E27FC236}">
                <a16:creationId xmlns:a16="http://schemas.microsoft.com/office/drawing/2014/main" id="{1E212B30-3D5A-43E8-BAB8-794786569F25}"/>
              </a:ext>
            </a:extLst>
          </p:cNvPr>
          <p:cNvSpPr txBox="1"/>
          <p:nvPr/>
        </p:nvSpPr>
        <p:spPr>
          <a:xfrm>
            <a:off x="6096000" y="2493882"/>
            <a:ext cx="6096000" cy="2585323"/>
          </a:xfrm>
          <a:prstGeom prst="rect">
            <a:avLst/>
          </a:prstGeom>
          <a:noFill/>
        </p:spPr>
        <p:txBody>
          <a:bodyPr wrap="square">
            <a:spAutoFit/>
          </a:bodyPr>
          <a:lstStyle/>
          <a:p>
            <a:r>
              <a:rPr lang="tr-TR" b="1" dirty="0"/>
              <a:t>	Şemalar Grubu</a:t>
            </a:r>
          </a:p>
          <a:p>
            <a:r>
              <a:rPr lang="tr-TR" dirty="0" err="1"/>
              <a:t>Publisher'ın</a:t>
            </a:r>
            <a:r>
              <a:rPr lang="tr-TR" dirty="0"/>
              <a:t> en güçlü alanlarından biridir. Tek tek renk veya font aramak yerine profesyonel kombinasyonlar sunar</a:t>
            </a:r>
          </a:p>
          <a:p>
            <a:pPr>
              <a:buFont typeface="Arial" panose="020B0604020202020204" pitchFamily="34" charset="0"/>
              <a:buChar char="•"/>
            </a:pPr>
            <a:r>
              <a:rPr lang="tr-TR" b="1" dirty="0"/>
              <a:t>Renk Şeması </a:t>
            </a:r>
          </a:p>
          <a:p>
            <a:pPr>
              <a:buFont typeface="Arial" panose="020B0604020202020204" pitchFamily="34" charset="0"/>
              <a:buChar char="•"/>
            </a:pPr>
            <a:r>
              <a:rPr lang="tr-TR" b="1" dirty="0"/>
              <a:t>Yazı Tipi Şeması </a:t>
            </a:r>
          </a:p>
          <a:p>
            <a:r>
              <a:rPr lang="tr-TR" b="1" dirty="0"/>
              <a:t>	Sayfa Arka Planı Grubu</a:t>
            </a:r>
          </a:p>
          <a:p>
            <a:pPr>
              <a:buFont typeface="Arial" panose="020B0604020202020204" pitchFamily="34" charset="0"/>
              <a:buChar char="•"/>
            </a:pPr>
            <a:r>
              <a:rPr lang="tr-TR" b="1" dirty="0"/>
              <a:t>Arka Plan</a:t>
            </a:r>
          </a:p>
          <a:p>
            <a:pPr>
              <a:buFont typeface="Arial" panose="020B0604020202020204" pitchFamily="34" charset="0"/>
              <a:buChar char="•"/>
            </a:pPr>
            <a:r>
              <a:rPr lang="tr-TR" b="1" dirty="0"/>
              <a:t>Ana Sayfalar</a:t>
            </a:r>
          </a:p>
          <a:p>
            <a:r>
              <a:rPr lang="tr-TR" b="1" dirty="0"/>
              <a:t>	</a:t>
            </a:r>
            <a:endParaRPr lang="tr-TR" dirty="0"/>
          </a:p>
        </p:txBody>
      </p:sp>
      <p:pic>
        <p:nvPicPr>
          <p:cNvPr id="11" name="İçerik Yer Tutucusu 7">
            <a:extLst>
              <a:ext uri="{FF2B5EF4-FFF2-40B4-BE49-F238E27FC236}">
                <a16:creationId xmlns:a16="http://schemas.microsoft.com/office/drawing/2014/main" id="{AF6E1799-94CB-42DC-ACBD-4634AAB3BAEC}"/>
              </a:ext>
            </a:extLst>
          </p:cNvPr>
          <p:cNvPicPr>
            <a:picLocks noChangeAspect="1"/>
          </p:cNvPicPr>
          <p:nvPr/>
        </p:nvPicPr>
        <p:blipFill rotWithShape="1">
          <a:blip r:embed="rId2">
            <a:extLst>
              <a:ext uri="{28A0092B-C50C-407E-A947-70E740481C1C}">
                <a14:useLocalDpi xmlns:a14="http://schemas.microsoft.com/office/drawing/2010/main" val="0"/>
              </a:ext>
            </a:extLst>
          </a:blip>
          <a:srcRect l="41796"/>
          <a:stretch/>
        </p:blipFill>
        <p:spPr>
          <a:xfrm>
            <a:off x="345440" y="2967833"/>
            <a:ext cx="5201920" cy="1216028"/>
          </a:xfrm>
          <a:prstGeom prst="rect">
            <a:avLst/>
          </a:prstGeom>
          <a:ln w="38100">
            <a:solidFill>
              <a:srgbClr val="FF0000"/>
            </a:solidFill>
          </a:ln>
        </p:spPr>
      </p:pic>
    </p:spTree>
    <p:extLst>
      <p:ext uri="{BB962C8B-B14F-4D97-AF65-F5344CB8AC3E}">
        <p14:creationId xmlns:p14="http://schemas.microsoft.com/office/powerpoint/2010/main" val="18013659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FABAFA-E8FA-16C6-EC4D-08B598529502}"/>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6E787E27-3BB0-46FD-A5B0-455563CCF2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80743" y="267440"/>
            <a:ext cx="9381033" cy="1249788"/>
          </a:xfrm>
        </p:spPr>
      </p:pic>
      <p:sp>
        <p:nvSpPr>
          <p:cNvPr id="4" name="Veri Yer Tutucusu 3">
            <a:extLst>
              <a:ext uri="{FF2B5EF4-FFF2-40B4-BE49-F238E27FC236}">
                <a16:creationId xmlns:a16="http://schemas.microsoft.com/office/drawing/2014/main" id="{E68C1D27-BA44-C66A-CE58-7C732EDC828B}"/>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AD49B225-9DAB-11F1-8D3A-BC84DE837571}"/>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5F12BD71-D4A6-F666-16EF-273817045337}"/>
              </a:ext>
            </a:extLst>
          </p:cNvPr>
          <p:cNvSpPr>
            <a:spLocks noGrp="1"/>
          </p:cNvSpPr>
          <p:nvPr>
            <p:ph type="sldNum" sz="quarter" idx="12"/>
          </p:nvPr>
        </p:nvSpPr>
        <p:spPr/>
        <p:txBody>
          <a:bodyPr/>
          <a:lstStyle/>
          <a:p>
            <a:fld id="{98D1A948-F723-44D0-9112-FAEB9D266EE7}" type="slidenum">
              <a:rPr lang="tr-TR" smtClean="0"/>
              <a:t>19</a:t>
            </a:fld>
            <a:endParaRPr lang="tr-TR"/>
          </a:p>
        </p:txBody>
      </p:sp>
      <p:sp>
        <p:nvSpPr>
          <p:cNvPr id="9" name="Metin kutusu 8">
            <a:extLst>
              <a:ext uri="{FF2B5EF4-FFF2-40B4-BE49-F238E27FC236}">
                <a16:creationId xmlns:a16="http://schemas.microsoft.com/office/drawing/2014/main" id="{5179FD8E-4657-4F34-B98D-BBD09CB0FD64}"/>
              </a:ext>
            </a:extLst>
          </p:cNvPr>
          <p:cNvSpPr txBox="1"/>
          <p:nvPr/>
        </p:nvSpPr>
        <p:spPr>
          <a:xfrm>
            <a:off x="3048000" y="2136339"/>
            <a:ext cx="6786880" cy="2308324"/>
          </a:xfrm>
          <a:prstGeom prst="rect">
            <a:avLst/>
          </a:prstGeom>
          <a:noFill/>
        </p:spPr>
        <p:txBody>
          <a:bodyPr wrap="square">
            <a:spAutoFit/>
          </a:bodyPr>
          <a:lstStyle/>
          <a:p>
            <a:r>
              <a:rPr lang="tr-TR" dirty="0"/>
              <a:t>Microsoft </a:t>
            </a:r>
            <a:r>
              <a:rPr lang="tr-TR" dirty="0" err="1"/>
              <a:t>Publisher’da</a:t>
            </a:r>
            <a:r>
              <a:rPr lang="tr-TR" dirty="0"/>
              <a:t> </a:t>
            </a:r>
            <a:r>
              <a:rPr lang="tr-TR" b="1" dirty="0"/>
              <a:t>Posta Gönderileri </a:t>
            </a:r>
            <a:r>
              <a:rPr lang="tr-TR" dirty="0"/>
              <a:t>menüsü, tek tek elle uğraşmak yerine </a:t>
            </a:r>
            <a:r>
              <a:rPr lang="tr-TR" b="1" dirty="0"/>
              <a:t>toplu ve kişiselleştirilmiş belgeler</a:t>
            </a:r>
            <a:r>
              <a:rPr lang="tr-TR" dirty="0"/>
              <a:t> hazırlamak için kullanılır.</a:t>
            </a:r>
          </a:p>
          <a:p>
            <a:r>
              <a:rPr lang="tr-TR" dirty="0"/>
              <a:t>Bu menünün asıl gücü, </a:t>
            </a:r>
            <a:r>
              <a:rPr lang="tr-TR" b="1" dirty="0"/>
              <a:t>"Adres Mektup Birleştirme" </a:t>
            </a:r>
            <a:r>
              <a:rPr lang="tr-TR" dirty="0"/>
              <a:t>özelliğidir. Örneğin; elinizde 500 kişilik bir Excel isim listesi varsa ve herkese ismiyle hitap eden bir sertifika, davetiye, zarf veya e-posta göndermek istiyorsanız, bu menüdeki araçlar sayesinde saniyeler içinde 500 farklı tasarımı otomatik olarak üretebilirsiniz.</a:t>
            </a:r>
          </a:p>
        </p:txBody>
      </p:sp>
    </p:spTree>
    <p:extLst>
      <p:ext uri="{BB962C8B-B14F-4D97-AF65-F5344CB8AC3E}">
        <p14:creationId xmlns:p14="http://schemas.microsoft.com/office/powerpoint/2010/main" val="370880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A36703-D6AC-42E2-8082-D45E8F4C850F}"/>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48CF4316-ED68-4000-8C8F-84A3881817C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10338" y="1847850"/>
            <a:ext cx="1219183" cy="4351338"/>
          </a:xfrm>
        </p:spPr>
      </p:pic>
      <p:sp>
        <p:nvSpPr>
          <p:cNvPr id="4" name="Veri Yer Tutucusu 3">
            <a:extLst>
              <a:ext uri="{FF2B5EF4-FFF2-40B4-BE49-F238E27FC236}">
                <a16:creationId xmlns:a16="http://schemas.microsoft.com/office/drawing/2014/main" id="{B8E0D89E-1EE0-48A4-9D99-12E34E379702}"/>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E31A1D60-5479-4937-A6A2-677F0902CB8F}"/>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7345F372-5840-498B-B39C-4A9AB130C323}"/>
              </a:ext>
            </a:extLst>
          </p:cNvPr>
          <p:cNvSpPr>
            <a:spLocks noGrp="1"/>
          </p:cNvSpPr>
          <p:nvPr>
            <p:ph type="sldNum" sz="quarter" idx="12"/>
          </p:nvPr>
        </p:nvSpPr>
        <p:spPr/>
        <p:txBody>
          <a:bodyPr/>
          <a:lstStyle/>
          <a:p>
            <a:fld id="{98D1A948-F723-44D0-9112-FAEB9D266EE7}" type="slidenum">
              <a:rPr lang="tr-TR" smtClean="0"/>
              <a:t>2</a:t>
            </a:fld>
            <a:endParaRPr lang="tr-TR"/>
          </a:p>
        </p:txBody>
      </p:sp>
      <p:sp>
        <p:nvSpPr>
          <p:cNvPr id="3" name="Metin kutusu 2">
            <a:extLst>
              <a:ext uri="{FF2B5EF4-FFF2-40B4-BE49-F238E27FC236}">
                <a16:creationId xmlns:a16="http://schemas.microsoft.com/office/drawing/2014/main" id="{FCD55247-D820-4E10-BBC9-7F668F8B07EB}"/>
              </a:ext>
            </a:extLst>
          </p:cNvPr>
          <p:cNvSpPr txBox="1"/>
          <p:nvPr/>
        </p:nvSpPr>
        <p:spPr>
          <a:xfrm>
            <a:off x="3120272" y="2083324"/>
            <a:ext cx="8751688" cy="4524315"/>
          </a:xfrm>
          <a:prstGeom prst="rect">
            <a:avLst/>
          </a:prstGeom>
          <a:noFill/>
        </p:spPr>
        <p:txBody>
          <a:bodyPr wrap="square" rtlCol="0">
            <a:spAutoFit/>
          </a:bodyPr>
          <a:lstStyle/>
          <a:p>
            <a:r>
              <a:rPr lang="tr-TR" b="1" dirty="0"/>
              <a:t>1. Yeni (Yeni Yayın Oluşturma )</a:t>
            </a:r>
          </a:p>
          <a:p>
            <a:pPr>
              <a:buFont typeface="Arial" panose="020B0604020202020204" pitchFamily="34" charset="0"/>
              <a:buChar char="•"/>
            </a:pPr>
            <a:r>
              <a:rPr lang="tr-TR" dirty="0"/>
              <a:t>Boş bir sayfa (A4, broşür, kartvizit vb.) açmanızı sağlar.</a:t>
            </a:r>
          </a:p>
          <a:p>
            <a:pPr>
              <a:buFont typeface="Arial" panose="020B0604020202020204" pitchFamily="34" charset="0"/>
              <a:buChar char="•"/>
            </a:pPr>
            <a:r>
              <a:rPr lang="tr-TR" dirty="0" err="1"/>
              <a:t>Publisher'ın</a:t>
            </a:r>
            <a:r>
              <a:rPr lang="tr-TR" dirty="0"/>
              <a:t> içinde hazır olarak gelen </a:t>
            </a:r>
            <a:r>
              <a:rPr lang="tr-TR" b="1" dirty="0"/>
              <a:t>şablonları</a:t>
            </a:r>
            <a:r>
              <a:rPr lang="tr-TR" dirty="0"/>
              <a:t> açar.</a:t>
            </a:r>
          </a:p>
          <a:p>
            <a:r>
              <a:rPr lang="tr-TR" b="1" dirty="0"/>
              <a:t>2. Aç, Kaydet, Farklı Kaydet (Dosya Açma ve Kaydetme )</a:t>
            </a:r>
          </a:p>
          <a:p>
            <a:pPr>
              <a:buFont typeface="Arial" panose="020B0604020202020204" pitchFamily="34" charset="0"/>
              <a:buChar char="•"/>
            </a:pPr>
            <a:r>
              <a:rPr lang="tr-TR" b="1" dirty="0"/>
              <a:t>Aç:</a:t>
            </a:r>
            <a:r>
              <a:rPr lang="tr-TR" dirty="0"/>
              <a:t> Bilgisayarınızda veya </a:t>
            </a:r>
            <a:r>
              <a:rPr lang="tr-TR" dirty="0" err="1"/>
              <a:t>OneDrive'da</a:t>
            </a:r>
            <a:r>
              <a:rPr lang="tr-TR" dirty="0"/>
              <a:t> daha önce üzerinde çalıştığınız Publisher dosyalarını bulup açmanızı sağlar.</a:t>
            </a:r>
          </a:p>
          <a:p>
            <a:pPr>
              <a:buFont typeface="Arial" panose="020B0604020202020204" pitchFamily="34" charset="0"/>
              <a:buChar char="•"/>
            </a:pPr>
            <a:r>
              <a:rPr lang="tr-TR" b="1" dirty="0"/>
              <a:t>Kaydet :</a:t>
            </a:r>
            <a:r>
              <a:rPr lang="tr-TR" dirty="0"/>
              <a:t> Üzerinde çalıştığınız güncel tasarımı kaydeder.</a:t>
            </a:r>
          </a:p>
          <a:p>
            <a:pPr>
              <a:buFont typeface="Arial" panose="020B0604020202020204" pitchFamily="34" charset="0"/>
              <a:buChar char="•"/>
            </a:pPr>
            <a:r>
              <a:rPr lang="tr-TR" b="1" dirty="0"/>
              <a:t>Farklı Kaydet :</a:t>
            </a:r>
            <a:r>
              <a:rPr lang="tr-TR" dirty="0"/>
              <a:t> Dosyayı farklı bir isimle, farklı bir klasöre veya </a:t>
            </a:r>
            <a:r>
              <a:rPr lang="tr-TR" b="1" dirty="0"/>
              <a:t>PDF</a:t>
            </a:r>
            <a:r>
              <a:rPr lang="tr-TR" dirty="0"/>
              <a:t>, </a:t>
            </a:r>
            <a:r>
              <a:rPr lang="tr-TR" b="1" dirty="0"/>
              <a:t>JPEG/PNG (resim)</a:t>
            </a:r>
            <a:r>
              <a:rPr lang="tr-TR" dirty="0"/>
              <a:t>, </a:t>
            </a:r>
            <a:r>
              <a:rPr lang="tr-TR" b="1" dirty="0"/>
              <a:t>Word</a:t>
            </a:r>
            <a:r>
              <a:rPr lang="tr-TR" dirty="0"/>
              <a:t> gibi farklı dosya formatlarında kaydetmenize olanak tanır.</a:t>
            </a:r>
          </a:p>
          <a:p>
            <a:r>
              <a:rPr lang="tr-TR" b="1" dirty="0"/>
              <a:t>3. Yazdır  (Yazdırma İşlemleri )</a:t>
            </a:r>
          </a:p>
          <a:p>
            <a:pPr>
              <a:buFont typeface="Arial" panose="020B0604020202020204" pitchFamily="34" charset="0"/>
              <a:buChar char="•"/>
            </a:pPr>
            <a:r>
              <a:rPr lang="tr-TR" dirty="0"/>
              <a:t>Tasarımınızı yazıcıya göndermeden kontrol edilir ve ayarlar yapılır</a:t>
            </a:r>
          </a:p>
          <a:p>
            <a:r>
              <a:rPr lang="tr-TR" b="1" dirty="0"/>
              <a:t>4. Paylaşma ve Dışa Aktarma (Paylaş, Dışa Aktar)</a:t>
            </a:r>
          </a:p>
          <a:p>
            <a:pPr>
              <a:buFont typeface="Arial" panose="020B0604020202020204" pitchFamily="34" charset="0"/>
              <a:buChar char="•"/>
            </a:pPr>
            <a:r>
              <a:rPr lang="tr-TR" b="1" dirty="0"/>
              <a:t>Dışa Aktar :</a:t>
            </a:r>
            <a:r>
              <a:rPr lang="tr-TR" dirty="0"/>
              <a:t> Tasarımınızı </a:t>
            </a:r>
            <a:r>
              <a:rPr lang="tr-TR" b="1" dirty="0"/>
              <a:t>PDF/XPS</a:t>
            </a:r>
            <a:r>
              <a:rPr lang="tr-TR" dirty="0"/>
              <a:t> belgesine dönüştürür. </a:t>
            </a:r>
          </a:p>
          <a:p>
            <a:pPr>
              <a:buFont typeface="Arial" panose="020B0604020202020204" pitchFamily="34" charset="0"/>
              <a:buChar char="•"/>
            </a:pPr>
            <a:r>
              <a:rPr lang="tr-TR" b="1" dirty="0"/>
              <a:t>Paylaş :</a:t>
            </a:r>
            <a:r>
              <a:rPr lang="tr-TR" dirty="0"/>
              <a:t> Yayını e-posta ile göndermenizi veya HTML formatında bir web mesajı olarak paylaşmanızı sağlar.</a:t>
            </a:r>
          </a:p>
          <a:p>
            <a:endParaRPr lang="tr-TR" dirty="0"/>
          </a:p>
        </p:txBody>
      </p:sp>
    </p:spTree>
    <p:extLst>
      <p:ext uri="{BB962C8B-B14F-4D97-AF65-F5344CB8AC3E}">
        <p14:creationId xmlns:p14="http://schemas.microsoft.com/office/powerpoint/2010/main" val="29623558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46F82E-9A20-E9CF-9614-1D5400D37DB9}"/>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7FA2EB8A-2976-46BD-8AA4-3762536BF48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23894" y="365125"/>
            <a:ext cx="4686706" cy="1287892"/>
          </a:xfrm>
        </p:spPr>
      </p:pic>
      <p:sp>
        <p:nvSpPr>
          <p:cNvPr id="4" name="Veri Yer Tutucusu 3">
            <a:extLst>
              <a:ext uri="{FF2B5EF4-FFF2-40B4-BE49-F238E27FC236}">
                <a16:creationId xmlns:a16="http://schemas.microsoft.com/office/drawing/2014/main" id="{76B70C00-5AF7-1338-9A71-2C4E4C221A27}"/>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94D7CA3E-AEF2-BDD4-5834-E699194E54FD}"/>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930383B3-9CB7-E608-C782-1356BD4352BE}"/>
              </a:ext>
            </a:extLst>
          </p:cNvPr>
          <p:cNvSpPr>
            <a:spLocks noGrp="1"/>
          </p:cNvSpPr>
          <p:nvPr>
            <p:ph type="sldNum" sz="quarter" idx="12"/>
          </p:nvPr>
        </p:nvSpPr>
        <p:spPr/>
        <p:txBody>
          <a:bodyPr/>
          <a:lstStyle/>
          <a:p>
            <a:fld id="{98D1A948-F723-44D0-9112-FAEB9D266EE7}" type="slidenum">
              <a:rPr lang="tr-TR" smtClean="0"/>
              <a:t>20</a:t>
            </a:fld>
            <a:endParaRPr lang="tr-TR"/>
          </a:p>
        </p:txBody>
      </p:sp>
      <p:sp>
        <p:nvSpPr>
          <p:cNvPr id="9" name="Metin kutusu 8">
            <a:extLst>
              <a:ext uri="{FF2B5EF4-FFF2-40B4-BE49-F238E27FC236}">
                <a16:creationId xmlns:a16="http://schemas.microsoft.com/office/drawing/2014/main" id="{BAF67A93-025A-415D-ACDD-C42BE70A3C86}"/>
              </a:ext>
            </a:extLst>
          </p:cNvPr>
          <p:cNvSpPr txBox="1"/>
          <p:nvPr/>
        </p:nvSpPr>
        <p:spPr>
          <a:xfrm>
            <a:off x="3048000" y="2413338"/>
            <a:ext cx="6096000" cy="1754326"/>
          </a:xfrm>
          <a:prstGeom prst="rect">
            <a:avLst/>
          </a:prstGeom>
          <a:noFill/>
        </p:spPr>
        <p:txBody>
          <a:bodyPr wrap="square">
            <a:spAutoFit/>
          </a:bodyPr>
          <a:lstStyle/>
          <a:p>
            <a:r>
              <a:rPr lang="tr-TR" dirty="0"/>
              <a:t>Microsoft </a:t>
            </a:r>
            <a:r>
              <a:rPr lang="tr-TR" dirty="0" err="1"/>
              <a:t>Publisher’da</a:t>
            </a:r>
            <a:r>
              <a:rPr lang="tr-TR" dirty="0"/>
              <a:t> </a:t>
            </a:r>
            <a:r>
              <a:rPr lang="tr-TR" b="1" dirty="0"/>
              <a:t>Gözden Geçir </a:t>
            </a:r>
            <a:r>
              <a:rPr lang="tr-TR" dirty="0"/>
              <a:t>menüsü, tasarımınızın görsel ögelerinden ziyade </a:t>
            </a:r>
            <a:r>
              <a:rPr lang="tr-TR" b="1" dirty="0"/>
              <a:t>içeriğin doğruluğunu ve dil kalitesini </a:t>
            </a:r>
            <a:r>
              <a:rPr lang="tr-TR" dirty="0"/>
              <a:t>denetlemek için kullanılır.</a:t>
            </a:r>
          </a:p>
          <a:p>
            <a:r>
              <a:rPr lang="tr-TR" dirty="0"/>
              <a:t>baskıya göndermeden veya dijital olarak yayımlamadan önce, yayındaki yazım hatalarını bulmak, yabancı terimleri çevirmek için bu menüdeki araçlardan yararlanırız.</a:t>
            </a:r>
          </a:p>
        </p:txBody>
      </p:sp>
    </p:spTree>
    <p:extLst>
      <p:ext uri="{BB962C8B-B14F-4D97-AF65-F5344CB8AC3E}">
        <p14:creationId xmlns:p14="http://schemas.microsoft.com/office/powerpoint/2010/main" val="22326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4EFC2D-ECEC-8E8C-8D2D-1649C874BD84}"/>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FC86712E-CC7F-4F2B-B610-5DF06622905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52208" y="365125"/>
            <a:ext cx="9038103" cy="1371719"/>
          </a:xfrm>
        </p:spPr>
      </p:pic>
      <p:sp>
        <p:nvSpPr>
          <p:cNvPr id="4" name="Veri Yer Tutucusu 3">
            <a:extLst>
              <a:ext uri="{FF2B5EF4-FFF2-40B4-BE49-F238E27FC236}">
                <a16:creationId xmlns:a16="http://schemas.microsoft.com/office/drawing/2014/main" id="{AEED18E0-8B04-7B6E-647C-0102D04C8752}"/>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C25FBC83-A75A-8DD8-7ECD-1B98DCD208B4}"/>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8CB0AF24-5300-0626-F40D-F423BBD3F57B}"/>
              </a:ext>
            </a:extLst>
          </p:cNvPr>
          <p:cNvSpPr>
            <a:spLocks noGrp="1"/>
          </p:cNvSpPr>
          <p:nvPr>
            <p:ph type="sldNum" sz="quarter" idx="12"/>
          </p:nvPr>
        </p:nvSpPr>
        <p:spPr/>
        <p:txBody>
          <a:bodyPr/>
          <a:lstStyle/>
          <a:p>
            <a:fld id="{98D1A948-F723-44D0-9112-FAEB9D266EE7}" type="slidenum">
              <a:rPr lang="tr-TR" smtClean="0"/>
              <a:t>21</a:t>
            </a:fld>
            <a:endParaRPr lang="tr-TR"/>
          </a:p>
        </p:txBody>
      </p:sp>
      <p:sp>
        <p:nvSpPr>
          <p:cNvPr id="9" name="Metin kutusu 8">
            <a:extLst>
              <a:ext uri="{FF2B5EF4-FFF2-40B4-BE49-F238E27FC236}">
                <a16:creationId xmlns:a16="http://schemas.microsoft.com/office/drawing/2014/main" id="{FB665462-9B9A-43C1-A4FB-4A2562B8BF4A}"/>
              </a:ext>
            </a:extLst>
          </p:cNvPr>
          <p:cNvSpPr txBox="1"/>
          <p:nvPr/>
        </p:nvSpPr>
        <p:spPr>
          <a:xfrm>
            <a:off x="4694311" y="2133660"/>
            <a:ext cx="6096000" cy="2585323"/>
          </a:xfrm>
          <a:prstGeom prst="rect">
            <a:avLst/>
          </a:prstGeom>
          <a:noFill/>
        </p:spPr>
        <p:txBody>
          <a:bodyPr wrap="square">
            <a:spAutoFit/>
          </a:bodyPr>
          <a:lstStyle/>
          <a:p>
            <a:r>
              <a:rPr lang="tr-TR" b="1" dirty="0"/>
              <a:t>Görünümler Grubu</a:t>
            </a:r>
          </a:p>
          <a:p>
            <a:r>
              <a:rPr lang="tr-TR" dirty="0"/>
              <a:t>Ekranın çalışma </a:t>
            </a:r>
            <a:r>
              <a:rPr lang="tr-TR" dirty="0" err="1"/>
              <a:t>modunu</a:t>
            </a:r>
            <a:r>
              <a:rPr lang="tr-TR" dirty="0"/>
              <a:t> belirler:</a:t>
            </a:r>
          </a:p>
          <a:p>
            <a:pPr>
              <a:buFont typeface="Arial" panose="020B0604020202020204" pitchFamily="34" charset="0"/>
              <a:buChar char="•"/>
            </a:pPr>
            <a:r>
              <a:rPr lang="tr-TR" b="1" dirty="0"/>
              <a:t>Normal Görünüm:</a:t>
            </a:r>
            <a:r>
              <a:rPr lang="tr-TR" dirty="0"/>
              <a:t> Standart tasarım </a:t>
            </a:r>
            <a:r>
              <a:rPr lang="tr-TR" dirty="0" err="1"/>
              <a:t>modudur</a:t>
            </a:r>
            <a:r>
              <a:rPr lang="tr-TR" dirty="0"/>
              <a:t>. Sayfaları tek tek veya karşılıklı mizanpaj halinde görüp üzerinde doğrudan değişiklik yaptığınız ana ekrandır.</a:t>
            </a:r>
          </a:p>
          <a:p>
            <a:pPr>
              <a:buFont typeface="Arial" panose="020B0604020202020204" pitchFamily="34" charset="0"/>
              <a:buChar char="•"/>
            </a:pPr>
            <a:r>
              <a:rPr lang="tr-TR" b="1" dirty="0"/>
              <a:t>Ana Sayfa:</a:t>
            </a:r>
            <a:r>
              <a:rPr lang="tr-TR" dirty="0"/>
              <a:t> Tüm sayfalarda arkada sabit kalmasını istediğiniz ögeleri (örneğin sayfa numaraları, kurum logosu, alt bilgi veya arka plan süslemeleri) buraya eklersiniz. Ana sayfaya eklenen bir nesne, normal tasarım sayfalarında kilitlenir.</a:t>
            </a:r>
          </a:p>
        </p:txBody>
      </p:sp>
      <p:pic>
        <p:nvPicPr>
          <p:cNvPr id="10" name="İçerik Yer Tutucusu 7">
            <a:extLst>
              <a:ext uri="{FF2B5EF4-FFF2-40B4-BE49-F238E27FC236}">
                <a16:creationId xmlns:a16="http://schemas.microsoft.com/office/drawing/2014/main" id="{C7D7CEAA-61BF-48C5-A4F6-31FFC7E64F40}"/>
              </a:ext>
            </a:extLst>
          </p:cNvPr>
          <p:cNvPicPr>
            <a:picLocks noChangeAspect="1"/>
          </p:cNvPicPr>
          <p:nvPr/>
        </p:nvPicPr>
        <p:blipFill rotWithShape="1">
          <a:blip r:embed="rId2">
            <a:extLst>
              <a:ext uri="{28A0092B-C50C-407E-A947-70E740481C1C}">
                <a14:useLocalDpi xmlns:a14="http://schemas.microsoft.com/office/drawing/2010/main" val="0"/>
              </a:ext>
            </a:extLst>
          </a:blip>
          <a:srcRect r="89541"/>
          <a:stretch/>
        </p:blipFill>
        <p:spPr>
          <a:xfrm>
            <a:off x="2072249" y="2483485"/>
            <a:ext cx="945272" cy="1371719"/>
          </a:xfrm>
          <a:prstGeom prst="rect">
            <a:avLst/>
          </a:prstGeom>
          <a:ln w="38100">
            <a:solidFill>
              <a:srgbClr val="FF0000"/>
            </a:solidFill>
          </a:ln>
        </p:spPr>
      </p:pic>
    </p:spTree>
    <p:extLst>
      <p:ext uri="{BB962C8B-B14F-4D97-AF65-F5344CB8AC3E}">
        <p14:creationId xmlns:p14="http://schemas.microsoft.com/office/powerpoint/2010/main" val="11944239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4EFC2D-ECEC-8E8C-8D2D-1649C874BD84}"/>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FC86712E-CC7F-4F2B-B610-5DF06622905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52208" y="365125"/>
            <a:ext cx="9038103" cy="1371719"/>
          </a:xfrm>
        </p:spPr>
      </p:pic>
      <p:sp>
        <p:nvSpPr>
          <p:cNvPr id="4" name="Veri Yer Tutucusu 3">
            <a:extLst>
              <a:ext uri="{FF2B5EF4-FFF2-40B4-BE49-F238E27FC236}">
                <a16:creationId xmlns:a16="http://schemas.microsoft.com/office/drawing/2014/main" id="{AEED18E0-8B04-7B6E-647C-0102D04C8752}"/>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C25FBC83-A75A-8DD8-7ECD-1B98DCD208B4}"/>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8CB0AF24-5300-0626-F40D-F423BBD3F57B}"/>
              </a:ext>
            </a:extLst>
          </p:cNvPr>
          <p:cNvSpPr>
            <a:spLocks noGrp="1"/>
          </p:cNvSpPr>
          <p:nvPr>
            <p:ph type="sldNum" sz="quarter" idx="12"/>
          </p:nvPr>
        </p:nvSpPr>
        <p:spPr/>
        <p:txBody>
          <a:bodyPr/>
          <a:lstStyle/>
          <a:p>
            <a:fld id="{98D1A948-F723-44D0-9112-FAEB9D266EE7}" type="slidenum">
              <a:rPr lang="tr-TR" smtClean="0"/>
              <a:t>22</a:t>
            </a:fld>
            <a:endParaRPr lang="tr-TR"/>
          </a:p>
        </p:txBody>
      </p:sp>
      <p:sp>
        <p:nvSpPr>
          <p:cNvPr id="10" name="Metin kutusu 9">
            <a:extLst>
              <a:ext uri="{FF2B5EF4-FFF2-40B4-BE49-F238E27FC236}">
                <a16:creationId xmlns:a16="http://schemas.microsoft.com/office/drawing/2014/main" id="{F560AF14-471F-492C-98BE-0D417E8D3027}"/>
              </a:ext>
            </a:extLst>
          </p:cNvPr>
          <p:cNvSpPr txBox="1"/>
          <p:nvPr/>
        </p:nvSpPr>
        <p:spPr>
          <a:xfrm>
            <a:off x="4500880" y="1779687"/>
            <a:ext cx="6929120" cy="4524315"/>
          </a:xfrm>
          <a:prstGeom prst="rect">
            <a:avLst/>
          </a:prstGeom>
          <a:noFill/>
        </p:spPr>
        <p:txBody>
          <a:bodyPr wrap="square">
            <a:spAutoFit/>
          </a:bodyPr>
          <a:lstStyle/>
          <a:p>
            <a:r>
              <a:rPr lang="tr-TR" b="1" dirty="0"/>
              <a:t>	Göster Grubu</a:t>
            </a:r>
          </a:p>
          <a:p>
            <a:r>
              <a:rPr lang="tr-TR" dirty="0"/>
              <a:t>Tasarım yaparken işinizi kolaylaştıran ama </a:t>
            </a:r>
            <a:r>
              <a:rPr lang="tr-TR" b="1" dirty="0"/>
              <a:t>baskıda çıkmayan</a:t>
            </a:r>
            <a:r>
              <a:rPr lang="tr-TR" dirty="0"/>
              <a:t> görsel kılavuzları açıp kapatır:</a:t>
            </a:r>
          </a:p>
          <a:p>
            <a:pPr>
              <a:buFont typeface="Arial" panose="020B0604020202020204" pitchFamily="34" charset="0"/>
              <a:buChar char="•"/>
            </a:pPr>
            <a:r>
              <a:rPr lang="tr-TR" b="1" dirty="0"/>
              <a:t>Cetveller :</a:t>
            </a:r>
            <a:r>
              <a:rPr lang="tr-TR" dirty="0"/>
              <a:t> Sayfanın üstünde ve solunda yer alan milimetrik cetvelleri açar. Nesnelerin boyutlarını ölçmek ve hizalamak için temel referanstır.</a:t>
            </a:r>
          </a:p>
          <a:p>
            <a:pPr>
              <a:buFont typeface="Arial" panose="020B0604020202020204" pitchFamily="34" charset="0"/>
              <a:buChar char="•"/>
            </a:pPr>
            <a:r>
              <a:rPr lang="tr-TR" b="1" dirty="0"/>
              <a:t>Kılavuz Çizgileri: </a:t>
            </a:r>
            <a:r>
              <a:rPr lang="tr-TR" dirty="0"/>
              <a:t>Tasarımı sütunlara bölmek veya matbaa kesim sınırlarını görmek için kullanılan yeşil/mavi çizgileri ekranda gizler veya gösterir.</a:t>
            </a:r>
          </a:p>
          <a:p>
            <a:pPr>
              <a:buFont typeface="Arial" panose="020B0604020202020204" pitchFamily="34" charset="0"/>
              <a:buChar char="•"/>
            </a:pPr>
            <a:r>
              <a:rPr lang="tr-TR" b="1" dirty="0"/>
              <a:t>Alanlar / Sınırlar : </a:t>
            </a:r>
            <a:r>
              <a:rPr lang="tr-TR" dirty="0"/>
              <a:t>Sayfadaki görünmez metin kutularının ve resim çerçevelerinin dış sınır çizgilerini kesikli çizgilerle gösterir. </a:t>
            </a:r>
            <a:r>
              <a:rPr lang="tr-TR" b="1" dirty="0"/>
              <a:t>Sayfa Gezinmesi):</a:t>
            </a:r>
            <a:r>
              <a:rPr lang="tr-TR" dirty="0"/>
              <a:t> Ekranın sol tarafında, yayınınızın tüm sayfalarını küçük resimler (</a:t>
            </a:r>
            <a:r>
              <a:rPr lang="tr-TR" dirty="0" err="1"/>
              <a:t>thumbnail</a:t>
            </a:r>
            <a:r>
              <a:rPr lang="tr-TR" dirty="0"/>
              <a:t>) halinde gösteren paneli açıp kapatır. Sayfalar arasında hızlıca zıplamak için kullanılır.</a:t>
            </a:r>
          </a:p>
          <a:p>
            <a:pPr>
              <a:buFont typeface="Arial" panose="020B0604020202020204" pitchFamily="34" charset="0"/>
              <a:buChar char="•"/>
            </a:pPr>
            <a:r>
              <a:rPr lang="tr-TR" b="1" dirty="0"/>
              <a:t>Karalama Alanı:</a:t>
            </a:r>
            <a:r>
              <a:rPr lang="tr-TR" dirty="0"/>
              <a:t> Sayfanın dışında kalan gri boşluk alanı gösterir veya gizler. Tasarıma dahil edip etmeyeceğinize henüz karar vermediğiniz resimleri veya yazıları bu gri alanda "yedekte" bekletebilirsiniz.</a:t>
            </a:r>
          </a:p>
        </p:txBody>
      </p:sp>
      <p:pic>
        <p:nvPicPr>
          <p:cNvPr id="11" name="İçerik Yer Tutucusu 7">
            <a:extLst>
              <a:ext uri="{FF2B5EF4-FFF2-40B4-BE49-F238E27FC236}">
                <a16:creationId xmlns:a16="http://schemas.microsoft.com/office/drawing/2014/main" id="{664FB86A-B037-4DC6-A59C-C79BA057967B}"/>
              </a:ext>
            </a:extLst>
          </p:cNvPr>
          <p:cNvPicPr>
            <a:picLocks noChangeAspect="1"/>
          </p:cNvPicPr>
          <p:nvPr/>
        </p:nvPicPr>
        <p:blipFill rotWithShape="1">
          <a:blip r:embed="rId2">
            <a:extLst>
              <a:ext uri="{28A0092B-C50C-407E-A947-70E740481C1C}">
                <a14:useLocalDpi xmlns:a14="http://schemas.microsoft.com/office/drawing/2010/main" val="0"/>
              </a:ext>
            </a:extLst>
          </a:blip>
          <a:srcRect l="22370" r="44070"/>
          <a:stretch/>
        </p:blipFill>
        <p:spPr>
          <a:xfrm>
            <a:off x="1005447" y="2945765"/>
            <a:ext cx="3033153" cy="1371719"/>
          </a:xfrm>
          <a:prstGeom prst="rect">
            <a:avLst/>
          </a:prstGeom>
          <a:ln w="38100">
            <a:solidFill>
              <a:srgbClr val="FF0000"/>
            </a:solidFill>
          </a:ln>
        </p:spPr>
      </p:pic>
    </p:spTree>
    <p:extLst>
      <p:ext uri="{BB962C8B-B14F-4D97-AF65-F5344CB8AC3E}">
        <p14:creationId xmlns:p14="http://schemas.microsoft.com/office/powerpoint/2010/main" val="18687374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4EFC2D-ECEC-8E8C-8D2D-1649C874BD84}"/>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FC86712E-CC7F-4F2B-B610-5DF06622905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52208" y="365125"/>
            <a:ext cx="9038103" cy="1371719"/>
          </a:xfrm>
        </p:spPr>
      </p:pic>
      <p:sp>
        <p:nvSpPr>
          <p:cNvPr id="4" name="Veri Yer Tutucusu 3">
            <a:extLst>
              <a:ext uri="{FF2B5EF4-FFF2-40B4-BE49-F238E27FC236}">
                <a16:creationId xmlns:a16="http://schemas.microsoft.com/office/drawing/2014/main" id="{AEED18E0-8B04-7B6E-647C-0102D04C8752}"/>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C25FBC83-A75A-8DD8-7ECD-1B98DCD208B4}"/>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8CB0AF24-5300-0626-F40D-F423BBD3F57B}"/>
              </a:ext>
            </a:extLst>
          </p:cNvPr>
          <p:cNvSpPr>
            <a:spLocks noGrp="1"/>
          </p:cNvSpPr>
          <p:nvPr>
            <p:ph type="sldNum" sz="quarter" idx="12"/>
          </p:nvPr>
        </p:nvSpPr>
        <p:spPr/>
        <p:txBody>
          <a:bodyPr/>
          <a:lstStyle/>
          <a:p>
            <a:fld id="{98D1A948-F723-44D0-9112-FAEB9D266EE7}" type="slidenum">
              <a:rPr lang="tr-TR" smtClean="0"/>
              <a:t>23</a:t>
            </a:fld>
            <a:endParaRPr lang="tr-TR"/>
          </a:p>
        </p:txBody>
      </p:sp>
      <p:sp>
        <p:nvSpPr>
          <p:cNvPr id="10" name="Rectangle 3">
            <a:extLst>
              <a:ext uri="{FF2B5EF4-FFF2-40B4-BE49-F238E27FC236}">
                <a16:creationId xmlns:a16="http://schemas.microsoft.com/office/drawing/2014/main" id="{A4574B64-3B78-44C0-AFA2-B663788B4E92}"/>
              </a:ext>
            </a:extLst>
          </p:cNvPr>
          <p:cNvSpPr>
            <a:spLocks noChangeArrowheads="1"/>
          </p:cNvSpPr>
          <p:nvPr/>
        </p:nvSpPr>
        <p:spPr bwMode="auto">
          <a:xfrm>
            <a:off x="5554784" y="2555384"/>
            <a:ext cx="6111632" cy="33701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tr-TR" altLang="tr-TR" b="1" dirty="0">
                <a:latin typeface="Google Sans Text"/>
              </a:rPr>
              <a:t>	Yakınlaştır Grubu</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Google Sans Text"/>
              </a:rPr>
              <a:t>Yakınlaştır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Google Sans Text"/>
              </a:rPr>
              <a:t>Sayfaya Sığdır :</a:t>
            </a:r>
            <a:r>
              <a:rPr kumimoji="0" lang="tr-TR" altLang="tr-TR" sz="1800" b="0" i="0" u="none" strike="noStrike" cap="none" normalizeH="0" baseline="0" dirty="0">
                <a:ln>
                  <a:noFill/>
                </a:ln>
                <a:solidFill>
                  <a:schemeClr val="tx1"/>
                </a:solidFill>
                <a:effectLst/>
                <a:latin typeface="Google Sans Text"/>
              </a:rPr>
              <a:t> Çalıştığınız sayfanın tamamını tek seferde ekrana tam sığacak şekilde boyutlandırır.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Google Sans Text"/>
              </a:rPr>
              <a:t>Seçime Yakınlaştır:</a:t>
            </a:r>
            <a:endParaRPr kumimoji="0" lang="tr-TR" altLang="tr-TR" sz="900" b="1" i="0" u="none" strike="noStrike" cap="none" normalizeH="0" baseline="0" dirty="0">
              <a:ln>
                <a:noFill/>
              </a:ln>
              <a:solidFill>
                <a:schemeClr val="tx1"/>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None/>
              <a:tabLst/>
            </a:pPr>
            <a:r>
              <a:rPr lang="tr-TR" altLang="tr-TR" b="1" dirty="0">
                <a:latin typeface="Google Sans Text"/>
              </a:rPr>
              <a:t>	Pencere Grubu</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Google Sans Text"/>
              </a:rPr>
              <a:t>Tümünü Yerleştir :</a:t>
            </a:r>
            <a:r>
              <a:rPr kumimoji="0" lang="tr-TR" altLang="tr-TR" sz="1800" b="0" i="0" u="none" strike="noStrike" cap="none" normalizeH="0" baseline="0" dirty="0">
                <a:ln>
                  <a:noFill/>
                </a:ln>
                <a:solidFill>
                  <a:schemeClr val="tx1"/>
                </a:solidFill>
                <a:effectLst/>
                <a:latin typeface="Google Sans Text"/>
              </a:rPr>
              <a:t>Açık olan tüm farklı Publisher pencerelerini ekrana yan yana veya alt alta eşit şekilde bölerek yerleştirir.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Google Sans Text"/>
              </a:rPr>
              <a:t>Basamakla:</a:t>
            </a:r>
            <a:r>
              <a:rPr kumimoji="0" lang="tr-TR" altLang="tr-TR" sz="1800" b="0" i="0" u="none" strike="noStrike" cap="none" normalizeH="0" baseline="0" dirty="0">
                <a:ln>
                  <a:noFill/>
                </a:ln>
                <a:solidFill>
                  <a:schemeClr val="tx1"/>
                </a:solidFill>
                <a:effectLst/>
                <a:latin typeface="Google Sans Text"/>
              </a:rPr>
              <a:t> Açık pencereleri arkaya doğru sıralar.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Google Sans Text"/>
              </a:rPr>
              <a:t>Pencerelerde Geçiş Yap:</a:t>
            </a:r>
            <a:r>
              <a:rPr kumimoji="0" lang="tr-TR" altLang="tr-TR" sz="1800" b="0" i="0" u="none" strike="noStrike" cap="none" normalizeH="0" baseline="0" dirty="0">
                <a:ln>
                  <a:noFill/>
                </a:ln>
                <a:solidFill>
                  <a:schemeClr val="tx1"/>
                </a:solidFill>
                <a:effectLst/>
                <a:latin typeface="Google Sans Text"/>
              </a:rPr>
              <a:t> Açık olan diğer Publisher dosyaları arasında fareyle tıklayarak hızlıca geçiş yapmanızı sağlar.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pic>
        <p:nvPicPr>
          <p:cNvPr id="11" name="İçerik Yer Tutucusu 7">
            <a:extLst>
              <a:ext uri="{FF2B5EF4-FFF2-40B4-BE49-F238E27FC236}">
                <a16:creationId xmlns:a16="http://schemas.microsoft.com/office/drawing/2014/main" id="{BC4E7C9D-145E-4485-87BB-535E8E1F3272}"/>
              </a:ext>
            </a:extLst>
          </p:cNvPr>
          <p:cNvPicPr>
            <a:picLocks noChangeAspect="1"/>
          </p:cNvPicPr>
          <p:nvPr/>
        </p:nvPicPr>
        <p:blipFill rotWithShape="1">
          <a:blip r:embed="rId2">
            <a:extLst>
              <a:ext uri="{28A0092B-C50C-407E-A947-70E740481C1C}">
                <a14:useLocalDpi xmlns:a14="http://schemas.microsoft.com/office/drawing/2010/main" val="0"/>
              </a:ext>
            </a:extLst>
          </a:blip>
          <a:srcRect l="56829"/>
          <a:stretch/>
        </p:blipFill>
        <p:spPr>
          <a:xfrm>
            <a:off x="975360" y="3087240"/>
            <a:ext cx="3901831" cy="1371719"/>
          </a:xfrm>
          <a:prstGeom prst="rect">
            <a:avLst/>
          </a:prstGeom>
          <a:ln w="38100">
            <a:solidFill>
              <a:srgbClr val="FF0000"/>
            </a:solidFill>
          </a:ln>
        </p:spPr>
      </p:pic>
    </p:spTree>
    <p:extLst>
      <p:ext uri="{BB962C8B-B14F-4D97-AF65-F5344CB8AC3E}">
        <p14:creationId xmlns:p14="http://schemas.microsoft.com/office/powerpoint/2010/main" val="39482257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32917C-DCE3-F518-2B70-E2E42A7B9F18}"/>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BF78D1F2-DE04-4CB8-B518-9C79425A62A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02160" y="926995"/>
            <a:ext cx="10164762" cy="1077677"/>
          </a:xfrm>
        </p:spPr>
      </p:pic>
      <p:sp>
        <p:nvSpPr>
          <p:cNvPr id="4" name="Veri Yer Tutucusu 3">
            <a:extLst>
              <a:ext uri="{FF2B5EF4-FFF2-40B4-BE49-F238E27FC236}">
                <a16:creationId xmlns:a16="http://schemas.microsoft.com/office/drawing/2014/main" id="{4239F7E3-6C78-09CF-82B9-802B1B2CD69A}"/>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5CE1BE2F-1205-28B6-A63D-0513D9BBD3CE}"/>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636619C1-49A5-70BF-1CFC-149101D0FD9E}"/>
              </a:ext>
            </a:extLst>
          </p:cNvPr>
          <p:cNvSpPr>
            <a:spLocks noGrp="1"/>
          </p:cNvSpPr>
          <p:nvPr>
            <p:ph type="sldNum" sz="quarter" idx="12"/>
          </p:nvPr>
        </p:nvSpPr>
        <p:spPr/>
        <p:txBody>
          <a:bodyPr/>
          <a:lstStyle/>
          <a:p>
            <a:fld id="{98D1A948-F723-44D0-9112-FAEB9D266EE7}" type="slidenum">
              <a:rPr lang="tr-TR" smtClean="0"/>
              <a:t>24</a:t>
            </a:fld>
            <a:endParaRPr lang="tr-TR"/>
          </a:p>
        </p:txBody>
      </p:sp>
      <p:pic>
        <p:nvPicPr>
          <p:cNvPr id="7" name="İçerik Yer Tutucusu 7">
            <a:extLst>
              <a:ext uri="{FF2B5EF4-FFF2-40B4-BE49-F238E27FC236}">
                <a16:creationId xmlns:a16="http://schemas.microsoft.com/office/drawing/2014/main" id="{9045355F-A096-4992-9461-966E43AD3423}"/>
              </a:ext>
            </a:extLst>
          </p:cNvPr>
          <p:cNvPicPr>
            <a:picLocks noChangeAspect="1"/>
          </p:cNvPicPr>
          <p:nvPr/>
        </p:nvPicPr>
        <p:blipFill rotWithShape="1">
          <a:blip r:embed="rId2">
            <a:extLst>
              <a:ext uri="{28A0092B-C50C-407E-A947-70E740481C1C}">
                <a14:useLocalDpi xmlns:a14="http://schemas.microsoft.com/office/drawing/2010/main" val="0"/>
              </a:ext>
            </a:extLst>
          </a:blip>
          <a:srcRect l="56528" r="13486"/>
          <a:stretch/>
        </p:blipFill>
        <p:spPr>
          <a:xfrm>
            <a:off x="769056" y="3199957"/>
            <a:ext cx="2812344" cy="1180988"/>
          </a:xfrm>
          <a:prstGeom prst="rect">
            <a:avLst/>
          </a:prstGeom>
          <a:ln w="38100">
            <a:solidFill>
              <a:srgbClr val="FF0000"/>
            </a:solidFill>
          </a:ln>
        </p:spPr>
      </p:pic>
      <p:sp>
        <p:nvSpPr>
          <p:cNvPr id="9" name="Metin kutusu 8">
            <a:extLst>
              <a:ext uri="{FF2B5EF4-FFF2-40B4-BE49-F238E27FC236}">
                <a16:creationId xmlns:a16="http://schemas.microsoft.com/office/drawing/2014/main" id="{17160FF2-39BB-4908-9C0A-CFD35DE19BBC}"/>
              </a:ext>
            </a:extLst>
          </p:cNvPr>
          <p:cNvSpPr txBox="1"/>
          <p:nvPr/>
        </p:nvSpPr>
        <p:spPr>
          <a:xfrm>
            <a:off x="4038600" y="2978870"/>
            <a:ext cx="7428322" cy="3693319"/>
          </a:xfrm>
          <a:prstGeom prst="rect">
            <a:avLst/>
          </a:prstGeom>
          <a:noFill/>
        </p:spPr>
        <p:txBody>
          <a:bodyPr wrap="square" rtlCol="0">
            <a:spAutoFit/>
          </a:bodyPr>
          <a:lstStyle/>
          <a:p>
            <a:endParaRPr lang="tr-TR" b="1" dirty="0"/>
          </a:p>
          <a:p>
            <a:r>
              <a:rPr lang="tr-TR" b="1" dirty="0"/>
              <a:t>Metni Kaydır :</a:t>
            </a:r>
            <a:r>
              <a:rPr lang="tr-TR" dirty="0"/>
              <a:t> Seçili nesnenin veya metin kutusunun, sayfa üzerindeki ana metinle nasıl etkileşime gireceğini (metnin etrafından dolanması, arkasında veya önünde durması gibi) ayarlar.</a:t>
            </a:r>
          </a:p>
          <a:p>
            <a:pPr marL="0" marR="0" lvl="0" indent="0" algn="l" defTabSz="914400" rtl="0" eaLnBrk="0" fontAlgn="base" latinLnBrk="0" hangingPunct="0">
              <a:lnSpc>
                <a:spcPct val="100000"/>
              </a:lnSpc>
              <a:spcBef>
                <a:spcPct val="0"/>
              </a:spcBef>
              <a:spcAft>
                <a:spcPct val="0"/>
              </a:spcAft>
              <a:buClrTx/>
              <a:buSzTx/>
              <a:tabLst/>
            </a:pPr>
            <a:r>
              <a:rPr lang="tr-TR" altLang="tr-TR" b="1" dirty="0"/>
              <a:t>Bir Öne Getir - Bir Arkaya Gönder </a:t>
            </a:r>
            <a:r>
              <a:rPr lang="tr-TR" altLang="tr-TR" dirty="0"/>
              <a:t>Üst üste binen nesnelerde, seçili olan ögeyi bir katman veya en öne  - arkaya getirmek için kullanılır.</a:t>
            </a:r>
          </a:p>
          <a:p>
            <a:pPr marL="0" marR="0" lvl="0" indent="0" algn="l" defTabSz="914400" rtl="0" eaLnBrk="0" fontAlgn="base" latinLnBrk="0" hangingPunct="0">
              <a:lnSpc>
                <a:spcPct val="100000"/>
              </a:lnSpc>
              <a:spcBef>
                <a:spcPct val="0"/>
              </a:spcBef>
              <a:spcAft>
                <a:spcPct val="0"/>
              </a:spcAft>
              <a:buClrTx/>
              <a:buSzTx/>
              <a:buFontTx/>
              <a:buChar char="•"/>
              <a:tabLst/>
            </a:pPr>
            <a:r>
              <a:rPr lang="tr-TR" altLang="tr-TR" b="1" dirty="0"/>
              <a:t>Gruplandır: </a:t>
            </a:r>
            <a:r>
              <a:rPr lang="tr-TR" altLang="tr-TR" dirty="0"/>
              <a:t>Birden fazla seçili nesneyi tek bir nesne gibi hareket ettirmek ve biçimlendirmek için bir araya getirir.</a:t>
            </a:r>
          </a:p>
          <a:p>
            <a:pPr marL="0" marR="0" lvl="0" indent="0" algn="l" defTabSz="914400" rtl="0" eaLnBrk="0" fontAlgn="base" latinLnBrk="0" hangingPunct="0">
              <a:lnSpc>
                <a:spcPct val="100000"/>
              </a:lnSpc>
              <a:spcBef>
                <a:spcPct val="0"/>
              </a:spcBef>
              <a:spcAft>
                <a:spcPct val="0"/>
              </a:spcAft>
              <a:buClrTx/>
              <a:buSzTx/>
              <a:buFontTx/>
              <a:buChar char="•"/>
              <a:tabLst/>
            </a:pPr>
            <a:r>
              <a:rPr lang="tr-TR" altLang="tr-TR" b="1" dirty="0"/>
              <a:t>Grubu Çöz: </a:t>
            </a:r>
            <a:r>
              <a:rPr lang="tr-TR" altLang="tr-TR" dirty="0"/>
              <a:t>Daha önce gruplandırılmış nesneleri tekrar bağımsız ögeler haline getirir.</a:t>
            </a:r>
          </a:p>
          <a:p>
            <a:pPr marL="0" marR="0" lvl="0" indent="0" algn="l" defTabSz="914400" rtl="0" eaLnBrk="0" fontAlgn="base" latinLnBrk="0" hangingPunct="0">
              <a:lnSpc>
                <a:spcPct val="100000"/>
              </a:lnSpc>
              <a:spcBef>
                <a:spcPct val="0"/>
              </a:spcBef>
              <a:spcAft>
                <a:spcPct val="0"/>
              </a:spcAft>
              <a:buClrTx/>
              <a:buSzTx/>
              <a:tabLst/>
            </a:pPr>
            <a:endParaRPr lang="tr-TR" altLang="tr-TR" dirty="0"/>
          </a:p>
          <a:p>
            <a:endParaRPr lang="tr-TR" dirty="0"/>
          </a:p>
          <a:p>
            <a:pPr marL="285750" indent="-285750">
              <a:buFont typeface="Arial" panose="020B0604020202020204" pitchFamily="34" charset="0"/>
              <a:buChar char="•"/>
            </a:pPr>
            <a:endParaRPr lang="tr-TR" dirty="0"/>
          </a:p>
        </p:txBody>
      </p:sp>
    </p:spTree>
    <p:extLst>
      <p:ext uri="{BB962C8B-B14F-4D97-AF65-F5344CB8AC3E}">
        <p14:creationId xmlns:p14="http://schemas.microsoft.com/office/powerpoint/2010/main" val="3481616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295C47-32C3-4A8D-8936-6DDEBFCB51FD}"/>
              </a:ext>
            </a:extLst>
          </p:cNvPr>
          <p:cNvSpPr>
            <a:spLocks noGrp="1"/>
          </p:cNvSpPr>
          <p:nvPr>
            <p:ph type="title"/>
          </p:nvPr>
        </p:nvSpPr>
        <p:spPr/>
        <p:txBody>
          <a:bodyPr/>
          <a:lstStyle/>
          <a:p>
            <a:endParaRPr lang="tr-TR"/>
          </a:p>
        </p:txBody>
      </p:sp>
      <p:sp>
        <p:nvSpPr>
          <p:cNvPr id="4" name="Veri Yer Tutucusu 3">
            <a:extLst>
              <a:ext uri="{FF2B5EF4-FFF2-40B4-BE49-F238E27FC236}">
                <a16:creationId xmlns:a16="http://schemas.microsoft.com/office/drawing/2014/main" id="{3EAF68DC-332D-45C0-A0C8-5E8B4D58DAEB}"/>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B34061A7-1C01-4DFD-A325-D3132A683B80}"/>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AC56A69A-7EE7-4F37-8587-8E65B63C5107}"/>
              </a:ext>
            </a:extLst>
          </p:cNvPr>
          <p:cNvSpPr>
            <a:spLocks noGrp="1"/>
          </p:cNvSpPr>
          <p:nvPr>
            <p:ph type="sldNum" sz="quarter" idx="12"/>
          </p:nvPr>
        </p:nvSpPr>
        <p:spPr/>
        <p:txBody>
          <a:bodyPr/>
          <a:lstStyle/>
          <a:p>
            <a:fld id="{98D1A948-F723-44D0-9112-FAEB9D266EE7}" type="slidenum">
              <a:rPr lang="tr-TR" smtClean="0"/>
              <a:t>25</a:t>
            </a:fld>
            <a:endParaRPr lang="tr-TR"/>
          </a:p>
        </p:txBody>
      </p:sp>
      <p:pic>
        <p:nvPicPr>
          <p:cNvPr id="7" name="İçerik Yer Tutucusu 7">
            <a:extLst>
              <a:ext uri="{FF2B5EF4-FFF2-40B4-BE49-F238E27FC236}">
                <a16:creationId xmlns:a16="http://schemas.microsoft.com/office/drawing/2014/main" id="{B72EE5EA-2EB6-46AF-9C14-574DC84FB3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8718" y="792398"/>
            <a:ext cx="10164762" cy="1077677"/>
          </a:xfrm>
          <a:prstGeom prst="rect">
            <a:avLst/>
          </a:prstGeom>
          <a:ln w="38100">
            <a:solidFill>
              <a:srgbClr val="FF0000"/>
            </a:solidFill>
          </a:ln>
        </p:spPr>
      </p:pic>
      <p:pic>
        <p:nvPicPr>
          <p:cNvPr id="8" name="İçerik Yer Tutucusu 7">
            <a:extLst>
              <a:ext uri="{FF2B5EF4-FFF2-40B4-BE49-F238E27FC236}">
                <a16:creationId xmlns:a16="http://schemas.microsoft.com/office/drawing/2014/main" id="{74792011-7726-42F6-BBC9-381784BA44E6}"/>
              </a:ext>
            </a:extLst>
          </p:cNvPr>
          <p:cNvPicPr>
            <a:picLocks noChangeAspect="1"/>
          </p:cNvPicPr>
          <p:nvPr/>
        </p:nvPicPr>
        <p:blipFill rotWithShape="1">
          <a:blip r:embed="rId2">
            <a:extLst>
              <a:ext uri="{28A0092B-C50C-407E-A947-70E740481C1C}">
                <a14:useLocalDpi xmlns:a14="http://schemas.microsoft.com/office/drawing/2010/main" val="0"/>
              </a:ext>
            </a:extLst>
          </a:blip>
          <a:srcRect l="85772"/>
          <a:stretch/>
        </p:blipFill>
        <p:spPr>
          <a:xfrm>
            <a:off x="1197359" y="2518610"/>
            <a:ext cx="2443463" cy="1820779"/>
          </a:xfrm>
          <a:prstGeom prst="rect">
            <a:avLst/>
          </a:prstGeom>
          <a:ln w="38100">
            <a:solidFill>
              <a:srgbClr val="FF0000"/>
            </a:solidFill>
          </a:ln>
        </p:spPr>
      </p:pic>
      <p:sp>
        <p:nvSpPr>
          <p:cNvPr id="11" name="Metin kutusu 10">
            <a:extLst>
              <a:ext uri="{FF2B5EF4-FFF2-40B4-BE49-F238E27FC236}">
                <a16:creationId xmlns:a16="http://schemas.microsoft.com/office/drawing/2014/main" id="{B55EB8DB-5012-41BC-B5AD-0003039A5104}"/>
              </a:ext>
            </a:extLst>
          </p:cNvPr>
          <p:cNvSpPr txBox="1"/>
          <p:nvPr/>
        </p:nvSpPr>
        <p:spPr>
          <a:xfrm>
            <a:off x="4038600" y="2297348"/>
            <a:ext cx="7314880" cy="286232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Arial" panose="020B0604020202020204" pitchFamily="34" charset="0"/>
              </a:rPr>
              <a:t>Yükseklik:</a:t>
            </a:r>
            <a:r>
              <a:rPr kumimoji="0" lang="tr-TR" altLang="tr-TR" sz="1800" b="0" i="0" u="none" strike="noStrike" cap="none" normalizeH="0" baseline="0" dirty="0">
                <a:ln>
                  <a:noFill/>
                </a:ln>
                <a:solidFill>
                  <a:schemeClr val="tx1"/>
                </a:solidFill>
                <a:effectLst/>
                <a:latin typeface="Arial" panose="020B0604020202020204" pitchFamily="34" charset="0"/>
              </a:rPr>
              <a:t> Seçili nesnenin dikey uzunluğunu ayarlamak için kullanılır.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Arial" panose="020B0604020202020204" pitchFamily="34" charset="0"/>
              </a:rPr>
              <a:t>Genişlik:</a:t>
            </a:r>
            <a:r>
              <a:rPr kumimoji="0" lang="tr-TR" altLang="tr-TR" sz="1800" b="0" i="0" u="none" strike="noStrike" cap="none" normalizeH="0" baseline="0" dirty="0">
                <a:ln>
                  <a:noFill/>
                </a:ln>
                <a:solidFill>
                  <a:schemeClr val="tx1"/>
                </a:solidFill>
                <a:effectLst/>
                <a:latin typeface="Arial" panose="020B0604020202020204" pitchFamily="34" charset="0"/>
              </a:rPr>
              <a:t> Seçili nesnenin yatay uzunluğunu ayarlamak için kullanılır. </a:t>
            </a:r>
            <a:r>
              <a:rPr kumimoji="0" lang="tr-TR" altLang="tr-TR" sz="1800" b="1" i="0" u="none" strike="noStrike" cap="none" normalizeH="0" baseline="0" dirty="0">
                <a:ln>
                  <a:noFill/>
                </a:ln>
                <a:solidFill>
                  <a:schemeClr val="tx1"/>
                </a:solidFill>
                <a:effectLst/>
                <a:latin typeface="Arial" panose="020B0604020202020204" pitchFamily="34" charset="0"/>
              </a:rPr>
              <a:t>Ölçümler:</a:t>
            </a:r>
            <a:r>
              <a:rPr kumimoji="0" lang="tr-TR" altLang="tr-TR" sz="1800" b="0" i="0" u="none" strike="noStrike" cap="none" normalizeH="0" baseline="0" dirty="0">
                <a:ln>
                  <a:noFill/>
                </a:ln>
                <a:solidFill>
                  <a:schemeClr val="tx1"/>
                </a:solidFill>
                <a:effectLst/>
                <a:latin typeface="Arial" panose="020B0604020202020204" pitchFamily="34" charset="0"/>
              </a:rPr>
              <a:t> Nesnenin gelişmiş boyutlandırma, en boy oranını sabitleme veya ölçeklendirme gibi detaylı ayarlarına erişim sağlayan ek bir seçenektir.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Arial" panose="020B0604020202020204" pitchFamily="34" charset="0"/>
              </a:rPr>
              <a:t>Boyut Grubu İletişim Kutusu Başlatıcısı (Sağ alttaki küçük ok simgesi):</a:t>
            </a:r>
            <a:r>
              <a:rPr kumimoji="0" lang="tr-TR" altLang="tr-TR" sz="1800" b="0" i="0" u="none" strike="noStrike" cap="none" normalizeH="0" baseline="0" dirty="0">
                <a:ln>
                  <a:noFill/>
                </a:ln>
                <a:solidFill>
                  <a:schemeClr val="tx1"/>
                </a:solidFill>
                <a:effectLst/>
                <a:latin typeface="Arial" panose="020B0604020202020204" pitchFamily="34" charset="0"/>
              </a:rPr>
              <a:t> Bu simgeye tıklandığında, nesneye ait tüm boyut, döndürme ve ölçeklendirme seçeneklerini barındıran daha detaylı bir yan menü veya pencere açılır.</a:t>
            </a:r>
          </a:p>
        </p:txBody>
      </p:sp>
    </p:spTree>
    <p:extLst>
      <p:ext uri="{BB962C8B-B14F-4D97-AF65-F5344CB8AC3E}">
        <p14:creationId xmlns:p14="http://schemas.microsoft.com/office/powerpoint/2010/main" val="40641700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8359EC-80F2-4678-8FF4-35828B2BCA3B}"/>
              </a:ext>
            </a:extLst>
          </p:cNvPr>
          <p:cNvSpPr>
            <a:spLocks noGrp="1"/>
          </p:cNvSpPr>
          <p:nvPr>
            <p:ph type="title"/>
          </p:nvPr>
        </p:nvSpPr>
        <p:spPr/>
        <p:txBody>
          <a:bodyPr/>
          <a:lstStyle/>
          <a:p>
            <a:r>
              <a:rPr lang="tr-TR" dirty="0"/>
              <a:t>"Kişiye Özel" Başarı Belgesi</a:t>
            </a:r>
          </a:p>
        </p:txBody>
      </p:sp>
      <p:sp>
        <p:nvSpPr>
          <p:cNvPr id="3" name="İçerik Yer Tutucusu 2">
            <a:extLst>
              <a:ext uri="{FF2B5EF4-FFF2-40B4-BE49-F238E27FC236}">
                <a16:creationId xmlns:a16="http://schemas.microsoft.com/office/drawing/2014/main" id="{63783653-8134-4E5C-8828-4C46EE427D68}"/>
              </a:ext>
            </a:extLst>
          </p:cNvPr>
          <p:cNvSpPr>
            <a:spLocks noGrp="1"/>
          </p:cNvSpPr>
          <p:nvPr>
            <p:ph idx="1"/>
          </p:nvPr>
        </p:nvSpPr>
        <p:spPr/>
        <p:txBody>
          <a:bodyPr/>
          <a:lstStyle/>
          <a:p>
            <a:r>
              <a:rPr lang="tr-TR" dirty="0"/>
              <a:t>Bir eğitim kurumu için başarı belgesi (sertifika) tasarlamanız isteniyor. Elinizde 50 kişilik bir öğrenci isim listesi var. Her öğrenci için tek tek kopyala-yapıştır yapmadan, saniyeler içinde 50 farklı kişiye özel sertifikayı otomatik olarak üretecek sistemi </a:t>
            </a:r>
            <a:r>
              <a:rPr lang="tr-TR" dirty="0" err="1"/>
              <a:t>Publisher'da</a:t>
            </a:r>
            <a:r>
              <a:rPr lang="tr-TR" dirty="0"/>
              <a:t> nasıl kurarsınız? Kullanmanız gereken menüleri ve adımları açıklayarak uygulayınız.</a:t>
            </a:r>
          </a:p>
        </p:txBody>
      </p:sp>
      <p:sp>
        <p:nvSpPr>
          <p:cNvPr id="4" name="Veri Yer Tutucusu 3">
            <a:extLst>
              <a:ext uri="{FF2B5EF4-FFF2-40B4-BE49-F238E27FC236}">
                <a16:creationId xmlns:a16="http://schemas.microsoft.com/office/drawing/2014/main" id="{BC57F7AB-09A4-48C3-9558-25790B4247F6}"/>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F20389D3-5E69-4931-B19E-0BD32A49A05F}"/>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D1F2D2F0-83FA-42AC-A1C9-BAB38162B85C}"/>
              </a:ext>
            </a:extLst>
          </p:cNvPr>
          <p:cNvSpPr>
            <a:spLocks noGrp="1"/>
          </p:cNvSpPr>
          <p:nvPr>
            <p:ph type="sldNum" sz="quarter" idx="12"/>
          </p:nvPr>
        </p:nvSpPr>
        <p:spPr/>
        <p:txBody>
          <a:bodyPr/>
          <a:lstStyle/>
          <a:p>
            <a:fld id="{98D1A948-F723-44D0-9112-FAEB9D266EE7}" type="slidenum">
              <a:rPr lang="tr-TR" smtClean="0"/>
              <a:t>26</a:t>
            </a:fld>
            <a:endParaRPr lang="tr-TR"/>
          </a:p>
        </p:txBody>
      </p:sp>
    </p:spTree>
    <p:extLst>
      <p:ext uri="{BB962C8B-B14F-4D97-AF65-F5344CB8AC3E}">
        <p14:creationId xmlns:p14="http://schemas.microsoft.com/office/powerpoint/2010/main" val="22270192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EC716B-4193-4B88-9736-E4D8EC7BFDE1}"/>
              </a:ext>
            </a:extLst>
          </p:cNvPr>
          <p:cNvSpPr>
            <a:spLocks noGrp="1"/>
          </p:cNvSpPr>
          <p:nvPr>
            <p:ph type="title"/>
          </p:nvPr>
        </p:nvSpPr>
        <p:spPr/>
        <p:txBody>
          <a:bodyPr/>
          <a:lstStyle/>
          <a:p>
            <a:r>
              <a:rPr lang="tr-TR" dirty="0"/>
              <a:t>Çok Sayfalı Kurumsal Bülten</a:t>
            </a:r>
          </a:p>
        </p:txBody>
      </p:sp>
      <p:sp>
        <p:nvSpPr>
          <p:cNvPr id="3" name="İçerik Yer Tutucusu 2">
            <a:extLst>
              <a:ext uri="{FF2B5EF4-FFF2-40B4-BE49-F238E27FC236}">
                <a16:creationId xmlns:a16="http://schemas.microsoft.com/office/drawing/2014/main" id="{2FB00BA2-2407-4EC8-AB69-B41F157F9B1F}"/>
              </a:ext>
            </a:extLst>
          </p:cNvPr>
          <p:cNvSpPr>
            <a:spLocks noGrp="1"/>
          </p:cNvSpPr>
          <p:nvPr>
            <p:ph idx="1"/>
          </p:nvPr>
        </p:nvSpPr>
        <p:spPr/>
        <p:txBody>
          <a:bodyPr/>
          <a:lstStyle/>
          <a:p>
            <a:r>
              <a:rPr lang="tr-TR" dirty="0"/>
              <a:t>Taşköprü Meslek Yüksekokulu için 8 sayfalık bir dönem sonu bülteni hazırlıyorsunuz. Her sayfanın en altında otomatik olarak okulun logosunun, 'Bahar Dönemi Bülteni' yazısının ve dinamik sayfa numarasının yer almasını istiyorsunuz. Sayfaları tek tek gezerek bu bilgileri elle yazmak yerine, tek bir seferde tüm sayfalara bu düzeni nasıl kilitlersiniz?</a:t>
            </a:r>
          </a:p>
        </p:txBody>
      </p:sp>
      <p:sp>
        <p:nvSpPr>
          <p:cNvPr id="4" name="Veri Yer Tutucusu 3">
            <a:extLst>
              <a:ext uri="{FF2B5EF4-FFF2-40B4-BE49-F238E27FC236}">
                <a16:creationId xmlns:a16="http://schemas.microsoft.com/office/drawing/2014/main" id="{32435D2C-459C-48F7-82C1-27F018124949}"/>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4CABC85B-6265-4268-8D5F-3D6BD118A215}"/>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BECFC0BE-2994-4884-8A8C-B8A85E1432F4}"/>
              </a:ext>
            </a:extLst>
          </p:cNvPr>
          <p:cNvSpPr>
            <a:spLocks noGrp="1"/>
          </p:cNvSpPr>
          <p:nvPr>
            <p:ph type="sldNum" sz="quarter" idx="12"/>
          </p:nvPr>
        </p:nvSpPr>
        <p:spPr/>
        <p:txBody>
          <a:bodyPr/>
          <a:lstStyle/>
          <a:p>
            <a:fld id="{98D1A948-F723-44D0-9112-FAEB9D266EE7}" type="slidenum">
              <a:rPr lang="tr-TR" smtClean="0"/>
              <a:t>27</a:t>
            </a:fld>
            <a:endParaRPr lang="tr-TR"/>
          </a:p>
        </p:txBody>
      </p:sp>
    </p:spTree>
    <p:extLst>
      <p:ext uri="{BB962C8B-B14F-4D97-AF65-F5344CB8AC3E}">
        <p14:creationId xmlns:p14="http://schemas.microsoft.com/office/powerpoint/2010/main" val="8124905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E2AC4610-C018-DEF8-B0E1-91A61AAB7D2E}"/>
              </a:ext>
            </a:extLst>
          </p:cNvPr>
          <p:cNvSpPr>
            <a:spLocks noGrp="1"/>
          </p:cNvSpPr>
          <p:nvPr>
            <p:ph idx="1"/>
          </p:nvPr>
        </p:nvSpPr>
        <p:spPr/>
        <p:txBody>
          <a:bodyPr/>
          <a:lstStyle/>
          <a:p>
            <a:r>
              <a:rPr lang="tr-TR" dirty="0">
                <a:hlinkClick r:id="rId2"/>
              </a:rPr>
              <a:t>https://support.microsoft.com/tr-TR/publisher/microsoft-publisher-will-no-longer-be-supported-after-october-2026</a:t>
            </a:r>
            <a:endParaRPr lang="tr-TR" dirty="0"/>
          </a:p>
          <a:p>
            <a:endParaRPr lang="tr-TR" dirty="0"/>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28</a:t>
            </a:fld>
            <a:endParaRPr lang="tr-TR"/>
          </a:p>
        </p:txBody>
      </p:sp>
    </p:spTree>
    <p:extLst>
      <p:ext uri="{BB962C8B-B14F-4D97-AF65-F5344CB8AC3E}">
        <p14:creationId xmlns:p14="http://schemas.microsoft.com/office/powerpoint/2010/main" val="28317258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endParaRPr lang="tr-TR" dirty="0"/>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235064-8AF0-4FD1-B005-7C0DBBBE5E21}"/>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EE6A6AFF-7876-43B3-A065-8D54EF5DA90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9038" y="136525"/>
            <a:ext cx="10164762" cy="3561597"/>
          </a:xfrm>
        </p:spPr>
      </p:pic>
      <p:sp>
        <p:nvSpPr>
          <p:cNvPr id="4" name="Veri Yer Tutucusu 3">
            <a:extLst>
              <a:ext uri="{FF2B5EF4-FFF2-40B4-BE49-F238E27FC236}">
                <a16:creationId xmlns:a16="http://schemas.microsoft.com/office/drawing/2014/main" id="{7BEDC104-D847-42FA-90FA-7CD65B311C92}"/>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94ADB136-C71D-46B6-B3E9-2D7107B76FF8}"/>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9E65033A-B379-42C5-9271-53FE79B37E7C}"/>
              </a:ext>
            </a:extLst>
          </p:cNvPr>
          <p:cNvSpPr>
            <a:spLocks noGrp="1"/>
          </p:cNvSpPr>
          <p:nvPr>
            <p:ph type="sldNum" sz="quarter" idx="12"/>
          </p:nvPr>
        </p:nvSpPr>
        <p:spPr/>
        <p:txBody>
          <a:bodyPr/>
          <a:lstStyle/>
          <a:p>
            <a:fld id="{98D1A948-F723-44D0-9112-FAEB9D266EE7}" type="slidenum">
              <a:rPr lang="tr-TR" smtClean="0"/>
              <a:t>3</a:t>
            </a:fld>
            <a:endParaRPr lang="tr-TR"/>
          </a:p>
        </p:txBody>
      </p:sp>
      <p:sp>
        <p:nvSpPr>
          <p:cNvPr id="9" name="Metin kutusu 8">
            <a:extLst>
              <a:ext uri="{FF2B5EF4-FFF2-40B4-BE49-F238E27FC236}">
                <a16:creationId xmlns:a16="http://schemas.microsoft.com/office/drawing/2014/main" id="{9FE361B7-1F50-4594-8715-D0846CC9D638}"/>
              </a:ext>
            </a:extLst>
          </p:cNvPr>
          <p:cNvSpPr txBox="1"/>
          <p:nvPr/>
        </p:nvSpPr>
        <p:spPr>
          <a:xfrm>
            <a:off x="3048000" y="4103906"/>
            <a:ext cx="6096000" cy="923330"/>
          </a:xfrm>
          <a:prstGeom prst="rect">
            <a:avLst/>
          </a:prstGeom>
          <a:noFill/>
        </p:spPr>
        <p:txBody>
          <a:bodyPr wrap="square">
            <a:spAutoFit/>
          </a:bodyPr>
          <a:lstStyle/>
          <a:p>
            <a:r>
              <a:rPr lang="tr-TR" b="1" dirty="0"/>
              <a:t> Yeni (Yeni Yayın Oluşturma )</a:t>
            </a:r>
          </a:p>
          <a:p>
            <a:pPr>
              <a:buFont typeface="Arial" panose="020B0604020202020204" pitchFamily="34" charset="0"/>
              <a:buChar char="•"/>
            </a:pPr>
            <a:r>
              <a:rPr lang="tr-TR" dirty="0"/>
              <a:t>Boş bir sayfa (A4, broşür, kartvizit vb.) açmanızı sağlar.</a:t>
            </a:r>
          </a:p>
          <a:p>
            <a:pPr>
              <a:buFont typeface="Arial" panose="020B0604020202020204" pitchFamily="34" charset="0"/>
              <a:buChar char="•"/>
            </a:pPr>
            <a:r>
              <a:rPr lang="tr-TR" dirty="0" err="1"/>
              <a:t>Publisher'ın</a:t>
            </a:r>
            <a:r>
              <a:rPr lang="tr-TR" dirty="0"/>
              <a:t> içinde hazır olarak gelen </a:t>
            </a:r>
            <a:r>
              <a:rPr lang="tr-TR" b="1" dirty="0"/>
              <a:t>şablonları</a:t>
            </a:r>
            <a:r>
              <a:rPr lang="tr-TR" dirty="0"/>
              <a:t> açar.</a:t>
            </a:r>
          </a:p>
        </p:txBody>
      </p:sp>
    </p:spTree>
    <p:extLst>
      <p:ext uri="{BB962C8B-B14F-4D97-AF65-F5344CB8AC3E}">
        <p14:creationId xmlns:p14="http://schemas.microsoft.com/office/powerpoint/2010/main" val="275614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7E31D9-DED6-4832-BC73-D5B94EFAE5B2}"/>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44D8A7AC-8C3C-4312-8399-37D80298F80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89017" y="136525"/>
            <a:ext cx="9764485" cy="4351338"/>
          </a:xfrm>
        </p:spPr>
      </p:pic>
      <p:sp>
        <p:nvSpPr>
          <p:cNvPr id="4" name="Veri Yer Tutucusu 3">
            <a:extLst>
              <a:ext uri="{FF2B5EF4-FFF2-40B4-BE49-F238E27FC236}">
                <a16:creationId xmlns:a16="http://schemas.microsoft.com/office/drawing/2014/main" id="{CC990FED-13BA-4A35-9C77-1D3B709CF303}"/>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A34136AF-3A4C-4DB7-AC71-987C64EA0F6F}"/>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B4534820-E4E8-4B96-9431-AD239D0AD922}"/>
              </a:ext>
            </a:extLst>
          </p:cNvPr>
          <p:cNvSpPr>
            <a:spLocks noGrp="1"/>
          </p:cNvSpPr>
          <p:nvPr>
            <p:ph type="sldNum" sz="quarter" idx="12"/>
          </p:nvPr>
        </p:nvSpPr>
        <p:spPr/>
        <p:txBody>
          <a:bodyPr/>
          <a:lstStyle/>
          <a:p>
            <a:fld id="{98D1A948-F723-44D0-9112-FAEB9D266EE7}" type="slidenum">
              <a:rPr lang="tr-TR" smtClean="0"/>
              <a:t>4</a:t>
            </a:fld>
            <a:endParaRPr lang="tr-TR"/>
          </a:p>
        </p:txBody>
      </p:sp>
      <p:sp>
        <p:nvSpPr>
          <p:cNvPr id="9" name="Metin kutusu 8">
            <a:extLst>
              <a:ext uri="{FF2B5EF4-FFF2-40B4-BE49-F238E27FC236}">
                <a16:creationId xmlns:a16="http://schemas.microsoft.com/office/drawing/2014/main" id="{5C2002AE-ACEE-478E-BF87-80567B2AC494}"/>
              </a:ext>
            </a:extLst>
          </p:cNvPr>
          <p:cNvSpPr txBox="1"/>
          <p:nvPr/>
        </p:nvSpPr>
        <p:spPr>
          <a:xfrm>
            <a:off x="2773680" y="4716463"/>
            <a:ext cx="6096000" cy="923330"/>
          </a:xfrm>
          <a:prstGeom prst="rect">
            <a:avLst/>
          </a:prstGeom>
          <a:noFill/>
        </p:spPr>
        <p:txBody>
          <a:bodyPr wrap="square">
            <a:spAutoFit/>
          </a:bodyPr>
          <a:lstStyle/>
          <a:p>
            <a:pPr>
              <a:buFont typeface="Arial" panose="020B0604020202020204" pitchFamily="34" charset="0"/>
              <a:buChar char="•"/>
            </a:pPr>
            <a:r>
              <a:rPr lang="tr-TR" dirty="0"/>
              <a:t>Dosyayı farklı bir isimle, farklı bir klasöre veya </a:t>
            </a:r>
            <a:r>
              <a:rPr lang="tr-TR" b="1" dirty="0"/>
              <a:t>PDF</a:t>
            </a:r>
            <a:r>
              <a:rPr lang="tr-TR" dirty="0"/>
              <a:t>, </a:t>
            </a:r>
            <a:r>
              <a:rPr lang="tr-TR" b="1" dirty="0"/>
              <a:t>JPEG/PNG (resim)</a:t>
            </a:r>
            <a:r>
              <a:rPr lang="tr-TR" dirty="0"/>
              <a:t>, </a:t>
            </a:r>
            <a:r>
              <a:rPr lang="tr-TR" b="1" dirty="0"/>
              <a:t>Word</a:t>
            </a:r>
            <a:r>
              <a:rPr lang="tr-TR" dirty="0"/>
              <a:t> gibi farklı dosya formatlarında kaydetmenize olanak tanır.</a:t>
            </a:r>
          </a:p>
        </p:txBody>
      </p:sp>
    </p:spTree>
    <p:extLst>
      <p:ext uri="{BB962C8B-B14F-4D97-AF65-F5344CB8AC3E}">
        <p14:creationId xmlns:p14="http://schemas.microsoft.com/office/powerpoint/2010/main" val="1543431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356791-1615-4154-AED8-78D772A6A034}"/>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2386B1AF-CC1F-467D-9D2B-03D35D781DD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81400" y="362094"/>
            <a:ext cx="4330082" cy="5994256"/>
          </a:xfrm>
        </p:spPr>
      </p:pic>
      <p:sp>
        <p:nvSpPr>
          <p:cNvPr id="4" name="Veri Yer Tutucusu 3">
            <a:extLst>
              <a:ext uri="{FF2B5EF4-FFF2-40B4-BE49-F238E27FC236}">
                <a16:creationId xmlns:a16="http://schemas.microsoft.com/office/drawing/2014/main" id="{C546D0E6-6088-4F78-A6FA-CA91264F52A8}"/>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081A4205-3FAA-4169-834E-4CE5C30241CB}"/>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78A847D2-71C5-4BC2-8B79-34CCFB643A93}"/>
              </a:ext>
            </a:extLst>
          </p:cNvPr>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3594933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9AA4DA-EEB0-4C92-B3E7-A62BCA93DB8E}"/>
              </a:ext>
            </a:extLst>
          </p:cNvPr>
          <p:cNvSpPr>
            <a:spLocks noGrp="1"/>
          </p:cNvSpPr>
          <p:nvPr>
            <p:ph type="title"/>
          </p:nvPr>
        </p:nvSpPr>
        <p:spPr/>
        <p:txBody>
          <a:bodyPr/>
          <a:lstStyle/>
          <a:p>
            <a:r>
              <a:rPr lang="tr-TR" dirty="0"/>
              <a:t>Kısa Yollar</a:t>
            </a:r>
          </a:p>
        </p:txBody>
      </p:sp>
      <p:sp>
        <p:nvSpPr>
          <p:cNvPr id="3" name="İçerik Yer Tutucusu 2">
            <a:extLst>
              <a:ext uri="{FF2B5EF4-FFF2-40B4-BE49-F238E27FC236}">
                <a16:creationId xmlns:a16="http://schemas.microsoft.com/office/drawing/2014/main" id="{B6FF9B9E-E168-46A8-BCF3-04345500AC61}"/>
              </a:ext>
            </a:extLst>
          </p:cNvPr>
          <p:cNvSpPr>
            <a:spLocks noGrp="1"/>
          </p:cNvSpPr>
          <p:nvPr>
            <p:ph idx="1"/>
          </p:nvPr>
        </p:nvSpPr>
        <p:spPr/>
        <p:txBody>
          <a:bodyPr>
            <a:normAutofit fontScale="92500"/>
          </a:bodyPr>
          <a:lstStyle/>
          <a:p>
            <a:r>
              <a:rPr lang="tr-TR" b="1" dirty="0" err="1"/>
              <a:t>Ctrl</a:t>
            </a:r>
            <a:r>
              <a:rPr lang="tr-TR" b="1" dirty="0"/>
              <a:t> + K:</a:t>
            </a:r>
            <a:r>
              <a:rPr lang="tr-TR" dirty="0"/>
              <a:t> Metni kalınlaştırır.</a:t>
            </a:r>
          </a:p>
          <a:p>
            <a:r>
              <a:rPr lang="tr-TR" b="1" dirty="0" err="1"/>
              <a:t>Ctrl</a:t>
            </a:r>
            <a:r>
              <a:rPr lang="tr-TR" b="1" dirty="0"/>
              <a:t> + T:</a:t>
            </a:r>
            <a:r>
              <a:rPr lang="tr-TR" dirty="0"/>
              <a:t> Yazıyı italik yapar.</a:t>
            </a:r>
          </a:p>
          <a:p>
            <a:r>
              <a:rPr lang="tr-TR" b="1" dirty="0" err="1"/>
              <a:t>Ctrl</a:t>
            </a:r>
            <a:r>
              <a:rPr lang="tr-TR" b="1" dirty="0"/>
              <a:t> + Boşluk (Space):</a:t>
            </a:r>
            <a:r>
              <a:rPr lang="tr-TR" dirty="0"/>
              <a:t> Seçili metindeki tüm manuel biçimlendirmeleri (kalınlık, italik, yazı tipi boyutu vb.) temizleyerek metni varsayılan stiline döndürür.</a:t>
            </a:r>
          </a:p>
          <a:p>
            <a:r>
              <a:rPr lang="tr-TR" b="1" dirty="0" err="1"/>
              <a:t>Ctrl</a:t>
            </a:r>
            <a:r>
              <a:rPr lang="tr-TR" b="1" dirty="0"/>
              <a:t> + </a:t>
            </a:r>
            <a:r>
              <a:rPr lang="tr-TR" b="1" dirty="0" err="1"/>
              <a:t>Shift</a:t>
            </a:r>
            <a:r>
              <a:rPr lang="tr-TR" b="1" dirty="0"/>
              <a:t> + G:</a:t>
            </a:r>
            <a:r>
              <a:rPr lang="tr-TR" dirty="0"/>
              <a:t> Gruplandırılmış nesnelerin </a:t>
            </a:r>
            <a:r>
              <a:rPr lang="tr-TR" b="1" dirty="0"/>
              <a:t>gruplandırma – çözme  </a:t>
            </a:r>
            <a:r>
              <a:rPr lang="tr-TR" dirty="0"/>
              <a:t>yapar.</a:t>
            </a:r>
          </a:p>
        </p:txBody>
      </p:sp>
      <p:sp>
        <p:nvSpPr>
          <p:cNvPr id="4" name="Veri Yer Tutucusu 3">
            <a:extLst>
              <a:ext uri="{FF2B5EF4-FFF2-40B4-BE49-F238E27FC236}">
                <a16:creationId xmlns:a16="http://schemas.microsoft.com/office/drawing/2014/main" id="{9C110BA4-0CC0-419F-8BE8-6A43FE509308}"/>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F450C2D8-9F7A-4351-82BE-C5DCC10E063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3B44DE9-FD12-4EAA-94FB-601F217DB354}"/>
              </a:ext>
            </a:extLst>
          </p:cNvPr>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2719743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9AA4DA-EEB0-4C92-B3E7-A62BCA93DB8E}"/>
              </a:ext>
            </a:extLst>
          </p:cNvPr>
          <p:cNvSpPr>
            <a:spLocks noGrp="1"/>
          </p:cNvSpPr>
          <p:nvPr>
            <p:ph type="title"/>
          </p:nvPr>
        </p:nvSpPr>
        <p:spPr/>
        <p:txBody>
          <a:bodyPr/>
          <a:lstStyle/>
          <a:p>
            <a:r>
              <a:rPr lang="tr-TR" dirty="0"/>
              <a:t>Kısa Yollar</a:t>
            </a:r>
          </a:p>
        </p:txBody>
      </p:sp>
      <p:sp>
        <p:nvSpPr>
          <p:cNvPr id="3" name="İçerik Yer Tutucusu 2">
            <a:extLst>
              <a:ext uri="{FF2B5EF4-FFF2-40B4-BE49-F238E27FC236}">
                <a16:creationId xmlns:a16="http://schemas.microsoft.com/office/drawing/2014/main" id="{B6FF9B9E-E168-46A8-BCF3-04345500AC61}"/>
              </a:ext>
            </a:extLst>
          </p:cNvPr>
          <p:cNvSpPr>
            <a:spLocks noGrp="1"/>
          </p:cNvSpPr>
          <p:nvPr>
            <p:ph idx="1"/>
          </p:nvPr>
        </p:nvSpPr>
        <p:spPr/>
        <p:txBody>
          <a:bodyPr>
            <a:normAutofit/>
          </a:bodyPr>
          <a:lstStyle/>
          <a:p>
            <a:r>
              <a:rPr lang="tr-TR" b="1" dirty="0" err="1"/>
              <a:t>Ctrl</a:t>
            </a:r>
            <a:r>
              <a:rPr lang="tr-TR" b="1" dirty="0"/>
              <a:t> + </a:t>
            </a:r>
            <a:r>
              <a:rPr lang="tr-TR" b="1" dirty="0" err="1"/>
              <a:t>Shift</a:t>
            </a:r>
            <a:r>
              <a:rPr lang="tr-TR" b="1" dirty="0"/>
              <a:t> + N:</a:t>
            </a:r>
            <a:r>
              <a:rPr lang="tr-TR" dirty="0"/>
              <a:t> Belgeye yeni bir boş sayfa ekler.</a:t>
            </a:r>
          </a:p>
          <a:p>
            <a:r>
              <a:rPr lang="tr-TR" b="1" dirty="0"/>
              <a:t>F9:</a:t>
            </a:r>
            <a:r>
              <a:rPr lang="tr-TR" dirty="0"/>
              <a:t> Seçili nesneye veya sayfaya %100 yakınlaşır. Tekrar basıldığında eski tam sayfa görünümüne geri döner.</a:t>
            </a:r>
          </a:p>
          <a:p>
            <a:r>
              <a:rPr lang="tr-TR" b="1" dirty="0" err="1"/>
              <a:t>Ctrl</a:t>
            </a:r>
            <a:r>
              <a:rPr lang="tr-TR" b="1" dirty="0"/>
              <a:t> + M:</a:t>
            </a:r>
            <a:r>
              <a:rPr lang="tr-TR" dirty="0"/>
              <a:t> İki sayfalık yan yana (Forma) görünüm ile tek sayfa görünümü arasında geçiş yapar.</a:t>
            </a:r>
          </a:p>
          <a:p>
            <a:pPr marL="0" indent="0">
              <a:buNone/>
            </a:pPr>
            <a:endParaRPr lang="tr-TR" dirty="0"/>
          </a:p>
        </p:txBody>
      </p:sp>
      <p:sp>
        <p:nvSpPr>
          <p:cNvPr id="4" name="Veri Yer Tutucusu 3">
            <a:extLst>
              <a:ext uri="{FF2B5EF4-FFF2-40B4-BE49-F238E27FC236}">
                <a16:creationId xmlns:a16="http://schemas.microsoft.com/office/drawing/2014/main" id="{9C110BA4-0CC0-419F-8BE8-6A43FE509308}"/>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F450C2D8-9F7A-4351-82BE-C5DCC10E063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3B44DE9-FD12-4EAA-94FB-601F217DB354}"/>
              </a:ext>
            </a:extLst>
          </p:cNvPr>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3170024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1E70966F-A8AD-48BB-B3B9-53763AEF831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8720" y="365124"/>
            <a:ext cx="10539115" cy="1325563"/>
          </a:xfrm>
        </p:spPr>
      </p:pic>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8</a:t>
            </a:fld>
            <a:endParaRPr lang="tr-TR"/>
          </a:p>
        </p:txBody>
      </p:sp>
      <p:sp>
        <p:nvSpPr>
          <p:cNvPr id="9" name="Metin kutusu 8">
            <a:extLst>
              <a:ext uri="{FF2B5EF4-FFF2-40B4-BE49-F238E27FC236}">
                <a16:creationId xmlns:a16="http://schemas.microsoft.com/office/drawing/2014/main" id="{4FC21EFD-F996-4224-A691-9FCEB38D47C7}"/>
              </a:ext>
            </a:extLst>
          </p:cNvPr>
          <p:cNvSpPr txBox="1"/>
          <p:nvPr/>
        </p:nvSpPr>
        <p:spPr>
          <a:xfrm>
            <a:off x="5631835" y="2257547"/>
            <a:ext cx="6096000" cy="2585323"/>
          </a:xfrm>
          <a:prstGeom prst="rect">
            <a:avLst/>
          </a:prstGeom>
          <a:noFill/>
        </p:spPr>
        <p:txBody>
          <a:bodyPr wrap="square">
            <a:spAutoFit/>
          </a:bodyPr>
          <a:lstStyle/>
          <a:p>
            <a:r>
              <a:rPr lang="tr-TR" b="1" dirty="0"/>
              <a:t>Pano (</a:t>
            </a:r>
            <a:r>
              <a:rPr lang="tr-TR" b="1" dirty="0" err="1"/>
              <a:t>Clipboard</a:t>
            </a:r>
            <a:r>
              <a:rPr lang="tr-TR" b="1" dirty="0"/>
              <a:t>) Grubu Araçları</a:t>
            </a:r>
          </a:p>
          <a:p>
            <a:pPr>
              <a:buFont typeface="Arial" panose="020B0604020202020204" pitchFamily="34" charset="0"/>
              <a:buChar char="•"/>
            </a:pPr>
            <a:r>
              <a:rPr lang="tr-TR" b="1" dirty="0"/>
              <a:t>Yapıştır (</a:t>
            </a:r>
            <a:r>
              <a:rPr lang="tr-TR" b="1" dirty="0" err="1"/>
              <a:t>Paste</a:t>
            </a:r>
            <a:r>
              <a:rPr lang="tr-TR" b="1" dirty="0"/>
              <a:t>):</a:t>
            </a:r>
            <a:r>
              <a:rPr lang="tr-TR" dirty="0"/>
              <a:t> Hafızaya alınan metin, resim veya şekilleri sayfaya ekler. "Özel Yapıştır" seçeneğiyle, kopyalanan bir metni biçimlendirmesini bozarak düz metin olarak ekleyebilirsiniz.</a:t>
            </a:r>
          </a:p>
          <a:p>
            <a:pPr>
              <a:buFont typeface="Arial" panose="020B0604020202020204" pitchFamily="34" charset="0"/>
              <a:buChar char="•"/>
            </a:pPr>
            <a:r>
              <a:rPr lang="tr-TR" b="1" dirty="0"/>
              <a:t>Kes :</a:t>
            </a:r>
            <a:r>
              <a:rPr lang="tr-TR" dirty="0"/>
              <a:t> Seçili ögeyi sayfadan kaldırır ve hafızaya alır.</a:t>
            </a:r>
          </a:p>
          <a:p>
            <a:pPr>
              <a:buFont typeface="Arial" panose="020B0604020202020204" pitchFamily="34" charset="0"/>
              <a:buChar char="•"/>
            </a:pPr>
            <a:r>
              <a:rPr lang="tr-TR" b="1" dirty="0"/>
              <a:t>Kopyala :</a:t>
            </a:r>
            <a:r>
              <a:rPr lang="tr-TR" dirty="0"/>
              <a:t> Seçili ögenin bir kopyasını hafızaya alır.</a:t>
            </a:r>
          </a:p>
          <a:p>
            <a:pPr>
              <a:buFont typeface="Arial" panose="020B0604020202020204" pitchFamily="34" charset="0"/>
              <a:buChar char="•"/>
            </a:pPr>
            <a:r>
              <a:rPr lang="tr-TR" b="1" dirty="0"/>
              <a:t>Biçim Boyacısı :</a:t>
            </a:r>
            <a:r>
              <a:rPr lang="tr-TR" dirty="0"/>
              <a:t> Bir metne verdiğiniz yazı tipi, renk, boyut ve efektleri kopyalayarak başka bir metne aynı gelişmiş özellikleri uygulamanızı sağlar.</a:t>
            </a:r>
          </a:p>
        </p:txBody>
      </p:sp>
      <p:pic>
        <p:nvPicPr>
          <p:cNvPr id="10" name="İçerik Yer Tutucusu 7">
            <a:extLst>
              <a:ext uri="{FF2B5EF4-FFF2-40B4-BE49-F238E27FC236}">
                <a16:creationId xmlns:a16="http://schemas.microsoft.com/office/drawing/2014/main" id="{1330AA17-69BA-464B-9F98-C83D591E80A3}"/>
              </a:ext>
            </a:extLst>
          </p:cNvPr>
          <p:cNvPicPr>
            <a:picLocks noChangeAspect="1"/>
          </p:cNvPicPr>
          <p:nvPr/>
        </p:nvPicPr>
        <p:blipFill rotWithShape="1">
          <a:blip r:embed="rId2">
            <a:extLst>
              <a:ext uri="{28A0092B-C50C-407E-A947-70E740481C1C}">
                <a14:useLocalDpi xmlns:a14="http://schemas.microsoft.com/office/drawing/2010/main" val="0"/>
              </a:ext>
            </a:extLst>
          </a:blip>
          <a:srcRect r="87320"/>
          <a:stretch/>
        </p:blipFill>
        <p:spPr>
          <a:xfrm>
            <a:off x="2702245" y="2697954"/>
            <a:ext cx="1336355" cy="1325563"/>
          </a:xfrm>
          <a:prstGeom prst="rect">
            <a:avLst/>
          </a:prstGeom>
          <a:ln w="38100">
            <a:solidFill>
              <a:srgbClr val="FF0000"/>
            </a:solidFill>
          </a:ln>
        </p:spPr>
      </p:pic>
    </p:spTree>
    <p:extLst>
      <p:ext uri="{BB962C8B-B14F-4D97-AF65-F5344CB8AC3E}">
        <p14:creationId xmlns:p14="http://schemas.microsoft.com/office/powerpoint/2010/main" val="2042146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p:txBody>
          <a:bodyPr/>
          <a:lstStyle/>
          <a:p>
            <a:endParaRPr lang="tr-TR"/>
          </a:p>
        </p:txBody>
      </p:sp>
      <p:pic>
        <p:nvPicPr>
          <p:cNvPr id="8" name="İçerik Yer Tutucusu 7">
            <a:extLst>
              <a:ext uri="{FF2B5EF4-FFF2-40B4-BE49-F238E27FC236}">
                <a16:creationId xmlns:a16="http://schemas.microsoft.com/office/drawing/2014/main" id="{1E70966F-A8AD-48BB-B3B9-53763AEF831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8720" y="365124"/>
            <a:ext cx="10539115" cy="1325563"/>
          </a:xfrm>
        </p:spPr>
      </p:pic>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9</a:t>
            </a:fld>
            <a:endParaRPr lang="tr-TR"/>
          </a:p>
        </p:txBody>
      </p:sp>
      <p:sp>
        <p:nvSpPr>
          <p:cNvPr id="7" name="Rectangle 2">
            <a:extLst>
              <a:ext uri="{FF2B5EF4-FFF2-40B4-BE49-F238E27FC236}">
                <a16:creationId xmlns:a16="http://schemas.microsoft.com/office/drawing/2014/main" id="{4802D67E-F7B6-49F0-92DC-F09ABC3ACFCB}"/>
              </a:ext>
            </a:extLst>
          </p:cNvPr>
          <p:cNvSpPr>
            <a:spLocks noChangeArrowheads="1"/>
          </p:cNvSpPr>
          <p:nvPr/>
        </p:nvSpPr>
        <p:spPr bwMode="auto">
          <a:xfrm>
            <a:off x="7617460" y="2565874"/>
            <a:ext cx="3266856" cy="25391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tr-TR" altLang="tr-TR" b="1" dirty="0">
                <a:latin typeface="Google Sans Text"/>
              </a:rPr>
              <a:t>Yazı Tipi  Grubu Araçları</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Google Sans Text"/>
              </a:rPr>
              <a:t>Yazı Tipi ve Boyutu:</a:t>
            </a:r>
            <a:r>
              <a:rPr kumimoji="0" lang="tr-TR" altLang="tr-TR" sz="1800" b="0" i="0" u="none" strike="noStrike" cap="none" normalizeH="0" baseline="0" dirty="0">
                <a:ln>
                  <a:noFill/>
                </a:ln>
                <a:solidFill>
                  <a:schemeClr val="tx1"/>
                </a:solidFill>
                <a:effectLst/>
                <a:latin typeface="Google Sans Text"/>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Google Sans Text"/>
              </a:rPr>
              <a:t>Yazı Tipini Büyüt / Küçült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Google Sans Text"/>
              </a:rPr>
              <a:t>Biçimlendirmeyi Temizle</a:t>
            </a:r>
            <a:endParaRPr lang="tr-TR" altLang="tr-TR" dirty="0">
              <a:latin typeface="Google Sans Tex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Google Sans Text"/>
              </a:rPr>
              <a:t>Kalın (K), İtalik (T), Altı Çizili (A)</a:t>
            </a:r>
            <a:endParaRPr kumimoji="0" lang="tr-TR" altLang="tr-TR" sz="1800" b="0" i="0" u="none" strike="noStrike" cap="none" normalizeH="0" baseline="0" dirty="0">
              <a:ln>
                <a:noFill/>
              </a:ln>
              <a:solidFill>
                <a:schemeClr val="tx1"/>
              </a:solidFill>
              <a:effectLst/>
              <a:latin typeface="Google Sans Tex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Google Sans Text"/>
              </a:rPr>
              <a:t>Karakter Aralığı</a:t>
            </a:r>
            <a:endParaRPr kumimoji="0" lang="tr-TR" altLang="tr-TR" sz="1800" b="0" i="0" u="none" strike="noStrike" cap="none" normalizeH="0" baseline="0" dirty="0">
              <a:ln>
                <a:noFill/>
              </a:ln>
              <a:solidFill>
                <a:schemeClr val="tx1"/>
              </a:solidFill>
              <a:effectLst/>
              <a:latin typeface="Google Sans Tex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Google Sans Text"/>
              </a:rPr>
              <a:t>Metin Efektleri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Google Sans Text"/>
              </a:rPr>
              <a:t>Büyük/Küçük Harf Değiştir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a:ln>
                  <a:noFill/>
                </a:ln>
                <a:solidFill>
                  <a:schemeClr val="tx1"/>
                </a:solidFill>
                <a:effectLst/>
                <a:latin typeface="Google Sans Text"/>
              </a:rPr>
              <a:t>Yazı Tipi Rengi:</a:t>
            </a: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pic>
        <p:nvPicPr>
          <p:cNvPr id="11" name="İçerik Yer Tutucusu 7">
            <a:extLst>
              <a:ext uri="{FF2B5EF4-FFF2-40B4-BE49-F238E27FC236}">
                <a16:creationId xmlns:a16="http://schemas.microsoft.com/office/drawing/2014/main" id="{16D7AA9E-503C-4841-A837-88CF005266E9}"/>
              </a:ext>
            </a:extLst>
          </p:cNvPr>
          <p:cNvPicPr>
            <a:picLocks noChangeAspect="1"/>
          </p:cNvPicPr>
          <p:nvPr/>
        </p:nvPicPr>
        <p:blipFill rotWithShape="1">
          <a:blip r:embed="rId2">
            <a:extLst>
              <a:ext uri="{28A0092B-C50C-407E-A947-70E740481C1C}">
                <a14:useLocalDpi xmlns:a14="http://schemas.microsoft.com/office/drawing/2010/main" val="0"/>
              </a:ext>
            </a:extLst>
          </a:blip>
          <a:srcRect l="11761" r="67030"/>
          <a:stretch/>
        </p:blipFill>
        <p:spPr>
          <a:xfrm>
            <a:off x="2641599" y="2565874"/>
            <a:ext cx="3553394" cy="2107304"/>
          </a:xfrm>
          <a:prstGeom prst="rect">
            <a:avLst/>
          </a:prstGeom>
          <a:ln w="38100">
            <a:solidFill>
              <a:srgbClr val="FF0000"/>
            </a:solidFill>
          </a:ln>
        </p:spPr>
      </p:pic>
    </p:spTree>
    <p:extLst>
      <p:ext uri="{BB962C8B-B14F-4D97-AF65-F5344CB8AC3E}">
        <p14:creationId xmlns:p14="http://schemas.microsoft.com/office/powerpoint/2010/main" val="315171843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96</TotalTime>
  <Words>2086</Words>
  <Application>Microsoft Office PowerPoint</Application>
  <PresentationFormat>Geniş ekran</PresentationFormat>
  <Paragraphs>228</Paragraphs>
  <Slides>29</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29</vt:i4>
      </vt:variant>
    </vt:vector>
  </HeadingPairs>
  <TitlesOfParts>
    <vt:vector size="36" baseType="lpstr">
      <vt:lpstr>Aptos</vt:lpstr>
      <vt:lpstr>Aptos Display</vt:lpstr>
      <vt:lpstr>Arial</vt:lpstr>
      <vt:lpstr>Google Sans</vt:lpstr>
      <vt:lpstr>Google Sans Text</vt:lpstr>
      <vt:lpstr>Office Teması</vt:lpstr>
      <vt:lpstr>Özel Tasarım</vt:lpstr>
      <vt:lpstr>BİLGİSAYARDA DİZGİ TASARIM</vt:lpstr>
      <vt:lpstr>PowerPoint Sunusu</vt:lpstr>
      <vt:lpstr>PowerPoint Sunusu</vt:lpstr>
      <vt:lpstr>PowerPoint Sunusu</vt:lpstr>
      <vt:lpstr>PowerPoint Sunusu</vt:lpstr>
      <vt:lpstr>Kısa Yollar</vt:lpstr>
      <vt:lpstr>Kısa Yollar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"Kişiye Özel" Başarı Belgesi</vt:lpstr>
      <vt:lpstr>Çok Sayfalı Kurumsal Bülten</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EÖ</dc:creator>
  <cp:lastModifiedBy>ali oluk</cp:lastModifiedBy>
  <cp:revision>16</cp:revision>
  <dcterms:created xsi:type="dcterms:W3CDTF">2026-04-02T07:47:59Z</dcterms:created>
  <dcterms:modified xsi:type="dcterms:W3CDTF">2026-07-01T11:18:32Z</dcterms:modified>
</cp:coreProperties>
</file>