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3" r:id="rId2"/>
  </p:sldMasterIdLst>
  <p:notesMasterIdLst>
    <p:notesMasterId r:id="rId9"/>
  </p:notesMasterIdLst>
  <p:sldIdLst>
    <p:sldId id="420" r:id="rId3"/>
    <p:sldId id="319" r:id="rId4"/>
    <p:sldId id="320" r:id="rId5"/>
    <p:sldId id="323" r:id="rId6"/>
    <p:sldId id="324" r:id="rId7"/>
    <p:sldId id="37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14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A0051-1B56-4ECA-80AA-75A7D7C1E334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ECE0F-F16C-4A17-BAD3-7311596A6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803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20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2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3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48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40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60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8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16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14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62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0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2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55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8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4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5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F2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DFAF7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4510" y="6457950"/>
            <a:ext cx="1076628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70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7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0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0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9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1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24A62E-0B02-416B-A8B5-0ECA4C1F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AC714E28-F5EE-43E4-AC27-36385A24F3C8}"/>
              </a:ext>
            </a:extLst>
          </p:cNvPr>
          <p:cNvSpPr txBox="1">
            <a:spLocks/>
          </p:cNvSpPr>
          <p:nvPr/>
        </p:nvSpPr>
        <p:spPr>
          <a:xfrm>
            <a:off x="1647514" y="2724737"/>
            <a:ext cx="6683765" cy="161426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TURİZM FAKÜLTESİ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GASTRONOMİ VE MUTFAK SANATLARI BÖLÜMÜ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3391738-7444-4F3E-A688-924FAB07C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549" y="4685262"/>
            <a:ext cx="7290055" cy="5294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800" dirty="0" smtClean="0"/>
              <a:t>İŞ SAĞLIĞI VE GÜVENLİĞİ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41075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dirty="0"/>
              <a:t>KAZA SONRASI SÖYLENENLER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33400" y="1143000"/>
            <a:ext cx="7848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Bize bir şey olmaz!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Şimdiye kadar hep böyle yaptık.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Biz şerbetliyiz.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33400" y="4124980"/>
            <a:ext cx="784597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 TELAFİSİ MÜMKÜN OLMAYAN AĞIR SONUÇLAR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710" y="1142999"/>
            <a:ext cx="232399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533400" y="2895601"/>
            <a:ext cx="63246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Böyle olacağı aklıma gelmemişti.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Güvenli görünüyordu!</a:t>
            </a:r>
          </a:p>
        </p:txBody>
      </p:sp>
    </p:spTree>
    <p:extLst>
      <p:ext uri="{BB962C8B-B14F-4D97-AF65-F5344CB8AC3E}">
        <p14:creationId xmlns:p14="http://schemas.microsoft.com/office/powerpoint/2010/main" val="207723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SONUÇ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457200" y="1720334"/>
            <a:ext cx="7620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Maddi Hasar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457200" y="2362200"/>
            <a:ext cx="76200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Yaralanma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457200" y="2976265"/>
            <a:ext cx="762000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Uzuv Kaybı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457200" y="3590330"/>
            <a:ext cx="7620000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Ölüm</a:t>
            </a:r>
          </a:p>
        </p:txBody>
      </p:sp>
    </p:spTree>
    <p:extLst>
      <p:ext uri="{BB962C8B-B14F-4D97-AF65-F5344CB8AC3E}">
        <p14:creationId xmlns:p14="http://schemas.microsoft.com/office/powerpoint/2010/main" val="216454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52A38F-DC83-4BC1-8D54-EC0D53053D97}" type="slidenum">
              <a:rPr kumimoji="0" lang="tr-TR" altLang="tr-TR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tr-TR" altLang="tr-TR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652833"/>
              </p:ext>
            </p:extLst>
          </p:nvPr>
        </p:nvGraphicFramePr>
        <p:xfrm>
          <a:off x="152400" y="304800"/>
          <a:ext cx="9194051" cy="548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Grafik" r:id="rId3" imgW="7581900" imgH="4448251" progId="Excel.Chart.8">
                  <p:embed/>
                </p:oleObj>
              </mc:Choice>
              <mc:Fallback>
                <p:oleObj name="Grafik" r:id="rId3" imgW="7581900" imgH="4448251" progId="Excel.Chart.8">
                  <p:embed/>
                  <p:pic>
                    <p:nvPicPr>
                      <p:cNvPr id="266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04800"/>
                        <a:ext cx="9194051" cy="548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67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0D30E2-A9D1-4852-B2B9-C75B46D3F9F3}" type="slidenum">
              <a:rPr kumimoji="0" lang="tr-TR" altLang="tr-TR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altLang="tr-TR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>
            <p:extLst/>
          </p:nvPr>
        </p:nvGraphicFramePr>
        <p:xfrm>
          <a:off x="-1" y="228600"/>
          <a:ext cx="9190055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Grafik" r:id="rId3" imgW="7581900" imgH="4638751" progId="Excel.Chart.8">
                  <p:embed/>
                </p:oleObj>
              </mc:Choice>
              <mc:Fallback>
                <p:oleObj name="Grafik" r:id="rId3" imgW="7581900" imgH="4638751" progId="Excel.Chart.8">
                  <p:embed/>
                  <p:pic>
                    <p:nvPicPr>
                      <p:cNvPr id="276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" y="228600"/>
                        <a:ext cx="9190055" cy="571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123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9221" y="1453456"/>
            <a:ext cx="7221811" cy="33724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625"/>
              </a:lnSpc>
            </a:pPr>
            <a:r>
              <a:rPr lang="en-US" sz="2094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İş Kazalarının Önlenmesine Yönelik Hak ve Sorumluluklar</a:t>
            </a:r>
            <a:endParaRPr lang="en-US" sz="2094" dirty="0"/>
          </a:p>
        </p:txBody>
      </p:sp>
      <p:sp>
        <p:nvSpPr>
          <p:cNvPr id="3" name="Text 1"/>
          <p:cNvSpPr/>
          <p:nvPr/>
        </p:nvSpPr>
        <p:spPr>
          <a:xfrm>
            <a:off x="3569271" y="1913335"/>
            <a:ext cx="2005384" cy="2107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656"/>
              </a:lnSpc>
            </a:pPr>
            <a:r>
              <a:rPr lang="en-US" sz="1313" b="1" dirty="0">
                <a:solidFill>
                  <a:srgbClr val="6237C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İşverenin Yükümlülükleri</a:t>
            </a:r>
            <a:endParaRPr lang="en-US" sz="1313" dirty="0"/>
          </a:p>
        </p:txBody>
      </p:sp>
      <p:sp>
        <p:nvSpPr>
          <p:cNvPr id="4" name="Shape 2"/>
          <p:cNvSpPr/>
          <p:nvPr/>
        </p:nvSpPr>
        <p:spPr>
          <a:xfrm>
            <a:off x="429221" y="2308027"/>
            <a:ext cx="2680097" cy="1146572"/>
          </a:xfrm>
          <a:prstGeom prst="roundRect">
            <a:avLst>
              <a:gd name="adj" fmla="val 5981"/>
            </a:avLst>
          </a:prstGeom>
          <a:solidFill>
            <a:srgbClr val="FDFAF7"/>
          </a:solidFill>
          <a:ln w="22860">
            <a:solidFill>
              <a:srgbClr val="C6BDD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4933" y="2308027"/>
            <a:ext cx="57150" cy="1146572"/>
          </a:xfrm>
          <a:prstGeom prst="roundRect">
            <a:avLst>
              <a:gd name="adj" fmla="val 90130"/>
            </a:avLst>
          </a:prstGeom>
          <a:solidFill>
            <a:srgbClr val="6237C8"/>
          </a:solidFill>
          <a:ln/>
        </p:spPr>
      </p:sp>
      <p:sp>
        <p:nvSpPr>
          <p:cNvPr id="6" name="Text 4"/>
          <p:cNvSpPr/>
          <p:nvPr/>
        </p:nvSpPr>
        <p:spPr>
          <a:xfrm>
            <a:off x="609006" y="2444949"/>
            <a:ext cx="1936849" cy="2107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656"/>
              </a:lnSpc>
            </a:pPr>
            <a:r>
              <a:rPr lang="en-US" sz="1313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Risk Yönetimi ve Önleme</a:t>
            </a:r>
            <a:endParaRPr lang="en-US" sz="1313" dirty="0"/>
          </a:p>
        </p:txBody>
      </p:sp>
      <p:sp>
        <p:nvSpPr>
          <p:cNvPr id="7" name="Text 5"/>
          <p:cNvSpPr/>
          <p:nvPr/>
        </p:nvSpPr>
        <p:spPr>
          <a:xfrm>
            <a:off x="609005" y="2729210"/>
            <a:ext cx="2363391" cy="3923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531"/>
              </a:lnSpc>
            </a:pPr>
            <a:r>
              <a:rPr lang="en-US" sz="93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Gerekli önlemleri almak, riskleri en aza indirmek ve teknolojiye uyum sağlamak.</a:t>
            </a:r>
            <a:endParaRPr lang="en-US" sz="938" dirty="0"/>
          </a:p>
        </p:txBody>
      </p:sp>
      <p:sp>
        <p:nvSpPr>
          <p:cNvPr id="8" name="Shape 6"/>
          <p:cNvSpPr/>
          <p:nvPr/>
        </p:nvSpPr>
        <p:spPr>
          <a:xfrm>
            <a:off x="3231952" y="2308027"/>
            <a:ext cx="2680097" cy="1146572"/>
          </a:xfrm>
          <a:prstGeom prst="roundRect">
            <a:avLst>
              <a:gd name="adj" fmla="val 5981"/>
            </a:avLst>
          </a:prstGeom>
          <a:solidFill>
            <a:srgbClr val="FDFAF7"/>
          </a:solidFill>
          <a:ln w="22860">
            <a:solidFill>
              <a:srgbClr val="C6BDD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17664" y="2308027"/>
            <a:ext cx="57150" cy="1146572"/>
          </a:xfrm>
          <a:prstGeom prst="roundRect">
            <a:avLst>
              <a:gd name="adj" fmla="val 90130"/>
            </a:avLst>
          </a:prstGeom>
          <a:solidFill>
            <a:srgbClr val="6237C8"/>
          </a:solidFill>
          <a:ln/>
        </p:spPr>
      </p:sp>
      <p:sp>
        <p:nvSpPr>
          <p:cNvPr id="10" name="Text 8"/>
          <p:cNvSpPr/>
          <p:nvPr/>
        </p:nvSpPr>
        <p:spPr>
          <a:xfrm>
            <a:off x="3411736" y="2444949"/>
            <a:ext cx="1984326" cy="2107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656"/>
              </a:lnSpc>
            </a:pPr>
            <a:r>
              <a:rPr lang="en-US" sz="1313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Bilgilendirme ve Denetim</a:t>
            </a:r>
            <a:endParaRPr lang="en-US" sz="1313" dirty="0"/>
          </a:p>
        </p:txBody>
      </p:sp>
      <p:sp>
        <p:nvSpPr>
          <p:cNvPr id="11" name="Text 9"/>
          <p:cNvSpPr/>
          <p:nvPr/>
        </p:nvSpPr>
        <p:spPr>
          <a:xfrm>
            <a:off x="3411736" y="2729210"/>
            <a:ext cx="2363391" cy="5884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531"/>
              </a:lnSpc>
            </a:pPr>
            <a:r>
              <a:rPr lang="en-US" sz="93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Çalışanları tehlikeler hakkında bilgilendirmek ve alınan tedbirlerin uygulanmasını denetlemek.</a:t>
            </a:r>
            <a:endParaRPr lang="en-US" sz="938" dirty="0"/>
          </a:p>
        </p:txBody>
      </p:sp>
      <p:sp>
        <p:nvSpPr>
          <p:cNvPr id="12" name="Shape 10"/>
          <p:cNvSpPr/>
          <p:nvPr/>
        </p:nvSpPr>
        <p:spPr>
          <a:xfrm>
            <a:off x="6034683" y="2308027"/>
            <a:ext cx="2680097" cy="1146572"/>
          </a:xfrm>
          <a:prstGeom prst="roundRect">
            <a:avLst>
              <a:gd name="adj" fmla="val 5981"/>
            </a:avLst>
          </a:prstGeom>
          <a:solidFill>
            <a:srgbClr val="FDFAF7"/>
          </a:solidFill>
          <a:ln w="22860">
            <a:solidFill>
              <a:srgbClr val="C6BDD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020396" y="2308027"/>
            <a:ext cx="57150" cy="1146572"/>
          </a:xfrm>
          <a:prstGeom prst="roundRect">
            <a:avLst>
              <a:gd name="adj" fmla="val 90130"/>
            </a:avLst>
          </a:prstGeom>
          <a:solidFill>
            <a:srgbClr val="6237C8"/>
          </a:solidFill>
          <a:ln/>
        </p:spPr>
      </p:sp>
      <p:sp>
        <p:nvSpPr>
          <p:cNvPr id="14" name="Text 12"/>
          <p:cNvSpPr/>
          <p:nvPr/>
        </p:nvSpPr>
        <p:spPr>
          <a:xfrm>
            <a:off x="6214468" y="2444949"/>
            <a:ext cx="1686297" cy="2107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656"/>
              </a:lnSpc>
            </a:pPr>
            <a:r>
              <a:rPr lang="en-US" sz="1313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Acil Durum Yönetimi</a:t>
            </a:r>
            <a:endParaRPr lang="en-US" sz="1313" dirty="0"/>
          </a:p>
        </p:txBody>
      </p:sp>
      <p:sp>
        <p:nvSpPr>
          <p:cNvPr id="15" name="Text 13"/>
          <p:cNvSpPr/>
          <p:nvPr/>
        </p:nvSpPr>
        <p:spPr>
          <a:xfrm>
            <a:off x="6214468" y="2729210"/>
            <a:ext cx="2363391" cy="5884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531"/>
              </a:lnSpc>
            </a:pPr>
            <a:r>
              <a:rPr lang="en-US" sz="93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Acil durum eylem planları hazırlamak, tatbikatlar yapmak ve tahliye koşullarını düzenlemek.</a:t>
            </a:r>
            <a:endParaRPr lang="en-US" sz="938" dirty="0"/>
          </a:p>
        </p:txBody>
      </p:sp>
      <p:sp>
        <p:nvSpPr>
          <p:cNvPr id="16" name="Shape 14"/>
          <p:cNvSpPr/>
          <p:nvPr/>
        </p:nvSpPr>
        <p:spPr>
          <a:xfrm>
            <a:off x="429221" y="3577233"/>
            <a:ext cx="2680097" cy="950416"/>
          </a:xfrm>
          <a:prstGeom prst="roundRect">
            <a:avLst>
              <a:gd name="adj" fmla="val 7216"/>
            </a:avLst>
          </a:prstGeom>
          <a:solidFill>
            <a:srgbClr val="FDFAF7"/>
          </a:solidFill>
          <a:ln w="22860">
            <a:solidFill>
              <a:srgbClr val="C6BDD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14933" y="3577233"/>
            <a:ext cx="57150" cy="950416"/>
          </a:xfrm>
          <a:prstGeom prst="roundRect">
            <a:avLst>
              <a:gd name="adj" fmla="val 90130"/>
            </a:avLst>
          </a:prstGeom>
          <a:solidFill>
            <a:srgbClr val="6237C8"/>
          </a:solidFill>
          <a:ln/>
        </p:spPr>
      </p:sp>
      <p:sp>
        <p:nvSpPr>
          <p:cNvPr id="18" name="Text 16"/>
          <p:cNvSpPr/>
          <p:nvPr/>
        </p:nvSpPr>
        <p:spPr>
          <a:xfrm>
            <a:off x="609005" y="3714155"/>
            <a:ext cx="1686297" cy="2107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656"/>
              </a:lnSpc>
            </a:pPr>
            <a:r>
              <a:rPr lang="en-US" sz="1313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Bildirim ve Kayıt</a:t>
            </a:r>
            <a:endParaRPr lang="en-US" sz="1313" dirty="0"/>
          </a:p>
        </p:txBody>
      </p:sp>
      <p:sp>
        <p:nvSpPr>
          <p:cNvPr id="19" name="Text 17"/>
          <p:cNvSpPr/>
          <p:nvPr/>
        </p:nvSpPr>
        <p:spPr>
          <a:xfrm>
            <a:off x="609005" y="3998416"/>
            <a:ext cx="2363391" cy="3923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531"/>
              </a:lnSpc>
            </a:pPr>
            <a:r>
              <a:rPr lang="en-US" sz="93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İş kazalarını 3 iş günü içinde SGK'ya bildirmek, kayıt tutmak ve raporlamak.</a:t>
            </a:r>
            <a:endParaRPr lang="en-US" sz="938" dirty="0"/>
          </a:p>
        </p:txBody>
      </p:sp>
      <p:sp>
        <p:nvSpPr>
          <p:cNvPr id="20" name="Shape 18"/>
          <p:cNvSpPr/>
          <p:nvPr/>
        </p:nvSpPr>
        <p:spPr>
          <a:xfrm>
            <a:off x="3231952" y="3577233"/>
            <a:ext cx="2680097" cy="950416"/>
          </a:xfrm>
          <a:prstGeom prst="roundRect">
            <a:avLst>
              <a:gd name="adj" fmla="val 7216"/>
            </a:avLst>
          </a:prstGeom>
          <a:solidFill>
            <a:srgbClr val="FDFAF7"/>
          </a:solidFill>
          <a:ln w="22860">
            <a:solidFill>
              <a:srgbClr val="C6BDD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17664" y="3577233"/>
            <a:ext cx="57150" cy="950416"/>
          </a:xfrm>
          <a:prstGeom prst="roundRect">
            <a:avLst>
              <a:gd name="adj" fmla="val 90130"/>
            </a:avLst>
          </a:prstGeom>
          <a:solidFill>
            <a:srgbClr val="6237C8"/>
          </a:solidFill>
          <a:ln/>
        </p:spPr>
      </p:sp>
      <p:sp>
        <p:nvSpPr>
          <p:cNvPr id="22" name="Text 20"/>
          <p:cNvSpPr/>
          <p:nvPr/>
        </p:nvSpPr>
        <p:spPr>
          <a:xfrm>
            <a:off x="3411737" y="3714155"/>
            <a:ext cx="1686297" cy="2107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656"/>
              </a:lnSpc>
            </a:pPr>
            <a:r>
              <a:rPr lang="en-US" sz="1313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Sağlık Gözetimi</a:t>
            </a:r>
            <a:endParaRPr lang="en-US" sz="1313" dirty="0"/>
          </a:p>
        </p:txBody>
      </p:sp>
      <p:sp>
        <p:nvSpPr>
          <p:cNvPr id="23" name="Text 21"/>
          <p:cNvSpPr/>
          <p:nvPr/>
        </p:nvSpPr>
        <p:spPr>
          <a:xfrm>
            <a:off x="3411736" y="3998416"/>
            <a:ext cx="2363391" cy="3923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531"/>
              </a:lnSpc>
            </a:pPr>
            <a:r>
              <a:rPr lang="en-US" sz="93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Çalışanların periyodik sağlık kontrollerini sağlamak.</a:t>
            </a:r>
            <a:endParaRPr lang="en-US" sz="938" dirty="0"/>
          </a:p>
        </p:txBody>
      </p:sp>
      <p:sp>
        <p:nvSpPr>
          <p:cNvPr id="24" name="Shape 22"/>
          <p:cNvSpPr/>
          <p:nvPr/>
        </p:nvSpPr>
        <p:spPr>
          <a:xfrm>
            <a:off x="6034683" y="3577233"/>
            <a:ext cx="2680097" cy="950416"/>
          </a:xfrm>
          <a:prstGeom prst="roundRect">
            <a:avLst>
              <a:gd name="adj" fmla="val 7216"/>
            </a:avLst>
          </a:prstGeom>
          <a:solidFill>
            <a:srgbClr val="FDFAF7"/>
          </a:solidFill>
          <a:ln w="22860">
            <a:solidFill>
              <a:srgbClr val="C6BDD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020396" y="3577233"/>
            <a:ext cx="57150" cy="950416"/>
          </a:xfrm>
          <a:prstGeom prst="roundRect">
            <a:avLst>
              <a:gd name="adj" fmla="val 90130"/>
            </a:avLst>
          </a:prstGeom>
          <a:solidFill>
            <a:srgbClr val="6237C8"/>
          </a:solidFill>
          <a:ln/>
        </p:spPr>
      </p:sp>
      <p:sp>
        <p:nvSpPr>
          <p:cNvPr id="26" name="Text 24"/>
          <p:cNvSpPr/>
          <p:nvPr/>
        </p:nvSpPr>
        <p:spPr>
          <a:xfrm>
            <a:off x="6214468" y="3714155"/>
            <a:ext cx="1686297" cy="2107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656"/>
              </a:lnSpc>
            </a:pPr>
            <a:r>
              <a:rPr lang="en-US" sz="1313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Eğitim ve Katılım</a:t>
            </a:r>
            <a:endParaRPr lang="en-US" sz="1313" dirty="0"/>
          </a:p>
        </p:txBody>
      </p:sp>
      <p:sp>
        <p:nvSpPr>
          <p:cNvPr id="27" name="Text 25"/>
          <p:cNvSpPr/>
          <p:nvPr/>
        </p:nvSpPr>
        <p:spPr>
          <a:xfrm>
            <a:off x="6214468" y="3998416"/>
            <a:ext cx="2363391" cy="3923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531"/>
              </a:lnSpc>
            </a:pPr>
            <a:r>
              <a:rPr lang="en-US" sz="93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Güvenlik eğitimleri vermek, çalışanların görüşlerini almak ve katılımını sağlamak.</a:t>
            </a:r>
            <a:endParaRPr lang="en-US" sz="938" dirty="0"/>
          </a:p>
        </p:txBody>
      </p:sp>
      <p:sp>
        <p:nvSpPr>
          <p:cNvPr id="28" name="Shape 26"/>
          <p:cNvSpPr/>
          <p:nvPr/>
        </p:nvSpPr>
        <p:spPr>
          <a:xfrm>
            <a:off x="429221" y="4650284"/>
            <a:ext cx="8285559" cy="754261"/>
          </a:xfrm>
          <a:prstGeom prst="roundRect">
            <a:avLst>
              <a:gd name="adj" fmla="val 9092"/>
            </a:avLst>
          </a:prstGeom>
          <a:solidFill>
            <a:srgbClr val="FDFAF7"/>
          </a:solidFill>
          <a:ln w="22860">
            <a:solidFill>
              <a:srgbClr val="C6BDD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14933" y="4650284"/>
            <a:ext cx="57150" cy="754261"/>
          </a:xfrm>
          <a:prstGeom prst="roundRect">
            <a:avLst>
              <a:gd name="adj" fmla="val 90130"/>
            </a:avLst>
          </a:prstGeom>
          <a:solidFill>
            <a:srgbClr val="6237C8"/>
          </a:solidFill>
          <a:ln/>
        </p:spPr>
      </p:sp>
      <p:sp>
        <p:nvSpPr>
          <p:cNvPr id="30" name="Text 28"/>
          <p:cNvSpPr/>
          <p:nvPr/>
        </p:nvSpPr>
        <p:spPr>
          <a:xfrm>
            <a:off x="609005" y="4787206"/>
            <a:ext cx="1933947" cy="2107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656"/>
              </a:lnSpc>
            </a:pPr>
            <a:r>
              <a:rPr lang="en-US" sz="1313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Hizmet Birimi Kurulumu</a:t>
            </a:r>
            <a:endParaRPr lang="en-US" sz="1313" dirty="0"/>
          </a:p>
        </p:txBody>
      </p:sp>
      <p:sp>
        <p:nvSpPr>
          <p:cNvPr id="31" name="Text 29"/>
          <p:cNvSpPr/>
          <p:nvPr/>
        </p:nvSpPr>
        <p:spPr>
          <a:xfrm>
            <a:off x="609005" y="5071468"/>
            <a:ext cx="7968853" cy="1961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531"/>
              </a:lnSpc>
            </a:pPr>
            <a:r>
              <a:rPr lang="en-US" sz="93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İşyeri hekimi ve iş güvenliği uzmanı görevlendirmek, gerekli altyapıyı sağlamak.</a:t>
            </a:r>
            <a:endParaRPr lang="en-US" sz="938" dirty="0"/>
          </a:p>
        </p:txBody>
      </p:sp>
    </p:spTree>
    <p:extLst>
      <p:ext uri="{BB962C8B-B14F-4D97-AF65-F5344CB8AC3E}">
        <p14:creationId xmlns:p14="http://schemas.microsoft.com/office/powerpoint/2010/main" val="311232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671</TotalTime>
  <Words>168</Words>
  <Application>Microsoft Office PowerPoint</Application>
  <PresentationFormat>Ekran Gösterisi (4:3)</PresentationFormat>
  <Paragraphs>36</Paragraphs>
  <Slides>6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Inter</vt:lpstr>
      <vt:lpstr>Petrona Bold</vt:lpstr>
      <vt:lpstr>Times New Roman</vt:lpstr>
      <vt:lpstr>Wingdings</vt:lpstr>
      <vt:lpstr>Office Theme</vt:lpstr>
      <vt:lpstr>Office Teması</vt:lpstr>
      <vt:lpstr>Grafik</vt:lpstr>
      <vt:lpstr>T.C.  KASTAMONU ÜNİVERSİTESİ</vt:lpstr>
      <vt:lpstr>KAZA SONRASI SÖYLENENLER</vt:lpstr>
      <vt:lpstr>SONUÇ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GÜVENLİĞİ EĞİTİMİ 1. BÖLÜM</dc:title>
  <dc:creator>Polçev1</dc:creator>
  <cp:lastModifiedBy>Özge Çaylak Dönmez</cp:lastModifiedBy>
  <cp:revision>67</cp:revision>
  <dcterms:created xsi:type="dcterms:W3CDTF">2006-08-16T00:00:00Z</dcterms:created>
  <dcterms:modified xsi:type="dcterms:W3CDTF">2025-09-16T09:06:32Z</dcterms:modified>
</cp:coreProperties>
</file>